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4"/>
  </p:notesMasterIdLst>
  <p:handoutMasterIdLst>
    <p:handoutMasterId r:id="rId15"/>
  </p:handoutMasterIdLst>
  <p:sldIdLst>
    <p:sldId id="270" r:id="rId2"/>
    <p:sldId id="290" r:id="rId3"/>
    <p:sldId id="292" r:id="rId4"/>
    <p:sldId id="356" r:id="rId5"/>
    <p:sldId id="365" r:id="rId6"/>
    <p:sldId id="355" r:id="rId7"/>
    <p:sldId id="298" r:id="rId8"/>
    <p:sldId id="297" r:id="rId9"/>
    <p:sldId id="301" r:id="rId10"/>
    <p:sldId id="308" r:id="rId11"/>
    <p:sldId id="358" r:id="rId12"/>
    <p:sldId id="28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0033"/>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44" autoAdjust="0"/>
  </p:normalViewPr>
  <p:slideViewPr>
    <p:cSldViewPr>
      <p:cViewPr>
        <p:scale>
          <a:sx n="75" d="100"/>
          <a:sy n="75" d="100"/>
        </p:scale>
        <p:origin x="-1014" y="-1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246" y="-12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EB6D4C3-A17A-44BF-BA3A-6C88071CDA84}" type="datetimeFigureOut">
              <a:rPr lang="en-US" smtClean="0"/>
              <a:pPr/>
              <a:t>5/12/2014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8E40214-3D30-4452-BAE3-3CFC3261AC4D}" type="slidenum">
              <a:rPr lang="en-US" smtClean="0"/>
              <a:pPr/>
              <a:t>‹#›</a:t>
            </a:fld>
            <a:endParaRPr lang="en-US"/>
          </a:p>
        </p:txBody>
      </p:sp>
    </p:spTree>
    <p:extLst>
      <p:ext uri="{BB962C8B-B14F-4D97-AF65-F5344CB8AC3E}">
        <p14:creationId xmlns="" xmlns:p14="http://schemas.microsoft.com/office/powerpoint/2010/main" val="13913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893E6C2-7A6E-4145-BD8C-5E27A3B5B30D}" type="datetimeFigureOut">
              <a:rPr lang="en-US" smtClean="0"/>
              <a:pPr/>
              <a:t>5/12/2014</a:t>
            </a:fld>
            <a:endParaRPr lang="en-US"/>
          </a:p>
        </p:txBody>
      </p:sp>
      <p:sp>
        <p:nvSpPr>
          <p:cNvPr id="4" name="Slide Image Placeholder 3"/>
          <p:cNvSpPr>
            <a:spLocks noGrp="1" noRot="1" noChangeAspect="1"/>
          </p:cNvSpPr>
          <p:nvPr>
            <p:ph type="sldImg" idx="2"/>
          </p:nvPr>
        </p:nvSpPr>
        <p:spPr>
          <a:xfrm>
            <a:off x="1181100" y="696913"/>
            <a:ext cx="4648200" cy="7508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28600" y="1600200"/>
            <a:ext cx="6781800" cy="4183063"/>
          </a:xfrm>
          <a:prstGeom prst="rect">
            <a:avLst/>
          </a:prstGeom>
        </p:spPr>
        <p:txBody>
          <a:bodyPr vert="horz" lIns="91440" tIns="45720" rIns="91440" bIns="45720" rtlCol="0">
            <a:noAutofit/>
          </a:bodyPr>
          <a:lstStyle/>
          <a:p>
            <a:pPr lvl="0"/>
            <a:r>
              <a:rPr lang="en-US" dirty="0" smtClean="0"/>
              <a:t>Current Legacy Systems’ Costs and Limitations</a:t>
            </a:r>
          </a:p>
          <a:p>
            <a:pPr lvl="1"/>
            <a:r>
              <a:rPr lang="en-US" dirty="0" smtClean="0"/>
              <a:t>Underlying or core payment systems in the United States have changed little over the past 30 years.  </a:t>
            </a:r>
          </a:p>
          <a:p>
            <a:pPr lvl="1"/>
            <a:r>
              <a:rPr lang="en-US" dirty="0" smtClean="0"/>
              <a:t>Some payments are authorized in real-time, interbank and merchant settlement most often occurs 2-3 days after the transaction date creating unnecessary vulnerabilities.  Financial institutions have constructed data processing systems and operations procedures to address deferred interbank and merchant settlement, at considerable expense.  </a:t>
            </a:r>
          </a:p>
          <a:p>
            <a:pPr lvl="1"/>
            <a:r>
              <a:rPr lang="en-US" dirty="0" smtClean="0"/>
              <a:t>Exception item processing is an additional expense for financial institutions.  Needless to say, incremental expenses are offset by overdraft and return fees.  Nonetheless, banks often absorb financial losses on return items.  The UK and other countries have re-invented ACH like payments and eliminated returns, as we know them today. </a:t>
            </a:r>
          </a:p>
          <a:p>
            <a:pPr lvl="1"/>
            <a:r>
              <a:rPr lang="en-US" dirty="0" smtClean="0"/>
              <a:t>Financial institutions operate many highly similarly payment processing systems, including an assortment of additional functions such as fraud detection.  Dozens, possibly hundreds, of largely redundant operations procedures surround various payment instruments and these data processing systems.  </a:t>
            </a:r>
          </a:p>
          <a:p>
            <a:pPr lvl="0"/>
            <a:r>
              <a:rPr lang="en-US" dirty="0" smtClean="0"/>
              <a:t>Near Term Ability to Achieve Enhanced Safety, Ubiquity and Affordability</a:t>
            </a:r>
          </a:p>
          <a:p>
            <a:pPr lvl="1"/>
            <a:r>
              <a:rPr lang="en-US" dirty="0" smtClean="0"/>
              <a:t>The payments industry is seeing a once in a generation set of technology changes, where like mainframe computing in the 1970s, the advent of mobile computing is allowing end users needs to be met in new and innovative ways that enable more efficient commerce. </a:t>
            </a:r>
          </a:p>
          <a:p>
            <a:pPr lvl="1"/>
            <a:r>
              <a:rPr lang="en-US" dirty="0" smtClean="0"/>
              <a:t>Highly innovative payment schemes rely on legacy payment instruments and processes for underlying payment processing and settlement thereby carrying forward and often magnifying known short comings.  P2P and mobile payments experience similar challenges.</a:t>
            </a:r>
          </a:p>
          <a:p>
            <a:pPr lvl="1"/>
            <a:r>
              <a:rPr lang="en-US" dirty="0" smtClean="0"/>
              <a:t>Payment value chains for new payment solutions, mobile payments for example, are increasing in length requiring many different companies.  Elongated value chains unavoidably increase cost, reduce reliability, introduce other vulnerabilities, and inhibit agility or innovation. </a:t>
            </a:r>
          </a:p>
          <a:p>
            <a:pPr lvl="1"/>
            <a:r>
              <a:rPr lang="en-US" dirty="0" smtClean="0"/>
              <a:t>The tightly coupled pre-integrated product suites offered by payment processing conglomerates operate as barriers to inter-operability effectively entangling tier two and downstream financial institutions.</a:t>
            </a:r>
          </a:p>
          <a:p>
            <a:pPr lvl="1"/>
            <a:endParaRPr lang="en-US" dirty="0" smtClean="0"/>
          </a:p>
          <a:p>
            <a:r>
              <a:rPr lang="en-US" dirty="0" smtClean="0"/>
              <a:t>Longer Term Limitations to Achieve Enhanced Safety, Ubiquity and Affordability</a:t>
            </a:r>
          </a:p>
          <a:p>
            <a:pPr lvl="1"/>
            <a:endParaRPr lang="en-US" dirty="0" smtClean="0"/>
          </a:p>
          <a:p>
            <a:pPr lvl="1"/>
            <a:r>
              <a:rPr lang="en-US" dirty="0" smtClean="0"/>
              <a:t>Payment networks have transformed themselves from multiple bank owned payment utilities to for profit businesses.  Financial institutions’ business relationships have changed from being members, defining direction and business practices, to being customers. </a:t>
            </a:r>
          </a:p>
          <a:p>
            <a:pPr lvl="1"/>
            <a:r>
              <a:rPr lang="en-US" dirty="0" smtClean="0"/>
              <a:t>Consolidation of payment networks and payment processors and the emergence of payment processing conglomerates have created an oligopolistic industry structure.  </a:t>
            </a:r>
          </a:p>
          <a:p>
            <a:pPr lvl="1"/>
            <a:r>
              <a:rPr lang="en-US" dirty="0" smtClean="0"/>
              <a:t>Continued banking industry consolidation has transformed the industry landscape in a way that makes it more difficult for banks to collaborate.  </a:t>
            </a:r>
          </a:p>
          <a:p>
            <a:pPr lvl="1"/>
            <a:r>
              <a:rPr lang="en-US" dirty="0" smtClean="0"/>
              <a:t>Organizations have evolved in many different directions creating disparate often conflicting goals or objectives.  </a:t>
            </a:r>
          </a:p>
          <a:p>
            <a:pPr lvl="1"/>
            <a:r>
              <a:rPr lang="en-US" dirty="0" smtClean="0"/>
              <a:t>Innovation and cultural gaps between larger and smaller financial institutions have increased in magnitude.  </a:t>
            </a:r>
          </a:p>
          <a:p>
            <a:pPr lvl="1"/>
            <a:r>
              <a:rPr lang="en-US" dirty="0" smtClean="0"/>
              <a:t>Neutral third parties are required to manage or facilitate joint ventures or collaborative initiatives even for innovations that benefit the industry as a whole.</a:t>
            </a:r>
          </a:p>
          <a:p>
            <a:pPr lvl="1"/>
            <a:r>
              <a:rPr lang="en-US" dirty="0" smtClean="0"/>
              <a:t>Financial institutions commented that they are attracted to concepts of payment instrument agnostic rules based data processing systems, interfaces, and operations processes.  Ultimately, payment instruments are normalized and consolidated in a single data processing system and series of operations processes thereby eliminating significant expense.  However, even the largest financial institution cannot achieve this on its own.  </a:t>
            </a:r>
          </a:p>
          <a:p>
            <a:pPr lvl="1"/>
            <a:endParaRPr lang="en-US" dirty="0" smtClean="0"/>
          </a:p>
          <a:p>
            <a:endParaRPr lang="en-US" dirty="0" smtClean="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1AF84BA-6A33-464A-ADD1-375835E53577}" type="slidenum">
              <a:rPr lang="en-US" smtClean="0"/>
              <a:pPr/>
              <a:t>‹#›</a:t>
            </a:fld>
            <a:endParaRPr lang="en-US"/>
          </a:p>
        </p:txBody>
      </p:sp>
    </p:spTree>
    <p:extLst>
      <p:ext uri="{BB962C8B-B14F-4D97-AF65-F5344CB8AC3E}">
        <p14:creationId xmlns="" xmlns:p14="http://schemas.microsoft.com/office/powerpoint/2010/main" val="180369419"/>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7162800"/>
          </a:xfrm>
        </p:spPr>
        <p:txBody>
          <a:bodyPr>
            <a:normAutofit/>
          </a:bodyPr>
          <a:lstStyle/>
          <a:p>
            <a:pPr marL="514350" indent="-514350">
              <a:buAutoNum type="romanUcPeriod"/>
            </a:pPr>
            <a:r>
              <a:rPr lang="en-US" sz="2000" dirty="0" smtClean="0"/>
              <a:t>With the benefit of this gap analysis, our task force then went to the question of, so what do we do?  Pretty quickly come to the conclusion:</a:t>
            </a:r>
          </a:p>
          <a:p>
            <a:pPr marL="971550" lvl="1" indent="-514350">
              <a:buAutoNum type="romanUcPeriod"/>
            </a:pPr>
            <a:r>
              <a:rPr lang="en-US" sz="2000" dirty="0" smtClean="0"/>
              <a:t>You can “wait and see”</a:t>
            </a:r>
          </a:p>
          <a:p>
            <a:pPr marL="971550" lvl="1" indent="-514350">
              <a:buAutoNum type="romanUcPeriod"/>
            </a:pPr>
            <a:r>
              <a:rPr lang="en-US" sz="2000" dirty="0" smtClean="0"/>
              <a:t>You can move forward as individual institutions advancing own goals (many of us are doing this, my bank is…)</a:t>
            </a:r>
          </a:p>
          <a:p>
            <a:pPr marL="971550" lvl="1" indent="-514350">
              <a:buAutoNum type="romanUcPeriod"/>
            </a:pPr>
            <a:r>
              <a:rPr lang="en-US" sz="2000" dirty="0" smtClean="0"/>
              <a:t>You can leverage industry level collaboration</a:t>
            </a:r>
          </a:p>
          <a:p>
            <a:pPr marL="1428750" lvl="2" indent="-514350">
              <a:buAutoNum type="romanUcPeriod"/>
            </a:pPr>
            <a:r>
              <a:rPr lang="en-US" sz="2100" dirty="0" smtClean="0"/>
              <a:t>Leverage and enhance current</a:t>
            </a:r>
          </a:p>
          <a:p>
            <a:pPr marL="1885950" lvl="3" indent="-514350">
              <a:buFontTx/>
              <a:buAutoNum type="romanUcPeriod"/>
            </a:pPr>
            <a:r>
              <a:rPr lang="en-US" sz="2100" dirty="0" smtClean="0"/>
              <a:t>EPO:   End-to-End Check21</a:t>
            </a:r>
          </a:p>
          <a:p>
            <a:pPr marL="1885950" lvl="3" indent="-514350">
              <a:buAutoNum type="romanUcPeriod"/>
            </a:pPr>
            <a:r>
              <a:rPr lang="en-US" sz="2100" dirty="0" smtClean="0"/>
              <a:t>Same Day ACH</a:t>
            </a:r>
          </a:p>
          <a:p>
            <a:pPr marL="1885950" lvl="3" indent="-514350">
              <a:buAutoNum type="romanUcPeriod"/>
            </a:pPr>
            <a:r>
              <a:rPr lang="en-US" sz="2100" dirty="0" smtClean="0"/>
              <a:t>Japanese ACH/ATM model</a:t>
            </a:r>
          </a:p>
          <a:p>
            <a:pPr marL="1885950" lvl="3" indent="-514350">
              <a:buAutoNum type="romanUcPeriod"/>
            </a:pPr>
            <a:r>
              <a:rPr lang="en-US" sz="2100" dirty="0" smtClean="0"/>
              <a:t>Directory tools</a:t>
            </a:r>
          </a:p>
          <a:p>
            <a:pPr marL="1428750" lvl="2" indent="-514350">
              <a:buAutoNum type="romanUcPeriod"/>
            </a:pPr>
            <a:r>
              <a:rPr lang="en-US" sz="2100" dirty="0" smtClean="0"/>
              <a:t>Build new</a:t>
            </a:r>
          </a:p>
          <a:p>
            <a:pPr marL="1428750" lvl="2" indent="-514350">
              <a:buAutoNum type="romanUcPeriod"/>
            </a:pPr>
            <a:endParaRPr lang="en-US" sz="2100" dirty="0" smtClean="0"/>
          </a:p>
          <a:p>
            <a:pPr marL="514350" indent="-514350">
              <a:buAutoNum type="romanUcPeriod"/>
            </a:pPr>
            <a:r>
              <a:rPr lang="en-US" sz="2000" dirty="0" smtClean="0"/>
              <a:t>We talked through a handful of options as a group</a:t>
            </a:r>
          </a:p>
          <a:p>
            <a:pPr marL="971550" lvl="1" indent="-514350">
              <a:buAutoNum type="romanUcPeriod"/>
            </a:pPr>
            <a:r>
              <a:rPr lang="en-US" sz="2000" dirty="0" smtClean="0"/>
              <a:t>First, just to better understand as individuals and as a group what the options might be</a:t>
            </a:r>
          </a:p>
          <a:p>
            <a:pPr marL="971550" lvl="1" indent="-514350">
              <a:buAutoNum type="romanUcPeriod"/>
            </a:pPr>
            <a:r>
              <a:rPr lang="en-US" sz="2000" dirty="0" smtClean="0"/>
              <a:t>Second, tried to think through how you would even sort through which are better options</a:t>
            </a:r>
          </a:p>
          <a:p>
            <a:pPr marL="971550" lvl="1" indent="-514350">
              <a:buAutoNum type="romanUcPeriod"/>
            </a:pPr>
            <a:r>
              <a:rPr lang="en-US" sz="2000" dirty="0" smtClean="0"/>
              <a:t>Short answer is it’s not easy…</a:t>
            </a:r>
          </a:p>
        </p:txBody>
      </p:sp>
      <p:sp>
        <p:nvSpPr>
          <p:cNvPr id="4" name="Slide Number Placeholder 3"/>
          <p:cNvSpPr>
            <a:spLocks noGrp="1"/>
          </p:cNvSpPr>
          <p:nvPr>
            <p:ph type="sldNum" sz="quarter" idx="10"/>
          </p:nvPr>
        </p:nvSpPr>
        <p:spPr/>
        <p:txBody>
          <a:bodyPr/>
          <a:lstStyle/>
          <a:p>
            <a:fld id="{F1AF84BA-6A33-464A-ADD1-375835E535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7315200"/>
          </a:xfrm>
        </p:spPr>
        <p:txBody>
          <a:bodyPr>
            <a:normAutofit lnSpcReduction="10000"/>
          </a:bodyPr>
          <a:lstStyle/>
          <a:p>
            <a:pPr marL="514350" indent="-514350">
              <a:buAutoNum type="romanUcPeriod"/>
            </a:pPr>
            <a:r>
              <a:rPr lang="en-US" sz="2000" dirty="0" smtClean="0"/>
              <a:t>We came out with three areas at the top of the list</a:t>
            </a:r>
          </a:p>
          <a:p>
            <a:pPr marL="514350" indent="-514350">
              <a:buAutoNum type="romanUcPeriod"/>
            </a:pPr>
            <a:endParaRPr lang="en-US" sz="2000" dirty="0" smtClean="0"/>
          </a:p>
          <a:p>
            <a:pPr marL="971550" lvl="1" indent="-514350">
              <a:buAutoNum type="romanUcPeriod"/>
            </a:pPr>
            <a:r>
              <a:rPr lang="en-US" sz="2000" dirty="0" smtClean="0"/>
              <a:t>When you think back to slide  5, we as a group concluded that we were looking to find a way to mimic the Internet DNS (domain names system), the ability to deliver interoperability at an industry level, rather than trying to solve via closed loop systems. </a:t>
            </a:r>
          </a:p>
          <a:p>
            <a:pPr marL="971550" lvl="1" indent="-514350">
              <a:buAutoNum type="romanUcPeriod"/>
            </a:pPr>
            <a:endParaRPr lang="en-US" sz="2000" dirty="0" smtClean="0"/>
          </a:p>
          <a:p>
            <a:pPr marL="971550" lvl="1" indent="-514350">
              <a:buAutoNum type="romanUcPeriod"/>
            </a:pPr>
            <a:r>
              <a:rPr lang="en-US" sz="2000" dirty="0" smtClean="0"/>
              <a:t>We also concluded that there were some ways to take steps forward towards a path like the UK advanced, without going there in one step.   </a:t>
            </a:r>
            <a:br>
              <a:rPr lang="en-US" sz="2000" dirty="0" smtClean="0"/>
            </a:br>
            <a:endParaRPr lang="en-US" sz="2000" dirty="0" smtClean="0"/>
          </a:p>
          <a:p>
            <a:pPr marL="971550" lvl="1" indent="-514350">
              <a:buAutoNum type="romanUcPeriod"/>
            </a:pPr>
            <a:r>
              <a:rPr lang="en-US" sz="2000" dirty="0" smtClean="0"/>
              <a:t>We as a group concluded we needed to get towards more immediate movement of money for our customers and find ways to align revenue streams behind better service levels rather than exception based fees.  </a:t>
            </a:r>
          </a:p>
          <a:p>
            <a:pPr marL="971550" lvl="1" indent="-514350">
              <a:buAutoNum type="romanUcPeriod"/>
            </a:pPr>
            <a:endParaRPr lang="en-US" sz="2000" dirty="0" smtClean="0"/>
          </a:p>
          <a:p>
            <a:pPr marL="514350" indent="-514350">
              <a:buAutoNum type="romanUcPeriod"/>
            </a:pPr>
            <a:r>
              <a:rPr lang="en-US" sz="2000" dirty="0" smtClean="0"/>
              <a:t>It became clearer that there are a number of ways to get there, but increasingly we need to be able to let each of our customers move money as if they were moving money between two accounts at one bank.    Simple to say.  Would take some work to do.   But experience in other markets demonstrates it is doable. </a:t>
            </a:r>
          </a:p>
          <a:p>
            <a:pPr marL="971550" lvl="1" indent="-514350">
              <a:buAutoNum type="romanUcPeriod"/>
            </a:pPr>
            <a:endParaRPr lang="en-US" sz="2000" dirty="0" smtClean="0"/>
          </a:p>
          <a:p>
            <a:pPr marL="971550" lvl="1" indent="-514350">
              <a:buAutoNum type="romanUcPeriod"/>
            </a:pPr>
            <a:endParaRPr lang="en-US" sz="2000" dirty="0" smtClean="0"/>
          </a:p>
          <a:p>
            <a:endParaRPr lang="en-US"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p:txBody>
          <a:bodyPr>
            <a:noAutofit/>
          </a:bodyPr>
          <a:lstStyle/>
          <a:p>
            <a:pPr marL="457200" indent="-457200">
              <a:spcAft>
                <a:spcPts val="1200"/>
              </a:spcAft>
              <a:buAutoNum type="arabicPeriod"/>
            </a:pPr>
            <a:r>
              <a:rPr lang="en-US" sz="2000" dirty="0" smtClean="0"/>
              <a:t>I’ll share more of a personal set of opinions on future success criteria having run through the front end of Check21, having been part of NACHA pilot and having been part of the NACHA extended family during EPS. </a:t>
            </a:r>
            <a:br>
              <a:rPr lang="en-US" sz="2000" dirty="0" smtClean="0"/>
            </a:br>
            <a:endParaRPr lang="en-US" sz="2000" dirty="0" smtClean="0"/>
          </a:p>
          <a:p>
            <a:pPr marL="457200" indent="-457200">
              <a:spcAft>
                <a:spcPts val="1200"/>
              </a:spcAft>
              <a:buAutoNum type="arabicPeriod"/>
            </a:pPr>
            <a:r>
              <a:rPr lang="en-US" sz="2000" dirty="0" smtClean="0"/>
              <a:t>Two criteria key</a:t>
            </a:r>
          </a:p>
          <a:p>
            <a:pPr marL="914400" lvl="1" indent="-457200">
              <a:spcAft>
                <a:spcPts val="1200"/>
              </a:spcAft>
              <a:buAutoNum type="arabicPeriod"/>
            </a:pPr>
            <a:r>
              <a:rPr lang="en-US" sz="2000" dirty="0" smtClean="0"/>
              <a:t>Leverage current capabilities where possible </a:t>
            </a:r>
          </a:p>
          <a:p>
            <a:pPr marL="914400" lvl="1" indent="-457200">
              <a:spcAft>
                <a:spcPts val="1200"/>
              </a:spcAft>
              <a:buAutoNum type="arabicPeriod"/>
            </a:pPr>
            <a:r>
              <a:rPr lang="en-US" sz="2000" dirty="0" smtClean="0"/>
              <a:t>Focus on industry level approaches </a:t>
            </a:r>
          </a:p>
          <a:p>
            <a:pPr marL="457200" indent="-457200">
              <a:spcAft>
                <a:spcPts val="1200"/>
              </a:spcAft>
              <a:buAutoNum type="arabicPeriod"/>
            </a:pPr>
            <a:endParaRPr lang="en-US" sz="2000" dirty="0" smtClean="0"/>
          </a:p>
          <a:p>
            <a:pPr marL="457200" indent="-457200">
              <a:spcAft>
                <a:spcPts val="1200"/>
              </a:spcAft>
              <a:buAutoNum type="arabicPeriod"/>
            </a:pPr>
            <a:r>
              <a:rPr lang="en-US" sz="2000" dirty="0" smtClean="0"/>
              <a:t>That said, each of us have different points of view, access to different capabilities. </a:t>
            </a:r>
          </a:p>
          <a:p>
            <a:pPr marL="914400" lvl="1" indent="-457200">
              <a:spcAft>
                <a:spcPts val="1200"/>
              </a:spcAft>
              <a:buAutoNum type="arabicPeriod"/>
            </a:pPr>
            <a:r>
              <a:rPr lang="en-US" sz="2000" dirty="0" smtClean="0"/>
              <a:t>I know the IBA Task Force would be delighted to sit down with others to compare notes on pain points and alternative paths. </a:t>
            </a:r>
          </a:p>
          <a:p>
            <a:pPr marL="914400" lvl="1" indent="-457200">
              <a:spcAft>
                <a:spcPts val="1200"/>
              </a:spcAft>
              <a:buAutoNum type="arabicPeriod"/>
            </a:pPr>
            <a:r>
              <a:rPr lang="en-US" sz="2000" dirty="0" smtClean="0"/>
              <a:t>Think it’s key to invest in the collaboration required to define a more shared view of future priorities. </a:t>
            </a:r>
          </a:p>
          <a:p>
            <a:pPr marL="1371600" lvl="2" indent="-457200">
              <a:spcAft>
                <a:spcPts val="1200"/>
              </a:spcAft>
            </a:pPr>
            <a:endParaRPr lang="en-US" sz="2000" dirty="0" smtClean="0"/>
          </a:p>
        </p:txBody>
      </p:sp>
      <p:sp>
        <p:nvSpPr>
          <p:cNvPr id="4" name="Slide Number Placeholder 3"/>
          <p:cNvSpPr>
            <a:spLocks noGrp="1"/>
          </p:cNvSpPr>
          <p:nvPr>
            <p:ph type="sldNum" sz="quarter" idx="10"/>
          </p:nvPr>
        </p:nvSpPr>
        <p:spPr/>
        <p:txBody>
          <a:bodyPr/>
          <a:lstStyle/>
          <a:p>
            <a:fld id="{F1AF84BA-6A33-464A-ADD1-375835E5357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8305800"/>
          </a:xfrm>
        </p:spPr>
        <p:txBody>
          <a:bodyPr>
            <a:normAutofit/>
          </a:bodyPr>
          <a:lstStyle/>
          <a:p>
            <a:r>
              <a:rPr lang="en-US" sz="2000" dirty="0" smtClean="0"/>
              <a:t>Thanks Jeff for the introduction.</a:t>
            </a:r>
          </a:p>
          <a:p>
            <a:endParaRPr lang="en-US" sz="2000" dirty="0" smtClean="0"/>
          </a:p>
          <a:p>
            <a:r>
              <a:rPr lang="en-US" sz="2000" dirty="0" smtClean="0"/>
              <a:t>I’d like to cover three topics today. </a:t>
            </a:r>
            <a:br>
              <a:rPr lang="en-US" sz="2000" dirty="0" smtClean="0"/>
            </a:br>
            <a:endParaRPr lang="en-US" sz="2000" dirty="0" smtClean="0"/>
          </a:p>
          <a:p>
            <a:pPr marL="457200" indent="-457200">
              <a:buAutoNum type="arabicPeriod"/>
            </a:pPr>
            <a:r>
              <a:rPr lang="en-US" sz="2000" dirty="0" smtClean="0"/>
              <a:t>Build on Jeff’s introduction of the task force</a:t>
            </a:r>
            <a:br>
              <a:rPr lang="en-US" sz="2000" dirty="0" smtClean="0"/>
            </a:br>
            <a:r>
              <a:rPr lang="en-US" sz="2000" dirty="0" smtClean="0"/>
              <a:t>and it’s goals.</a:t>
            </a:r>
          </a:p>
          <a:p>
            <a:pPr marL="457200" indent="-457200">
              <a:buAutoNum type="arabicPeriod"/>
            </a:pPr>
            <a:endParaRPr lang="en-US" sz="2000" dirty="0" smtClean="0"/>
          </a:p>
          <a:p>
            <a:pPr marL="457200" indent="-457200">
              <a:buAutoNum type="arabicPeriod"/>
            </a:pPr>
            <a:r>
              <a:rPr lang="en-US" sz="2000" dirty="0" smtClean="0"/>
              <a:t>Share results of a gap analysis that the Task Force completed as part of it’s self education. </a:t>
            </a:r>
            <a:br>
              <a:rPr lang="en-US" sz="2000" dirty="0" smtClean="0"/>
            </a:br>
            <a:endParaRPr lang="en-US" sz="2000" dirty="0" smtClean="0"/>
          </a:p>
          <a:p>
            <a:pPr marL="457200" indent="-457200">
              <a:buAutoNum type="arabicPeriod"/>
            </a:pPr>
            <a:r>
              <a:rPr lang="en-US" sz="2000" dirty="0" smtClean="0"/>
              <a:t>Share thoughts on potential future paths forward. </a:t>
            </a:r>
          </a:p>
          <a:p>
            <a:pPr marL="457200" indent="-457200">
              <a:buAutoNum type="arabicPeriod"/>
            </a:pPr>
            <a:endParaRPr lang="en-US" sz="2000" dirty="0" smtClean="0"/>
          </a:p>
          <a:p>
            <a:pPr marL="457200" indent="-457200"/>
            <a:endParaRPr lang="en-US" sz="2000" dirty="0" smtClean="0"/>
          </a:p>
          <a:p>
            <a:r>
              <a:rPr lang="en-US" sz="2000" dirty="0" smtClean="0"/>
              <a:t>We’re all “Independent bankers.”  That means we each have our own opinions.  I’ll work to share the views of the Task Force, but don’t be surprised if as independent banker, I don’t share a few of my own. </a:t>
            </a:r>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6324600"/>
          </a:xfrm>
        </p:spPr>
        <p:txBody>
          <a:bodyPr>
            <a:normAutofit/>
          </a:bodyPr>
          <a:lstStyle/>
          <a:p>
            <a:pPr marL="457200" indent="-457200">
              <a:buAutoNum type="arabicPeriod"/>
            </a:pPr>
            <a:r>
              <a:rPr lang="en-US" sz="2000" dirty="0" smtClean="0"/>
              <a:t>Why Did the Task Force Kick-Off?</a:t>
            </a:r>
          </a:p>
          <a:p>
            <a:pPr marL="457200" indent="-457200">
              <a:buAutoNum type="arabicPeriod"/>
            </a:pPr>
            <a:endParaRPr lang="en-US" sz="2000" dirty="0" smtClean="0"/>
          </a:p>
          <a:p>
            <a:pPr marL="914400" lvl="1" indent="-457200">
              <a:buAutoNum type="arabicPeriod"/>
            </a:pPr>
            <a:r>
              <a:rPr lang="en-US" sz="2000" dirty="0" smtClean="0"/>
              <a:t>Industry at an inflection point</a:t>
            </a:r>
            <a:br>
              <a:rPr lang="en-US" sz="2000" dirty="0" smtClean="0"/>
            </a:br>
            <a:r>
              <a:rPr lang="en-US" sz="2000" dirty="0" smtClean="0"/>
              <a:t>-  Mobile technology and activity</a:t>
            </a:r>
            <a:br>
              <a:rPr lang="en-US" sz="2000" dirty="0" smtClean="0"/>
            </a:br>
            <a:r>
              <a:rPr lang="en-US" sz="2000" dirty="0" smtClean="0"/>
              <a:t/>
            </a:r>
            <a:br>
              <a:rPr lang="en-US" sz="2000" dirty="0" smtClean="0"/>
            </a:br>
            <a:endParaRPr lang="en-US" sz="2000" dirty="0" smtClean="0"/>
          </a:p>
          <a:p>
            <a:pPr marL="914400" lvl="1" indent="-457200">
              <a:buAutoNum type="arabicPeriod"/>
            </a:pPr>
            <a:r>
              <a:rPr lang="en-US" sz="2000" dirty="0" smtClean="0"/>
              <a:t>Iowa Banker Leadership</a:t>
            </a:r>
            <a:br>
              <a:rPr lang="en-US" sz="2000" dirty="0" smtClean="0"/>
            </a:br>
            <a:r>
              <a:rPr lang="en-US" sz="2000" dirty="0" smtClean="0"/>
              <a:t>-   Bob:  ICBA and NACHA</a:t>
            </a:r>
            <a:br>
              <a:rPr lang="en-US" sz="2000" dirty="0" smtClean="0"/>
            </a:br>
            <a:r>
              <a:rPr lang="en-US" sz="2000" dirty="0" smtClean="0"/>
              <a:t>-   Jeff </a:t>
            </a:r>
            <a:r>
              <a:rPr lang="en-US" sz="2000" dirty="0" err="1" smtClean="0"/>
              <a:t>Plagge</a:t>
            </a:r>
            <a:r>
              <a:rPr lang="en-US" sz="2000" dirty="0" smtClean="0"/>
              <a:t>, ABA Vice Chair, ABA Task Force Chair</a:t>
            </a:r>
            <a:br>
              <a:rPr lang="en-US" sz="2000" dirty="0" smtClean="0"/>
            </a:br>
            <a:r>
              <a:rPr lang="en-US" sz="2000" dirty="0" smtClean="0"/>
              <a:t>-   Steve </a:t>
            </a:r>
            <a:r>
              <a:rPr lang="en-US" sz="2000" dirty="0" err="1" smtClean="0"/>
              <a:t>Goodenow</a:t>
            </a:r>
            <a:r>
              <a:rPr lang="en-US" sz="2000" dirty="0" smtClean="0"/>
              <a:t>:  FRB Chicago Board</a:t>
            </a:r>
          </a:p>
          <a:p>
            <a:pPr marL="914400" lvl="1" indent="-457200">
              <a:buAutoNum type="arabicPeriod"/>
            </a:pPr>
            <a:endParaRPr lang="en-US" sz="2000" dirty="0" smtClean="0"/>
          </a:p>
          <a:p>
            <a:pPr marL="457200" indent="-457200">
              <a:buAutoNum type="arabicPeriod"/>
            </a:pPr>
            <a:r>
              <a:rPr lang="en-US" sz="2000" dirty="0" smtClean="0"/>
              <a:t>Bob’s Own Experience as Context</a:t>
            </a:r>
          </a:p>
          <a:p>
            <a:pPr marL="914400" lvl="1" indent="-457200">
              <a:buAutoNum type="arabicPeriod"/>
            </a:pPr>
            <a:r>
              <a:rPr lang="en-US" sz="2000" dirty="0" smtClean="0"/>
              <a:t>NACHA Pilot – I understand how hard it is</a:t>
            </a:r>
          </a:p>
          <a:p>
            <a:pPr marL="914400" lvl="1" indent="-457200">
              <a:buAutoNum type="arabicPeriod"/>
            </a:pPr>
            <a:r>
              <a:rPr lang="en-US" sz="2000" dirty="0" smtClean="0"/>
              <a:t>NACHA EPS Ballot – I get that we have different views</a:t>
            </a:r>
          </a:p>
          <a:p>
            <a:pPr marL="914400" lvl="1" indent="-457200">
              <a:buAutoNum type="arabicPeriod"/>
            </a:pPr>
            <a:r>
              <a:rPr lang="en-US" sz="2000" dirty="0" smtClean="0"/>
              <a:t>Check21 – I also get that the industry has brought</a:t>
            </a:r>
            <a:br>
              <a:rPr lang="en-US" sz="2000" dirty="0" smtClean="0"/>
            </a:br>
            <a:r>
              <a:rPr lang="en-US" sz="2000" dirty="0" smtClean="0"/>
              <a:t>major improvements forward before.</a:t>
            </a:r>
          </a:p>
          <a:p>
            <a:pPr marL="914400" lvl="1" indent="-457200">
              <a:buAutoNum type="arabicPeriod"/>
            </a:pPr>
            <a:r>
              <a:rPr lang="en-US" sz="2000" dirty="0" smtClean="0"/>
              <a:t>Like to think of myself as a “glass half full” guy</a:t>
            </a:r>
            <a:br>
              <a:rPr lang="en-US" sz="2000" dirty="0" smtClean="0"/>
            </a:br>
            <a:r>
              <a:rPr lang="en-US" sz="2000" dirty="0" smtClean="0"/>
              <a:t>-  even if I did some hollering after the EPS vote.</a:t>
            </a:r>
            <a:br>
              <a:rPr lang="en-US" sz="2000" dirty="0" smtClean="0"/>
            </a:br>
            <a:endParaRPr lang="en-US" sz="2000" dirty="0" smtClean="0"/>
          </a:p>
          <a:p>
            <a:pPr marL="914400" lvl="1" indent="-457200">
              <a:buAutoNum type="arabicPeriod"/>
            </a:pPr>
            <a:endParaRPr lang="en-US" sz="2000" dirty="0" smtClean="0"/>
          </a:p>
        </p:txBody>
      </p:sp>
      <p:sp>
        <p:nvSpPr>
          <p:cNvPr id="4" name="Slide Number Placeholder 3"/>
          <p:cNvSpPr>
            <a:spLocks noGrp="1"/>
          </p:cNvSpPr>
          <p:nvPr>
            <p:ph type="sldNum" sz="quarter" idx="10"/>
          </p:nvPr>
        </p:nvSpPr>
        <p:spPr/>
        <p:txBody>
          <a:bodyPr/>
          <a:lstStyle/>
          <a:p>
            <a:fld id="{F1AF84BA-6A33-464A-ADD1-375835E535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6324600"/>
          </a:xfrm>
        </p:spPr>
        <p:txBody>
          <a:bodyPr>
            <a:normAutofit/>
          </a:bodyPr>
          <a:lstStyle/>
          <a:p>
            <a:pPr marL="514350" indent="-514350">
              <a:buAutoNum type="romanUcPeriod"/>
            </a:pPr>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7315200"/>
          </a:xfrm>
        </p:spPr>
        <p:txBody>
          <a:bodyPr>
            <a:normAutofit/>
          </a:bodyPr>
          <a:lstStyle/>
          <a:p>
            <a:pPr marL="514350" indent="-514350">
              <a:buAutoNum type="romanUcPeriod"/>
            </a:pPr>
            <a:r>
              <a:rPr lang="en-US" sz="2000" dirty="0" smtClean="0"/>
              <a:t>Again, in spirit of not holding back</a:t>
            </a:r>
            <a:br>
              <a:rPr lang="en-US" sz="2000" dirty="0" smtClean="0"/>
            </a:br>
            <a:endParaRPr lang="en-US" sz="2000" dirty="0" smtClean="0"/>
          </a:p>
          <a:p>
            <a:pPr marL="971550" lvl="1" indent="-514350">
              <a:buAutoNum type="romanUcPeriod"/>
            </a:pPr>
            <a:r>
              <a:rPr lang="en-US" sz="2000" dirty="0" smtClean="0"/>
              <a:t>Think it’s crucial to remind ourselves of the bigger picture</a:t>
            </a:r>
          </a:p>
          <a:p>
            <a:pPr marL="971550" lvl="1" indent="-514350">
              <a:buAutoNum type="romanUcPeriod"/>
            </a:pPr>
            <a:r>
              <a:rPr lang="en-US" sz="2000" dirty="0" smtClean="0"/>
              <a:t>To send a check, all you needed was mailing address</a:t>
            </a:r>
            <a:br>
              <a:rPr lang="en-US" sz="2000" dirty="0" smtClean="0"/>
            </a:br>
            <a:endParaRPr lang="en-US" sz="2000" dirty="0" smtClean="0"/>
          </a:p>
          <a:p>
            <a:pPr marL="514350" indent="-514350">
              <a:buAutoNum type="romanUcPeriod"/>
            </a:pPr>
            <a:r>
              <a:rPr lang="en-US" sz="2000" dirty="0" smtClean="0"/>
              <a:t>Going forward, to enable more mobile payments, we’ll need a directory of some sorts</a:t>
            </a:r>
          </a:p>
          <a:p>
            <a:pPr marL="1428750" lvl="2" indent="-514350">
              <a:buAutoNum type="romanUcPeriod"/>
            </a:pPr>
            <a:r>
              <a:rPr lang="en-US" sz="2100" dirty="0" smtClean="0"/>
              <a:t>Lot’s of models</a:t>
            </a:r>
          </a:p>
          <a:p>
            <a:pPr marL="1428750" lvl="2" indent="-514350">
              <a:buAutoNum type="romanUcPeriod"/>
            </a:pPr>
            <a:r>
              <a:rPr lang="en-US" sz="2100" dirty="0" smtClean="0"/>
              <a:t>Can’t help but note that biggest challenge may be convenience and ubiquity</a:t>
            </a:r>
          </a:p>
          <a:p>
            <a:pPr marL="1428750" lvl="2" indent="-514350">
              <a:buAutoNum type="romanUcPeriod"/>
            </a:pPr>
            <a:r>
              <a:rPr lang="en-US" sz="2100" dirty="0" smtClean="0"/>
              <a:t>Looking for in payments what the DNS providers for the internet</a:t>
            </a:r>
          </a:p>
          <a:p>
            <a:pPr marL="971550" lvl="1" indent="-514350">
              <a:buAutoNum type="romanUcPeriod"/>
            </a:pPr>
            <a:endParaRPr lang="en-US" sz="2000" dirty="0" smtClean="0"/>
          </a:p>
          <a:p>
            <a:pPr marL="514350" indent="-514350">
              <a:buAutoNum type="romanUcPeriod"/>
            </a:pPr>
            <a:r>
              <a:rPr lang="en-US" sz="2000" dirty="0" smtClean="0"/>
              <a:t>Going forward, we’ll also need some mechanism to move money efficiently and safely</a:t>
            </a:r>
          </a:p>
          <a:p>
            <a:pPr marL="971550" lvl="1" indent="-514350">
              <a:buAutoNum type="romanUcPeriod"/>
            </a:pPr>
            <a:r>
              <a:rPr lang="en-US" sz="2000" dirty="0" smtClean="0"/>
              <a:t>There are a number of options</a:t>
            </a:r>
          </a:p>
          <a:p>
            <a:pPr marL="971550" lvl="1" indent="-514350">
              <a:buAutoNum type="romanUcPeriod"/>
            </a:pPr>
            <a:endParaRPr lang="en-US" sz="2000" dirty="0" smtClean="0"/>
          </a:p>
          <a:p>
            <a:pPr marL="514350" indent="-514350">
              <a:buAutoNum type="romanUcPeriod"/>
            </a:pPr>
            <a:r>
              <a:rPr lang="en-US" sz="2000" dirty="0" smtClean="0"/>
              <a:t>Also need to keep in mind the rules and infrastructures that deliver the confidence and efficiency that we require. </a:t>
            </a:r>
          </a:p>
          <a:p>
            <a:pPr marL="514350" indent="-514350">
              <a:buAutoNum type="romanUcPeriod"/>
            </a:pPr>
            <a:endParaRPr lang="en-US" sz="2000" dirty="0" smtClean="0"/>
          </a:p>
          <a:p>
            <a:pPr marL="514350" indent="-514350">
              <a:buAutoNum type="romanUcPeriod"/>
            </a:pPr>
            <a:r>
              <a:rPr lang="en-US" sz="2000" dirty="0" smtClean="0"/>
              <a:t>It’s not a simple picture, but each component is important and inter-connected.</a:t>
            </a:r>
          </a:p>
          <a:p>
            <a:pPr marL="971550" lvl="1" indent="-514350">
              <a:buAutoNum type="romanUcPeriod"/>
            </a:pPr>
            <a:endParaRPr lang="en-US" sz="2000" dirty="0" smtClean="0"/>
          </a:p>
          <a:p>
            <a:pPr marL="971550" lvl="1" indent="-514350">
              <a:buAutoNum type="romanUcPeriod"/>
            </a:pPr>
            <a:endParaRPr lang="en-US" sz="2000" dirty="0" smtClean="0"/>
          </a:p>
        </p:txBody>
      </p:sp>
      <p:sp>
        <p:nvSpPr>
          <p:cNvPr id="4" name="Slide Number Placeholder 3"/>
          <p:cNvSpPr>
            <a:spLocks noGrp="1"/>
          </p:cNvSpPr>
          <p:nvPr>
            <p:ph type="sldNum" sz="quarter" idx="10"/>
          </p:nvPr>
        </p:nvSpPr>
        <p:spPr/>
        <p:txBody>
          <a:bodyPr/>
          <a:lstStyle/>
          <a:p>
            <a:fld id="{F1AF84BA-6A33-464A-ADD1-375835E535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p:txBody>
          <a:bodyPr>
            <a:noAutofit/>
          </a:bodyPr>
          <a:lstStyle/>
          <a:p>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5867400"/>
          </a:xfrm>
        </p:spPr>
        <p:txBody>
          <a:bodyPr>
            <a:normAutofit/>
          </a:bodyPr>
          <a:lstStyle/>
          <a:p>
            <a:pPr marL="971550" lvl="1" indent="-514350">
              <a:buAutoNum type="romanUcPeriod"/>
            </a:pPr>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6781800"/>
          </a:xfrm>
        </p:spPr>
        <p:txBody>
          <a:bodyPr>
            <a:normAutofit fontScale="92500" lnSpcReduction="20000"/>
          </a:bodyPr>
          <a:lstStyle/>
          <a:p>
            <a:pPr marL="457200" indent="-457200">
              <a:buAutoNum type="arabicPeriod"/>
            </a:pPr>
            <a:r>
              <a:rPr lang="en-US" sz="2000" dirty="0" smtClean="0"/>
              <a:t>When you think about some of the innovations that are occurring at a mind numbing speed, you quickly realize that the way that the market is addressing this gap is often through 8-12 firms coming together and piecing together an end-to-end process. </a:t>
            </a:r>
          </a:p>
          <a:p>
            <a:pPr marL="914400" lvl="1" indent="-457200">
              <a:buAutoNum type="arabicPeriod"/>
            </a:pPr>
            <a:r>
              <a:rPr lang="en-US" sz="2000" dirty="0" smtClean="0"/>
              <a:t>Good news is that highlights a market need that firms are reacting to</a:t>
            </a:r>
          </a:p>
          <a:p>
            <a:pPr marL="914400" lvl="1" indent="-457200">
              <a:buAutoNum type="arabicPeriod"/>
            </a:pPr>
            <a:r>
              <a:rPr lang="en-US" sz="2000" dirty="0" smtClean="0"/>
              <a:t>There are a couple of potential challenges</a:t>
            </a:r>
          </a:p>
          <a:p>
            <a:pPr marL="1371600" lvl="2" indent="-457200">
              <a:buAutoNum type="arabicPeriod"/>
            </a:pPr>
            <a:r>
              <a:rPr lang="en-US" sz="2100" dirty="0" smtClean="0"/>
              <a:t>We all know the more firms and hand-offs the more complexity/risk if there are hiccups</a:t>
            </a:r>
          </a:p>
          <a:p>
            <a:pPr marL="1371600" lvl="2" indent="-457200">
              <a:buAutoNum type="arabicPeriod"/>
            </a:pPr>
            <a:r>
              <a:rPr lang="en-US" sz="2100" dirty="0" smtClean="0"/>
              <a:t>We all know that the more firms and hand-offs the more potential for higher ongoing costs (may be very beneficial costs…. I’m not assuming their not).  More on costs in a second.</a:t>
            </a:r>
          </a:p>
          <a:p>
            <a:pPr marL="1371600" lvl="2" indent="-457200">
              <a:buAutoNum type="arabicPeriod"/>
            </a:pPr>
            <a:r>
              <a:rPr lang="en-US" sz="2100" dirty="0" smtClean="0"/>
              <a:t>More important and this is very important</a:t>
            </a:r>
          </a:p>
          <a:p>
            <a:pPr marL="1371600" lvl="2" indent="-457200">
              <a:buAutoNum type="arabicPeriod"/>
            </a:pPr>
            <a:r>
              <a:rPr lang="en-US" sz="2100" dirty="0" smtClean="0"/>
              <a:t>To get that money moved when two consumers are not at the same bank, increasingly beneficiaries are being asked to provide sensitive personal information to providers that they have no prior relationship with. Increasingly consumers will be asked to provide this information to more and more firms.</a:t>
            </a:r>
          </a:p>
          <a:p>
            <a:pPr marL="1828800" lvl="3" indent="-457200">
              <a:buAutoNum type="arabicPeriod"/>
            </a:pPr>
            <a:r>
              <a:rPr lang="en-US" sz="2100" dirty="0" smtClean="0"/>
              <a:t>This will limit adoption for some customers who are conservative (or seen past problems)</a:t>
            </a:r>
          </a:p>
          <a:p>
            <a:pPr marL="1828800" lvl="3" indent="-457200">
              <a:buAutoNum type="arabicPeriod"/>
            </a:pPr>
            <a:r>
              <a:rPr lang="en-US" sz="2100" dirty="0" smtClean="0"/>
              <a:t>It also highlights an education need </a:t>
            </a:r>
          </a:p>
          <a:p>
            <a:pPr marL="457200" indent="-457200">
              <a:buAutoNum type="arabicPeriod"/>
            </a:pPr>
            <a:endParaRPr lang="en-US" sz="2000" dirty="0" smtClean="0"/>
          </a:p>
          <a:p>
            <a:pPr marL="457200" indent="-457200">
              <a:buAutoNum type="arabicPeriod"/>
            </a:pPr>
            <a:r>
              <a:rPr lang="en-US" sz="2000" dirty="0" smtClean="0"/>
              <a:t>Next on to the cost equation</a:t>
            </a:r>
          </a:p>
          <a:p>
            <a:pPr marL="457200" indent="-457200"/>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5138" y="696913"/>
            <a:ext cx="1000125" cy="750887"/>
          </a:xfrm>
        </p:spPr>
      </p:sp>
      <p:sp>
        <p:nvSpPr>
          <p:cNvPr id="3" name="Notes Placeholder 2"/>
          <p:cNvSpPr>
            <a:spLocks noGrp="1"/>
          </p:cNvSpPr>
          <p:nvPr>
            <p:ph type="body" idx="1"/>
          </p:nvPr>
        </p:nvSpPr>
        <p:spPr>
          <a:xfrm>
            <a:off x="228600" y="1600200"/>
            <a:ext cx="6781800" cy="6553200"/>
          </a:xfrm>
        </p:spPr>
        <p:txBody>
          <a:bodyPr>
            <a:normAutofit/>
          </a:bodyPr>
          <a:lstStyle/>
          <a:p>
            <a:pPr marL="514350" indent="-514350">
              <a:buAutoNum type="romanUcPeriod"/>
            </a:pPr>
            <a:r>
              <a:rPr lang="en-US" sz="2000" dirty="0" smtClean="0"/>
              <a:t>I’ve been coming to these and NACHA conferences for years now.   It’s mind numbing to keep up with domestic developments let alone international developments. But two quick take-</a:t>
            </a:r>
            <a:r>
              <a:rPr lang="en-US" sz="2000" dirty="0" err="1" smtClean="0"/>
              <a:t>aways</a:t>
            </a:r>
            <a:r>
              <a:rPr lang="en-US" sz="2000" dirty="0" smtClean="0"/>
              <a:t> from our Task Force Discussions:</a:t>
            </a:r>
          </a:p>
          <a:p>
            <a:pPr marL="514350" indent="-514350">
              <a:buAutoNum type="romanUcPeriod"/>
            </a:pPr>
            <a:endParaRPr lang="en-US" sz="2000" dirty="0" smtClean="0"/>
          </a:p>
          <a:p>
            <a:pPr marL="514350" indent="-514350">
              <a:buAutoNum type="romanUcPeriod"/>
            </a:pPr>
            <a:r>
              <a:rPr lang="en-US" sz="2000" dirty="0" smtClean="0"/>
              <a:t>Two items of note:</a:t>
            </a:r>
          </a:p>
          <a:p>
            <a:pPr marL="514350" indent="-514350">
              <a:buAutoNum type="romanUcPeriod"/>
            </a:pPr>
            <a:endParaRPr lang="en-US" sz="2000" dirty="0" smtClean="0"/>
          </a:p>
          <a:p>
            <a:pPr marL="971550" lvl="1" indent="-514350">
              <a:buAutoNum type="romanUcPeriod"/>
            </a:pPr>
            <a:r>
              <a:rPr lang="en-US" sz="2000" dirty="0" smtClean="0"/>
              <a:t>Other markets are over time making investments to either leverage current infrastructures for new purposes, like the Japanese that are leveraging the ACH and ATM networks.  </a:t>
            </a:r>
            <a:r>
              <a:rPr lang="en-US" sz="2100" dirty="0" smtClean="0"/>
              <a:t>Markets like the UK have invested in “new green-field” capabilities.   Several folks are in attendance and have and will provide some really helpful insights. </a:t>
            </a:r>
            <a:br>
              <a:rPr lang="en-US" sz="2100" dirty="0" smtClean="0"/>
            </a:br>
            <a:endParaRPr lang="en-US" sz="2100" dirty="0" smtClean="0"/>
          </a:p>
          <a:p>
            <a:pPr marL="971550" lvl="1" indent="-514350">
              <a:buAutoNum type="romanUcPeriod"/>
            </a:pPr>
            <a:r>
              <a:rPr lang="en-US" sz="2100" dirty="0" smtClean="0"/>
              <a:t>More importantly, it can and is being done.   </a:t>
            </a:r>
          </a:p>
          <a:p>
            <a:pPr marL="1428750" lvl="2" indent="-514350">
              <a:buAutoNum type="romanUcPeriod"/>
            </a:pPr>
            <a:endParaRPr lang="en-US" sz="2100" dirty="0" smtClean="0"/>
          </a:p>
          <a:p>
            <a:pPr marL="1428750" lvl="2" indent="-514350">
              <a:buAutoNum type="romanUcPeriod"/>
            </a:pPr>
            <a:endParaRPr lang="en-US" sz="2100" dirty="0" smtClean="0"/>
          </a:p>
          <a:p>
            <a:endParaRPr lang="en-US" sz="2000" dirty="0"/>
          </a:p>
        </p:txBody>
      </p:sp>
      <p:sp>
        <p:nvSpPr>
          <p:cNvPr id="4" name="Slide Number Placeholder 3"/>
          <p:cNvSpPr>
            <a:spLocks noGrp="1"/>
          </p:cNvSpPr>
          <p:nvPr>
            <p:ph type="sldNum" sz="quarter" idx="10"/>
          </p:nvPr>
        </p:nvSpPr>
        <p:spPr/>
        <p:txBody>
          <a:bodyPr/>
          <a:lstStyle/>
          <a:p>
            <a:fld id="{F1AF84BA-6A33-464A-ADD1-375835E535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DC51491-29A4-45E0-B8E8-25A3135D9946}" type="datetime1">
              <a:rPr lang="en-US" smtClean="0"/>
              <a:pPr/>
              <a:t>5/12/2014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C93B49B-6B7E-47A0-9734-FD0B533E9BB1}"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3" name="Picture 12" descr="Credit-cards-tips.jpg"/>
          <p:cNvPicPr>
            <a:picLocks noChangeAspect="1"/>
          </p:cNvPicPr>
          <p:nvPr userDrawn="1"/>
        </p:nvPicPr>
        <p:blipFill>
          <a:blip r:embed="rId2" cstate="print"/>
          <a:stretch>
            <a:fillRect/>
          </a:stretch>
        </p:blipFill>
        <p:spPr>
          <a:xfrm>
            <a:off x="990600" y="228600"/>
            <a:ext cx="1526467" cy="1016860"/>
          </a:xfrm>
          <a:prstGeom prst="rect">
            <a:avLst/>
          </a:prstGeom>
        </p:spPr>
      </p:pic>
      <p:pic>
        <p:nvPicPr>
          <p:cNvPr id="14" name="Picture 13" descr="stockmeeting1.jpg"/>
          <p:cNvPicPr>
            <a:picLocks noChangeAspect="1"/>
          </p:cNvPicPr>
          <p:nvPr userDrawn="1"/>
        </p:nvPicPr>
        <p:blipFill>
          <a:blip r:embed="rId3" cstate="print"/>
          <a:stretch>
            <a:fillRect/>
          </a:stretch>
        </p:blipFill>
        <p:spPr>
          <a:xfrm>
            <a:off x="990600" y="2514600"/>
            <a:ext cx="1488936" cy="990870"/>
          </a:xfrm>
          <a:prstGeom prst="rect">
            <a:avLst/>
          </a:prstGeom>
        </p:spPr>
      </p:pic>
      <p:pic>
        <p:nvPicPr>
          <p:cNvPr id="12" name="Picture 11" descr="old-style-gold-compass-on-white-background-1.jpg"/>
          <p:cNvPicPr>
            <a:picLocks noChangeAspect="1"/>
          </p:cNvPicPr>
          <p:nvPr userDrawn="1"/>
        </p:nvPicPr>
        <p:blipFill>
          <a:blip r:embed="rId4" cstate="print"/>
          <a:stretch>
            <a:fillRect/>
          </a:stretch>
        </p:blipFill>
        <p:spPr>
          <a:xfrm>
            <a:off x="990600" y="1371600"/>
            <a:ext cx="1474963" cy="97716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893FCE-3D68-47A0-AF34-D5086380DE47}"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3B49B-6B7E-47A0-9734-FD0B533E9B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9FD84D-F346-4AB4-90B5-4AFE0745B900}"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3B49B-6B7E-47A0-9734-FD0B533E9BB1}"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3B49B-6B7E-47A0-9734-FD0B533E9BB1}"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Straight Connector 9"/>
          <p:cNvSpPr>
            <a:spLocks noChangeShapeType="1"/>
          </p:cNvSpPr>
          <p:nvPr userDrawn="1"/>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2A519C6-760E-4B8B-8A90-A2DF8AA4C6D4}" type="datetime1">
              <a:rPr lang="en-US" smtClean="0"/>
              <a:pPr/>
              <a:t>5/12/2014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0EE6F89-00F5-4CBC-A87C-28190746F469}"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3B49B-6B7E-47A0-9734-FD0B533E9BB1}"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Straight Connector 11"/>
          <p:cNvSpPr>
            <a:spLocks noChangeShapeType="1"/>
          </p:cNvSpPr>
          <p:nvPr userDrawn="1"/>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291EC3-C61F-4705-8F4F-75B05AB7BA8A}" type="datetime1">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93B49B-6B7E-47A0-9734-FD0B533E9BB1}"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Straight Connector 13"/>
          <p:cNvSpPr>
            <a:spLocks noChangeShapeType="1"/>
          </p:cNvSpPr>
          <p:nvPr userDrawn="1"/>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93B49B-6B7E-47A0-9734-FD0B533E9BB1}" type="slidenum">
              <a:rPr lang="en-US" smtClean="0"/>
              <a:pPr/>
              <a:t>‹#›</a:t>
            </a:fld>
            <a:endParaRPr lang="en-US"/>
          </a:p>
        </p:txBody>
      </p:sp>
      <p:sp>
        <p:nvSpPr>
          <p:cNvPr id="9" name="Straight Connector 8"/>
          <p:cNvSpPr>
            <a:spLocks noChangeShapeType="1"/>
          </p:cNvSpPr>
          <p:nvPr userDrawn="1"/>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DF00A-05E1-4A19-A5C4-9D4949598D6D}" type="datetime1">
              <a:rPr lang="en-US" smtClean="0"/>
              <a:pPr/>
              <a:t>5/12/2014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93B49B-6B7E-47A0-9734-FD0B533E9BB1}"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userDrawn="1"/>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1"/>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B42634-E1E0-4FF4-89E8-1C08BF1DBC4A}"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3B49B-6B7E-47A0-9734-FD0B533E9BB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6C3EEA-E81B-4BA8-841B-D18C003733B9}"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3B49B-6B7E-47A0-9734-FD0B533E9BB1}"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1" y="6467474"/>
            <a:ext cx="190849" cy="12031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381000" y="6492240"/>
            <a:ext cx="2289048" cy="365760"/>
          </a:xfrm>
          <a:prstGeom prst="rect">
            <a:avLst/>
          </a:prstGeom>
        </p:spPr>
        <p:txBody>
          <a:bodyPr vert="horz"/>
          <a:lstStyle>
            <a:lvl1pPr algn="l" eaLnBrk="1" latinLnBrk="0" hangingPunct="1">
              <a:defRPr kumimoji="0" sz="1400">
                <a:solidFill>
                  <a:schemeClr val="tx2"/>
                </a:solidFill>
              </a:defRPr>
            </a:lvl1pPr>
          </a:lstStyle>
          <a:p>
            <a:fld id="{8EB79E94-EB57-40B5-A328-3BE27028E33A}" type="datetime1">
              <a:rPr lang="en-US" smtClean="0"/>
              <a:pPr/>
              <a:t>5/12/2014</a:t>
            </a:fld>
            <a:endParaRPr lang="en-US"/>
          </a:p>
        </p:txBody>
      </p:sp>
      <p:sp>
        <p:nvSpPr>
          <p:cNvPr id="3" name="Footer Placeholder 2"/>
          <p:cNvSpPr>
            <a:spLocks noGrp="1"/>
          </p:cNvSpPr>
          <p:nvPr>
            <p:ph type="ftr" sz="quarter" idx="3"/>
          </p:nvPr>
        </p:nvSpPr>
        <p:spPr>
          <a:xfrm>
            <a:off x="5181600" y="632460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2667000" y="6492240"/>
            <a:ext cx="1981200" cy="365760"/>
          </a:xfrm>
          <a:prstGeom prst="rect">
            <a:avLst/>
          </a:prstGeom>
        </p:spPr>
        <p:txBody>
          <a:bodyPr vert="horz"/>
          <a:lstStyle>
            <a:lvl1pPr algn="r" eaLnBrk="1" latinLnBrk="0" hangingPunct="1">
              <a:defRPr kumimoji="0" sz="1400">
                <a:solidFill>
                  <a:schemeClr val="tx2"/>
                </a:solidFill>
              </a:defRPr>
            </a:lvl1pPr>
          </a:lstStyle>
          <a:p>
            <a:fld id="{4C93B49B-6B7E-47A0-9734-FD0B533E9B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733800"/>
            <a:ext cx="8001000" cy="990600"/>
          </a:xfrm>
        </p:spPr>
        <p:txBody>
          <a:bodyPr>
            <a:normAutofit fontScale="90000"/>
          </a:bodyPr>
          <a:lstStyle/>
          <a:p>
            <a:pPr algn="ctr"/>
            <a:r>
              <a:rPr lang="en-US" sz="2700" b="1" dirty="0" smtClean="0"/>
              <a:t>Leveraging </a:t>
            </a:r>
            <a:r>
              <a:rPr lang="en-US" sz="2700" b="1" u="sng" dirty="0" smtClean="0"/>
              <a:t>what we have </a:t>
            </a:r>
            <a:r>
              <a:rPr lang="en-US" sz="2700" b="1" dirty="0" smtClean="0"/>
              <a:t>for </a:t>
            </a:r>
            <a:br>
              <a:rPr lang="en-US" sz="2700" b="1" dirty="0" smtClean="0"/>
            </a:br>
            <a:r>
              <a:rPr lang="en-US" sz="2700" b="1" dirty="0" smtClean="0"/>
              <a:t>Faster</a:t>
            </a:r>
            <a:r>
              <a:rPr lang="en-US" sz="2700" b="1" dirty="0"/>
              <a:t>, Safer and More Accessible </a:t>
            </a:r>
            <a:r>
              <a:rPr lang="en-US" sz="2700" b="1" dirty="0" smtClean="0"/>
              <a:t>Payments </a:t>
            </a:r>
            <a:br>
              <a:rPr lang="en-US" sz="2700" b="1" dirty="0" smtClean="0"/>
            </a:br>
            <a:r>
              <a:rPr lang="en-US" sz="1800" b="1" dirty="0" smtClean="0"/>
              <a:t>Bob Steen, Chairman &amp; CEO, Bridge Bank</a:t>
            </a:r>
            <a:r>
              <a:rPr lang="en-US" sz="1800" dirty="0" smtClean="0"/>
              <a:t/>
            </a:r>
            <a:br>
              <a:rPr lang="en-US" sz="1800" dirty="0" smtClean="0"/>
            </a:br>
            <a:endParaRPr lang="en-US" sz="1800" dirty="0"/>
          </a:p>
        </p:txBody>
      </p:sp>
      <p:sp>
        <p:nvSpPr>
          <p:cNvPr id="7" name="Subtitle 6"/>
          <p:cNvSpPr>
            <a:spLocks noGrp="1"/>
          </p:cNvSpPr>
          <p:nvPr>
            <p:ph type="subTitle" idx="1"/>
          </p:nvPr>
        </p:nvSpPr>
        <p:spPr/>
        <p:txBody>
          <a:bodyPr>
            <a:noAutofit/>
          </a:bodyPr>
          <a:lstStyle/>
          <a:p>
            <a:r>
              <a:rPr lang="en-US" sz="2400" dirty="0" smtClean="0"/>
              <a:t>May 16, 2014</a:t>
            </a:r>
            <a:endParaRPr lang="en-US" sz="2400" dirty="0"/>
          </a:p>
        </p:txBody>
      </p:sp>
    </p:spTree>
    <p:extLst>
      <p:ext uri="{BB962C8B-B14F-4D97-AF65-F5344CB8AC3E}">
        <p14:creationId xmlns="" xmlns:p14="http://schemas.microsoft.com/office/powerpoint/2010/main" val="601436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839200" cy="914400"/>
          </a:xfrm>
        </p:spPr>
        <p:txBody>
          <a:bodyPr>
            <a:normAutofit/>
          </a:bodyPr>
          <a:lstStyle/>
          <a:p>
            <a:r>
              <a:rPr lang="en-US" b="1" dirty="0" smtClean="0"/>
              <a:t>Continuum of Options</a:t>
            </a:r>
            <a:endParaRPr lang="en-US" b="1" dirty="0"/>
          </a:p>
        </p:txBody>
      </p:sp>
      <p:sp>
        <p:nvSpPr>
          <p:cNvPr id="6" name="Rectangle 5"/>
          <p:cNvSpPr/>
          <p:nvPr/>
        </p:nvSpPr>
        <p:spPr>
          <a:xfrm>
            <a:off x="228600" y="1295400"/>
            <a:ext cx="8610600" cy="923330"/>
          </a:xfrm>
          <a:prstGeom prst="rect">
            <a:avLst/>
          </a:prstGeom>
        </p:spPr>
        <p:txBody>
          <a:bodyPr wrap="square">
            <a:spAutoFit/>
          </a:bodyPr>
          <a:lstStyle/>
          <a:p>
            <a:r>
              <a:rPr lang="en-US" dirty="0" smtClean="0"/>
              <a:t>Define </a:t>
            </a:r>
            <a:r>
              <a:rPr lang="en-US" dirty="0"/>
              <a:t>a continuum of payment innovation choices for peer banks to consider.  Options range from staying the industry’s current course through standing-up new payment systems and </a:t>
            </a:r>
            <a:r>
              <a:rPr lang="en-US" dirty="0" smtClean="0"/>
              <a:t>infrastructure to hybrid options leveraging current infrastructure. </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288" y="2209800"/>
            <a:ext cx="8351837" cy="3975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3737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en-US" b="1" dirty="0" smtClean="0"/>
              <a:t>Connecting the dots</a:t>
            </a:r>
          </a:p>
        </p:txBody>
      </p:sp>
      <p:sp>
        <p:nvSpPr>
          <p:cNvPr id="78851" name="Rectangle 3"/>
          <p:cNvSpPr>
            <a:spLocks noGrp="1"/>
          </p:cNvSpPr>
          <p:nvPr>
            <p:ph type="body" idx="4294967295"/>
          </p:nvPr>
        </p:nvSpPr>
        <p:spPr>
          <a:xfrm>
            <a:off x="1143000" y="1219200"/>
            <a:ext cx="7620000" cy="5257800"/>
          </a:xfrm>
        </p:spPr>
        <p:txBody>
          <a:bodyPr>
            <a:normAutofit/>
          </a:bodyPr>
          <a:lstStyle/>
          <a:p>
            <a:pPr>
              <a:lnSpc>
                <a:spcPct val="80000"/>
              </a:lnSpc>
              <a:spcBef>
                <a:spcPts val="1200"/>
              </a:spcBef>
              <a:buFont typeface="Wingdings 3" pitchFamily="18" charset="2"/>
              <a:buNone/>
            </a:pPr>
            <a:endParaRPr lang="en-US" sz="2000" dirty="0" smtClean="0"/>
          </a:p>
          <a:p>
            <a:pPr>
              <a:lnSpc>
                <a:spcPct val="80000"/>
              </a:lnSpc>
              <a:spcBef>
                <a:spcPts val="1200"/>
              </a:spcBef>
              <a:buFont typeface="Wingdings 3" pitchFamily="18" charset="2"/>
              <a:buNone/>
            </a:pPr>
            <a:endParaRPr lang="en-US" sz="2000" dirty="0" smtClean="0"/>
          </a:p>
          <a:p>
            <a:pPr>
              <a:lnSpc>
                <a:spcPct val="80000"/>
              </a:lnSpc>
              <a:spcBef>
                <a:spcPts val="1200"/>
              </a:spcBef>
            </a:pPr>
            <a:r>
              <a:rPr lang="en-US" sz="2400" dirty="0" smtClean="0"/>
              <a:t>Electronic payment orders using Check21 clearing and settlement</a:t>
            </a:r>
          </a:p>
          <a:p>
            <a:pPr>
              <a:lnSpc>
                <a:spcPct val="80000"/>
              </a:lnSpc>
              <a:spcBef>
                <a:spcPts val="1200"/>
              </a:spcBef>
            </a:pPr>
            <a:r>
              <a:rPr lang="en-US" sz="2400" dirty="0" smtClean="0"/>
              <a:t>Same day ACH</a:t>
            </a:r>
          </a:p>
          <a:p>
            <a:pPr>
              <a:lnSpc>
                <a:spcPct val="80000"/>
              </a:lnSpc>
              <a:spcBef>
                <a:spcPts val="1200"/>
              </a:spcBef>
            </a:pPr>
            <a:r>
              <a:rPr lang="en-US" sz="2400" dirty="0" smtClean="0"/>
              <a:t>National directory services that enable banks to process payments</a:t>
            </a:r>
          </a:p>
          <a:p>
            <a:pPr>
              <a:lnSpc>
                <a:spcPct val="80000"/>
              </a:lnSpc>
              <a:spcBef>
                <a:spcPts val="1200"/>
              </a:spcBef>
            </a:pPr>
            <a:r>
              <a:rPr lang="en-US" sz="2400" dirty="0" smtClean="0"/>
              <a:t>Expanding role or utility of PIN debit networks</a:t>
            </a:r>
          </a:p>
          <a:p>
            <a:pPr>
              <a:lnSpc>
                <a:spcPct val="80000"/>
              </a:lnSpc>
              <a:spcBef>
                <a:spcPts val="1200"/>
              </a:spcBef>
            </a:pPr>
            <a:r>
              <a:rPr lang="en-US" sz="2400" dirty="0" smtClean="0"/>
              <a:t>ACH or other batch payments with real-time funds verification</a:t>
            </a:r>
          </a:p>
          <a:p>
            <a:pPr>
              <a:lnSpc>
                <a:spcPct val="80000"/>
              </a:lnSpc>
              <a:spcBef>
                <a:spcPts val="1200"/>
              </a:spcBef>
            </a:pPr>
            <a:r>
              <a:rPr lang="en-US" sz="2400" dirty="0" smtClean="0"/>
              <a:t>New real-time payments platform</a:t>
            </a:r>
          </a:p>
        </p:txBody>
      </p:sp>
    </p:spTree>
    <p:extLst>
      <p:ext uri="{BB962C8B-B14F-4D97-AF65-F5344CB8AC3E}">
        <p14:creationId xmlns="" xmlns:p14="http://schemas.microsoft.com/office/powerpoint/2010/main" val="2555681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b="1" dirty="0" smtClean="0"/>
              <a:t>One Banker’s Views</a:t>
            </a:r>
            <a:endParaRPr lang="en-US" b="1" dirty="0"/>
          </a:p>
        </p:txBody>
      </p:sp>
      <p:sp>
        <p:nvSpPr>
          <p:cNvPr id="3" name="Content Placeholder 2"/>
          <p:cNvSpPr>
            <a:spLocks noGrp="1"/>
          </p:cNvSpPr>
          <p:nvPr>
            <p:ph idx="1"/>
          </p:nvPr>
        </p:nvSpPr>
        <p:spPr>
          <a:xfrm>
            <a:off x="457200" y="1371600"/>
            <a:ext cx="8229600" cy="4937760"/>
          </a:xfrm>
        </p:spPr>
        <p:txBody>
          <a:bodyPr>
            <a:normAutofit fontScale="92500" lnSpcReduction="20000"/>
          </a:bodyPr>
          <a:lstStyle/>
          <a:p>
            <a:pPr>
              <a:spcAft>
                <a:spcPts val="1200"/>
              </a:spcAft>
            </a:pPr>
            <a:r>
              <a:rPr lang="en-US" dirty="0" smtClean="0"/>
              <a:t>Leverage current capabilities where possible </a:t>
            </a:r>
            <a:br>
              <a:rPr lang="en-US" dirty="0" smtClean="0"/>
            </a:br>
            <a:endParaRPr lang="en-US" dirty="0" smtClean="0"/>
          </a:p>
          <a:p>
            <a:pPr>
              <a:spcAft>
                <a:spcPts val="1200"/>
              </a:spcAft>
            </a:pPr>
            <a:r>
              <a:rPr lang="en-US" dirty="0" smtClean="0"/>
              <a:t>Focus on industry level approaches </a:t>
            </a:r>
          </a:p>
          <a:p>
            <a:pPr lvl="1">
              <a:spcAft>
                <a:spcPts val="1200"/>
              </a:spcAft>
            </a:pPr>
            <a:r>
              <a:rPr lang="en-US" dirty="0" smtClean="0">
                <a:solidFill>
                  <a:schemeClr val="tx1"/>
                </a:solidFill>
              </a:rPr>
              <a:t>Given network nature and understanding of payments</a:t>
            </a:r>
          </a:p>
          <a:p>
            <a:pPr lvl="1">
              <a:spcAft>
                <a:spcPts val="1200"/>
              </a:spcAft>
            </a:pPr>
            <a:r>
              <a:rPr lang="en-US" dirty="0" smtClean="0">
                <a:solidFill>
                  <a:schemeClr val="tx1"/>
                </a:solidFill>
              </a:rPr>
              <a:t>Build on industry standing (trust, service, adaptive, etc)</a:t>
            </a:r>
          </a:p>
          <a:p>
            <a:pPr lvl="1">
              <a:spcAft>
                <a:spcPts val="1200"/>
              </a:spcAft>
            </a:pPr>
            <a:endParaRPr lang="en-US" dirty="0" smtClean="0">
              <a:solidFill>
                <a:schemeClr val="tx1"/>
              </a:solidFill>
            </a:endParaRPr>
          </a:p>
          <a:p>
            <a:pPr>
              <a:spcAft>
                <a:spcPts val="1200"/>
              </a:spcAft>
            </a:pPr>
            <a:r>
              <a:rPr lang="en-US" dirty="0" smtClean="0"/>
              <a:t>Call to Action</a:t>
            </a:r>
          </a:p>
          <a:p>
            <a:pPr lvl="1">
              <a:spcAft>
                <a:spcPts val="1200"/>
              </a:spcAft>
            </a:pPr>
            <a:r>
              <a:rPr lang="en-US" dirty="0" smtClean="0">
                <a:solidFill>
                  <a:schemeClr val="tx1"/>
                </a:solidFill>
              </a:rPr>
              <a:t>Goal defined</a:t>
            </a:r>
          </a:p>
          <a:p>
            <a:pPr lvl="1">
              <a:spcAft>
                <a:spcPts val="1200"/>
              </a:spcAft>
            </a:pPr>
            <a:r>
              <a:rPr lang="en-US" dirty="0" smtClean="0">
                <a:solidFill>
                  <a:schemeClr val="tx1"/>
                </a:solidFill>
              </a:rPr>
              <a:t>Define target timelines</a:t>
            </a:r>
          </a:p>
          <a:p>
            <a:pPr lvl="1">
              <a:spcAft>
                <a:spcPts val="1200"/>
              </a:spcAft>
            </a:pPr>
            <a:r>
              <a:rPr lang="en-US" dirty="0" smtClean="0">
                <a:solidFill>
                  <a:schemeClr val="tx1"/>
                </a:solidFill>
              </a:rPr>
              <a:t>Community Banker buy-in</a:t>
            </a:r>
          </a:p>
          <a:p>
            <a:pPr lvl="1">
              <a:spcAft>
                <a:spcPts val="1200"/>
              </a:spcAft>
              <a:buNone/>
            </a:pPr>
            <a:endParaRPr lang="en-US" dirty="0" smtClean="0">
              <a:solidFill>
                <a:schemeClr val="tx1"/>
              </a:solidFill>
            </a:endParaRPr>
          </a:p>
          <a:p>
            <a:pPr>
              <a:spcAft>
                <a:spcPts val="1200"/>
              </a:spcAft>
            </a:pPr>
            <a:endParaRPr lang="en-US" dirty="0" smtClean="0"/>
          </a:p>
        </p:txBody>
      </p:sp>
    </p:spTree>
    <p:extLst>
      <p:ext uri="{BB962C8B-B14F-4D97-AF65-F5344CB8AC3E}">
        <p14:creationId xmlns="" xmlns:p14="http://schemas.microsoft.com/office/powerpoint/2010/main" val="1004026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457200" y="1310640"/>
            <a:ext cx="8229600" cy="4937760"/>
          </a:xfrm>
        </p:spPr>
        <p:txBody>
          <a:bodyPr>
            <a:normAutofit/>
          </a:bodyPr>
          <a:lstStyle/>
          <a:p>
            <a:pPr marL="514350" indent="-514350">
              <a:buNone/>
            </a:pPr>
            <a:r>
              <a:rPr lang="en-US" sz="3200" dirty="0" smtClean="0"/>
              <a:t>	Introduction</a:t>
            </a:r>
            <a:br>
              <a:rPr lang="en-US" sz="3200" dirty="0" smtClean="0"/>
            </a:br>
            <a:endParaRPr lang="en-US" sz="3200" dirty="0" smtClean="0"/>
          </a:p>
          <a:p>
            <a:pPr marL="514350" indent="-514350">
              <a:buNone/>
            </a:pPr>
            <a:r>
              <a:rPr lang="en-US" sz="3200" dirty="0" smtClean="0"/>
              <a:t>	Gap Analysis </a:t>
            </a:r>
            <a:br>
              <a:rPr lang="en-US" sz="3200" dirty="0" smtClean="0"/>
            </a:br>
            <a:endParaRPr lang="en-US" sz="3200" dirty="0" smtClean="0"/>
          </a:p>
          <a:p>
            <a:pPr marL="514350" indent="-514350">
              <a:buNone/>
            </a:pPr>
            <a:r>
              <a:rPr lang="en-US" sz="3200" dirty="0" smtClean="0"/>
              <a:t>	Paths Forward</a:t>
            </a:r>
          </a:p>
        </p:txBody>
      </p:sp>
    </p:spTree>
    <p:extLst>
      <p:ext uri="{BB962C8B-B14F-4D97-AF65-F5344CB8AC3E}">
        <p14:creationId xmlns="" xmlns:p14="http://schemas.microsoft.com/office/powerpoint/2010/main" val="3816437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normAutofit/>
          </a:bodyPr>
          <a:lstStyle/>
          <a:p>
            <a:pPr>
              <a:spcAft>
                <a:spcPts val="1200"/>
              </a:spcAft>
              <a:buNone/>
            </a:pPr>
            <a:r>
              <a:rPr lang="en-US" b="1" dirty="0" smtClean="0"/>
              <a:t>	Why </a:t>
            </a:r>
            <a:r>
              <a:rPr lang="en-US" dirty="0" smtClean="0"/>
              <a:t/>
            </a:r>
            <a:br>
              <a:rPr lang="en-US" dirty="0" smtClean="0"/>
            </a:br>
            <a:r>
              <a:rPr lang="en-US" dirty="0" smtClean="0"/>
              <a:t>Technology change, </a:t>
            </a:r>
            <a:r>
              <a:rPr lang="en-US" dirty="0"/>
              <a:t>new </a:t>
            </a:r>
            <a:r>
              <a:rPr lang="en-US" dirty="0" smtClean="0"/>
              <a:t>entrants, and </a:t>
            </a:r>
            <a:r>
              <a:rPr lang="en-US" dirty="0"/>
              <a:t>the accelerated pace or rate of change across payment </a:t>
            </a:r>
            <a:r>
              <a:rPr lang="en-US" dirty="0" smtClean="0"/>
              <a:t>markets give us little choice </a:t>
            </a:r>
            <a:br>
              <a:rPr lang="en-US" dirty="0" smtClean="0"/>
            </a:br>
            <a:endParaRPr lang="en-US" dirty="0" smtClean="0"/>
          </a:p>
          <a:p>
            <a:pPr>
              <a:spcAft>
                <a:spcPts val="1200"/>
              </a:spcAft>
              <a:buNone/>
            </a:pPr>
            <a:r>
              <a:rPr lang="en-US" b="1" dirty="0" smtClean="0"/>
              <a:t>	Who</a:t>
            </a:r>
            <a:r>
              <a:rPr lang="en-US" dirty="0" smtClean="0"/>
              <a:t/>
            </a:r>
            <a:br>
              <a:rPr lang="en-US" dirty="0" smtClean="0"/>
            </a:br>
            <a:r>
              <a:rPr lang="en-US" dirty="0" smtClean="0"/>
              <a:t>Community bankers who are deeply engaged to better understand </a:t>
            </a:r>
            <a:r>
              <a:rPr lang="en-US" dirty="0"/>
              <a:t>the current state of payments and impacts on the banking </a:t>
            </a:r>
            <a:r>
              <a:rPr lang="en-US" dirty="0" smtClean="0"/>
              <a:t>industry and who have invested their time in supporting industry leadership groups. </a:t>
            </a:r>
            <a:br>
              <a:rPr lang="en-US" dirty="0" smtClean="0"/>
            </a:br>
            <a:endParaRPr lang="en-US" dirty="0" smtClean="0"/>
          </a:p>
        </p:txBody>
      </p:sp>
    </p:spTree>
    <p:extLst>
      <p:ext uri="{BB962C8B-B14F-4D97-AF65-F5344CB8AC3E}">
        <p14:creationId xmlns="" xmlns:p14="http://schemas.microsoft.com/office/powerpoint/2010/main" val="4163240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533400" y="4191000"/>
            <a:ext cx="7467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381000"/>
            <a:ext cx="8229600" cy="914400"/>
          </a:xfrm>
        </p:spPr>
        <p:txBody>
          <a:bodyPr>
            <a:normAutofit/>
          </a:bodyPr>
          <a:lstStyle/>
          <a:p>
            <a:pPr>
              <a:spcAft>
                <a:spcPts val="1200"/>
              </a:spcAft>
            </a:pPr>
            <a:r>
              <a:rPr lang="en-US" b="1" dirty="0" smtClean="0"/>
              <a:t>Vision</a:t>
            </a:r>
          </a:p>
        </p:txBody>
      </p:sp>
      <p:sp>
        <p:nvSpPr>
          <p:cNvPr id="9" name="Content Placeholder 8"/>
          <p:cNvSpPr>
            <a:spLocks noGrp="1"/>
          </p:cNvSpPr>
          <p:nvPr>
            <p:ph sz="quarter" idx="2"/>
          </p:nvPr>
        </p:nvSpPr>
        <p:spPr>
          <a:xfrm>
            <a:off x="457200" y="1600200"/>
            <a:ext cx="8229600" cy="4038600"/>
          </a:xfrm>
        </p:spPr>
        <p:txBody>
          <a:bodyPr>
            <a:normAutofit/>
          </a:bodyPr>
          <a:lstStyle/>
          <a:p>
            <a:pPr>
              <a:buNone/>
            </a:pPr>
            <a:r>
              <a:rPr lang="en-US" sz="2800" dirty="0" smtClean="0"/>
              <a:t>	Financial institutions must equip consumers and businesses to move money instantaneously or as otherwise desired, safely with sufficient privacy and convenience anywhere anytime.</a:t>
            </a:r>
          </a:p>
          <a:p>
            <a:pPr>
              <a:buNone/>
            </a:pPr>
            <a:endParaRPr lang="en-US" sz="2800" dirty="0" smtClean="0"/>
          </a:p>
          <a:p>
            <a:endParaRPr lang="en-US" sz="2800" u="sng" dirty="0" smtClean="0"/>
          </a:p>
          <a:p>
            <a:r>
              <a:rPr lang="en-US" sz="2800" dirty="0" smtClean="0"/>
              <a:t>As if one person is moving money between two accounts at a single financial institution.</a:t>
            </a:r>
          </a:p>
        </p:txBody>
      </p:sp>
    </p:spTree>
    <p:extLst>
      <p:ext uri="{BB962C8B-B14F-4D97-AF65-F5344CB8AC3E}">
        <p14:creationId xmlns="" xmlns:p14="http://schemas.microsoft.com/office/powerpoint/2010/main" val="58665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b="1" dirty="0" smtClean="0"/>
              <a:t>Competing and Current Paths</a:t>
            </a:r>
            <a:endParaRPr lang="en-US" b="1" dirty="0"/>
          </a:p>
        </p:txBody>
      </p:sp>
      <p:pic>
        <p:nvPicPr>
          <p:cNvPr id="22532" name="Picture 4"/>
          <p:cNvPicPr>
            <a:picLocks noChangeAspect="1" noChangeArrowheads="1"/>
          </p:cNvPicPr>
          <p:nvPr/>
        </p:nvPicPr>
        <p:blipFill>
          <a:blip r:embed="rId3" cstate="print"/>
          <a:srcRect/>
          <a:stretch>
            <a:fillRect/>
          </a:stretch>
        </p:blipFill>
        <p:spPr bwMode="auto">
          <a:xfrm>
            <a:off x="457200" y="1524000"/>
            <a:ext cx="8221195" cy="4953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Gap Analysis</a:t>
            </a:r>
            <a:endParaRPr lang="en-US" b="1" dirty="0"/>
          </a:p>
        </p:txBody>
      </p:sp>
      <p:sp>
        <p:nvSpPr>
          <p:cNvPr id="5" name="Content Placeholder 4"/>
          <p:cNvSpPr>
            <a:spLocks noGrp="1"/>
          </p:cNvSpPr>
          <p:nvPr>
            <p:ph sz="quarter" idx="1"/>
          </p:nvPr>
        </p:nvSpPr>
        <p:spPr>
          <a:xfrm>
            <a:off x="457200" y="1219200"/>
            <a:ext cx="8686800" cy="4937760"/>
          </a:xfrm>
        </p:spPr>
        <p:txBody>
          <a:bodyPr>
            <a:normAutofit/>
          </a:bodyPr>
          <a:lstStyle/>
          <a:p>
            <a:pPr>
              <a:buNone/>
            </a:pPr>
            <a:r>
              <a:rPr lang="en-US" dirty="0" smtClean="0"/>
              <a:t>	</a:t>
            </a:r>
          </a:p>
          <a:p>
            <a:pPr>
              <a:buNone/>
            </a:pPr>
            <a:r>
              <a:rPr lang="en-US" dirty="0" smtClean="0"/>
              <a:t>	</a:t>
            </a:r>
            <a:r>
              <a:rPr lang="en-US" sz="2800" dirty="0" smtClean="0"/>
              <a:t>Approach</a:t>
            </a:r>
          </a:p>
          <a:p>
            <a:pPr lvl="1">
              <a:buNone/>
            </a:pPr>
            <a:r>
              <a:rPr lang="en-US" sz="2800" dirty="0" smtClean="0"/>
              <a:t>	Leveraging </a:t>
            </a:r>
            <a:r>
              <a:rPr lang="en-US" sz="2800" dirty="0" smtClean="0"/>
              <a:t>various </a:t>
            </a:r>
            <a:r>
              <a:rPr lang="en-US" sz="2800" dirty="0" smtClean="0"/>
              <a:t>ICBA</a:t>
            </a:r>
            <a:r>
              <a:rPr lang="en-US" sz="2800" dirty="0" smtClean="0"/>
              <a:t>,  </a:t>
            </a:r>
            <a:r>
              <a:rPr lang="en-US" sz="2800" dirty="0" smtClean="0"/>
              <a:t>ABA, </a:t>
            </a:r>
            <a:r>
              <a:rPr lang="en-US" sz="2800" dirty="0" smtClean="0"/>
              <a:t> FRB</a:t>
            </a:r>
            <a:r>
              <a:rPr lang="en-US" sz="2800" dirty="0" smtClean="0"/>
              <a:t>, </a:t>
            </a:r>
            <a:r>
              <a:rPr lang="en-US" sz="2800" dirty="0" smtClean="0"/>
              <a:t> EFT providers </a:t>
            </a:r>
            <a:r>
              <a:rPr lang="en-US" sz="2800" dirty="0" smtClean="0"/>
              <a:t>&amp; industry leaders using existing rails and core systems</a:t>
            </a:r>
          </a:p>
          <a:p>
            <a:pPr>
              <a:buNone/>
            </a:pPr>
            <a:r>
              <a:rPr lang="en-US" sz="2800" dirty="0" smtClean="0"/>
              <a:t>	</a:t>
            </a:r>
          </a:p>
          <a:p>
            <a:pPr>
              <a:buNone/>
            </a:pPr>
            <a:r>
              <a:rPr lang="en-US" sz="2800" dirty="0" smtClean="0"/>
              <a:t>	Insights</a:t>
            </a:r>
          </a:p>
          <a:p>
            <a:pPr marL="731520" lvl="1" indent="-457200">
              <a:buNone/>
            </a:pPr>
            <a:r>
              <a:rPr lang="en-US" sz="2800" dirty="0" smtClean="0"/>
              <a:t>	Speed and service level to end customer</a:t>
            </a:r>
          </a:p>
          <a:p>
            <a:pPr marL="731520" lvl="1" indent="-457200">
              <a:buNone/>
            </a:pPr>
            <a:r>
              <a:rPr lang="en-US" sz="2800" dirty="0" smtClean="0"/>
              <a:t>	Limitations on innovation and ability to protect consumer</a:t>
            </a:r>
          </a:p>
          <a:p>
            <a:pPr marL="731520" lvl="1" indent="-457200">
              <a:buNone/>
            </a:pPr>
            <a:r>
              <a:rPr lang="en-US" sz="2800" dirty="0" smtClean="0"/>
              <a:t>	Costs and affordability dimension</a:t>
            </a:r>
          </a:p>
          <a:p>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990600"/>
          </a:xfrm>
        </p:spPr>
        <p:txBody>
          <a:bodyPr>
            <a:normAutofit/>
          </a:bodyPr>
          <a:lstStyle/>
          <a:p>
            <a:r>
              <a:rPr lang="en-US" dirty="0" smtClean="0"/>
              <a:t> </a:t>
            </a:r>
            <a:r>
              <a:rPr lang="en-US" b="1" dirty="0" smtClean="0"/>
              <a:t>Instant </a:t>
            </a:r>
            <a:r>
              <a:rPr lang="en-US" b="1" dirty="0" err="1" smtClean="0"/>
              <a:t>vs</a:t>
            </a:r>
            <a:r>
              <a:rPr lang="en-US" b="1" dirty="0" smtClean="0"/>
              <a:t> Reality</a:t>
            </a:r>
            <a:endParaRPr lang="en-US" b="1" dirty="0"/>
          </a:p>
        </p:txBody>
      </p:sp>
      <p:sp>
        <p:nvSpPr>
          <p:cNvPr id="5" name="Content Placeholder 4"/>
          <p:cNvSpPr>
            <a:spLocks noGrp="1"/>
          </p:cNvSpPr>
          <p:nvPr>
            <p:ph sz="quarter" idx="1"/>
          </p:nvPr>
        </p:nvSpPr>
        <p:spPr>
          <a:xfrm>
            <a:off x="685800" y="1219200"/>
            <a:ext cx="7696200" cy="3810000"/>
          </a:xfrm>
        </p:spPr>
        <p:txBody>
          <a:bodyPr>
            <a:normAutofit/>
          </a:bodyPr>
          <a:lstStyle/>
          <a:p>
            <a:pPr>
              <a:buNone/>
            </a:pPr>
            <a:r>
              <a:rPr lang="en-US" sz="2400" dirty="0" smtClean="0"/>
              <a:t>	</a:t>
            </a:r>
          </a:p>
          <a:p>
            <a:pPr>
              <a:buNone/>
            </a:pPr>
            <a:r>
              <a:rPr lang="en-US" sz="2400" dirty="0" smtClean="0"/>
              <a:t>   	</a:t>
            </a:r>
          </a:p>
          <a:p>
            <a:pPr>
              <a:buNone/>
            </a:pPr>
            <a:r>
              <a:rPr lang="en-US" sz="3200" dirty="0" smtClean="0"/>
              <a:t>Real-time </a:t>
            </a:r>
            <a:r>
              <a:rPr lang="en-US" sz="3200" dirty="0"/>
              <a:t>payment processing </a:t>
            </a:r>
            <a:r>
              <a:rPr lang="en-US" sz="3200" dirty="0" smtClean="0"/>
              <a:t>- a Big leap</a:t>
            </a:r>
          </a:p>
          <a:p>
            <a:pPr>
              <a:buNone/>
            </a:pPr>
            <a:endParaRPr lang="en-US" sz="3200" dirty="0" smtClean="0"/>
          </a:p>
          <a:p>
            <a:pPr>
              <a:buNone/>
            </a:pPr>
            <a:r>
              <a:rPr lang="en-US" sz="3200" dirty="0" smtClean="0"/>
              <a:t>Same day or near real time settlement - early or instant </a:t>
            </a:r>
            <a:r>
              <a:rPr lang="en-US" sz="3200" dirty="0" smtClean="0"/>
              <a:t>messaging </a:t>
            </a:r>
            <a:r>
              <a:rPr lang="en-US" sz="3200" dirty="0" smtClean="0"/>
              <a:t>achievable </a:t>
            </a:r>
          </a:p>
          <a:p>
            <a:endParaRPr lang="en-US" sz="2400" dirty="0" smtClean="0"/>
          </a:p>
          <a:p>
            <a:endParaRPr lang="en-US" sz="1800" dirty="0" smtClean="0"/>
          </a:p>
          <a:p>
            <a:endParaRPr lang="en-US" dirty="0"/>
          </a:p>
        </p:txBody>
      </p:sp>
    </p:spTree>
    <p:extLst>
      <p:ext uri="{BB962C8B-B14F-4D97-AF65-F5344CB8AC3E}">
        <p14:creationId xmlns="" xmlns:p14="http://schemas.microsoft.com/office/powerpoint/2010/main" val="2811822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Chains Extend</a:t>
            </a:r>
            <a:endParaRPr lang="en-US" dirty="0"/>
          </a:p>
        </p:txBody>
      </p:sp>
      <p:sp>
        <p:nvSpPr>
          <p:cNvPr id="6" name="Content Placeholder 5"/>
          <p:cNvSpPr>
            <a:spLocks noGrp="1"/>
          </p:cNvSpPr>
          <p:nvPr>
            <p:ph sz="quarter" idx="1"/>
          </p:nvPr>
        </p:nvSpPr>
        <p:spPr>
          <a:xfrm>
            <a:off x="457200" y="1219200"/>
            <a:ext cx="8229600" cy="2590800"/>
          </a:xfrm>
        </p:spPr>
        <p:txBody>
          <a:bodyPr>
            <a:normAutofit/>
          </a:bodyPr>
          <a:lstStyle/>
          <a:p>
            <a:r>
              <a:rPr lang="en-US" sz="2200" dirty="0" smtClean="0"/>
              <a:t>Payment </a:t>
            </a:r>
            <a:r>
              <a:rPr lang="en-US" sz="2200" dirty="0"/>
              <a:t>value chains are increasing in </a:t>
            </a:r>
            <a:r>
              <a:rPr lang="en-US" sz="2200" dirty="0" smtClean="0"/>
              <a:t>length and </a:t>
            </a:r>
            <a:r>
              <a:rPr lang="en-US" sz="2200" dirty="0"/>
              <a:t>dependencies.  </a:t>
            </a:r>
            <a:endParaRPr lang="en-US" sz="2200" dirty="0" smtClean="0"/>
          </a:p>
          <a:p>
            <a:r>
              <a:rPr lang="en-US" sz="2200" dirty="0" smtClean="0"/>
              <a:t>Ultimately</a:t>
            </a:r>
            <a:r>
              <a:rPr lang="en-US" sz="2200" dirty="0"/>
              <a:t>, </a:t>
            </a:r>
            <a:r>
              <a:rPr lang="en-US" sz="2200" dirty="0" smtClean="0"/>
              <a:t>longer value </a:t>
            </a:r>
            <a:r>
              <a:rPr lang="en-US" sz="2200" dirty="0"/>
              <a:t>chains </a:t>
            </a:r>
            <a:r>
              <a:rPr lang="en-US" sz="2200" dirty="0" smtClean="0"/>
              <a:t>have challenges</a:t>
            </a:r>
          </a:p>
          <a:p>
            <a:pPr lvl="1"/>
            <a:r>
              <a:rPr lang="en-US" sz="2200" dirty="0" smtClean="0"/>
              <a:t>Ability to support innovation </a:t>
            </a:r>
          </a:p>
          <a:p>
            <a:pPr lvl="1"/>
            <a:r>
              <a:rPr lang="en-US" sz="2200" dirty="0" smtClean="0"/>
              <a:t>Beneficiary choice </a:t>
            </a:r>
          </a:p>
          <a:p>
            <a:endParaRPr lang="en-US" sz="2000" dirty="0" smtClean="0"/>
          </a:p>
        </p:txBody>
      </p:sp>
      <p:pic>
        <p:nvPicPr>
          <p:cNvPr id="7" name="Picture 6"/>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0400" y="3581400"/>
            <a:ext cx="8331200" cy="2362200"/>
          </a:xfrm>
          <a:prstGeom prst="rect">
            <a:avLst/>
          </a:prstGeom>
          <a:noFill/>
        </p:spPr>
      </p:pic>
      <p:sp>
        <p:nvSpPr>
          <p:cNvPr id="8" name="TextBox 7"/>
          <p:cNvSpPr txBox="1"/>
          <p:nvPr/>
        </p:nvSpPr>
        <p:spPr>
          <a:xfrm>
            <a:off x="5562600" y="6400800"/>
            <a:ext cx="3200400" cy="276999"/>
          </a:xfrm>
          <a:prstGeom prst="rect">
            <a:avLst/>
          </a:prstGeom>
          <a:noFill/>
        </p:spPr>
        <p:txBody>
          <a:bodyPr wrap="square" rtlCol="0">
            <a:spAutoFit/>
          </a:bodyPr>
          <a:lstStyle/>
          <a:p>
            <a:r>
              <a:rPr lang="en-US" sz="1200" dirty="0" smtClean="0"/>
              <a:t>Source:  MH Consulting payments briefing.</a:t>
            </a:r>
            <a:endParaRPr lang="en-US" sz="1200" dirty="0"/>
          </a:p>
        </p:txBody>
      </p:sp>
    </p:spTree>
    <p:extLst>
      <p:ext uri="{BB962C8B-B14F-4D97-AF65-F5344CB8AC3E}">
        <p14:creationId xmlns="" xmlns:p14="http://schemas.microsoft.com/office/powerpoint/2010/main" val="1018212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990600"/>
          </a:xfrm>
        </p:spPr>
        <p:txBody>
          <a:bodyPr>
            <a:normAutofit/>
          </a:bodyPr>
          <a:lstStyle/>
          <a:p>
            <a:r>
              <a:rPr lang="en-US" dirty="0" smtClean="0"/>
              <a:t>New rail discussion</a:t>
            </a:r>
            <a:endParaRPr lang="en-US" dirty="0"/>
          </a:p>
        </p:txBody>
      </p:sp>
      <p:sp>
        <p:nvSpPr>
          <p:cNvPr id="7" name="Rounded Rectangle 6"/>
          <p:cNvSpPr/>
          <p:nvPr/>
        </p:nvSpPr>
        <p:spPr>
          <a:xfrm>
            <a:off x="762000" y="4419600"/>
            <a:ext cx="8077200" cy="4572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762000" y="3276600"/>
            <a:ext cx="8077200" cy="4572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4"/>
          <p:cNvSpPr>
            <a:spLocks noGrp="1"/>
          </p:cNvSpPr>
          <p:nvPr>
            <p:ph sz="quarter" idx="1"/>
          </p:nvPr>
        </p:nvSpPr>
        <p:spPr>
          <a:xfrm>
            <a:off x="457200" y="1219200"/>
            <a:ext cx="8229600" cy="4876800"/>
          </a:xfrm>
        </p:spPr>
        <p:txBody>
          <a:bodyPr>
            <a:normAutofit/>
          </a:bodyPr>
          <a:lstStyle/>
          <a:p>
            <a:pPr lvl="0">
              <a:spcBef>
                <a:spcPts val="1200"/>
              </a:spcBef>
            </a:pPr>
            <a:endParaRPr lang="en-US" sz="1600" dirty="0" smtClean="0"/>
          </a:p>
          <a:p>
            <a:pPr lvl="0">
              <a:spcBef>
                <a:spcPts val="1200"/>
              </a:spcBef>
            </a:pPr>
            <a:r>
              <a:rPr lang="en-US" sz="1600" dirty="0" smtClean="0"/>
              <a:t>SIC </a:t>
            </a:r>
            <a:r>
              <a:rPr lang="en-US" sz="1600" dirty="0"/>
              <a:t>(Switzerland) – integration of retail/low value payments, internationalization</a:t>
            </a:r>
          </a:p>
          <a:p>
            <a:pPr lvl="0">
              <a:spcBef>
                <a:spcPts val="1200"/>
              </a:spcBef>
            </a:pPr>
            <a:r>
              <a:rPr lang="en-US" sz="1600" dirty="0"/>
              <a:t>SPEI (Mexico) – accelerated funds availability, multilateral netting, integration of retail/low value payments </a:t>
            </a:r>
          </a:p>
          <a:p>
            <a:pPr lvl="0">
              <a:spcBef>
                <a:spcPts val="1200"/>
              </a:spcBef>
            </a:pPr>
            <a:r>
              <a:rPr lang="en-US" sz="1600" dirty="0" smtClean="0"/>
              <a:t>STR </a:t>
            </a:r>
            <a:r>
              <a:rPr lang="en-US" sz="1600" dirty="0"/>
              <a:t>(Brazil) – integration of retail/low value payments, accelerated funds availability, multilateral netting, internationalization </a:t>
            </a:r>
          </a:p>
          <a:p>
            <a:pPr lvl="0">
              <a:spcBef>
                <a:spcPts val="1200"/>
              </a:spcBef>
            </a:pPr>
            <a:r>
              <a:rPr lang="en-US" sz="1600" dirty="0"/>
              <a:t>Xengin (Japan) – convergence ACH &amp; debit, accelerated funds availability, good funds</a:t>
            </a:r>
          </a:p>
          <a:p>
            <a:pPr algn="r">
              <a:buNone/>
            </a:pPr>
            <a:endParaRPr lang="en-US" sz="1600" dirty="0" smtClean="0"/>
          </a:p>
          <a:p>
            <a:pPr>
              <a:buNone/>
            </a:pPr>
            <a:r>
              <a:rPr lang="en-US" sz="1600" b="1" u="sng" dirty="0" smtClean="0"/>
              <a:t>Advance New Capabilities </a:t>
            </a:r>
          </a:p>
          <a:p>
            <a:pPr lvl="0">
              <a:spcBef>
                <a:spcPts val="1200"/>
              </a:spcBef>
            </a:pPr>
            <a:r>
              <a:rPr lang="en-US" sz="1600" dirty="0" smtClean="0"/>
              <a:t>Faster Payments (UK) – convergence ACH &amp; debit, accelerated funds availability, good funds, increased access</a:t>
            </a:r>
          </a:p>
          <a:p>
            <a:pPr lvl="0">
              <a:spcBef>
                <a:spcPts val="1200"/>
              </a:spcBef>
            </a:pPr>
            <a:r>
              <a:rPr lang="en-US" sz="1600" dirty="0" smtClean="0"/>
              <a:t>National Directory (UK) – national directory of mobile telephone numbers intended to enable person-to-person electronic payments</a:t>
            </a:r>
          </a:p>
          <a:p>
            <a:endParaRPr lang="en-US" sz="1600" dirty="0"/>
          </a:p>
        </p:txBody>
      </p:sp>
    </p:spTree>
    <p:extLst>
      <p:ext uri="{BB962C8B-B14F-4D97-AF65-F5344CB8AC3E}">
        <p14:creationId xmlns="" xmlns:p14="http://schemas.microsoft.com/office/powerpoint/2010/main" val="4238017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SBS Document" ma:contentTypeID="0x010100A74E2E38B04E98469605609619225C4A00C51BF60247347B4FA8B80A3DE0FB6D69" ma:contentTypeVersion="1" ma:contentTypeDescription="" ma:contentTypeScope="" ma:versionID="38a0f443daee5abcaff68d0b34f5a4a8">
  <xsd:schema xmlns:xsd="http://www.w3.org/2001/XMLSchema" xmlns:p="http://schemas.microsoft.com/office/2006/metadata/properties" targetNamespace="http://schemas.microsoft.com/office/2006/metadata/properties" ma:root="true" ma:fieldsID="8f2c0c9f574d116490dff49720533a5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30E69FE-BAFB-4BD4-BCE7-70CFC2FF4D28}"/>
</file>

<file path=customXml/itemProps2.xml><?xml version="1.0" encoding="utf-8"?>
<ds:datastoreItem xmlns:ds="http://schemas.openxmlformats.org/officeDocument/2006/customXml" ds:itemID="{3FEC80FC-A515-4673-B274-C06E9D1CAB43}"/>
</file>

<file path=customXml/itemProps3.xml><?xml version="1.0" encoding="utf-8"?>
<ds:datastoreItem xmlns:ds="http://schemas.openxmlformats.org/officeDocument/2006/customXml" ds:itemID="{7240663A-3035-4C64-9386-D70759B6F8F4}"/>
</file>

<file path=docProps/app.xml><?xml version="1.0" encoding="utf-8"?>
<Properties xmlns="http://schemas.openxmlformats.org/officeDocument/2006/extended-properties" xmlns:vt="http://schemas.openxmlformats.org/officeDocument/2006/docPropsVTypes">
  <Template/>
  <TotalTime>3477</TotalTime>
  <Words>858</Words>
  <Application>Microsoft Office PowerPoint</Application>
  <PresentationFormat>On-screen Show (4:3)</PresentationFormat>
  <Paragraphs>162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Leveraging what we have for  Faster, Safer and More Accessible Payments  Bob Steen, Chairman &amp; CEO, Bridge Bank </vt:lpstr>
      <vt:lpstr>Slide 2</vt:lpstr>
      <vt:lpstr>Slide 3</vt:lpstr>
      <vt:lpstr>Vision</vt:lpstr>
      <vt:lpstr>Competing and Current Paths</vt:lpstr>
      <vt:lpstr>Gap Analysis</vt:lpstr>
      <vt:lpstr> Instant vs Reality</vt:lpstr>
      <vt:lpstr>Value Chains Extend</vt:lpstr>
      <vt:lpstr>New rail discussion</vt:lpstr>
      <vt:lpstr>Continuum of Options</vt:lpstr>
      <vt:lpstr>Connecting the dots</vt:lpstr>
      <vt:lpstr>One Banker’s Views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Societal Benefits</dc:title>
  <dc:creator>Walter</dc:creator>
  <cp:lastModifiedBy>Bob</cp:lastModifiedBy>
  <cp:revision>351</cp:revision>
  <cp:lastPrinted>2012-10-01T14:03:38Z</cp:lastPrinted>
  <dcterms:created xsi:type="dcterms:W3CDTF">2012-06-27T14:26:00Z</dcterms:created>
  <dcterms:modified xsi:type="dcterms:W3CDTF">2014-05-12T17:22:50Z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0x010100A74E2E38B04E98469605609619225C4A00C51BF60247347B4FA8B80A3DE0FB6D69</vt:lpwstr>
  </property>
</Properties>
</file>