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tags/tag2.xml" ContentType="application/vnd.openxmlformats-officedocument.presentationml.tags+xml"/>
  <Override PartName="/ppt/tags/tag3.xml" ContentType="application/vnd.openxmlformats-officedocument.presentationml.tags+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ppt/diagrams/data13.xml" ContentType="application/vnd.openxmlformats-officedocument.drawingml.diagramData+xml"/>
  <Override PartName="/ppt/diagrams/layout13.xml" ContentType="application/vnd.openxmlformats-officedocument.drawingml.diagramLayout+xml"/>
  <Override PartName="/ppt/diagrams/quickStyle13.xml" ContentType="application/vnd.openxmlformats-officedocument.drawingml.diagramStyle+xml"/>
  <Override PartName="/ppt/diagrams/colors13.xml" ContentType="application/vnd.openxmlformats-officedocument.drawingml.diagramColors+xml"/>
  <Override PartName="/ppt/diagrams/drawing13.xml" ContentType="application/vnd.ms-office.drawingml.diagramDrawing+xml"/>
  <Override PartName="/ppt/diagrams/data14.xml" ContentType="application/vnd.openxmlformats-officedocument.drawingml.diagramData+xml"/>
  <Override PartName="/ppt/diagrams/layout14.xml" ContentType="application/vnd.openxmlformats-officedocument.drawingml.diagramLayout+xml"/>
  <Override PartName="/ppt/diagrams/quickStyle14.xml" ContentType="application/vnd.openxmlformats-officedocument.drawingml.diagramStyle+xml"/>
  <Override PartName="/ppt/diagrams/colors14.xml" ContentType="application/vnd.openxmlformats-officedocument.drawingml.diagramColors+xml"/>
  <Override PartName="/ppt/diagrams/drawing14.xml" ContentType="application/vnd.ms-office.drawingml.diagramDrawing+xml"/>
  <Override PartName="/ppt/diagrams/data15.xml" ContentType="application/vnd.openxmlformats-officedocument.drawingml.diagramData+xml"/>
  <Override PartName="/ppt/diagrams/layout15.xml" ContentType="application/vnd.openxmlformats-officedocument.drawingml.diagramLayout+xml"/>
  <Override PartName="/ppt/diagrams/quickStyle15.xml" ContentType="application/vnd.openxmlformats-officedocument.drawingml.diagramStyle+xml"/>
  <Override PartName="/ppt/diagrams/colors15.xml" ContentType="application/vnd.openxmlformats-officedocument.drawingml.diagramColors+xml"/>
  <Override PartName="/ppt/diagrams/drawing15.xml" ContentType="application/vnd.ms-office.drawingml.diagramDrawing+xml"/>
  <Override PartName="/ppt/diagrams/data16.xml" ContentType="application/vnd.openxmlformats-officedocument.drawingml.diagramData+xml"/>
  <Override PartName="/ppt/diagrams/layout16.xml" ContentType="application/vnd.openxmlformats-officedocument.drawingml.diagramLayout+xml"/>
  <Override PartName="/ppt/diagrams/quickStyle16.xml" ContentType="application/vnd.openxmlformats-officedocument.drawingml.diagramStyle+xml"/>
  <Override PartName="/ppt/diagrams/colors16.xml" ContentType="application/vnd.openxmlformats-officedocument.drawingml.diagramColors+xml"/>
  <Override PartName="/ppt/diagrams/drawing16.xml" ContentType="application/vnd.ms-office.drawingml.diagramDrawing+xml"/>
  <Override PartName="/ppt/notesSlides/notesSlide2.xml" ContentType="application/vnd.openxmlformats-officedocument.presentationml.notesSlide+xml"/>
  <Override PartName="/ppt/diagrams/data17.xml" ContentType="application/vnd.openxmlformats-officedocument.drawingml.diagramData+xml"/>
  <Override PartName="/ppt/diagrams/layout17.xml" ContentType="application/vnd.openxmlformats-officedocument.drawingml.diagramLayout+xml"/>
  <Override PartName="/ppt/diagrams/quickStyle17.xml" ContentType="application/vnd.openxmlformats-officedocument.drawingml.diagramStyle+xml"/>
  <Override PartName="/ppt/diagrams/colors17.xml" ContentType="application/vnd.openxmlformats-officedocument.drawingml.diagramColors+xml"/>
  <Override PartName="/ppt/diagrams/drawing17.xml" ContentType="application/vnd.ms-office.drawingml.diagramDrawing+xml"/>
  <Override PartName="/ppt/diagrams/data18.xml" ContentType="application/vnd.openxmlformats-officedocument.drawingml.diagramData+xml"/>
  <Override PartName="/ppt/diagrams/layout18.xml" ContentType="application/vnd.openxmlformats-officedocument.drawingml.diagramLayout+xml"/>
  <Override PartName="/ppt/diagrams/quickStyle18.xml" ContentType="application/vnd.openxmlformats-officedocument.drawingml.diagramStyle+xml"/>
  <Override PartName="/ppt/diagrams/colors18.xml" ContentType="application/vnd.openxmlformats-officedocument.drawingml.diagramColors+xml"/>
  <Override PartName="/ppt/diagrams/drawing18.xml" ContentType="application/vnd.ms-office.drawingml.diagramDrawing+xml"/>
  <Override PartName="/ppt/diagrams/data19.xml" ContentType="application/vnd.openxmlformats-officedocument.drawingml.diagramData+xml"/>
  <Override PartName="/ppt/diagrams/layout19.xml" ContentType="application/vnd.openxmlformats-officedocument.drawingml.diagramLayout+xml"/>
  <Override PartName="/ppt/diagrams/quickStyle19.xml" ContentType="application/vnd.openxmlformats-officedocument.drawingml.diagramStyle+xml"/>
  <Override PartName="/ppt/diagrams/colors19.xml" ContentType="application/vnd.openxmlformats-officedocument.drawingml.diagramColors+xml"/>
  <Override PartName="/ppt/diagrams/drawing19.xml" ContentType="application/vnd.ms-office.drawingml.diagramDrawing+xml"/>
  <Override PartName="/ppt/diagrams/data20.xml" ContentType="application/vnd.openxmlformats-officedocument.drawingml.diagramData+xml"/>
  <Override PartName="/ppt/diagrams/layout20.xml" ContentType="application/vnd.openxmlformats-officedocument.drawingml.diagramLayout+xml"/>
  <Override PartName="/ppt/diagrams/quickStyle20.xml" ContentType="application/vnd.openxmlformats-officedocument.drawingml.diagramStyle+xml"/>
  <Override PartName="/ppt/diagrams/colors20.xml" ContentType="application/vnd.openxmlformats-officedocument.drawingml.diagramColors+xml"/>
  <Override PartName="/ppt/diagrams/drawing20.xml" ContentType="application/vnd.ms-office.drawingml.diagramDrawing+xml"/>
  <Override PartName="/ppt/diagrams/data21.xml" ContentType="application/vnd.openxmlformats-officedocument.drawingml.diagramData+xml"/>
  <Override PartName="/ppt/diagrams/layout21.xml" ContentType="application/vnd.openxmlformats-officedocument.drawingml.diagramLayout+xml"/>
  <Override PartName="/ppt/diagrams/quickStyle21.xml" ContentType="application/vnd.openxmlformats-officedocument.drawingml.diagramStyle+xml"/>
  <Override PartName="/ppt/diagrams/colors21.xml" ContentType="application/vnd.openxmlformats-officedocument.drawingml.diagramColors+xml"/>
  <Override PartName="/ppt/diagrams/drawing21.xml" ContentType="application/vnd.ms-office.drawingml.diagramDrawing+xml"/>
  <Override PartName="/ppt/diagrams/data22.xml" ContentType="application/vnd.openxmlformats-officedocument.drawingml.diagramData+xml"/>
  <Override PartName="/ppt/diagrams/layout22.xml" ContentType="application/vnd.openxmlformats-officedocument.drawingml.diagramLayout+xml"/>
  <Override PartName="/ppt/diagrams/quickStyle22.xml" ContentType="application/vnd.openxmlformats-officedocument.drawingml.diagramStyle+xml"/>
  <Override PartName="/ppt/diagrams/colors22.xml" ContentType="application/vnd.openxmlformats-officedocument.drawingml.diagramColors+xml"/>
  <Override PartName="/ppt/diagrams/drawing22.xml" ContentType="application/vnd.ms-office.drawingml.diagramDrawing+xml"/>
  <Override PartName="/ppt/diagrams/data23.xml" ContentType="application/vnd.openxmlformats-officedocument.drawingml.diagramData+xml"/>
  <Override PartName="/ppt/diagrams/layout23.xml" ContentType="application/vnd.openxmlformats-officedocument.drawingml.diagramLayout+xml"/>
  <Override PartName="/ppt/diagrams/quickStyle23.xml" ContentType="application/vnd.openxmlformats-officedocument.drawingml.diagramStyle+xml"/>
  <Override PartName="/ppt/diagrams/colors23.xml" ContentType="application/vnd.openxmlformats-officedocument.drawingml.diagramColors+xml"/>
  <Override PartName="/ppt/diagrams/drawing23.xml" ContentType="application/vnd.ms-office.drawingml.diagramDrawing+xml"/>
  <Override PartName="/ppt/diagrams/data24.xml" ContentType="application/vnd.openxmlformats-officedocument.drawingml.diagramData+xml"/>
  <Override PartName="/ppt/diagrams/layout24.xml" ContentType="application/vnd.openxmlformats-officedocument.drawingml.diagramLayout+xml"/>
  <Override PartName="/ppt/diagrams/quickStyle24.xml" ContentType="application/vnd.openxmlformats-officedocument.drawingml.diagramStyle+xml"/>
  <Override PartName="/ppt/diagrams/colors24.xml" ContentType="application/vnd.openxmlformats-officedocument.drawingml.diagramColors+xml"/>
  <Override PartName="/ppt/diagrams/drawing24.xml" ContentType="application/vnd.ms-office.drawingml.diagramDrawing+xml"/>
  <Override PartName="/ppt/diagrams/data25.xml" ContentType="application/vnd.openxmlformats-officedocument.drawingml.diagramData+xml"/>
  <Override PartName="/ppt/diagrams/layout25.xml" ContentType="application/vnd.openxmlformats-officedocument.drawingml.diagramLayout+xml"/>
  <Override PartName="/ppt/diagrams/quickStyle25.xml" ContentType="application/vnd.openxmlformats-officedocument.drawingml.diagramStyle+xml"/>
  <Override PartName="/ppt/diagrams/colors25.xml" ContentType="application/vnd.openxmlformats-officedocument.drawingml.diagramColors+xml"/>
  <Override PartName="/ppt/diagrams/drawing25.xml" ContentType="application/vnd.ms-office.drawingml.diagramDrawing+xml"/>
  <Override PartName="/ppt/diagrams/data26.xml" ContentType="application/vnd.openxmlformats-officedocument.drawingml.diagramData+xml"/>
  <Override PartName="/ppt/diagrams/layout26.xml" ContentType="application/vnd.openxmlformats-officedocument.drawingml.diagramLayout+xml"/>
  <Override PartName="/ppt/diagrams/quickStyle26.xml" ContentType="application/vnd.openxmlformats-officedocument.drawingml.diagramStyle+xml"/>
  <Override PartName="/ppt/diagrams/colors26.xml" ContentType="application/vnd.openxmlformats-officedocument.drawingml.diagramColors+xml"/>
  <Override PartName="/ppt/diagrams/drawing26.xml" ContentType="application/vnd.ms-office.drawingml.diagramDrawing+xml"/>
  <Override PartName="/ppt/diagrams/data27.xml" ContentType="application/vnd.openxmlformats-officedocument.drawingml.diagramData+xml"/>
  <Override PartName="/ppt/diagrams/layout27.xml" ContentType="application/vnd.openxmlformats-officedocument.drawingml.diagramLayout+xml"/>
  <Override PartName="/ppt/diagrams/quickStyle27.xml" ContentType="application/vnd.openxmlformats-officedocument.drawingml.diagramStyle+xml"/>
  <Override PartName="/ppt/diagrams/colors27.xml" ContentType="application/vnd.openxmlformats-officedocument.drawingml.diagramColors+xml"/>
  <Override PartName="/ppt/diagrams/drawing27.xml" ContentType="application/vnd.ms-office.drawingml.diagramDrawing+xml"/>
  <Override PartName="/ppt/diagrams/data28.xml" ContentType="application/vnd.openxmlformats-officedocument.drawingml.diagramData+xml"/>
  <Override PartName="/ppt/diagrams/layout28.xml" ContentType="application/vnd.openxmlformats-officedocument.drawingml.diagramLayout+xml"/>
  <Override PartName="/ppt/diagrams/quickStyle28.xml" ContentType="application/vnd.openxmlformats-officedocument.drawingml.diagramStyle+xml"/>
  <Override PartName="/ppt/diagrams/colors28.xml" ContentType="application/vnd.openxmlformats-officedocument.drawingml.diagramColors+xml"/>
  <Override PartName="/ppt/diagrams/drawing28.xml" ContentType="application/vnd.ms-office.drawingml.diagramDrawing+xml"/>
  <Override PartName="/ppt/diagrams/data29.xml" ContentType="application/vnd.openxmlformats-officedocument.drawingml.diagramData+xml"/>
  <Override PartName="/ppt/diagrams/layout29.xml" ContentType="application/vnd.openxmlformats-officedocument.drawingml.diagramLayout+xml"/>
  <Override PartName="/ppt/diagrams/quickStyle29.xml" ContentType="application/vnd.openxmlformats-officedocument.drawingml.diagramStyle+xml"/>
  <Override PartName="/ppt/diagrams/colors29.xml" ContentType="application/vnd.openxmlformats-officedocument.drawingml.diagramColors+xml"/>
  <Override PartName="/ppt/diagrams/drawing29.xml" ContentType="application/vnd.ms-office.drawingml.diagramDrawing+xml"/>
  <Override PartName="/ppt/diagrams/data30.xml" ContentType="application/vnd.openxmlformats-officedocument.drawingml.diagramData+xml"/>
  <Override PartName="/ppt/diagrams/layout30.xml" ContentType="application/vnd.openxmlformats-officedocument.drawingml.diagramLayout+xml"/>
  <Override PartName="/ppt/diagrams/quickStyle30.xml" ContentType="application/vnd.openxmlformats-officedocument.drawingml.diagramStyle+xml"/>
  <Override PartName="/ppt/diagrams/colors30.xml" ContentType="application/vnd.openxmlformats-officedocument.drawingml.diagramColors+xml"/>
  <Override PartName="/ppt/diagrams/drawing30.xml" ContentType="application/vnd.ms-office.drawingml.diagramDrawing+xml"/>
  <Override PartName="/ppt/diagrams/data31.xml" ContentType="application/vnd.openxmlformats-officedocument.drawingml.diagramData+xml"/>
  <Override PartName="/ppt/diagrams/layout31.xml" ContentType="application/vnd.openxmlformats-officedocument.drawingml.diagramLayout+xml"/>
  <Override PartName="/ppt/diagrams/quickStyle31.xml" ContentType="application/vnd.openxmlformats-officedocument.drawingml.diagramStyle+xml"/>
  <Override PartName="/ppt/diagrams/colors31.xml" ContentType="application/vnd.openxmlformats-officedocument.drawingml.diagramColors+xml"/>
  <Override PartName="/ppt/diagrams/drawing31.xml" ContentType="application/vnd.ms-office.drawingml.diagramDrawing+xml"/>
  <Override PartName="/ppt/diagrams/data32.xml" ContentType="application/vnd.openxmlformats-officedocument.drawingml.diagramData+xml"/>
  <Override PartName="/ppt/diagrams/layout32.xml" ContentType="application/vnd.openxmlformats-officedocument.drawingml.diagramLayout+xml"/>
  <Override PartName="/ppt/diagrams/quickStyle32.xml" ContentType="application/vnd.openxmlformats-officedocument.drawingml.diagramStyle+xml"/>
  <Override PartName="/ppt/diagrams/colors32.xml" ContentType="application/vnd.openxmlformats-officedocument.drawingml.diagramColors+xml"/>
  <Override PartName="/ppt/diagrams/drawing32.xml" ContentType="application/vnd.ms-office.drawingml.diagramDrawing+xml"/>
  <Override PartName="/ppt/diagrams/data33.xml" ContentType="application/vnd.openxmlformats-officedocument.drawingml.diagramData+xml"/>
  <Override PartName="/ppt/diagrams/layout33.xml" ContentType="application/vnd.openxmlformats-officedocument.drawingml.diagramLayout+xml"/>
  <Override PartName="/ppt/diagrams/quickStyle33.xml" ContentType="application/vnd.openxmlformats-officedocument.drawingml.diagramStyle+xml"/>
  <Override PartName="/ppt/diagrams/colors33.xml" ContentType="application/vnd.openxmlformats-officedocument.drawingml.diagramColors+xml"/>
  <Override PartName="/ppt/diagrams/drawing33.xml" ContentType="application/vnd.ms-office.drawingml.diagramDrawing+xml"/>
  <Override PartName="/ppt/diagrams/data34.xml" ContentType="application/vnd.openxmlformats-officedocument.drawingml.diagramData+xml"/>
  <Override PartName="/ppt/diagrams/layout34.xml" ContentType="application/vnd.openxmlformats-officedocument.drawingml.diagramLayout+xml"/>
  <Override PartName="/ppt/diagrams/quickStyle34.xml" ContentType="application/vnd.openxmlformats-officedocument.drawingml.diagramStyle+xml"/>
  <Override PartName="/ppt/diagrams/colors34.xml" ContentType="application/vnd.openxmlformats-officedocument.drawingml.diagramColors+xml"/>
  <Override PartName="/ppt/diagrams/drawing34.xml" ContentType="application/vnd.ms-office.drawingml.diagramDrawing+xml"/>
  <Override PartName="/ppt/diagrams/data35.xml" ContentType="application/vnd.openxmlformats-officedocument.drawingml.diagramData+xml"/>
  <Override PartName="/ppt/diagrams/layout35.xml" ContentType="application/vnd.openxmlformats-officedocument.drawingml.diagramLayout+xml"/>
  <Override PartName="/ppt/diagrams/quickStyle35.xml" ContentType="application/vnd.openxmlformats-officedocument.drawingml.diagramStyle+xml"/>
  <Override PartName="/ppt/diagrams/colors35.xml" ContentType="application/vnd.openxmlformats-officedocument.drawingml.diagramColors+xml"/>
  <Override PartName="/ppt/diagrams/drawing35.xml" ContentType="application/vnd.ms-office.drawingml.diagramDrawing+xml"/>
  <Override PartName="/ppt/diagrams/data36.xml" ContentType="application/vnd.openxmlformats-officedocument.drawingml.diagramData+xml"/>
  <Override PartName="/ppt/diagrams/layout36.xml" ContentType="application/vnd.openxmlformats-officedocument.drawingml.diagramLayout+xml"/>
  <Override PartName="/ppt/diagrams/quickStyle36.xml" ContentType="application/vnd.openxmlformats-officedocument.drawingml.diagramStyle+xml"/>
  <Override PartName="/ppt/diagrams/colors36.xml" ContentType="application/vnd.openxmlformats-officedocument.drawingml.diagramColors+xml"/>
  <Override PartName="/ppt/diagrams/drawing36.xml" ContentType="application/vnd.ms-office.drawingml.diagramDrawing+xml"/>
  <Override PartName="/ppt/notesSlides/notesSlide3.xml" ContentType="application/vnd.openxmlformats-officedocument.presentationml.notesSlide+xml"/>
  <Override PartName="/ppt/diagrams/data37.xml" ContentType="application/vnd.openxmlformats-officedocument.drawingml.diagramData+xml"/>
  <Override PartName="/ppt/diagrams/layout37.xml" ContentType="application/vnd.openxmlformats-officedocument.drawingml.diagramLayout+xml"/>
  <Override PartName="/ppt/diagrams/quickStyle37.xml" ContentType="application/vnd.openxmlformats-officedocument.drawingml.diagramStyle+xml"/>
  <Override PartName="/ppt/diagrams/colors37.xml" ContentType="application/vnd.openxmlformats-officedocument.drawingml.diagramColors+xml"/>
  <Override PartName="/ppt/diagrams/drawing37.xml" ContentType="application/vnd.ms-office.drawingml.diagramDrawing+xml"/>
  <Override PartName="/ppt/diagrams/data38.xml" ContentType="application/vnd.openxmlformats-officedocument.drawingml.diagramData+xml"/>
  <Override PartName="/ppt/diagrams/layout38.xml" ContentType="application/vnd.openxmlformats-officedocument.drawingml.diagramLayout+xml"/>
  <Override PartName="/ppt/diagrams/quickStyle38.xml" ContentType="application/vnd.openxmlformats-officedocument.drawingml.diagramStyle+xml"/>
  <Override PartName="/ppt/diagrams/colors38.xml" ContentType="application/vnd.openxmlformats-officedocument.drawingml.diagramColors+xml"/>
  <Override PartName="/ppt/diagrams/drawing38.xml" ContentType="application/vnd.ms-office.drawingml.diagramDrawing+xml"/>
  <Override PartName="/ppt/diagrams/data39.xml" ContentType="application/vnd.openxmlformats-officedocument.drawingml.diagramData+xml"/>
  <Override PartName="/ppt/diagrams/layout39.xml" ContentType="application/vnd.openxmlformats-officedocument.drawingml.diagramLayout+xml"/>
  <Override PartName="/ppt/diagrams/quickStyle39.xml" ContentType="application/vnd.openxmlformats-officedocument.drawingml.diagramStyle+xml"/>
  <Override PartName="/ppt/diagrams/colors39.xml" ContentType="application/vnd.openxmlformats-officedocument.drawingml.diagramColors+xml"/>
  <Override PartName="/ppt/diagrams/drawing39.xml" ContentType="application/vnd.ms-office.drawingml.diagramDrawing+xml"/>
  <Override PartName="/ppt/diagrams/data40.xml" ContentType="application/vnd.openxmlformats-officedocument.drawingml.diagramData+xml"/>
  <Override PartName="/ppt/diagrams/layout40.xml" ContentType="application/vnd.openxmlformats-officedocument.drawingml.diagramLayout+xml"/>
  <Override PartName="/ppt/diagrams/quickStyle40.xml" ContentType="application/vnd.openxmlformats-officedocument.drawingml.diagramStyle+xml"/>
  <Override PartName="/ppt/diagrams/colors40.xml" ContentType="application/vnd.openxmlformats-officedocument.drawingml.diagramColors+xml"/>
  <Override PartName="/ppt/diagrams/drawing40.xml" ContentType="application/vnd.ms-office.drawingml.diagramDrawing+xml"/>
  <Override PartName="/ppt/diagrams/data41.xml" ContentType="application/vnd.openxmlformats-officedocument.drawingml.diagramData+xml"/>
  <Override PartName="/ppt/diagrams/layout41.xml" ContentType="application/vnd.openxmlformats-officedocument.drawingml.diagramLayout+xml"/>
  <Override PartName="/ppt/diagrams/quickStyle41.xml" ContentType="application/vnd.openxmlformats-officedocument.drawingml.diagramStyle+xml"/>
  <Override PartName="/ppt/diagrams/colors41.xml" ContentType="application/vnd.openxmlformats-officedocument.drawingml.diagramColors+xml"/>
  <Override PartName="/ppt/diagrams/drawing41.xml" ContentType="application/vnd.ms-office.drawingml.diagramDrawing+xml"/>
  <Override PartName="/ppt/diagrams/data42.xml" ContentType="application/vnd.openxmlformats-officedocument.drawingml.diagramData+xml"/>
  <Override PartName="/ppt/diagrams/layout42.xml" ContentType="application/vnd.openxmlformats-officedocument.drawingml.diagramLayout+xml"/>
  <Override PartName="/ppt/diagrams/quickStyle42.xml" ContentType="application/vnd.openxmlformats-officedocument.drawingml.diagramStyle+xml"/>
  <Override PartName="/ppt/diagrams/colors42.xml" ContentType="application/vnd.openxmlformats-officedocument.drawingml.diagramColors+xml"/>
  <Override PartName="/ppt/diagrams/drawing42.xml" ContentType="application/vnd.ms-office.drawingml.diagramDrawing+xml"/>
  <Override PartName="/ppt/diagrams/data43.xml" ContentType="application/vnd.openxmlformats-officedocument.drawingml.diagramData+xml"/>
  <Override PartName="/ppt/diagrams/layout43.xml" ContentType="application/vnd.openxmlformats-officedocument.drawingml.diagramLayout+xml"/>
  <Override PartName="/ppt/diagrams/quickStyle43.xml" ContentType="application/vnd.openxmlformats-officedocument.drawingml.diagramStyle+xml"/>
  <Override PartName="/ppt/diagrams/colors43.xml" ContentType="application/vnd.openxmlformats-officedocument.drawingml.diagramColors+xml"/>
  <Override PartName="/ppt/diagrams/drawing43.xml" ContentType="application/vnd.ms-office.drawingml.diagramDrawing+xml"/>
  <Override PartName="/ppt/diagrams/data44.xml" ContentType="application/vnd.openxmlformats-officedocument.drawingml.diagramData+xml"/>
  <Override PartName="/ppt/diagrams/layout44.xml" ContentType="application/vnd.openxmlformats-officedocument.drawingml.diagramLayout+xml"/>
  <Override PartName="/ppt/diagrams/quickStyle44.xml" ContentType="application/vnd.openxmlformats-officedocument.drawingml.diagramStyle+xml"/>
  <Override PartName="/ppt/diagrams/colors44.xml" ContentType="application/vnd.openxmlformats-officedocument.drawingml.diagramColors+xml"/>
  <Override PartName="/ppt/diagrams/drawing44.xml" ContentType="application/vnd.ms-office.drawingml.diagramDrawing+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 id="2147483656" r:id="rId5"/>
  </p:sldMasterIdLst>
  <p:notesMasterIdLst>
    <p:notesMasterId r:id="rId68"/>
  </p:notesMasterIdLst>
  <p:sldIdLst>
    <p:sldId id="317" r:id="rId6"/>
    <p:sldId id="257" r:id="rId7"/>
    <p:sldId id="256" r:id="rId8"/>
    <p:sldId id="258" r:id="rId9"/>
    <p:sldId id="259" r:id="rId10"/>
    <p:sldId id="260" r:id="rId11"/>
    <p:sldId id="261" r:id="rId12"/>
    <p:sldId id="262" r:id="rId13"/>
    <p:sldId id="263" r:id="rId14"/>
    <p:sldId id="264" r:id="rId15"/>
    <p:sldId id="265" r:id="rId16"/>
    <p:sldId id="266" r:id="rId17"/>
    <p:sldId id="267" r:id="rId18"/>
    <p:sldId id="268" r:id="rId19"/>
    <p:sldId id="269" r:id="rId20"/>
    <p:sldId id="270" r:id="rId21"/>
    <p:sldId id="271" r:id="rId22"/>
    <p:sldId id="272" r:id="rId23"/>
    <p:sldId id="273" r:id="rId24"/>
    <p:sldId id="274" r:id="rId25"/>
    <p:sldId id="275" r:id="rId26"/>
    <p:sldId id="276" r:id="rId27"/>
    <p:sldId id="277" r:id="rId28"/>
    <p:sldId id="278" r:id="rId29"/>
    <p:sldId id="279" r:id="rId30"/>
    <p:sldId id="280" r:id="rId31"/>
    <p:sldId id="281" r:id="rId32"/>
    <p:sldId id="282" r:id="rId33"/>
    <p:sldId id="283" r:id="rId34"/>
    <p:sldId id="284" r:id="rId35"/>
    <p:sldId id="285" r:id="rId36"/>
    <p:sldId id="286" r:id="rId37"/>
    <p:sldId id="287" r:id="rId38"/>
    <p:sldId id="288" r:id="rId39"/>
    <p:sldId id="289" r:id="rId40"/>
    <p:sldId id="290" r:id="rId41"/>
    <p:sldId id="291" r:id="rId42"/>
    <p:sldId id="292" r:id="rId43"/>
    <p:sldId id="293" r:id="rId44"/>
    <p:sldId id="294" r:id="rId45"/>
    <p:sldId id="295" r:id="rId46"/>
    <p:sldId id="296" r:id="rId47"/>
    <p:sldId id="297" r:id="rId48"/>
    <p:sldId id="298" r:id="rId49"/>
    <p:sldId id="299" r:id="rId50"/>
    <p:sldId id="300" r:id="rId51"/>
    <p:sldId id="301" r:id="rId52"/>
    <p:sldId id="302" r:id="rId53"/>
    <p:sldId id="303" r:id="rId54"/>
    <p:sldId id="304" r:id="rId55"/>
    <p:sldId id="305" r:id="rId56"/>
    <p:sldId id="306" r:id="rId57"/>
    <p:sldId id="307" r:id="rId58"/>
    <p:sldId id="308" r:id="rId59"/>
    <p:sldId id="309" r:id="rId60"/>
    <p:sldId id="310" r:id="rId61"/>
    <p:sldId id="311" r:id="rId62"/>
    <p:sldId id="312" r:id="rId63"/>
    <p:sldId id="313" r:id="rId64"/>
    <p:sldId id="314" r:id="rId65"/>
    <p:sldId id="315" r:id="rId66"/>
    <p:sldId id="316" r:id="rId67"/>
  </p:sldIdLst>
  <p:sldSz cx="9144000" cy="6858000" type="screen4x3"/>
  <p:notesSz cx="7315200" cy="9601200"/>
  <p:custDataLst>
    <p:tags r:id="rId69"/>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loop="1" showNarration="1">
    <p:kiosk/>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C2674"/>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63FFCA4-3BA9-4384-9EA7-78BFA1CC6293}" v="9" dt="2019-10-11T17:54:32.054"/>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4" d="100"/>
          <a:sy n="104" d="100"/>
        </p:scale>
        <p:origin x="1746" y="10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1.xml"/><Relationship Id="rId21" Type="http://schemas.openxmlformats.org/officeDocument/2006/relationships/slide" Target="slides/slide16.xml"/><Relationship Id="rId42" Type="http://schemas.openxmlformats.org/officeDocument/2006/relationships/slide" Target="slides/slide37.xml"/><Relationship Id="rId47" Type="http://schemas.openxmlformats.org/officeDocument/2006/relationships/slide" Target="slides/slide42.xml"/><Relationship Id="rId63" Type="http://schemas.openxmlformats.org/officeDocument/2006/relationships/slide" Target="slides/slide58.xml"/><Relationship Id="rId68"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1.xml"/><Relationship Id="rId29" Type="http://schemas.openxmlformats.org/officeDocument/2006/relationships/slide" Target="slides/slide24.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slide" Target="slides/slide27.xml"/><Relationship Id="rId37" Type="http://schemas.openxmlformats.org/officeDocument/2006/relationships/slide" Target="slides/slide32.xml"/><Relationship Id="rId40" Type="http://schemas.openxmlformats.org/officeDocument/2006/relationships/slide" Target="slides/slide35.xml"/><Relationship Id="rId45" Type="http://schemas.openxmlformats.org/officeDocument/2006/relationships/slide" Target="slides/slide40.xml"/><Relationship Id="rId53" Type="http://schemas.openxmlformats.org/officeDocument/2006/relationships/slide" Target="slides/slide48.xml"/><Relationship Id="rId58" Type="http://schemas.openxmlformats.org/officeDocument/2006/relationships/slide" Target="slides/slide53.xml"/><Relationship Id="rId66" Type="http://schemas.openxmlformats.org/officeDocument/2006/relationships/slide" Target="slides/slide61.xml"/><Relationship Id="rId74" Type="http://schemas.microsoft.com/office/2016/11/relationships/changesInfo" Target="changesInfos/changesInfo1.xml"/><Relationship Id="rId5" Type="http://schemas.openxmlformats.org/officeDocument/2006/relationships/slideMaster" Target="slideMasters/slideMaster2.xml"/><Relationship Id="rId61" Type="http://schemas.openxmlformats.org/officeDocument/2006/relationships/slide" Target="slides/slide56.xml"/><Relationship Id="rId19" Type="http://schemas.openxmlformats.org/officeDocument/2006/relationships/slide" Target="slides/slide1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slide" Target="slides/slide30.xml"/><Relationship Id="rId43" Type="http://schemas.openxmlformats.org/officeDocument/2006/relationships/slide" Target="slides/slide38.xml"/><Relationship Id="rId48" Type="http://schemas.openxmlformats.org/officeDocument/2006/relationships/slide" Target="slides/slide43.xml"/><Relationship Id="rId56" Type="http://schemas.openxmlformats.org/officeDocument/2006/relationships/slide" Target="slides/slide51.xml"/><Relationship Id="rId64" Type="http://schemas.openxmlformats.org/officeDocument/2006/relationships/slide" Target="slides/slide59.xml"/><Relationship Id="rId69" Type="http://schemas.openxmlformats.org/officeDocument/2006/relationships/tags" Target="tags/tag1.xml"/><Relationship Id="rId8" Type="http://schemas.openxmlformats.org/officeDocument/2006/relationships/slide" Target="slides/slide3.xml"/><Relationship Id="rId51" Type="http://schemas.openxmlformats.org/officeDocument/2006/relationships/slide" Target="slides/slide46.xml"/><Relationship Id="rId72" Type="http://schemas.openxmlformats.org/officeDocument/2006/relationships/theme" Target="theme/theme1.xml"/><Relationship Id="rId3" Type="http://schemas.openxmlformats.org/officeDocument/2006/relationships/customXml" Target="../customXml/item3.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slide" Target="slides/slide28.xml"/><Relationship Id="rId38" Type="http://schemas.openxmlformats.org/officeDocument/2006/relationships/slide" Target="slides/slide33.xml"/><Relationship Id="rId46" Type="http://schemas.openxmlformats.org/officeDocument/2006/relationships/slide" Target="slides/slide41.xml"/><Relationship Id="rId59" Type="http://schemas.openxmlformats.org/officeDocument/2006/relationships/slide" Target="slides/slide54.xml"/><Relationship Id="rId67" Type="http://schemas.openxmlformats.org/officeDocument/2006/relationships/slide" Target="slides/slide62.xml"/><Relationship Id="rId20" Type="http://schemas.openxmlformats.org/officeDocument/2006/relationships/slide" Target="slides/slide15.xml"/><Relationship Id="rId41" Type="http://schemas.openxmlformats.org/officeDocument/2006/relationships/slide" Target="slides/slide36.xml"/><Relationship Id="rId54" Type="http://schemas.openxmlformats.org/officeDocument/2006/relationships/slide" Target="slides/slide49.xml"/><Relationship Id="rId62" Type="http://schemas.openxmlformats.org/officeDocument/2006/relationships/slide" Target="slides/slide57.xml"/><Relationship Id="rId70" Type="http://schemas.openxmlformats.org/officeDocument/2006/relationships/presProps" Target="presProps.xml"/><Relationship Id="rId75"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1.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slide" Target="slides/slide31.xml"/><Relationship Id="rId49" Type="http://schemas.openxmlformats.org/officeDocument/2006/relationships/slide" Target="slides/slide44.xml"/><Relationship Id="rId57" Type="http://schemas.openxmlformats.org/officeDocument/2006/relationships/slide" Target="slides/slide52.xml"/><Relationship Id="rId10" Type="http://schemas.openxmlformats.org/officeDocument/2006/relationships/slide" Target="slides/slide5.xml"/><Relationship Id="rId31" Type="http://schemas.openxmlformats.org/officeDocument/2006/relationships/slide" Target="slides/slide26.xml"/><Relationship Id="rId44" Type="http://schemas.openxmlformats.org/officeDocument/2006/relationships/slide" Target="slides/slide39.xml"/><Relationship Id="rId52" Type="http://schemas.openxmlformats.org/officeDocument/2006/relationships/slide" Target="slides/slide47.xml"/><Relationship Id="rId60" Type="http://schemas.openxmlformats.org/officeDocument/2006/relationships/slide" Target="slides/slide55.xml"/><Relationship Id="rId65" Type="http://schemas.openxmlformats.org/officeDocument/2006/relationships/slide" Target="slides/slide60.xml"/><Relationship Id="rId73"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4.xml"/><Relationship Id="rId13" Type="http://schemas.openxmlformats.org/officeDocument/2006/relationships/slide" Target="slides/slide8.xml"/><Relationship Id="rId18" Type="http://schemas.openxmlformats.org/officeDocument/2006/relationships/slide" Target="slides/slide13.xml"/><Relationship Id="rId39" Type="http://schemas.openxmlformats.org/officeDocument/2006/relationships/slide" Target="slides/slide34.xml"/><Relationship Id="rId34" Type="http://schemas.openxmlformats.org/officeDocument/2006/relationships/slide" Target="slides/slide29.xml"/><Relationship Id="rId50" Type="http://schemas.openxmlformats.org/officeDocument/2006/relationships/slide" Target="slides/slide45.xml"/><Relationship Id="rId55" Type="http://schemas.openxmlformats.org/officeDocument/2006/relationships/slide" Target="slides/slide50.xml"/><Relationship Id="rId7" Type="http://schemas.openxmlformats.org/officeDocument/2006/relationships/slide" Target="slides/slide2.xml"/><Relationship Id="rId71"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Rosemarie Shaheen" userId="8a1bc99f-c46d-4d3b-9318-e55be0a2c0f8" providerId="ADAL" clId="{D63FFCA4-3BA9-4384-9EA7-78BFA1CC6293}"/>
    <pc:docChg chg="modSld">
      <pc:chgData name="Rosemarie Shaheen" userId="8a1bc99f-c46d-4d3b-9318-e55be0a2c0f8" providerId="ADAL" clId="{D63FFCA4-3BA9-4384-9EA7-78BFA1CC6293}" dt="2019-10-11T17:53:37.760" v="7"/>
      <pc:docMkLst>
        <pc:docMk/>
      </pc:docMkLst>
      <pc:sldChg chg="modSp">
        <pc:chgData name="Rosemarie Shaheen" userId="8a1bc99f-c46d-4d3b-9318-e55be0a2c0f8" providerId="ADAL" clId="{D63FFCA4-3BA9-4384-9EA7-78BFA1CC6293}" dt="2019-10-11T17:52:44.066" v="1"/>
        <pc:sldMkLst>
          <pc:docMk/>
          <pc:sldMk cId="4047135946" sldId="256"/>
        </pc:sldMkLst>
        <pc:graphicFrameChg chg="mod">
          <ac:chgData name="Rosemarie Shaheen" userId="8a1bc99f-c46d-4d3b-9318-e55be0a2c0f8" providerId="ADAL" clId="{D63FFCA4-3BA9-4384-9EA7-78BFA1CC6293}" dt="2019-10-11T17:52:35.844" v="0"/>
          <ac:graphicFrameMkLst>
            <pc:docMk/>
            <pc:sldMk cId="4047135946" sldId="256"/>
            <ac:graphicFrameMk id="2" creationId="{00000000-0000-0000-0000-000000000000}"/>
          </ac:graphicFrameMkLst>
        </pc:graphicFrameChg>
        <pc:graphicFrameChg chg="mod">
          <ac:chgData name="Rosemarie Shaheen" userId="8a1bc99f-c46d-4d3b-9318-e55be0a2c0f8" providerId="ADAL" clId="{D63FFCA4-3BA9-4384-9EA7-78BFA1CC6293}" dt="2019-10-11T17:52:44.066" v="1"/>
          <ac:graphicFrameMkLst>
            <pc:docMk/>
            <pc:sldMk cId="4047135946" sldId="256"/>
            <ac:graphicFrameMk id="20" creationId="{00000000-0000-0000-0000-000000000000}"/>
          </ac:graphicFrameMkLst>
        </pc:graphicFrameChg>
      </pc:sldChg>
      <pc:sldChg chg="modSp">
        <pc:chgData name="Rosemarie Shaheen" userId="8a1bc99f-c46d-4d3b-9318-e55be0a2c0f8" providerId="ADAL" clId="{D63FFCA4-3BA9-4384-9EA7-78BFA1CC6293}" dt="2019-10-11T17:53:37.760" v="7"/>
        <pc:sldMkLst>
          <pc:docMk/>
          <pc:sldMk cId="271732156" sldId="269"/>
        </pc:sldMkLst>
        <pc:graphicFrameChg chg="mod">
          <ac:chgData name="Rosemarie Shaheen" userId="8a1bc99f-c46d-4d3b-9318-e55be0a2c0f8" providerId="ADAL" clId="{D63FFCA4-3BA9-4384-9EA7-78BFA1CC6293}" dt="2019-10-11T17:53:37.760" v="7"/>
          <ac:graphicFrameMkLst>
            <pc:docMk/>
            <pc:sldMk cId="271732156" sldId="269"/>
            <ac:graphicFrameMk id="15" creationId="{00000000-0000-0000-0000-000000000000}"/>
          </ac:graphicFrameMkLst>
        </pc:graphicFrameChg>
        <pc:graphicFrameChg chg="mod">
          <ac:chgData name="Rosemarie Shaheen" userId="8a1bc99f-c46d-4d3b-9318-e55be0a2c0f8" providerId="ADAL" clId="{D63FFCA4-3BA9-4384-9EA7-78BFA1CC6293}" dt="2019-10-11T17:53:32.613" v="6"/>
          <ac:graphicFrameMkLst>
            <pc:docMk/>
            <pc:sldMk cId="271732156" sldId="269"/>
            <ac:graphicFrameMk id="24" creationId="{00000000-0000-0000-0000-000000000000}"/>
          </ac:graphicFrameMkLst>
        </pc:graphicFrameChg>
      </pc:sldChg>
    </pc:docChg>
  </pc:docChgLst>
</pc:chgInfo>
</file>

<file path=ppt/diagrams/_rels/data1.xml.rels><?xml version="1.0" encoding="UTF-8" standalone="yes"?>
<Relationships xmlns="http://schemas.openxmlformats.org/package/2006/relationships"><Relationship Id="rId1" Type="http://schemas.openxmlformats.org/officeDocument/2006/relationships/slide" Target="../slides/slide10.xml"/></Relationships>
</file>

<file path=ppt/diagrams/_rels/data10.xml.rels><?xml version="1.0" encoding="UTF-8" standalone="yes"?>
<Relationships xmlns="http://schemas.openxmlformats.org/package/2006/relationships"><Relationship Id="rId1" Type="http://schemas.openxmlformats.org/officeDocument/2006/relationships/slide" Target="../slides/slide23.xml"/></Relationships>
</file>

<file path=ppt/diagrams/_rels/data11.xml.rels><?xml version="1.0" encoding="UTF-8" standalone="yes"?>
<Relationships xmlns="http://schemas.openxmlformats.org/package/2006/relationships"><Relationship Id="rId1" Type="http://schemas.openxmlformats.org/officeDocument/2006/relationships/slide" Target="../slides/slide24.xml"/></Relationships>
</file>

<file path=ppt/diagrams/_rels/data12.xml.rels><?xml version="1.0" encoding="UTF-8" standalone="yes"?>
<Relationships xmlns="http://schemas.openxmlformats.org/package/2006/relationships"><Relationship Id="rId1" Type="http://schemas.openxmlformats.org/officeDocument/2006/relationships/slide" Target="../slides/slide25.xml"/></Relationships>
</file>

<file path=ppt/diagrams/_rels/data17.xml.rels><?xml version="1.0" encoding="UTF-8" standalone="yes"?>
<Relationships xmlns="http://schemas.openxmlformats.org/package/2006/relationships"><Relationship Id="rId1" Type="http://schemas.openxmlformats.org/officeDocument/2006/relationships/slide" Target="../slides/slide34.xml"/></Relationships>
</file>

<file path=ppt/diagrams/_rels/data18.xml.rels><?xml version="1.0" encoding="UTF-8" standalone="yes"?>
<Relationships xmlns="http://schemas.openxmlformats.org/package/2006/relationships"><Relationship Id="rId1" Type="http://schemas.openxmlformats.org/officeDocument/2006/relationships/slide" Target="../slides/slide35.xml"/></Relationships>
</file>

<file path=ppt/diagrams/_rels/data19.xml.rels><?xml version="1.0" encoding="UTF-8" standalone="yes"?>
<Relationships xmlns="http://schemas.openxmlformats.org/package/2006/relationships"><Relationship Id="rId1" Type="http://schemas.openxmlformats.org/officeDocument/2006/relationships/slide" Target="../slides/slide36.xml"/></Relationships>
</file>

<file path=ppt/diagrams/_rels/data2.xml.rels><?xml version="1.0" encoding="UTF-8" standalone="yes"?>
<Relationships xmlns="http://schemas.openxmlformats.org/package/2006/relationships"><Relationship Id="rId1" Type="http://schemas.openxmlformats.org/officeDocument/2006/relationships/slide" Target="../slides/slide11.xml"/></Relationships>
</file>

<file path=ppt/diagrams/_rels/data20.xml.rels><?xml version="1.0" encoding="UTF-8" standalone="yes"?>
<Relationships xmlns="http://schemas.openxmlformats.org/package/2006/relationships"><Relationship Id="rId1" Type="http://schemas.openxmlformats.org/officeDocument/2006/relationships/slide" Target="../slides/slide37.xml"/></Relationships>
</file>

<file path=ppt/diagrams/_rels/data25.xml.rels><?xml version="1.0" encoding="UTF-8" standalone="yes"?>
<Relationships xmlns="http://schemas.openxmlformats.org/package/2006/relationships"><Relationship Id="rId1" Type="http://schemas.openxmlformats.org/officeDocument/2006/relationships/slide" Target="../slides/slide46.xml"/></Relationships>
</file>

<file path=ppt/diagrams/_rels/data26.xml.rels><?xml version="1.0" encoding="UTF-8" standalone="yes"?>
<Relationships xmlns="http://schemas.openxmlformats.org/package/2006/relationships"><Relationship Id="rId1" Type="http://schemas.openxmlformats.org/officeDocument/2006/relationships/slide" Target="../slides/slide47.xml"/></Relationships>
</file>

<file path=ppt/diagrams/_rels/data27.xml.rels><?xml version="1.0" encoding="UTF-8" standalone="yes"?>
<Relationships xmlns="http://schemas.openxmlformats.org/package/2006/relationships"><Relationship Id="rId1" Type="http://schemas.openxmlformats.org/officeDocument/2006/relationships/slide" Target="../slides/slide48.xml"/></Relationships>
</file>

<file path=ppt/diagrams/_rels/data28.xml.rels><?xml version="1.0" encoding="UTF-8" standalone="yes"?>
<Relationships xmlns="http://schemas.openxmlformats.org/package/2006/relationships"><Relationship Id="rId1" Type="http://schemas.openxmlformats.org/officeDocument/2006/relationships/slide" Target="../slides/slide49.xml"/></Relationships>
</file>

<file path=ppt/diagrams/_rels/data3.xml.rels><?xml version="1.0" encoding="UTF-8" standalone="yes"?>
<Relationships xmlns="http://schemas.openxmlformats.org/package/2006/relationships"><Relationship Id="rId1" Type="http://schemas.openxmlformats.org/officeDocument/2006/relationships/slide" Target="../slides/slide12.xml"/></Relationships>
</file>

<file path=ppt/diagrams/_rels/data33.xml.rels><?xml version="1.0" encoding="UTF-8" standalone="yes"?>
<Relationships xmlns="http://schemas.openxmlformats.org/package/2006/relationships"><Relationship Id="rId1" Type="http://schemas.openxmlformats.org/officeDocument/2006/relationships/slide" Target="../slides/slide59.xml"/></Relationships>
</file>

<file path=ppt/diagrams/_rels/data34.xml.rels><?xml version="1.0" encoding="UTF-8" standalone="yes"?>
<Relationships xmlns="http://schemas.openxmlformats.org/package/2006/relationships"><Relationship Id="rId1" Type="http://schemas.openxmlformats.org/officeDocument/2006/relationships/slide" Target="../slides/slide60.xml"/></Relationships>
</file>

<file path=ppt/diagrams/_rels/data35.xml.rels><?xml version="1.0" encoding="UTF-8" standalone="yes"?>
<Relationships xmlns="http://schemas.openxmlformats.org/package/2006/relationships"><Relationship Id="rId1" Type="http://schemas.openxmlformats.org/officeDocument/2006/relationships/slide" Target="../slides/slide61.xml"/></Relationships>
</file>

<file path=ppt/diagrams/_rels/data36.xml.rels><?xml version="1.0" encoding="UTF-8" standalone="yes"?>
<Relationships xmlns="http://schemas.openxmlformats.org/package/2006/relationships"><Relationship Id="rId1" Type="http://schemas.openxmlformats.org/officeDocument/2006/relationships/slide" Target="../slides/slide62.xml"/></Relationships>
</file>

<file path=ppt/diagrams/_rels/data37.xml.rels><?xml version="1.0" encoding="UTF-8" standalone="yes"?>
<Relationships xmlns="http://schemas.openxmlformats.org/package/2006/relationships"><Relationship Id="rId1" Type="http://schemas.openxmlformats.org/officeDocument/2006/relationships/slide" Target="../slides/slide59.xml"/></Relationships>
</file>

<file path=ppt/diagrams/_rels/data38.xml.rels><?xml version="1.0" encoding="UTF-8" standalone="yes"?>
<Relationships xmlns="http://schemas.openxmlformats.org/package/2006/relationships"><Relationship Id="rId1" Type="http://schemas.openxmlformats.org/officeDocument/2006/relationships/slide" Target="../slides/slide60.xml"/></Relationships>
</file>

<file path=ppt/diagrams/_rels/data39.xml.rels><?xml version="1.0" encoding="UTF-8" standalone="yes"?>
<Relationships xmlns="http://schemas.openxmlformats.org/package/2006/relationships"><Relationship Id="rId1" Type="http://schemas.openxmlformats.org/officeDocument/2006/relationships/slide" Target="../slides/slide61.xml"/></Relationships>
</file>

<file path=ppt/diagrams/_rels/data4.xml.rels><?xml version="1.0" encoding="UTF-8" standalone="yes"?>
<Relationships xmlns="http://schemas.openxmlformats.org/package/2006/relationships"><Relationship Id="rId1" Type="http://schemas.openxmlformats.org/officeDocument/2006/relationships/slide" Target="../slides/slide13.xml"/></Relationships>
</file>

<file path=ppt/diagrams/_rels/data40.xml.rels><?xml version="1.0" encoding="UTF-8" standalone="yes"?>
<Relationships xmlns="http://schemas.openxmlformats.org/package/2006/relationships"><Relationship Id="rId1" Type="http://schemas.openxmlformats.org/officeDocument/2006/relationships/slide" Target="../slides/slide62.xml"/></Relationships>
</file>

<file path=ppt/diagrams/_rels/data9.xml.rels><?xml version="1.0" encoding="UTF-8" standalone="yes"?>
<Relationships xmlns="http://schemas.openxmlformats.org/package/2006/relationships"><Relationship Id="rId1" Type="http://schemas.openxmlformats.org/officeDocument/2006/relationships/slide" Target="../slides/slide22.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accent3_2">
  <dgm:title val=""/>
  <dgm:desc val=""/>
  <dgm:catLst>
    <dgm:cat type="accent3" pri="11200"/>
  </dgm:catLst>
  <dgm:styleLbl name="node0">
    <dgm:fillClrLst meth="repeat">
      <a:schemeClr val="accent3"/>
    </dgm:fillClrLst>
    <dgm:linClrLst meth="repeat">
      <a:schemeClr val="lt1"/>
    </dgm:linClrLst>
    <dgm:effectClrLst/>
    <dgm:txLinClrLst/>
    <dgm:txFillClrLst/>
    <dgm:txEffectClrLst/>
  </dgm:styleLbl>
  <dgm:styleLbl name="node1">
    <dgm:fillClrLst meth="repeat">
      <a:schemeClr val="accent3"/>
    </dgm:fillClrLst>
    <dgm:linClrLst meth="repeat">
      <a:schemeClr val="lt1"/>
    </dgm:linClrLst>
    <dgm:effectClrLst/>
    <dgm:txLinClrLst/>
    <dgm:txFillClrLst/>
    <dgm:txEffectClrLst/>
  </dgm:styleLbl>
  <dgm:styleLbl name="alignNode1">
    <dgm:fillClrLst meth="repeat">
      <a:schemeClr val="accent3"/>
    </dgm:fillClrLst>
    <dgm:linClrLst meth="repeat">
      <a:schemeClr val="accent3"/>
    </dgm:linClrLst>
    <dgm:effectClrLst/>
    <dgm:txLinClrLst/>
    <dgm:txFillClrLst/>
    <dgm:txEffectClrLst/>
  </dgm:styleLbl>
  <dgm:styleLbl name="lnNode1">
    <dgm:fillClrLst meth="repeat">
      <a:schemeClr val="accent3"/>
    </dgm:fillClrLst>
    <dgm:linClrLst meth="repeat">
      <a:schemeClr val="lt1"/>
    </dgm:linClrLst>
    <dgm:effectClrLst/>
    <dgm:txLinClrLst/>
    <dgm:txFillClrLst/>
    <dgm:txEffectClrLst/>
  </dgm:styleLbl>
  <dgm:styleLbl name="vennNode1">
    <dgm:fillClrLst meth="repeat">
      <a:schemeClr val="accent3">
        <a:alpha val="50000"/>
      </a:schemeClr>
    </dgm:fillClrLst>
    <dgm:linClrLst meth="repeat">
      <a:schemeClr val="lt1"/>
    </dgm:linClrLst>
    <dgm:effectClrLst/>
    <dgm:txLinClrLst/>
    <dgm:txFillClrLst/>
    <dgm:txEffectClrLst/>
  </dgm:styleLbl>
  <dgm:styleLbl name="node2">
    <dgm:fillClrLst meth="repeat">
      <a:schemeClr val="accent3"/>
    </dgm:fillClrLst>
    <dgm:linClrLst meth="repeat">
      <a:schemeClr val="lt1"/>
    </dgm:linClrLst>
    <dgm:effectClrLst/>
    <dgm:txLinClrLst/>
    <dgm:txFillClrLst/>
    <dgm:txEffectClrLst/>
  </dgm:styleLbl>
  <dgm:styleLbl name="node3">
    <dgm:fillClrLst meth="repeat">
      <a:schemeClr val="accent3"/>
    </dgm:fillClrLst>
    <dgm:linClrLst meth="repeat">
      <a:schemeClr val="lt1"/>
    </dgm:linClrLst>
    <dgm:effectClrLst/>
    <dgm:txLinClrLst/>
    <dgm:txFillClrLst/>
    <dgm:txEffectClrLst/>
  </dgm:styleLbl>
  <dgm:styleLbl name="node4">
    <dgm:fillClrLst meth="repeat">
      <a:schemeClr val="accent3"/>
    </dgm:fillClrLst>
    <dgm:linClrLst meth="repeat">
      <a:schemeClr val="lt1"/>
    </dgm:linClrLst>
    <dgm:effectClrLst/>
    <dgm:txLinClrLst/>
    <dgm:txFillClrLst/>
    <dgm:txEffectClrLst/>
  </dgm:styleLbl>
  <dgm:styleLbl name="f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dgm:linClrLst>
    <dgm:effectClrLst/>
    <dgm:txLinClrLst/>
    <dgm:txFillClrLst/>
    <dgm:txEffectClrLst/>
  </dgm:styleLbl>
  <dgm:styleLbl name="asst1">
    <dgm:fillClrLst meth="repeat">
      <a:schemeClr val="accent3"/>
    </dgm:fillClrLst>
    <dgm:linClrLst meth="repeat">
      <a:schemeClr val="lt1"/>
    </dgm:linClrLst>
    <dgm:effectClrLst/>
    <dgm:txLinClrLst/>
    <dgm:txFillClrLst/>
    <dgm:txEffectClrLst/>
  </dgm:styleLbl>
  <dgm:styleLbl name="asst2">
    <dgm:fillClrLst meth="repeat">
      <a:schemeClr val="accent3"/>
    </dgm:fillClrLst>
    <dgm:linClrLst meth="repeat">
      <a:schemeClr val="lt1"/>
    </dgm:linClrLst>
    <dgm:effectClrLst/>
    <dgm:txLinClrLst/>
    <dgm:txFillClrLst/>
    <dgm:txEffectClrLst/>
  </dgm:styleLbl>
  <dgm:styleLbl name="asst3">
    <dgm:fillClrLst meth="repeat">
      <a:schemeClr val="accent3"/>
    </dgm:fillClrLst>
    <dgm:linClrLst meth="repeat">
      <a:schemeClr val="lt1"/>
    </dgm:linClrLst>
    <dgm:effectClrLst/>
    <dgm:txLinClrLst/>
    <dgm:txFillClrLst/>
    <dgm:txEffectClrLst/>
  </dgm:styleLbl>
  <dgm:styleLbl name="asst4">
    <dgm:fillClrLst meth="repeat">
      <a:schemeClr val="accent3"/>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dgm:fillClrLst>
    <dgm:linClrLst meth="repeat">
      <a:schemeClr val="accent3"/>
    </dgm:linClrLst>
    <dgm:effectClrLst/>
    <dgm:txLinClrLst/>
    <dgm:txFillClrLst meth="repeat">
      <a:schemeClr val="lt1"/>
    </dgm:txFillClrLst>
    <dgm:txEffectClrLst/>
  </dgm:styleLbl>
  <dgm:styleLbl name="parChTrans2D3">
    <dgm:fillClrLst meth="repeat">
      <a:schemeClr val="accent3"/>
    </dgm:fillClrLst>
    <dgm:linClrLst meth="repeat">
      <a:schemeClr val="accent3"/>
    </dgm:linClrLst>
    <dgm:effectClrLst/>
    <dgm:txLinClrLst/>
    <dgm:txFillClrLst meth="repeat">
      <a:schemeClr val="lt1"/>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4.xml><?xml version="1.0" encoding="utf-8"?>
<dgm:colorsDef xmlns:dgm="http://schemas.openxmlformats.org/drawingml/2006/diagram" xmlns:a="http://schemas.openxmlformats.org/drawingml/2006/main" uniqueId="urn:microsoft.com/office/officeart/2005/8/colors/accent5_2">
  <dgm:title val=""/>
  <dgm:desc val=""/>
  <dgm:catLst>
    <dgm:cat type="accent5" pri="11200"/>
  </dgm:catLst>
  <dgm:styleLbl name="node0">
    <dgm:fillClrLst meth="repeat">
      <a:schemeClr val="accent5"/>
    </dgm:fillClrLst>
    <dgm:linClrLst meth="repeat">
      <a:schemeClr val="lt1"/>
    </dgm:linClrLst>
    <dgm:effectClrLst/>
    <dgm:txLinClrLst/>
    <dgm:txFillClrLst/>
    <dgm:txEffectClrLst/>
  </dgm:styleLbl>
  <dgm:styleLbl name="node1">
    <dgm:fillClrLst meth="repeat">
      <a:schemeClr val="accent5"/>
    </dgm:fillClrLst>
    <dgm:linClrLst meth="repeat">
      <a:schemeClr val="lt1"/>
    </dgm:linClrLst>
    <dgm:effectClrLst/>
    <dgm:txLinClrLst/>
    <dgm:txFillClrLst/>
    <dgm:txEffectClrLst/>
  </dgm:styleLbl>
  <dgm:styleLbl name="alignNode1">
    <dgm:fillClrLst meth="repeat">
      <a:schemeClr val="accent5"/>
    </dgm:fillClrLst>
    <dgm:linClrLst meth="repeat">
      <a:schemeClr val="accent5"/>
    </dgm:linClrLst>
    <dgm:effectClrLst/>
    <dgm:txLinClrLst/>
    <dgm:txFillClrLst/>
    <dgm:txEffectClrLst/>
  </dgm:styleLbl>
  <dgm:styleLbl name="lnNode1">
    <dgm:fillClrLst meth="repeat">
      <a:schemeClr val="accent5"/>
    </dgm:fillClrLst>
    <dgm:linClrLst meth="repeat">
      <a:schemeClr val="lt1"/>
    </dgm:linClrLst>
    <dgm:effectClrLst/>
    <dgm:txLinClrLst/>
    <dgm:txFillClrLst/>
    <dgm:txEffectClrLst/>
  </dgm:styleLbl>
  <dgm:styleLbl name="vennNode1">
    <dgm:fillClrLst meth="repeat">
      <a:schemeClr val="accent5">
        <a:alpha val="50000"/>
      </a:schemeClr>
    </dgm:fillClrLst>
    <dgm:linClrLst meth="repeat">
      <a:schemeClr val="lt1"/>
    </dgm:linClrLst>
    <dgm:effectClrLst/>
    <dgm:txLinClrLst/>
    <dgm:txFillClrLst/>
    <dgm:txEffectClrLst/>
  </dgm:styleLbl>
  <dgm:styleLbl name="node2">
    <dgm:fillClrLst meth="repeat">
      <a:schemeClr val="accent5"/>
    </dgm:fillClrLst>
    <dgm:linClrLst meth="repeat">
      <a:schemeClr val="lt1"/>
    </dgm:linClrLst>
    <dgm:effectClrLst/>
    <dgm:txLinClrLst/>
    <dgm:txFillClrLst/>
    <dgm:txEffectClrLst/>
  </dgm:styleLbl>
  <dgm:styleLbl name="node3">
    <dgm:fillClrLst meth="repeat">
      <a:schemeClr val="accent5"/>
    </dgm:fillClrLst>
    <dgm:linClrLst meth="repeat">
      <a:schemeClr val="lt1"/>
    </dgm:linClrLst>
    <dgm:effectClrLst/>
    <dgm:txLinClrLst/>
    <dgm:txFillClrLst/>
    <dgm:txEffectClrLst/>
  </dgm:styleLbl>
  <dgm:styleLbl name="node4">
    <dgm:fillClrLst meth="repeat">
      <a:schemeClr val="accent5"/>
    </dgm:fillClrLst>
    <dgm:linClrLst meth="repeat">
      <a:schemeClr val="lt1"/>
    </dgm:linClrLst>
    <dgm:effectClrLst/>
    <dgm:txLinClrLst/>
    <dgm:txFillClrLst/>
    <dgm:txEffectClrLst/>
  </dgm:styleLbl>
  <dgm:styleLbl name="fg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5">
        <a:tint val="60000"/>
      </a:schemeClr>
    </dgm:fillClrLst>
    <dgm:linClrLst meth="repeat">
      <a:schemeClr val="accent5">
        <a:tint val="60000"/>
      </a:schemeClr>
    </dgm:linClrLst>
    <dgm:effectClrLst/>
    <dgm:txLinClrLst/>
    <dgm:txFillClrLst/>
    <dgm:txEffectClrLst/>
  </dgm:styleLbl>
  <dgm:styleLbl name="fgSibTrans2D1">
    <dgm:fillClrLst meth="repeat">
      <a:schemeClr val="accent5">
        <a:tint val="60000"/>
      </a:schemeClr>
    </dgm:fillClrLst>
    <dgm:linClrLst meth="repeat">
      <a:schemeClr val="accent5">
        <a:tint val="60000"/>
      </a:schemeClr>
    </dgm:linClrLst>
    <dgm:effectClrLst/>
    <dgm:txLinClrLst/>
    <dgm:txFillClrLst/>
    <dgm:txEffectClrLst/>
  </dgm:styleLbl>
  <dgm:styleLbl name="bgSibTrans2D1">
    <dgm:fillClrLst meth="repeat">
      <a:schemeClr val="accent5">
        <a:tint val="60000"/>
      </a:schemeClr>
    </dgm:fillClrLst>
    <dgm:linClrLst meth="repeat">
      <a:schemeClr val="accent5">
        <a:tint val="60000"/>
      </a:schemeClr>
    </dgm:linClrLst>
    <dgm:effectClrLst/>
    <dgm:txLinClrLst/>
    <dgm:txFillClrLst/>
    <dgm:txEffectClrLst/>
  </dgm:styleLbl>
  <dgm:styleLbl name="sibTrans1D1">
    <dgm:fillClrLst meth="repeat">
      <a:schemeClr val="accent5"/>
    </dgm:fillClrLst>
    <dgm:linClrLst meth="repeat">
      <a:schemeClr val="accent5"/>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dgm:linClrLst>
    <dgm:effectClrLst/>
    <dgm:txLinClrLst/>
    <dgm:txFillClrLst/>
    <dgm:txEffectClrLst/>
  </dgm:styleLbl>
  <dgm:styleLbl name="asst1">
    <dgm:fillClrLst meth="repeat">
      <a:schemeClr val="accent5"/>
    </dgm:fillClrLst>
    <dgm:linClrLst meth="repeat">
      <a:schemeClr val="lt1"/>
    </dgm:linClrLst>
    <dgm:effectClrLst/>
    <dgm:txLinClrLst/>
    <dgm:txFillClrLst/>
    <dgm:txEffectClrLst/>
  </dgm:styleLbl>
  <dgm:styleLbl name="asst2">
    <dgm:fillClrLst meth="repeat">
      <a:schemeClr val="accent5"/>
    </dgm:fillClrLst>
    <dgm:linClrLst meth="repeat">
      <a:schemeClr val="lt1"/>
    </dgm:linClrLst>
    <dgm:effectClrLst/>
    <dgm:txLinClrLst/>
    <dgm:txFillClrLst/>
    <dgm:txEffectClrLst/>
  </dgm:styleLbl>
  <dgm:styleLbl name="asst3">
    <dgm:fillClrLst meth="repeat">
      <a:schemeClr val="accent5"/>
    </dgm:fillClrLst>
    <dgm:linClrLst meth="repeat">
      <a:schemeClr val="lt1"/>
    </dgm:linClrLst>
    <dgm:effectClrLst/>
    <dgm:txLinClrLst/>
    <dgm:txFillClrLst/>
    <dgm:txEffectClrLst/>
  </dgm:styleLbl>
  <dgm:styleLbl name="asst4">
    <dgm:fillClrLst meth="repeat">
      <a:schemeClr val="accent5"/>
    </dgm:fillClrLst>
    <dgm:linClrLst meth="repeat">
      <a:schemeClr val="lt1"/>
    </dgm:linClrLst>
    <dgm:effectClrLst/>
    <dgm:txLinClrLst/>
    <dgm:txFillClrLst/>
    <dgm:txEffectClrLst/>
  </dgm:styleLbl>
  <dgm:styleLbl name="parChTrans2D1">
    <dgm:fillClrLst meth="repeat">
      <a:schemeClr val="accent5">
        <a:tint val="60000"/>
      </a:schemeClr>
    </dgm:fillClrLst>
    <dgm:linClrLst meth="repeat">
      <a:schemeClr val="accent5">
        <a:tint val="60000"/>
      </a:schemeClr>
    </dgm:linClrLst>
    <dgm:effectClrLst/>
    <dgm:txLinClrLst/>
    <dgm:txFillClrLst meth="repeat">
      <a:schemeClr val="lt1"/>
    </dgm:txFillClrLst>
    <dgm:txEffectClrLst/>
  </dgm:styleLbl>
  <dgm:styleLbl name="parChTrans2D2">
    <dgm:fillClrLst meth="repeat">
      <a:schemeClr val="accent5"/>
    </dgm:fillClrLst>
    <dgm:linClrLst meth="repeat">
      <a:schemeClr val="accent5"/>
    </dgm:linClrLst>
    <dgm:effectClrLst/>
    <dgm:txLinClrLst/>
    <dgm:txFillClrLst meth="repeat">
      <a:schemeClr val="lt1"/>
    </dgm:txFillClrLst>
    <dgm:txEffectClrLst/>
  </dgm:styleLbl>
  <dgm:styleLbl name="parChTrans2D3">
    <dgm:fillClrLst meth="repeat">
      <a:schemeClr val="accent5"/>
    </dgm:fillClrLst>
    <dgm:linClrLst meth="repeat">
      <a:schemeClr val="accent5"/>
    </dgm:linClrLst>
    <dgm:effectClrLst/>
    <dgm:txLinClrLst/>
    <dgm:txFillClrLst meth="repeat">
      <a:schemeClr val="lt1"/>
    </dgm:txFillClrLst>
    <dgm:txEffectClrLst/>
  </dgm:styleLbl>
  <dgm:styleLbl name="parChTrans2D4">
    <dgm:fillClrLst meth="repeat">
      <a:schemeClr val="accent5"/>
    </dgm:fillClrLst>
    <dgm:linClrLst meth="repeat">
      <a:schemeClr val="accent5"/>
    </dgm:linClrLst>
    <dgm:effectClrLst/>
    <dgm:txLinClrLst/>
    <dgm:txFillClrLst meth="repeat">
      <a:schemeClr val="lt1"/>
    </dgm:txFillClrLst>
    <dgm:txEffectClrLst/>
  </dgm:styleLbl>
  <dgm:styleLbl name="parChTrans1D1">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2">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3">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parChTrans1D4">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solidFgAcc1">
    <dgm:fillClrLst meth="repeat">
      <a:schemeClr val="lt1"/>
    </dgm:fillClrLst>
    <dgm:linClrLst meth="repeat">
      <a:schemeClr val="accent5"/>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f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align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b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accent5"/>
    </dgm:linClrLst>
    <dgm:effectClrLst/>
    <dgm:txLinClrLst/>
    <dgm:txFillClrLst meth="repeat">
      <a:schemeClr val="dk1"/>
    </dgm:txFillClrLst>
    <dgm:txEffectClrLst/>
  </dgm:styleLbl>
  <dgm:styleLbl name="dkBgShp">
    <dgm:fillClrLst meth="repeat">
      <a:schemeClr val="accent5">
        <a:shade val="80000"/>
      </a:schemeClr>
    </dgm:fillClrLst>
    <dgm:linClrLst meth="repeat">
      <a:schemeClr val="accent5"/>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5.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6.xml><?xml version="1.0" encoding="utf-8"?>
<dgm:colorsDef xmlns:dgm="http://schemas.openxmlformats.org/drawingml/2006/diagram" xmlns:a="http://schemas.openxmlformats.org/drawingml/2006/main" uniqueId="urn:microsoft.com/office/officeart/2005/8/colors/accent4_2">
  <dgm:title val=""/>
  <dgm:desc val=""/>
  <dgm:catLst>
    <dgm:cat type="accent4" pri="11200"/>
  </dgm:catLst>
  <dgm:styleLbl name="node0">
    <dgm:fillClrLst meth="repeat">
      <a:schemeClr val="accent4"/>
    </dgm:fillClrLst>
    <dgm:linClrLst meth="repeat">
      <a:schemeClr val="lt1"/>
    </dgm:linClrLst>
    <dgm:effectClrLst/>
    <dgm:txLinClrLst/>
    <dgm:txFillClrLst/>
    <dgm:txEffectClrLst/>
  </dgm:styleLbl>
  <dgm:styleLbl name="node1">
    <dgm:fillClrLst meth="repeat">
      <a:schemeClr val="accent4"/>
    </dgm:fillClrLst>
    <dgm:linClrLst meth="repeat">
      <a:schemeClr val="lt1"/>
    </dgm:linClrLst>
    <dgm:effectClrLst/>
    <dgm:txLinClrLst/>
    <dgm:txFillClrLst/>
    <dgm:txEffectClrLst/>
  </dgm:styleLbl>
  <dgm:styleLbl name="alignNode1">
    <dgm:fillClrLst meth="repeat">
      <a:schemeClr val="accent4"/>
    </dgm:fillClrLst>
    <dgm:linClrLst meth="repeat">
      <a:schemeClr val="accent4"/>
    </dgm:linClrLst>
    <dgm:effectClrLst/>
    <dgm:txLinClrLst/>
    <dgm:txFillClrLst/>
    <dgm:txEffectClrLst/>
  </dgm:styleLbl>
  <dgm:styleLbl name="lnNode1">
    <dgm:fillClrLst meth="repeat">
      <a:schemeClr val="accent4"/>
    </dgm:fillClrLst>
    <dgm:linClrLst meth="repeat">
      <a:schemeClr val="lt1"/>
    </dgm:linClrLst>
    <dgm:effectClrLst/>
    <dgm:txLinClrLst/>
    <dgm:txFillClrLst/>
    <dgm:txEffectClrLst/>
  </dgm:styleLbl>
  <dgm:styleLbl name="vennNode1">
    <dgm:fillClrLst meth="repeat">
      <a:schemeClr val="accent4">
        <a:alpha val="50000"/>
      </a:schemeClr>
    </dgm:fillClrLst>
    <dgm:linClrLst meth="repeat">
      <a:schemeClr val="lt1"/>
    </dgm:linClrLst>
    <dgm:effectClrLst/>
    <dgm:txLinClrLst/>
    <dgm:txFillClrLst/>
    <dgm:txEffectClrLst/>
  </dgm:styleLbl>
  <dgm:styleLbl name="node2">
    <dgm:fillClrLst meth="repeat">
      <a:schemeClr val="accent4"/>
    </dgm:fillClrLst>
    <dgm:linClrLst meth="repeat">
      <a:schemeClr val="lt1"/>
    </dgm:linClrLst>
    <dgm:effectClrLst/>
    <dgm:txLinClrLst/>
    <dgm:txFillClrLst/>
    <dgm:txEffectClrLst/>
  </dgm:styleLbl>
  <dgm:styleLbl name="node3">
    <dgm:fillClrLst meth="repeat">
      <a:schemeClr val="accent4"/>
    </dgm:fillClrLst>
    <dgm:linClrLst meth="repeat">
      <a:schemeClr val="lt1"/>
    </dgm:linClrLst>
    <dgm:effectClrLst/>
    <dgm:txLinClrLst/>
    <dgm:txFillClrLst/>
    <dgm:txEffectClrLst/>
  </dgm:styleLbl>
  <dgm:styleLbl name="node4">
    <dgm:fillClrLst meth="repeat">
      <a:schemeClr val="accent4"/>
    </dgm:fillClrLst>
    <dgm:linClrLst meth="repeat">
      <a:schemeClr val="lt1"/>
    </dgm:linClrLst>
    <dgm:effectClrLst/>
    <dgm:txLinClrLst/>
    <dgm:txFillClrLst/>
    <dgm:txEffectClrLst/>
  </dgm:styleLbl>
  <dgm:styleLbl name="fg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4">
        <a:tint val="60000"/>
      </a:schemeClr>
    </dgm:fillClrLst>
    <dgm:linClrLst meth="repeat">
      <a:schemeClr val="accent4">
        <a:tint val="60000"/>
      </a:schemeClr>
    </dgm:linClrLst>
    <dgm:effectClrLst/>
    <dgm:txLinClrLst/>
    <dgm:txFillClrLst/>
    <dgm:txEffectClrLst/>
  </dgm:styleLbl>
  <dgm:styleLbl name="fgSibTrans2D1">
    <dgm:fillClrLst meth="repeat">
      <a:schemeClr val="accent4">
        <a:tint val="60000"/>
      </a:schemeClr>
    </dgm:fillClrLst>
    <dgm:linClrLst meth="repeat">
      <a:schemeClr val="accent4">
        <a:tint val="60000"/>
      </a:schemeClr>
    </dgm:linClrLst>
    <dgm:effectClrLst/>
    <dgm:txLinClrLst/>
    <dgm:txFillClrLst/>
    <dgm:txEffectClrLst/>
  </dgm:styleLbl>
  <dgm:styleLbl name="bgSibTrans2D1">
    <dgm:fillClrLst meth="repeat">
      <a:schemeClr val="accent4">
        <a:tint val="60000"/>
      </a:schemeClr>
    </dgm:fillClrLst>
    <dgm:linClrLst meth="repeat">
      <a:schemeClr val="accent4">
        <a:tint val="60000"/>
      </a:schemeClr>
    </dgm:linClrLst>
    <dgm:effectClrLst/>
    <dgm:txLinClrLst/>
    <dgm:txFillClrLst/>
    <dgm:txEffectClrLst/>
  </dgm:styleLbl>
  <dgm:styleLbl name="sibTrans1D1">
    <dgm:fillClrLst meth="repeat">
      <a:schemeClr val="accent4"/>
    </dgm:fillClrLst>
    <dgm:linClrLst meth="repeat">
      <a:schemeClr val="accent4"/>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dgm:linClrLst>
    <dgm:effectClrLst/>
    <dgm:txLinClrLst/>
    <dgm:txFillClrLst/>
    <dgm:txEffectClrLst/>
  </dgm:styleLbl>
  <dgm:styleLbl name="asst1">
    <dgm:fillClrLst meth="repeat">
      <a:schemeClr val="accent4"/>
    </dgm:fillClrLst>
    <dgm:linClrLst meth="repeat">
      <a:schemeClr val="lt1"/>
    </dgm:linClrLst>
    <dgm:effectClrLst/>
    <dgm:txLinClrLst/>
    <dgm:txFillClrLst/>
    <dgm:txEffectClrLst/>
  </dgm:styleLbl>
  <dgm:styleLbl name="asst2">
    <dgm:fillClrLst meth="repeat">
      <a:schemeClr val="accent4"/>
    </dgm:fillClrLst>
    <dgm:linClrLst meth="repeat">
      <a:schemeClr val="lt1"/>
    </dgm:linClrLst>
    <dgm:effectClrLst/>
    <dgm:txLinClrLst/>
    <dgm:txFillClrLst/>
    <dgm:txEffectClrLst/>
  </dgm:styleLbl>
  <dgm:styleLbl name="asst3">
    <dgm:fillClrLst meth="repeat">
      <a:schemeClr val="accent4"/>
    </dgm:fillClrLst>
    <dgm:linClrLst meth="repeat">
      <a:schemeClr val="lt1"/>
    </dgm:linClrLst>
    <dgm:effectClrLst/>
    <dgm:txLinClrLst/>
    <dgm:txFillClrLst/>
    <dgm:txEffectClrLst/>
  </dgm:styleLbl>
  <dgm:styleLbl name="asst4">
    <dgm:fillClrLst meth="repeat">
      <a:schemeClr val="accent4"/>
    </dgm:fillClrLst>
    <dgm:linClrLst meth="repeat">
      <a:schemeClr val="lt1"/>
    </dgm:linClrLst>
    <dgm:effectClrLst/>
    <dgm:txLinClrLst/>
    <dgm:txFillClrLst/>
    <dgm:txEffectClrLst/>
  </dgm:styleLbl>
  <dgm:styleLbl name="parChTrans2D1">
    <dgm:fillClrLst meth="repeat">
      <a:schemeClr val="accent4">
        <a:tint val="60000"/>
      </a:schemeClr>
    </dgm:fillClrLst>
    <dgm:linClrLst meth="repeat">
      <a:schemeClr val="accent4">
        <a:tint val="60000"/>
      </a:schemeClr>
    </dgm:linClrLst>
    <dgm:effectClrLst/>
    <dgm:txLinClrLst/>
    <dgm:txFillClrLst meth="repeat">
      <a:schemeClr val="lt1"/>
    </dgm:txFillClrLst>
    <dgm:txEffectClrLst/>
  </dgm:styleLbl>
  <dgm:styleLbl name="parChTrans2D2">
    <dgm:fillClrLst meth="repeat">
      <a:schemeClr val="accent4"/>
    </dgm:fillClrLst>
    <dgm:linClrLst meth="repeat">
      <a:schemeClr val="accent4"/>
    </dgm:linClrLst>
    <dgm:effectClrLst/>
    <dgm:txLinClrLst/>
    <dgm:txFillClrLst meth="repeat">
      <a:schemeClr val="lt1"/>
    </dgm:txFillClrLst>
    <dgm:txEffectClrLst/>
  </dgm:styleLbl>
  <dgm:styleLbl name="parChTrans2D3">
    <dgm:fillClrLst meth="repeat">
      <a:schemeClr val="accent4"/>
    </dgm:fillClrLst>
    <dgm:linClrLst meth="repeat">
      <a:schemeClr val="accent4"/>
    </dgm:linClrLst>
    <dgm:effectClrLst/>
    <dgm:txLinClrLst/>
    <dgm:txFillClrLst meth="repeat">
      <a:schemeClr val="lt1"/>
    </dgm:txFillClrLst>
    <dgm:txEffectClrLst/>
  </dgm:styleLbl>
  <dgm:styleLbl name="parChTrans2D4">
    <dgm:fillClrLst meth="repeat">
      <a:schemeClr val="accent4"/>
    </dgm:fillClrLst>
    <dgm:linClrLst meth="repeat">
      <a:schemeClr val="accent4"/>
    </dgm:linClrLst>
    <dgm:effectClrLst/>
    <dgm:txLinClrLst/>
    <dgm:txFillClrLst meth="repeat">
      <a:schemeClr val="lt1"/>
    </dgm:txFillClrLst>
    <dgm:txEffectClrLst/>
  </dgm:styleLbl>
  <dgm:styleLbl name="parChTrans1D1">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2">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3">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parChTrans1D4">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solidFgAcc1">
    <dgm:fillClrLst meth="repeat">
      <a:schemeClr val="lt1"/>
    </dgm:fillClrLst>
    <dgm:linClrLst meth="repeat">
      <a:schemeClr val="accent4"/>
    </dgm:linClrLst>
    <dgm:effectClrLst/>
    <dgm:txLinClrLst/>
    <dgm:txFillClrLst meth="repeat">
      <a:schemeClr val="dk1"/>
    </dgm:txFillClrLst>
    <dgm:txEffectClrLst/>
  </dgm:styleLbl>
  <dgm:styleLbl name="solidAlignAcc1">
    <dgm:fillClrLst meth="repeat">
      <a:schemeClr val="lt1"/>
    </dgm:fillClrLst>
    <dgm:linClrLst meth="repeat">
      <a:schemeClr val="accent4"/>
    </dgm:linClrLst>
    <dgm:effectClrLst/>
    <dgm:txLinClrLst/>
    <dgm:txFillClrLst meth="repeat">
      <a:schemeClr val="dk1"/>
    </dgm:txFillClrLst>
    <dgm:txEffectClrLst/>
  </dgm:styleLbl>
  <dgm:styleLbl name="solidBgAcc1">
    <dgm:fillClrLst meth="repeat">
      <a:schemeClr val="lt1"/>
    </dgm:fillClrLst>
    <dgm:linClrLst meth="repeat">
      <a:schemeClr val="accent4"/>
    </dgm:linClrLst>
    <dgm:effectClrLst/>
    <dgm:txLinClrLst/>
    <dgm:txFillClrLst meth="repeat">
      <a:schemeClr val="dk1"/>
    </dgm:txFillClrLst>
    <dgm:txEffectClrLst/>
  </dgm:styleLbl>
  <dgm:styleLbl name="f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align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b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accent4"/>
    </dgm:linClrLst>
    <dgm:effectClrLst/>
    <dgm:txLinClrLst/>
    <dgm:txFillClrLst meth="repeat">
      <a:schemeClr val="dk1"/>
    </dgm:txFillClrLst>
    <dgm:txEffectClrLst/>
  </dgm:styleLbl>
  <dgm:styleLbl name="dkBgShp">
    <dgm:fillClrLst meth="repeat">
      <a:schemeClr val="accent4">
        <a:shade val="80000"/>
      </a:schemeClr>
    </dgm:fillClrLst>
    <dgm:linClrLst meth="repeat">
      <a:schemeClr val="accent4"/>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1.xml><?xml version="1.0" encoding="utf-8"?>
<dgm:colorsDef xmlns:dgm="http://schemas.openxmlformats.org/drawingml/2006/diagram" xmlns:a="http://schemas.openxmlformats.org/drawingml/2006/main" uniqueId="urn:microsoft.com/office/officeart/2005/8/colors/accent3_2">
  <dgm:title val=""/>
  <dgm:desc val=""/>
  <dgm:catLst>
    <dgm:cat type="accent3" pri="11200"/>
  </dgm:catLst>
  <dgm:styleLbl name="node0">
    <dgm:fillClrLst meth="repeat">
      <a:schemeClr val="accent3"/>
    </dgm:fillClrLst>
    <dgm:linClrLst meth="repeat">
      <a:schemeClr val="lt1"/>
    </dgm:linClrLst>
    <dgm:effectClrLst/>
    <dgm:txLinClrLst/>
    <dgm:txFillClrLst/>
    <dgm:txEffectClrLst/>
  </dgm:styleLbl>
  <dgm:styleLbl name="node1">
    <dgm:fillClrLst meth="repeat">
      <a:schemeClr val="accent3"/>
    </dgm:fillClrLst>
    <dgm:linClrLst meth="repeat">
      <a:schemeClr val="lt1"/>
    </dgm:linClrLst>
    <dgm:effectClrLst/>
    <dgm:txLinClrLst/>
    <dgm:txFillClrLst/>
    <dgm:txEffectClrLst/>
  </dgm:styleLbl>
  <dgm:styleLbl name="alignNode1">
    <dgm:fillClrLst meth="repeat">
      <a:schemeClr val="accent3"/>
    </dgm:fillClrLst>
    <dgm:linClrLst meth="repeat">
      <a:schemeClr val="accent3"/>
    </dgm:linClrLst>
    <dgm:effectClrLst/>
    <dgm:txLinClrLst/>
    <dgm:txFillClrLst/>
    <dgm:txEffectClrLst/>
  </dgm:styleLbl>
  <dgm:styleLbl name="lnNode1">
    <dgm:fillClrLst meth="repeat">
      <a:schemeClr val="accent3"/>
    </dgm:fillClrLst>
    <dgm:linClrLst meth="repeat">
      <a:schemeClr val="lt1"/>
    </dgm:linClrLst>
    <dgm:effectClrLst/>
    <dgm:txLinClrLst/>
    <dgm:txFillClrLst/>
    <dgm:txEffectClrLst/>
  </dgm:styleLbl>
  <dgm:styleLbl name="vennNode1">
    <dgm:fillClrLst meth="repeat">
      <a:schemeClr val="accent3">
        <a:alpha val="50000"/>
      </a:schemeClr>
    </dgm:fillClrLst>
    <dgm:linClrLst meth="repeat">
      <a:schemeClr val="lt1"/>
    </dgm:linClrLst>
    <dgm:effectClrLst/>
    <dgm:txLinClrLst/>
    <dgm:txFillClrLst/>
    <dgm:txEffectClrLst/>
  </dgm:styleLbl>
  <dgm:styleLbl name="node2">
    <dgm:fillClrLst meth="repeat">
      <a:schemeClr val="accent3"/>
    </dgm:fillClrLst>
    <dgm:linClrLst meth="repeat">
      <a:schemeClr val="lt1"/>
    </dgm:linClrLst>
    <dgm:effectClrLst/>
    <dgm:txLinClrLst/>
    <dgm:txFillClrLst/>
    <dgm:txEffectClrLst/>
  </dgm:styleLbl>
  <dgm:styleLbl name="node3">
    <dgm:fillClrLst meth="repeat">
      <a:schemeClr val="accent3"/>
    </dgm:fillClrLst>
    <dgm:linClrLst meth="repeat">
      <a:schemeClr val="lt1"/>
    </dgm:linClrLst>
    <dgm:effectClrLst/>
    <dgm:txLinClrLst/>
    <dgm:txFillClrLst/>
    <dgm:txEffectClrLst/>
  </dgm:styleLbl>
  <dgm:styleLbl name="node4">
    <dgm:fillClrLst meth="repeat">
      <a:schemeClr val="accent3"/>
    </dgm:fillClrLst>
    <dgm:linClrLst meth="repeat">
      <a:schemeClr val="lt1"/>
    </dgm:linClrLst>
    <dgm:effectClrLst/>
    <dgm:txLinClrLst/>
    <dgm:txFillClrLst/>
    <dgm:txEffectClrLst/>
  </dgm:styleLbl>
  <dgm:styleLbl name="f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dgm:linClrLst>
    <dgm:effectClrLst/>
    <dgm:txLinClrLst/>
    <dgm:txFillClrLst/>
    <dgm:txEffectClrLst/>
  </dgm:styleLbl>
  <dgm:styleLbl name="asst1">
    <dgm:fillClrLst meth="repeat">
      <a:schemeClr val="accent3"/>
    </dgm:fillClrLst>
    <dgm:linClrLst meth="repeat">
      <a:schemeClr val="lt1"/>
    </dgm:linClrLst>
    <dgm:effectClrLst/>
    <dgm:txLinClrLst/>
    <dgm:txFillClrLst/>
    <dgm:txEffectClrLst/>
  </dgm:styleLbl>
  <dgm:styleLbl name="asst2">
    <dgm:fillClrLst meth="repeat">
      <a:schemeClr val="accent3"/>
    </dgm:fillClrLst>
    <dgm:linClrLst meth="repeat">
      <a:schemeClr val="lt1"/>
    </dgm:linClrLst>
    <dgm:effectClrLst/>
    <dgm:txLinClrLst/>
    <dgm:txFillClrLst/>
    <dgm:txEffectClrLst/>
  </dgm:styleLbl>
  <dgm:styleLbl name="asst3">
    <dgm:fillClrLst meth="repeat">
      <a:schemeClr val="accent3"/>
    </dgm:fillClrLst>
    <dgm:linClrLst meth="repeat">
      <a:schemeClr val="lt1"/>
    </dgm:linClrLst>
    <dgm:effectClrLst/>
    <dgm:txLinClrLst/>
    <dgm:txFillClrLst/>
    <dgm:txEffectClrLst/>
  </dgm:styleLbl>
  <dgm:styleLbl name="asst4">
    <dgm:fillClrLst meth="repeat">
      <a:schemeClr val="accent3"/>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dgm:fillClrLst>
    <dgm:linClrLst meth="repeat">
      <a:schemeClr val="accent3"/>
    </dgm:linClrLst>
    <dgm:effectClrLst/>
    <dgm:txLinClrLst/>
    <dgm:txFillClrLst meth="repeat">
      <a:schemeClr val="lt1"/>
    </dgm:txFillClrLst>
    <dgm:txEffectClrLst/>
  </dgm:styleLbl>
  <dgm:styleLbl name="parChTrans2D3">
    <dgm:fillClrLst meth="repeat">
      <a:schemeClr val="accent3"/>
    </dgm:fillClrLst>
    <dgm:linClrLst meth="repeat">
      <a:schemeClr val="accent3"/>
    </dgm:linClrLst>
    <dgm:effectClrLst/>
    <dgm:txLinClrLst/>
    <dgm:txFillClrLst meth="repeat">
      <a:schemeClr val="lt1"/>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2.xml><?xml version="1.0" encoding="utf-8"?>
<dgm:colorsDef xmlns:dgm="http://schemas.openxmlformats.org/drawingml/2006/diagram" xmlns:a="http://schemas.openxmlformats.org/drawingml/2006/main" uniqueId="urn:microsoft.com/office/officeart/2005/8/colors/accent5_2">
  <dgm:title val=""/>
  <dgm:desc val=""/>
  <dgm:catLst>
    <dgm:cat type="accent5" pri="11200"/>
  </dgm:catLst>
  <dgm:styleLbl name="node0">
    <dgm:fillClrLst meth="repeat">
      <a:schemeClr val="accent5"/>
    </dgm:fillClrLst>
    <dgm:linClrLst meth="repeat">
      <a:schemeClr val="lt1"/>
    </dgm:linClrLst>
    <dgm:effectClrLst/>
    <dgm:txLinClrLst/>
    <dgm:txFillClrLst/>
    <dgm:txEffectClrLst/>
  </dgm:styleLbl>
  <dgm:styleLbl name="node1">
    <dgm:fillClrLst meth="repeat">
      <a:schemeClr val="accent5"/>
    </dgm:fillClrLst>
    <dgm:linClrLst meth="repeat">
      <a:schemeClr val="lt1"/>
    </dgm:linClrLst>
    <dgm:effectClrLst/>
    <dgm:txLinClrLst/>
    <dgm:txFillClrLst/>
    <dgm:txEffectClrLst/>
  </dgm:styleLbl>
  <dgm:styleLbl name="alignNode1">
    <dgm:fillClrLst meth="repeat">
      <a:schemeClr val="accent5"/>
    </dgm:fillClrLst>
    <dgm:linClrLst meth="repeat">
      <a:schemeClr val="accent5"/>
    </dgm:linClrLst>
    <dgm:effectClrLst/>
    <dgm:txLinClrLst/>
    <dgm:txFillClrLst/>
    <dgm:txEffectClrLst/>
  </dgm:styleLbl>
  <dgm:styleLbl name="lnNode1">
    <dgm:fillClrLst meth="repeat">
      <a:schemeClr val="accent5"/>
    </dgm:fillClrLst>
    <dgm:linClrLst meth="repeat">
      <a:schemeClr val="lt1"/>
    </dgm:linClrLst>
    <dgm:effectClrLst/>
    <dgm:txLinClrLst/>
    <dgm:txFillClrLst/>
    <dgm:txEffectClrLst/>
  </dgm:styleLbl>
  <dgm:styleLbl name="vennNode1">
    <dgm:fillClrLst meth="repeat">
      <a:schemeClr val="accent5">
        <a:alpha val="50000"/>
      </a:schemeClr>
    </dgm:fillClrLst>
    <dgm:linClrLst meth="repeat">
      <a:schemeClr val="lt1"/>
    </dgm:linClrLst>
    <dgm:effectClrLst/>
    <dgm:txLinClrLst/>
    <dgm:txFillClrLst/>
    <dgm:txEffectClrLst/>
  </dgm:styleLbl>
  <dgm:styleLbl name="node2">
    <dgm:fillClrLst meth="repeat">
      <a:schemeClr val="accent5"/>
    </dgm:fillClrLst>
    <dgm:linClrLst meth="repeat">
      <a:schemeClr val="lt1"/>
    </dgm:linClrLst>
    <dgm:effectClrLst/>
    <dgm:txLinClrLst/>
    <dgm:txFillClrLst/>
    <dgm:txEffectClrLst/>
  </dgm:styleLbl>
  <dgm:styleLbl name="node3">
    <dgm:fillClrLst meth="repeat">
      <a:schemeClr val="accent5"/>
    </dgm:fillClrLst>
    <dgm:linClrLst meth="repeat">
      <a:schemeClr val="lt1"/>
    </dgm:linClrLst>
    <dgm:effectClrLst/>
    <dgm:txLinClrLst/>
    <dgm:txFillClrLst/>
    <dgm:txEffectClrLst/>
  </dgm:styleLbl>
  <dgm:styleLbl name="node4">
    <dgm:fillClrLst meth="repeat">
      <a:schemeClr val="accent5"/>
    </dgm:fillClrLst>
    <dgm:linClrLst meth="repeat">
      <a:schemeClr val="lt1"/>
    </dgm:linClrLst>
    <dgm:effectClrLst/>
    <dgm:txLinClrLst/>
    <dgm:txFillClrLst/>
    <dgm:txEffectClrLst/>
  </dgm:styleLbl>
  <dgm:styleLbl name="fg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5">
        <a:tint val="60000"/>
      </a:schemeClr>
    </dgm:fillClrLst>
    <dgm:linClrLst meth="repeat">
      <a:schemeClr val="accent5">
        <a:tint val="60000"/>
      </a:schemeClr>
    </dgm:linClrLst>
    <dgm:effectClrLst/>
    <dgm:txLinClrLst/>
    <dgm:txFillClrLst/>
    <dgm:txEffectClrLst/>
  </dgm:styleLbl>
  <dgm:styleLbl name="fgSibTrans2D1">
    <dgm:fillClrLst meth="repeat">
      <a:schemeClr val="accent5">
        <a:tint val="60000"/>
      </a:schemeClr>
    </dgm:fillClrLst>
    <dgm:linClrLst meth="repeat">
      <a:schemeClr val="accent5">
        <a:tint val="60000"/>
      </a:schemeClr>
    </dgm:linClrLst>
    <dgm:effectClrLst/>
    <dgm:txLinClrLst/>
    <dgm:txFillClrLst/>
    <dgm:txEffectClrLst/>
  </dgm:styleLbl>
  <dgm:styleLbl name="bgSibTrans2D1">
    <dgm:fillClrLst meth="repeat">
      <a:schemeClr val="accent5">
        <a:tint val="60000"/>
      </a:schemeClr>
    </dgm:fillClrLst>
    <dgm:linClrLst meth="repeat">
      <a:schemeClr val="accent5">
        <a:tint val="60000"/>
      </a:schemeClr>
    </dgm:linClrLst>
    <dgm:effectClrLst/>
    <dgm:txLinClrLst/>
    <dgm:txFillClrLst/>
    <dgm:txEffectClrLst/>
  </dgm:styleLbl>
  <dgm:styleLbl name="sibTrans1D1">
    <dgm:fillClrLst meth="repeat">
      <a:schemeClr val="accent5"/>
    </dgm:fillClrLst>
    <dgm:linClrLst meth="repeat">
      <a:schemeClr val="accent5"/>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dgm:linClrLst>
    <dgm:effectClrLst/>
    <dgm:txLinClrLst/>
    <dgm:txFillClrLst/>
    <dgm:txEffectClrLst/>
  </dgm:styleLbl>
  <dgm:styleLbl name="asst1">
    <dgm:fillClrLst meth="repeat">
      <a:schemeClr val="accent5"/>
    </dgm:fillClrLst>
    <dgm:linClrLst meth="repeat">
      <a:schemeClr val="lt1"/>
    </dgm:linClrLst>
    <dgm:effectClrLst/>
    <dgm:txLinClrLst/>
    <dgm:txFillClrLst/>
    <dgm:txEffectClrLst/>
  </dgm:styleLbl>
  <dgm:styleLbl name="asst2">
    <dgm:fillClrLst meth="repeat">
      <a:schemeClr val="accent5"/>
    </dgm:fillClrLst>
    <dgm:linClrLst meth="repeat">
      <a:schemeClr val="lt1"/>
    </dgm:linClrLst>
    <dgm:effectClrLst/>
    <dgm:txLinClrLst/>
    <dgm:txFillClrLst/>
    <dgm:txEffectClrLst/>
  </dgm:styleLbl>
  <dgm:styleLbl name="asst3">
    <dgm:fillClrLst meth="repeat">
      <a:schemeClr val="accent5"/>
    </dgm:fillClrLst>
    <dgm:linClrLst meth="repeat">
      <a:schemeClr val="lt1"/>
    </dgm:linClrLst>
    <dgm:effectClrLst/>
    <dgm:txLinClrLst/>
    <dgm:txFillClrLst/>
    <dgm:txEffectClrLst/>
  </dgm:styleLbl>
  <dgm:styleLbl name="asst4">
    <dgm:fillClrLst meth="repeat">
      <a:schemeClr val="accent5"/>
    </dgm:fillClrLst>
    <dgm:linClrLst meth="repeat">
      <a:schemeClr val="lt1"/>
    </dgm:linClrLst>
    <dgm:effectClrLst/>
    <dgm:txLinClrLst/>
    <dgm:txFillClrLst/>
    <dgm:txEffectClrLst/>
  </dgm:styleLbl>
  <dgm:styleLbl name="parChTrans2D1">
    <dgm:fillClrLst meth="repeat">
      <a:schemeClr val="accent5">
        <a:tint val="60000"/>
      </a:schemeClr>
    </dgm:fillClrLst>
    <dgm:linClrLst meth="repeat">
      <a:schemeClr val="accent5">
        <a:tint val="60000"/>
      </a:schemeClr>
    </dgm:linClrLst>
    <dgm:effectClrLst/>
    <dgm:txLinClrLst/>
    <dgm:txFillClrLst meth="repeat">
      <a:schemeClr val="lt1"/>
    </dgm:txFillClrLst>
    <dgm:txEffectClrLst/>
  </dgm:styleLbl>
  <dgm:styleLbl name="parChTrans2D2">
    <dgm:fillClrLst meth="repeat">
      <a:schemeClr val="accent5"/>
    </dgm:fillClrLst>
    <dgm:linClrLst meth="repeat">
      <a:schemeClr val="accent5"/>
    </dgm:linClrLst>
    <dgm:effectClrLst/>
    <dgm:txLinClrLst/>
    <dgm:txFillClrLst meth="repeat">
      <a:schemeClr val="lt1"/>
    </dgm:txFillClrLst>
    <dgm:txEffectClrLst/>
  </dgm:styleLbl>
  <dgm:styleLbl name="parChTrans2D3">
    <dgm:fillClrLst meth="repeat">
      <a:schemeClr val="accent5"/>
    </dgm:fillClrLst>
    <dgm:linClrLst meth="repeat">
      <a:schemeClr val="accent5"/>
    </dgm:linClrLst>
    <dgm:effectClrLst/>
    <dgm:txLinClrLst/>
    <dgm:txFillClrLst meth="repeat">
      <a:schemeClr val="lt1"/>
    </dgm:txFillClrLst>
    <dgm:txEffectClrLst/>
  </dgm:styleLbl>
  <dgm:styleLbl name="parChTrans2D4">
    <dgm:fillClrLst meth="repeat">
      <a:schemeClr val="accent5"/>
    </dgm:fillClrLst>
    <dgm:linClrLst meth="repeat">
      <a:schemeClr val="accent5"/>
    </dgm:linClrLst>
    <dgm:effectClrLst/>
    <dgm:txLinClrLst/>
    <dgm:txFillClrLst meth="repeat">
      <a:schemeClr val="lt1"/>
    </dgm:txFillClrLst>
    <dgm:txEffectClrLst/>
  </dgm:styleLbl>
  <dgm:styleLbl name="parChTrans1D1">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2">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3">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parChTrans1D4">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solidFgAcc1">
    <dgm:fillClrLst meth="repeat">
      <a:schemeClr val="lt1"/>
    </dgm:fillClrLst>
    <dgm:linClrLst meth="repeat">
      <a:schemeClr val="accent5"/>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f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align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b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accent5"/>
    </dgm:linClrLst>
    <dgm:effectClrLst/>
    <dgm:txLinClrLst/>
    <dgm:txFillClrLst meth="repeat">
      <a:schemeClr val="dk1"/>
    </dgm:txFillClrLst>
    <dgm:txEffectClrLst/>
  </dgm:styleLbl>
  <dgm:styleLbl name="dkBgShp">
    <dgm:fillClrLst meth="repeat">
      <a:schemeClr val="accent5">
        <a:shade val="80000"/>
      </a:schemeClr>
    </dgm:fillClrLst>
    <dgm:linClrLst meth="repeat">
      <a:schemeClr val="accent5"/>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3.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4.xml><?xml version="1.0" encoding="utf-8"?>
<dgm:colorsDef xmlns:dgm="http://schemas.openxmlformats.org/drawingml/2006/diagram" xmlns:a="http://schemas.openxmlformats.org/drawingml/2006/main" uniqueId="urn:microsoft.com/office/officeart/2005/8/colors/accent4_2">
  <dgm:title val=""/>
  <dgm:desc val=""/>
  <dgm:catLst>
    <dgm:cat type="accent4" pri="11200"/>
  </dgm:catLst>
  <dgm:styleLbl name="node0">
    <dgm:fillClrLst meth="repeat">
      <a:schemeClr val="accent4"/>
    </dgm:fillClrLst>
    <dgm:linClrLst meth="repeat">
      <a:schemeClr val="lt1"/>
    </dgm:linClrLst>
    <dgm:effectClrLst/>
    <dgm:txLinClrLst/>
    <dgm:txFillClrLst/>
    <dgm:txEffectClrLst/>
  </dgm:styleLbl>
  <dgm:styleLbl name="node1">
    <dgm:fillClrLst meth="repeat">
      <a:schemeClr val="accent4"/>
    </dgm:fillClrLst>
    <dgm:linClrLst meth="repeat">
      <a:schemeClr val="lt1"/>
    </dgm:linClrLst>
    <dgm:effectClrLst/>
    <dgm:txLinClrLst/>
    <dgm:txFillClrLst/>
    <dgm:txEffectClrLst/>
  </dgm:styleLbl>
  <dgm:styleLbl name="alignNode1">
    <dgm:fillClrLst meth="repeat">
      <a:schemeClr val="accent4"/>
    </dgm:fillClrLst>
    <dgm:linClrLst meth="repeat">
      <a:schemeClr val="accent4"/>
    </dgm:linClrLst>
    <dgm:effectClrLst/>
    <dgm:txLinClrLst/>
    <dgm:txFillClrLst/>
    <dgm:txEffectClrLst/>
  </dgm:styleLbl>
  <dgm:styleLbl name="lnNode1">
    <dgm:fillClrLst meth="repeat">
      <a:schemeClr val="accent4"/>
    </dgm:fillClrLst>
    <dgm:linClrLst meth="repeat">
      <a:schemeClr val="lt1"/>
    </dgm:linClrLst>
    <dgm:effectClrLst/>
    <dgm:txLinClrLst/>
    <dgm:txFillClrLst/>
    <dgm:txEffectClrLst/>
  </dgm:styleLbl>
  <dgm:styleLbl name="vennNode1">
    <dgm:fillClrLst meth="repeat">
      <a:schemeClr val="accent4">
        <a:alpha val="50000"/>
      </a:schemeClr>
    </dgm:fillClrLst>
    <dgm:linClrLst meth="repeat">
      <a:schemeClr val="lt1"/>
    </dgm:linClrLst>
    <dgm:effectClrLst/>
    <dgm:txLinClrLst/>
    <dgm:txFillClrLst/>
    <dgm:txEffectClrLst/>
  </dgm:styleLbl>
  <dgm:styleLbl name="node2">
    <dgm:fillClrLst meth="repeat">
      <a:schemeClr val="accent4"/>
    </dgm:fillClrLst>
    <dgm:linClrLst meth="repeat">
      <a:schemeClr val="lt1"/>
    </dgm:linClrLst>
    <dgm:effectClrLst/>
    <dgm:txLinClrLst/>
    <dgm:txFillClrLst/>
    <dgm:txEffectClrLst/>
  </dgm:styleLbl>
  <dgm:styleLbl name="node3">
    <dgm:fillClrLst meth="repeat">
      <a:schemeClr val="accent4"/>
    </dgm:fillClrLst>
    <dgm:linClrLst meth="repeat">
      <a:schemeClr val="lt1"/>
    </dgm:linClrLst>
    <dgm:effectClrLst/>
    <dgm:txLinClrLst/>
    <dgm:txFillClrLst/>
    <dgm:txEffectClrLst/>
  </dgm:styleLbl>
  <dgm:styleLbl name="node4">
    <dgm:fillClrLst meth="repeat">
      <a:schemeClr val="accent4"/>
    </dgm:fillClrLst>
    <dgm:linClrLst meth="repeat">
      <a:schemeClr val="lt1"/>
    </dgm:linClrLst>
    <dgm:effectClrLst/>
    <dgm:txLinClrLst/>
    <dgm:txFillClrLst/>
    <dgm:txEffectClrLst/>
  </dgm:styleLbl>
  <dgm:styleLbl name="fg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4">
        <a:tint val="60000"/>
      </a:schemeClr>
    </dgm:fillClrLst>
    <dgm:linClrLst meth="repeat">
      <a:schemeClr val="accent4">
        <a:tint val="60000"/>
      </a:schemeClr>
    </dgm:linClrLst>
    <dgm:effectClrLst/>
    <dgm:txLinClrLst/>
    <dgm:txFillClrLst/>
    <dgm:txEffectClrLst/>
  </dgm:styleLbl>
  <dgm:styleLbl name="fgSibTrans2D1">
    <dgm:fillClrLst meth="repeat">
      <a:schemeClr val="accent4">
        <a:tint val="60000"/>
      </a:schemeClr>
    </dgm:fillClrLst>
    <dgm:linClrLst meth="repeat">
      <a:schemeClr val="accent4">
        <a:tint val="60000"/>
      </a:schemeClr>
    </dgm:linClrLst>
    <dgm:effectClrLst/>
    <dgm:txLinClrLst/>
    <dgm:txFillClrLst/>
    <dgm:txEffectClrLst/>
  </dgm:styleLbl>
  <dgm:styleLbl name="bgSibTrans2D1">
    <dgm:fillClrLst meth="repeat">
      <a:schemeClr val="accent4">
        <a:tint val="60000"/>
      </a:schemeClr>
    </dgm:fillClrLst>
    <dgm:linClrLst meth="repeat">
      <a:schemeClr val="accent4">
        <a:tint val="60000"/>
      </a:schemeClr>
    </dgm:linClrLst>
    <dgm:effectClrLst/>
    <dgm:txLinClrLst/>
    <dgm:txFillClrLst/>
    <dgm:txEffectClrLst/>
  </dgm:styleLbl>
  <dgm:styleLbl name="sibTrans1D1">
    <dgm:fillClrLst meth="repeat">
      <a:schemeClr val="accent4"/>
    </dgm:fillClrLst>
    <dgm:linClrLst meth="repeat">
      <a:schemeClr val="accent4"/>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dgm:linClrLst>
    <dgm:effectClrLst/>
    <dgm:txLinClrLst/>
    <dgm:txFillClrLst/>
    <dgm:txEffectClrLst/>
  </dgm:styleLbl>
  <dgm:styleLbl name="asst1">
    <dgm:fillClrLst meth="repeat">
      <a:schemeClr val="accent4"/>
    </dgm:fillClrLst>
    <dgm:linClrLst meth="repeat">
      <a:schemeClr val="lt1"/>
    </dgm:linClrLst>
    <dgm:effectClrLst/>
    <dgm:txLinClrLst/>
    <dgm:txFillClrLst/>
    <dgm:txEffectClrLst/>
  </dgm:styleLbl>
  <dgm:styleLbl name="asst2">
    <dgm:fillClrLst meth="repeat">
      <a:schemeClr val="accent4"/>
    </dgm:fillClrLst>
    <dgm:linClrLst meth="repeat">
      <a:schemeClr val="lt1"/>
    </dgm:linClrLst>
    <dgm:effectClrLst/>
    <dgm:txLinClrLst/>
    <dgm:txFillClrLst/>
    <dgm:txEffectClrLst/>
  </dgm:styleLbl>
  <dgm:styleLbl name="asst3">
    <dgm:fillClrLst meth="repeat">
      <a:schemeClr val="accent4"/>
    </dgm:fillClrLst>
    <dgm:linClrLst meth="repeat">
      <a:schemeClr val="lt1"/>
    </dgm:linClrLst>
    <dgm:effectClrLst/>
    <dgm:txLinClrLst/>
    <dgm:txFillClrLst/>
    <dgm:txEffectClrLst/>
  </dgm:styleLbl>
  <dgm:styleLbl name="asst4">
    <dgm:fillClrLst meth="repeat">
      <a:schemeClr val="accent4"/>
    </dgm:fillClrLst>
    <dgm:linClrLst meth="repeat">
      <a:schemeClr val="lt1"/>
    </dgm:linClrLst>
    <dgm:effectClrLst/>
    <dgm:txLinClrLst/>
    <dgm:txFillClrLst/>
    <dgm:txEffectClrLst/>
  </dgm:styleLbl>
  <dgm:styleLbl name="parChTrans2D1">
    <dgm:fillClrLst meth="repeat">
      <a:schemeClr val="accent4">
        <a:tint val="60000"/>
      </a:schemeClr>
    </dgm:fillClrLst>
    <dgm:linClrLst meth="repeat">
      <a:schemeClr val="accent4">
        <a:tint val="60000"/>
      </a:schemeClr>
    </dgm:linClrLst>
    <dgm:effectClrLst/>
    <dgm:txLinClrLst/>
    <dgm:txFillClrLst meth="repeat">
      <a:schemeClr val="lt1"/>
    </dgm:txFillClrLst>
    <dgm:txEffectClrLst/>
  </dgm:styleLbl>
  <dgm:styleLbl name="parChTrans2D2">
    <dgm:fillClrLst meth="repeat">
      <a:schemeClr val="accent4"/>
    </dgm:fillClrLst>
    <dgm:linClrLst meth="repeat">
      <a:schemeClr val="accent4"/>
    </dgm:linClrLst>
    <dgm:effectClrLst/>
    <dgm:txLinClrLst/>
    <dgm:txFillClrLst meth="repeat">
      <a:schemeClr val="lt1"/>
    </dgm:txFillClrLst>
    <dgm:txEffectClrLst/>
  </dgm:styleLbl>
  <dgm:styleLbl name="parChTrans2D3">
    <dgm:fillClrLst meth="repeat">
      <a:schemeClr val="accent4"/>
    </dgm:fillClrLst>
    <dgm:linClrLst meth="repeat">
      <a:schemeClr val="accent4"/>
    </dgm:linClrLst>
    <dgm:effectClrLst/>
    <dgm:txLinClrLst/>
    <dgm:txFillClrLst meth="repeat">
      <a:schemeClr val="lt1"/>
    </dgm:txFillClrLst>
    <dgm:txEffectClrLst/>
  </dgm:styleLbl>
  <dgm:styleLbl name="parChTrans2D4">
    <dgm:fillClrLst meth="repeat">
      <a:schemeClr val="accent4"/>
    </dgm:fillClrLst>
    <dgm:linClrLst meth="repeat">
      <a:schemeClr val="accent4"/>
    </dgm:linClrLst>
    <dgm:effectClrLst/>
    <dgm:txLinClrLst/>
    <dgm:txFillClrLst meth="repeat">
      <a:schemeClr val="lt1"/>
    </dgm:txFillClrLst>
    <dgm:txEffectClrLst/>
  </dgm:styleLbl>
  <dgm:styleLbl name="parChTrans1D1">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2">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3">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parChTrans1D4">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solidFgAcc1">
    <dgm:fillClrLst meth="repeat">
      <a:schemeClr val="lt1"/>
    </dgm:fillClrLst>
    <dgm:linClrLst meth="repeat">
      <a:schemeClr val="accent4"/>
    </dgm:linClrLst>
    <dgm:effectClrLst/>
    <dgm:txLinClrLst/>
    <dgm:txFillClrLst meth="repeat">
      <a:schemeClr val="dk1"/>
    </dgm:txFillClrLst>
    <dgm:txEffectClrLst/>
  </dgm:styleLbl>
  <dgm:styleLbl name="solidAlignAcc1">
    <dgm:fillClrLst meth="repeat">
      <a:schemeClr val="lt1"/>
    </dgm:fillClrLst>
    <dgm:linClrLst meth="repeat">
      <a:schemeClr val="accent4"/>
    </dgm:linClrLst>
    <dgm:effectClrLst/>
    <dgm:txLinClrLst/>
    <dgm:txFillClrLst meth="repeat">
      <a:schemeClr val="dk1"/>
    </dgm:txFillClrLst>
    <dgm:txEffectClrLst/>
  </dgm:styleLbl>
  <dgm:styleLbl name="solidBgAcc1">
    <dgm:fillClrLst meth="repeat">
      <a:schemeClr val="lt1"/>
    </dgm:fillClrLst>
    <dgm:linClrLst meth="repeat">
      <a:schemeClr val="accent4"/>
    </dgm:linClrLst>
    <dgm:effectClrLst/>
    <dgm:txLinClrLst/>
    <dgm:txFillClrLst meth="repeat">
      <a:schemeClr val="dk1"/>
    </dgm:txFillClrLst>
    <dgm:txEffectClrLst/>
  </dgm:styleLbl>
  <dgm:styleLbl name="f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align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b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accent4"/>
    </dgm:linClrLst>
    <dgm:effectClrLst/>
    <dgm:txLinClrLst/>
    <dgm:txFillClrLst meth="repeat">
      <a:schemeClr val="dk1"/>
    </dgm:txFillClrLst>
    <dgm:txEffectClrLst/>
  </dgm:styleLbl>
  <dgm:styleLbl name="dkBgShp">
    <dgm:fillClrLst meth="repeat">
      <a:schemeClr val="accent4">
        <a:shade val="80000"/>
      </a:schemeClr>
    </dgm:fillClrLst>
    <dgm:linClrLst meth="repeat">
      <a:schemeClr val="accent4"/>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9.xml><?xml version="1.0" encoding="utf-8"?>
<dgm:colorsDef xmlns:dgm="http://schemas.openxmlformats.org/drawingml/2006/diagram" xmlns:a="http://schemas.openxmlformats.org/drawingml/2006/main" uniqueId="urn:microsoft.com/office/officeart/2005/8/colors/accent3_2">
  <dgm:title val=""/>
  <dgm:desc val=""/>
  <dgm:catLst>
    <dgm:cat type="accent3" pri="11200"/>
  </dgm:catLst>
  <dgm:styleLbl name="node0">
    <dgm:fillClrLst meth="repeat">
      <a:schemeClr val="accent3"/>
    </dgm:fillClrLst>
    <dgm:linClrLst meth="repeat">
      <a:schemeClr val="lt1"/>
    </dgm:linClrLst>
    <dgm:effectClrLst/>
    <dgm:txLinClrLst/>
    <dgm:txFillClrLst/>
    <dgm:txEffectClrLst/>
  </dgm:styleLbl>
  <dgm:styleLbl name="node1">
    <dgm:fillClrLst meth="repeat">
      <a:schemeClr val="accent3"/>
    </dgm:fillClrLst>
    <dgm:linClrLst meth="repeat">
      <a:schemeClr val="lt1"/>
    </dgm:linClrLst>
    <dgm:effectClrLst/>
    <dgm:txLinClrLst/>
    <dgm:txFillClrLst/>
    <dgm:txEffectClrLst/>
  </dgm:styleLbl>
  <dgm:styleLbl name="alignNode1">
    <dgm:fillClrLst meth="repeat">
      <a:schemeClr val="accent3"/>
    </dgm:fillClrLst>
    <dgm:linClrLst meth="repeat">
      <a:schemeClr val="accent3"/>
    </dgm:linClrLst>
    <dgm:effectClrLst/>
    <dgm:txLinClrLst/>
    <dgm:txFillClrLst/>
    <dgm:txEffectClrLst/>
  </dgm:styleLbl>
  <dgm:styleLbl name="lnNode1">
    <dgm:fillClrLst meth="repeat">
      <a:schemeClr val="accent3"/>
    </dgm:fillClrLst>
    <dgm:linClrLst meth="repeat">
      <a:schemeClr val="lt1"/>
    </dgm:linClrLst>
    <dgm:effectClrLst/>
    <dgm:txLinClrLst/>
    <dgm:txFillClrLst/>
    <dgm:txEffectClrLst/>
  </dgm:styleLbl>
  <dgm:styleLbl name="vennNode1">
    <dgm:fillClrLst meth="repeat">
      <a:schemeClr val="accent3">
        <a:alpha val="50000"/>
      </a:schemeClr>
    </dgm:fillClrLst>
    <dgm:linClrLst meth="repeat">
      <a:schemeClr val="lt1"/>
    </dgm:linClrLst>
    <dgm:effectClrLst/>
    <dgm:txLinClrLst/>
    <dgm:txFillClrLst/>
    <dgm:txEffectClrLst/>
  </dgm:styleLbl>
  <dgm:styleLbl name="node2">
    <dgm:fillClrLst meth="repeat">
      <a:schemeClr val="accent3"/>
    </dgm:fillClrLst>
    <dgm:linClrLst meth="repeat">
      <a:schemeClr val="lt1"/>
    </dgm:linClrLst>
    <dgm:effectClrLst/>
    <dgm:txLinClrLst/>
    <dgm:txFillClrLst/>
    <dgm:txEffectClrLst/>
  </dgm:styleLbl>
  <dgm:styleLbl name="node3">
    <dgm:fillClrLst meth="repeat">
      <a:schemeClr val="accent3"/>
    </dgm:fillClrLst>
    <dgm:linClrLst meth="repeat">
      <a:schemeClr val="lt1"/>
    </dgm:linClrLst>
    <dgm:effectClrLst/>
    <dgm:txLinClrLst/>
    <dgm:txFillClrLst/>
    <dgm:txEffectClrLst/>
  </dgm:styleLbl>
  <dgm:styleLbl name="node4">
    <dgm:fillClrLst meth="repeat">
      <a:schemeClr val="accent3"/>
    </dgm:fillClrLst>
    <dgm:linClrLst meth="repeat">
      <a:schemeClr val="lt1"/>
    </dgm:linClrLst>
    <dgm:effectClrLst/>
    <dgm:txLinClrLst/>
    <dgm:txFillClrLst/>
    <dgm:txEffectClrLst/>
  </dgm:styleLbl>
  <dgm:styleLbl name="f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dgm:linClrLst>
    <dgm:effectClrLst/>
    <dgm:txLinClrLst/>
    <dgm:txFillClrLst/>
    <dgm:txEffectClrLst/>
  </dgm:styleLbl>
  <dgm:styleLbl name="asst1">
    <dgm:fillClrLst meth="repeat">
      <a:schemeClr val="accent3"/>
    </dgm:fillClrLst>
    <dgm:linClrLst meth="repeat">
      <a:schemeClr val="lt1"/>
    </dgm:linClrLst>
    <dgm:effectClrLst/>
    <dgm:txLinClrLst/>
    <dgm:txFillClrLst/>
    <dgm:txEffectClrLst/>
  </dgm:styleLbl>
  <dgm:styleLbl name="asst2">
    <dgm:fillClrLst meth="repeat">
      <a:schemeClr val="accent3"/>
    </dgm:fillClrLst>
    <dgm:linClrLst meth="repeat">
      <a:schemeClr val="lt1"/>
    </dgm:linClrLst>
    <dgm:effectClrLst/>
    <dgm:txLinClrLst/>
    <dgm:txFillClrLst/>
    <dgm:txEffectClrLst/>
  </dgm:styleLbl>
  <dgm:styleLbl name="asst3">
    <dgm:fillClrLst meth="repeat">
      <a:schemeClr val="accent3"/>
    </dgm:fillClrLst>
    <dgm:linClrLst meth="repeat">
      <a:schemeClr val="lt1"/>
    </dgm:linClrLst>
    <dgm:effectClrLst/>
    <dgm:txLinClrLst/>
    <dgm:txFillClrLst/>
    <dgm:txEffectClrLst/>
  </dgm:styleLbl>
  <dgm:styleLbl name="asst4">
    <dgm:fillClrLst meth="repeat">
      <a:schemeClr val="accent3"/>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dgm:fillClrLst>
    <dgm:linClrLst meth="repeat">
      <a:schemeClr val="accent3"/>
    </dgm:linClrLst>
    <dgm:effectClrLst/>
    <dgm:txLinClrLst/>
    <dgm:txFillClrLst meth="repeat">
      <a:schemeClr val="lt1"/>
    </dgm:txFillClrLst>
    <dgm:txEffectClrLst/>
  </dgm:styleLbl>
  <dgm:styleLbl name="parChTrans2D3">
    <dgm:fillClrLst meth="repeat">
      <a:schemeClr val="accent3"/>
    </dgm:fillClrLst>
    <dgm:linClrLst meth="repeat">
      <a:schemeClr val="accent3"/>
    </dgm:linClrLst>
    <dgm:effectClrLst/>
    <dgm:txLinClrLst/>
    <dgm:txFillClrLst meth="repeat">
      <a:schemeClr val="lt1"/>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0.xml><?xml version="1.0" encoding="utf-8"?>
<dgm:colorsDef xmlns:dgm="http://schemas.openxmlformats.org/drawingml/2006/diagram" xmlns:a="http://schemas.openxmlformats.org/drawingml/2006/main" uniqueId="urn:microsoft.com/office/officeart/2005/8/colors/accent5_2">
  <dgm:title val=""/>
  <dgm:desc val=""/>
  <dgm:catLst>
    <dgm:cat type="accent5" pri="11200"/>
  </dgm:catLst>
  <dgm:styleLbl name="node0">
    <dgm:fillClrLst meth="repeat">
      <a:schemeClr val="accent5"/>
    </dgm:fillClrLst>
    <dgm:linClrLst meth="repeat">
      <a:schemeClr val="lt1"/>
    </dgm:linClrLst>
    <dgm:effectClrLst/>
    <dgm:txLinClrLst/>
    <dgm:txFillClrLst/>
    <dgm:txEffectClrLst/>
  </dgm:styleLbl>
  <dgm:styleLbl name="node1">
    <dgm:fillClrLst meth="repeat">
      <a:schemeClr val="accent5"/>
    </dgm:fillClrLst>
    <dgm:linClrLst meth="repeat">
      <a:schemeClr val="lt1"/>
    </dgm:linClrLst>
    <dgm:effectClrLst/>
    <dgm:txLinClrLst/>
    <dgm:txFillClrLst/>
    <dgm:txEffectClrLst/>
  </dgm:styleLbl>
  <dgm:styleLbl name="alignNode1">
    <dgm:fillClrLst meth="repeat">
      <a:schemeClr val="accent5"/>
    </dgm:fillClrLst>
    <dgm:linClrLst meth="repeat">
      <a:schemeClr val="accent5"/>
    </dgm:linClrLst>
    <dgm:effectClrLst/>
    <dgm:txLinClrLst/>
    <dgm:txFillClrLst/>
    <dgm:txEffectClrLst/>
  </dgm:styleLbl>
  <dgm:styleLbl name="lnNode1">
    <dgm:fillClrLst meth="repeat">
      <a:schemeClr val="accent5"/>
    </dgm:fillClrLst>
    <dgm:linClrLst meth="repeat">
      <a:schemeClr val="lt1"/>
    </dgm:linClrLst>
    <dgm:effectClrLst/>
    <dgm:txLinClrLst/>
    <dgm:txFillClrLst/>
    <dgm:txEffectClrLst/>
  </dgm:styleLbl>
  <dgm:styleLbl name="vennNode1">
    <dgm:fillClrLst meth="repeat">
      <a:schemeClr val="accent5">
        <a:alpha val="50000"/>
      </a:schemeClr>
    </dgm:fillClrLst>
    <dgm:linClrLst meth="repeat">
      <a:schemeClr val="lt1"/>
    </dgm:linClrLst>
    <dgm:effectClrLst/>
    <dgm:txLinClrLst/>
    <dgm:txFillClrLst/>
    <dgm:txEffectClrLst/>
  </dgm:styleLbl>
  <dgm:styleLbl name="node2">
    <dgm:fillClrLst meth="repeat">
      <a:schemeClr val="accent5"/>
    </dgm:fillClrLst>
    <dgm:linClrLst meth="repeat">
      <a:schemeClr val="lt1"/>
    </dgm:linClrLst>
    <dgm:effectClrLst/>
    <dgm:txLinClrLst/>
    <dgm:txFillClrLst/>
    <dgm:txEffectClrLst/>
  </dgm:styleLbl>
  <dgm:styleLbl name="node3">
    <dgm:fillClrLst meth="repeat">
      <a:schemeClr val="accent5"/>
    </dgm:fillClrLst>
    <dgm:linClrLst meth="repeat">
      <a:schemeClr val="lt1"/>
    </dgm:linClrLst>
    <dgm:effectClrLst/>
    <dgm:txLinClrLst/>
    <dgm:txFillClrLst/>
    <dgm:txEffectClrLst/>
  </dgm:styleLbl>
  <dgm:styleLbl name="node4">
    <dgm:fillClrLst meth="repeat">
      <a:schemeClr val="accent5"/>
    </dgm:fillClrLst>
    <dgm:linClrLst meth="repeat">
      <a:schemeClr val="lt1"/>
    </dgm:linClrLst>
    <dgm:effectClrLst/>
    <dgm:txLinClrLst/>
    <dgm:txFillClrLst/>
    <dgm:txEffectClrLst/>
  </dgm:styleLbl>
  <dgm:styleLbl name="fg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5">
        <a:tint val="60000"/>
      </a:schemeClr>
    </dgm:fillClrLst>
    <dgm:linClrLst meth="repeat">
      <a:schemeClr val="accent5">
        <a:tint val="60000"/>
      </a:schemeClr>
    </dgm:linClrLst>
    <dgm:effectClrLst/>
    <dgm:txLinClrLst/>
    <dgm:txFillClrLst/>
    <dgm:txEffectClrLst/>
  </dgm:styleLbl>
  <dgm:styleLbl name="fgSibTrans2D1">
    <dgm:fillClrLst meth="repeat">
      <a:schemeClr val="accent5">
        <a:tint val="60000"/>
      </a:schemeClr>
    </dgm:fillClrLst>
    <dgm:linClrLst meth="repeat">
      <a:schemeClr val="accent5">
        <a:tint val="60000"/>
      </a:schemeClr>
    </dgm:linClrLst>
    <dgm:effectClrLst/>
    <dgm:txLinClrLst/>
    <dgm:txFillClrLst/>
    <dgm:txEffectClrLst/>
  </dgm:styleLbl>
  <dgm:styleLbl name="bgSibTrans2D1">
    <dgm:fillClrLst meth="repeat">
      <a:schemeClr val="accent5">
        <a:tint val="60000"/>
      </a:schemeClr>
    </dgm:fillClrLst>
    <dgm:linClrLst meth="repeat">
      <a:schemeClr val="accent5">
        <a:tint val="60000"/>
      </a:schemeClr>
    </dgm:linClrLst>
    <dgm:effectClrLst/>
    <dgm:txLinClrLst/>
    <dgm:txFillClrLst/>
    <dgm:txEffectClrLst/>
  </dgm:styleLbl>
  <dgm:styleLbl name="sibTrans1D1">
    <dgm:fillClrLst meth="repeat">
      <a:schemeClr val="accent5"/>
    </dgm:fillClrLst>
    <dgm:linClrLst meth="repeat">
      <a:schemeClr val="accent5"/>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dgm:linClrLst>
    <dgm:effectClrLst/>
    <dgm:txLinClrLst/>
    <dgm:txFillClrLst/>
    <dgm:txEffectClrLst/>
  </dgm:styleLbl>
  <dgm:styleLbl name="asst1">
    <dgm:fillClrLst meth="repeat">
      <a:schemeClr val="accent5"/>
    </dgm:fillClrLst>
    <dgm:linClrLst meth="repeat">
      <a:schemeClr val="lt1"/>
    </dgm:linClrLst>
    <dgm:effectClrLst/>
    <dgm:txLinClrLst/>
    <dgm:txFillClrLst/>
    <dgm:txEffectClrLst/>
  </dgm:styleLbl>
  <dgm:styleLbl name="asst2">
    <dgm:fillClrLst meth="repeat">
      <a:schemeClr val="accent5"/>
    </dgm:fillClrLst>
    <dgm:linClrLst meth="repeat">
      <a:schemeClr val="lt1"/>
    </dgm:linClrLst>
    <dgm:effectClrLst/>
    <dgm:txLinClrLst/>
    <dgm:txFillClrLst/>
    <dgm:txEffectClrLst/>
  </dgm:styleLbl>
  <dgm:styleLbl name="asst3">
    <dgm:fillClrLst meth="repeat">
      <a:schemeClr val="accent5"/>
    </dgm:fillClrLst>
    <dgm:linClrLst meth="repeat">
      <a:schemeClr val="lt1"/>
    </dgm:linClrLst>
    <dgm:effectClrLst/>
    <dgm:txLinClrLst/>
    <dgm:txFillClrLst/>
    <dgm:txEffectClrLst/>
  </dgm:styleLbl>
  <dgm:styleLbl name="asst4">
    <dgm:fillClrLst meth="repeat">
      <a:schemeClr val="accent5"/>
    </dgm:fillClrLst>
    <dgm:linClrLst meth="repeat">
      <a:schemeClr val="lt1"/>
    </dgm:linClrLst>
    <dgm:effectClrLst/>
    <dgm:txLinClrLst/>
    <dgm:txFillClrLst/>
    <dgm:txEffectClrLst/>
  </dgm:styleLbl>
  <dgm:styleLbl name="parChTrans2D1">
    <dgm:fillClrLst meth="repeat">
      <a:schemeClr val="accent5">
        <a:tint val="60000"/>
      </a:schemeClr>
    </dgm:fillClrLst>
    <dgm:linClrLst meth="repeat">
      <a:schemeClr val="accent5">
        <a:tint val="60000"/>
      </a:schemeClr>
    </dgm:linClrLst>
    <dgm:effectClrLst/>
    <dgm:txLinClrLst/>
    <dgm:txFillClrLst meth="repeat">
      <a:schemeClr val="lt1"/>
    </dgm:txFillClrLst>
    <dgm:txEffectClrLst/>
  </dgm:styleLbl>
  <dgm:styleLbl name="parChTrans2D2">
    <dgm:fillClrLst meth="repeat">
      <a:schemeClr val="accent5"/>
    </dgm:fillClrLst>
    <dgm:linClrLst meth="repeat">
      <a:schemeClr val="accent5"/>
    </dgm:linClrLst>
    <dgm:effectClrLst/>
    <dgm:txLinClrLst/>
    <dgm:txFillClrLst meth="repeat">
      <a:schemeClr val="lt1"/>
    </dgm:txFillClrLst>
    <dgm:txEffectClrLst/>
  </dgm:styleLbl>
  <dgm:styleLbl name="parChTrans2D3">
    <dgm:fillClrLst meth="repeat">
      <a:schemeClr val="accent5"/>
    </dgm:fillClrLst>
    <dgm:linClrLst meth="repeat">
      <a:schemeClr val="accent5"/>
    </dgm:linClrLst>
    <dgm:effectClrLst/>
    <dgm:txLinClrLst/>
    <dgm:txFillClrLst meth="repeat">
      <a:schemeClr val="lt1"/>
    </dgm:txFillClrLst>
    <dgm:txEffectClrLst/>
  </dgm:styleLbl>
  <dgm:styleLbl name="parChTrans2D4">
    <dgm:fillClrLst meth="repeat">
      <a:schemeClr val="accent5"/>
    </dgm:fillClrLst>
    <dgm:linClrLst meth="repeat">
      <a:schemeClr val="accent5"/>
    </dgm:linClrLst>
    <dgm:effectClrLst/>
    <dgm:txLinClrLst/>
    <dgm:txFillClrLst meth="repeat">
      <a:schemeClr val="lt1"/>
    </dgm:txFillClrLst>
    <dgm:txEffectClrLst/>
  </dgm:styleLbl>
  <dgm:styleLbl name="parChTrans1D1">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2">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3">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parChTrans1D4">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solidFgAcc1">
    <dgm:fillClrLst meth="repeat">
      <a:schemeClr val="lt1"/>
    </dgm:fillClrLst>
    <dgm:linClrLst meth="repeat">
      <a:schemeClr val="accent5"/>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f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align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b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accent5"/>
    </dgm:linClrLst>
    <dgm:effectClrLst/>
    <dgm:txLinClrLst/>
    <dgm:txFillClrLst meth="repeat">
      <a:schemeClr val="dk1"/>
    </dgm:txFillClrLst>
    <dgm:txEffectClrLst/>
  </dgm:styleLbl>
  <dgm:styleLbl name="dkBgShp">
    <dgm:fillClrLst meth="repeat">
      <a:schemeClr val="accent5">
        <a:shade val="80000"/>
      </a:schemeClr>
    </dgm:fillClrLst>
    <dgm:linClrLst meth="repeat">
      <a:schemeClr val="accent5"/>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1.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2.xml><?xml version="1.0" encoding="utf-8"?>
<dgm:colorsDef xmlns:dgm="http://schemas.openxmlformats.org/drawingml/2006/diagram" xmlns:a="http://schemas.openxmlformats.org/drawingml/2006/main" uniqueId="urn:microsoft.com/office/officeart/2005/8/colors/accent4_2">
  <dgm:title val=""/>
  <dgm:desc val=""/>
  <dgm:catLst>
    <dgm:cat type="accent4" pri="11200"/>
  </dgm:catLst>
  <dgm:styleLbl name="node0">
    <dgm:fillClrLst meth="repeat">
      <a:schemeClr val="accent4"/>
    </dgm:fillClrLst>
    <dgm:linClrLst meth="repeat">
      <a:schemeClr val="lt1"/>
    </dgm:linClrLst>
    <dgm:effectClrLst/>
    <dgm:txLinClrLst/>
    <dgm:txFillClrLst/>
    <dgm:txEffectClrLst/>
  </dgm:styleLbl>
  <dgm:styleLbl name="node1">
    <dgm:fillClrLst meth="repeat">
      <a:schemeClr val="accent4"/>
    </dgm:fillClrLst>
    <dgm:linClrLst meth="repeat">
      <a:schemeClr val="lt1"/>
    </dgm:linClrLst>
    <dgm:effectClrLst/>
    <dgm:txLinClrLst/>
    <dgm:txFillClrLst/>
    <dgm:txEffectClrLst/>
  </dgm:styleLbl>
  <dgm:styleLbl name="alignNode1">
    <dgm:fillClrLst meth="repeat">
      <a:schemeClr val="accent4"/>
    </dgm:fillClrLst>
    <dgm:linClrLst meth="repeat">
      <a:schemeClr val="accent4"/>
    </dgm:linClrLst>
    <dgm:effectClrLst/>
    <dgm:txLinClrLst/>
    <dgm:txFillClrLst/>
    <dgm:txEffectClrLst/>
  </dgm:styleLbl>
  <dgm:styleLbl name="lnNode1">
    <dgm:fillClrLst meth="repeat">
      <a:schemeClr val="accent4"/>
    </dgm:fillClrLst>
    <dgm:linClrLst meth="repeat">
      <a:schemeClr val="lt1"/>
    </dgm:linClrLst>
    <dgm:effectClrLst/>
    <dgm:txLinClrLst/>
    <dgm:txFillClrLst/>
    <dgm:txEffectClrLst/>
  </dgm:styleLbl>
  <dgm:styleLbl name="vennNode1">
    <dgm:fillClrLst meth="repeat">
      <a:schemeClr val="accent4">
        <a:alpha val="50000"/>
      </a:schemeClr>
    </dgm:fillClrLst>
    <dgm:linClrLst meth="repeat">
      <a:schemeClr val="lt1"/>
    </dgm:linClrLst>
    <dgm:effectClrLst/>
    <dgm:txLinClrLst/>
    <dgm:txFillClrLst/>
    <dgm:txEffectClrLst/>
  </dgm:styleLbl>
  <dgm:styleLbl name="node2">
    <dgm:fillClrLst meth="repeat">
      <a:schemeClr val="accent4"/>
    </dgm:fillClrLst>
    <dgm:linClrLst meth="repeat">
      <a:schemeClr val="lt1"/>
    </dgm:linClrLst>
    <dgm:effectClrLst/>
    <dgm:txLinClrLst/>
    <dgm:txFillClrLst/>
    <dgm:txEffectClrLst/>
  </dgm:styleLbl>
  <dgm:styleLbl name="node3">
    <dgm:fillClrLst meth="repeat">
      <a:schemeClr val="accent4"/>
    </dgm:fillClrLst>
    <dgm:linClrLst meth="repeat">
      <a:schemeClr val="lt1"/>
    </dgm:linClrLst>
    <dgm:effectClrLst/>
    <dgm:txLinClrLst/>
    <dgm:txFillClrLst/>
    <dgm:txEffectClrLst/>
  </dgm:styleLbl>
  <dgm:styleLbl name="node4">
    <dgm:fillClrLst meth="repeat">
      <a:schemeClr val="accent4"/>
    </dgm:fillClrLst>
    <dgm:linClrLst meth="repeat">
      <a:schemeClr val="lt1"/>
    </dgm:linClrLst>
    <dgm:effectClrLst/>
    <dgm:txLinClrLst/>
    <dgm:txFillClrLst/>
    <dgm:txEffectClrLst/>
  </dgm:styleLbl>
  <dgm:styleLbl name="fg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4">
        <a:tint val="60000"/>
      </a:schemeClr>
    </dgm:fillClrLst>
    <dgm:linClrLst meth="repeat">
      <a:schemeClr val="accent4">
        <a:tint val="60000"/>
      </a:schemeClr>
    </dgm:linClrLst>
    <dgm:effectClrLst/>
    <dgm:txLinClrLst/>
    <dgm:txFillClrLst/>
    <dgm:txEffectClrLst/>
  </dgm:styleLbl>
  <dgm:styleLbl name="fgSibTrans2D1">
    <dgm:fillClrLst meth="repeat">
      <a:schemeClr val="accent4">
        <a:tint val="60000"/>
      </a:schemeClr>
    </dgm:fillClrLst>
    <dgm:linClrLst meth="repeat">
      <a:schemeClr val="accent4">
        <a:tint val="60000"/>
      </a:schemeClr>
    </dgm:linClrLst>
    <dgm:effectClrLst/>
    <dgm:txLinClrLst/>
    <dgm:txFillClrLst/>
    <dgm:txEffectClrLst/>
  </dgm:styleLbl>
  <dgm:styleLbl name="bgSibTrans2D1">
    <dgm:fillClrLst meth="repeat">
      <a:schemeClr val="accent4">
        <a:tint val="60000"/>
      </a:schemeClr>
    </dgm:fillClrLst>
    <dgm:linClrLst meth="repeat">
      <a:schemeClr val="accent4">
        <a:tint val="60000"/>
      </a:schemeClr>
    </dgm:linClrLst>
    <dgm:effectClrLst/>
    <dgm:txLinClrLst/>
    <dgm:txFillClrLst/>
    <dgm:txEffectClrLst/>
  </dgm:styleLbl>
  <dgm:styleLbl name="sibTrans1D1">
    <dgm:fillClrLst meth="repeat">
      <a:schemeClr val="accent4"/>
    </dgm:fillClrLst>
    <dgm:linClrLst meth="repeat">
      <a:schemeClr val="accent4"/>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dgm:linClrLst>
    <dgm:effectClrLst/>
    <dgm:txLinClrLst/>
    <dgm:txFillClrLst/>
    <dgm:txEffectClrLst/>
  </dgm:styleLbl>
  <dgm:styleLbl name="asst1">
    <dgm:fillClrLst meth="repeat">
      <a:schemeClr val="accent4"/>
    </dgm:fillClrLst>
    <dgm:linClrLst meth="repeat">
      <a:schemeClr val="lt1"/>
    </dgm:linClrLst>
    <dgm:effectClrLst/>
    <dgm:txLinClrLst/>
    <dgm:txFillClrLst/>
    <dgm:txEffectClrLst/>
  </dgm:styleLbl>
  <dgm:styleLbl name="asst2">
    <dgm:fillClrLst meth="repeat">
      <a:schemeClr val="accent4"/>
    </dgm:fillClrLst>
    <dgm:linClrLst meth="repeat">
      <a:schemeClr val="lt1"/>
    </dgm:linClrLst>
    <dgm:effectClrLst/>
    <dgm:txLinClrLst/>
    <dgm:txFillClrLst/>
    <dgm:txEffectClrLst/>
  </dgm:styleLbl>
  <dgm:styleLbl name="asst3">
    <dgm:fillClrLst meth="repeat">
      <a:schemeClr val="accent4"/>
    </dgm:fillClrLst>
    <dgm:linClrLst meth="repeat">
      <a:schemeClr val="lt1"/>
    </dgm:linClrLst>
    <dgm:effectClrLst/>
    <dgm:txLinClrLst/>
    <dgm:txFillClrLst/>
    <dgm:txEffectClrLst/>
  </dgm:styleLbl>
  <dgm:styleLbl name="asst4">
    <dgm:fillClrLst meth="repeat">
      <a:schemeClr val="accent4"/>
    </dgm:fillClrLst>
    <dgm:linClrLst meth="repeat">
      <a:schemeClr val="lt1"/>
    </dgm:linClrLst>
    <dgm:effectClrLst/>
    <dgm:txLinClrLst/>
    <dgm:txFillClrLst/>
    <dgm:txEffectClrLst/>
  </dgm:styleLbl>
  <dgm:styleLbl name="parChTrans2D1">
    <dgm:fillClrLst meth="repeat">
      <a:schemeClr val="accent4">
        <a:tint val="60000"/>
      </a:schemeClr>
    </dgm:fillClrLst>
    <dgm:linClrLst meth="repeat">
      <a:schemeClr val="accent4">
        <a:tint val="60000"/>
      </a:schemeClr>
    </dgm:linClrLst>
    <dgm:effectClrLst/>
    <dgm:txLinClrLst/>
    <dgm:txFillClrLst meth="repeat">
      <a:schemeClr val="lt1"/>
    </dgm:txFillClrLst>
    <dgm:txEffectClrLst/>
  </dgm:styleLbl>
  <dgm:styleLbl name="parChTrans2D2">
    <dgm:fillClrLst meth="repeat">
      <a:schemeClr val="accent4"/>
    </dgm:fillClrLst>
    <dgm:linClrLst meth="repeat">
      <a:schemeClr val="accent4"/>
    </dgm:linClrLst>
    <dgm:effectClrLst/>
    <dgm:txLinClrLst/>
    <dgm:txFillClrLst meth="repeat">
      <a:schemeClr val="lt1"/>
    </dgm:txFillClrLst>
    <dgm:txEffectClrLst/>
  </dgm:styleLbl>
  <dgm:styleLbl name="parChTrans2D3">
    <dgm:fillClrLst meth="repeat">
      <a:schemeClr val="accent4"/>
    </dgm:fillClrLst>
    <dgm:linClrLst meth="repeat">
      <a:schemeClr val="accent4"/>
    </dgm:linClrLst>
    <dgm:effectClrLst/>
    <dgm:txLinClrLst/>
    <dgm:txFillClrLst meth="repeat">
      <a:schemeClr val="lt1"/>
    </dgm:txFillClrLst>
    <dgm:txEffectClrLst/>
  </dgm:styleLbl>
  <dgm:styleLbl name="parChTrans2D4">
    <dgm:fillClrLst meth="repeat">
      <a:schemeClr val="accent4"/>
    </dgm:fillClrLst>
    <dgm:linClrLst meth="repeat">
      <a:schemeClr val="accent4"/>
    </dgm:linClrLst>
    <dgm:effectClrLst/>
    <dgm:txLinClrLst/>
    <dgm:txFillClrLst meth="repeat">
      <a:schemeClr val="lt1"/>
    </dgm:txFillClrLst>
    <dgm:txEffectClrLst/>
  </dgm:styleLbl>
  <dgm:styleLbl name="parChTrans1D1">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2">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3">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parChTrans1D4">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solidFgAcc1">
    <dgm:fillClrLst meth="repeat">
      <a:schemeClr val="lt1"/>
    </dgm:fillClrLst>
    <dgm:linClrLst meth="repeat">
      <a:schemeClr val="accent4"/>
    </dgm:linClrLst>
    <dgm:effectClrLst/>
    <dgm:txLinClrLst/>
    <dgm:txFillClrLst meth="repeat">
      <a:schemeClr val="dk1"/>
    </dgm:txFillClrLst>
    <dgm:txEffectClrLst/>
  </dgm:styleLbl>
  <dgm:styleLbl name="solidAlignAcc1">
    <dgm:fillClrLst meth="repeat">
      <a:schemeClr val="lt1"/>
    </dgm:fillClrLst>
    <dgm:linClrLst meth="repeat">
      <a:schemeClr val="accent4"/>
    </dgm:linClrLst>
    <dgm:effectClrLst/>
    <dgm:txLinClrLst/>
    <dgm:txFillClrLst meth="repeat">
      <a:schemeClr val="dk1"/>
    </dgm:txFillClrLst>
    <dgm:txEffectClrLst/>
  </dgm:styleLbl>
  <dgm:styleLbl name="solidBgAcc1">
    <dgm:fillClrLst meth="repeat">
      <a:schemeClr val="lt1"/>
    </dgm:fillClrLst>
    <dgm:linClrLst meth="repeat">
      <a:schemeClr val="accent4"/>
    </dgm:linClrLst>
    <dgm:effectClrLst/>
    <dgm:txLinClrLst/>
    <dgm:txFillClrLst meth="repeat">
      <a:schemeClr val="dk1"/>
    </dgm:txFillClrLst>
    <dgm:txEffectClrLst/>
  </dgm:styleLbl>
  <dgm:styleLbl name="f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align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b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accent4"/>
    </dgm:linClrLst>
    <dgm:effectClrLst/>
    <dgm:txLinClrLst/>
    <dgm:txFillClrLst meth="repeat">
      <a:schemeClr val="dk1"/>
    </dgm:txFillClrLst>
    <dgm:txEffectClrLst/>
  </dgm:styleLbl>
  <dgm:styleLbl name="dkBgShp">
    <dgm:fillClrLst meth="repeat">
      <a:schemeClr val="accent4">
        <a:shade val="80000"/>
      </a:schemeClr>
    </dgm:fillClrLst>
    <dgm:linClrLst meth="repeat">
      <a:schemeClr val="accent4"/>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1.xml><?xml version="1.0" encoding="utf-8"?>
<dgm:colorsDef xmlns:dgm="http://schemas.openxmlformats.org/drawingml/2006/diagram" xmlns:a="http://schemas.openxmlformats.org/drawingml/2006/main" uniqueId="urn:microsoft.com/office/officeart/2005/8/colors/accent3_2">
  <dgm:title val=""/>
  <dgm:desc val=""/>
  <dgm:catLst>
    <dgm:cat type="accent3" pri="11200"/>
  </dgm:catLst>
  <dgm:styleLbl name="node0">
    <dgm:fillClrLst meth="repeat">
      <a:schemeClr val="accent3"/>
    </dgm:fillClrLst>
    <dgm:linClrLst meth="repeat">
      <a:schemeClr val="lt1"/>
    </dgm:linClrLst>
    <dgm:effectClrLst/>
    <dgm:txLinClrLst/>
    <dgm:txFillClrLst/>
    <dgm:txEffectClrLst/>
  </dgm:styleLbl>
  <dgm:styleLbl name="node1">
    <dgm:fillClrLst meth="repeat">
      <a:schemeClr val="accent3"/>
    </dgm:fillClrLst>
    <dgm:linClrLst meth="repeat">
      <a:schemeClr val="lt1"/>
    </dgm:linClrLst>
    <dgm:effectClrLst/>
    <dgm:txLinClrLst/>
    <dgm:txFillClrLst/>
    <dgm:txEffectClrLst/>
  </dgm:styleLbl>
  <dgm:styleLbl name="alignNode1">
    <dgm:fillClrLst meth="repeat">
      <a:schemeClr val="accent3"/>
    </dgm:fillClrLst>
    <dgm:linClrLst meth="repeat">
      <a:schemeClr val="accent3"/>
    </dgm:linClrLst>
    <dgm:effectClrLst/>
    <dgm:txLinClrLst/>
    <dgm:txFillClrLst/>
    <dgm:txEffectClrLst/>
  </dgm:styleLbl>
  <dgm:styleLbl name="lnNode1">
    <dgm:fillClrLst meth="repeat">
      <a:schemeClr val="accent3"/>
    </dgm:fillClrLst>
    <dgm:linClrLst meth="repeat">
      <a:schemeClr val="lt1"/>
    </dgm:linClrLst>
    <dgm:effectClrLst/>
    <dgm:txLinClrLst/>
    <dgm:txFillClrLst/>
    <dgm:txEffectClrLst/>
  </dgm:styleLbl>
  <dgm:styleLbl name="vennNode1">
    <dgm:fillClrLst meth="repeat">
      <a:schemeClr val="accent3">
        <a:alpha val="50000"/>
      </a:schemeClr>
    </dgm:fillClrLst>
    <dgm:linClrLst meth="repeat">
      <a:schemeClr val="lt1"/>
    </dgm:linClrLst>
    <dgm:effectClrLst/>
    <dgm:txLinClrLst/>
    <dgm:txFillClrLst/>
    <dgm:txEffectClrLst/>
  </dgm:styleLbl>
  <dgm:styleLbl name="node2">
    <dgm:fillClrLst meth="repeat">
      <a:schemeClr val="accent3"/>
    </dgm:fillClrLst>
    <dgm:linClrLst meth="repeat">
      <a:schemeClr val="lt1"/>
    </dgm:linClrLst>
    <dgm:effectClrLst/>
    <dgm:txLinClrLst/>
    <dgm:txFillClrLst/>
    <dgm:txEffectClrLst/>
  </dgm:styleLbl>
  <dgm:styleLbl name="node3">
    <dgm:fillClrLst meth="repeat">
      <a:schemeClr val="accent3"/>
    </dgm:fillClrLst>
    <dgm:linClrLst meth="repeat">
      <a:schemeClr val="lt1"/>
    </dgm:linClrLst>
    <dgm:effectClrLst/>
    <dgm:txLinClrLst/>
    <dgm:txFillClrLst/>
    <dgm:txEffectClrLst/>
  </dgm:styleLbl>
  <dgm:styleLbl name="node4">
    <dgm:fillClrLst meth="repeat">
      <a:schemeClr val="accent3"/>
    </dgm:fillClrLst>
    <dgm:linClrLst meth="repeat">
      <a:schemeClr val="lt1"/>
    </dgm:linClrLst>
    <dgm:effectClrLst/>
    <dgm:txLinClrLst/>
    <dgm:txFillClrLst/>
    <dgm:txEffectClrLst/>
  </dgm:styleLbl>
  <dgm:styleLbl name="f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dgm:linClrLst>
    <dgm:effectClrLst/>
    <dgm:txLinClrLst/>
    <dgm:txFillClrLst/>
    <dgm:txEffectClrLst/>
  </dgm:styleLbl>
  <dgm:styleLbl name="asst1">
    <dgm:fillClrLst meth="repeat">
      <a:schemeClr val="accent3"/>
    </dgm:fillClrLst>
    <dgm:linClrLst meth="repeat">
      <a:schemeClr val="lt1"/>
    </dgm:linClrLst>
    <dgm:effectClrLst/>
    <dgm:txLinClrLst/>
    <dgm:txFillClrLst/>
    <dgm:txEffectClrLst/>
  </dgm:styleLbl>
  <dgm:styleLbl name="asst2">
    <dgm:fillClrLst meth="repeat">
      <a:schemeClr val="accent3"/>
    </dgm:fillClrLst>
    <dgm:linClrLst meth="repeat">
      <a:schemeClr val="lt1"/>
    </dgm:linClrLst>
    <dgm:effectClrLst/>
    <dgm:txLinClrLst/>
    <dgm:txFillClrLst/>
    <dgm:txEffectClrLst/>
  </dgm:styleLbl>
  <dgm:styleLbl name="asst3">
    <dgm:fillClrLst meth="repeat">
      <a:schemeClr val="accent3"/>
    </dgm:fillClrLst>
    <dgm:linClrLst meth="repeat">
      <a:schemeClr val="lt1"/>
    </dgm:linClrLst>
    <dgm:effectClrLst/>
    <dgm:txLinClrLst/>
    <dgm:txFillClrLst/>
    <dgm:txEffectClrLst/>
  </dgm:styleLbl>
  <dgm:styleLbl name="asst4">
    <dgm:fillClrLst meth="repeat">
      <a:schemeClr val="accent3"/>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dgm:fillClrLst>
    <dgm:linClrLst meth="repeat">
      <a:schemeClr val="accent3"/>
    </dgm:linClrLst>
    <dgm:effectClrLst/>
    <dgm:txLinClrLst/>
    <dgm:txFillClrLst meth="repeat">
      <a:schemeClr val="lt1"/>
    </dgm:txFillClrLst>
    <dgm:txEffectClrLst/>
  </dgm:styleLbl>
  <dgm:styleLbl name="parChTrans2D3">
    <dgm:fillClrLst meth="repeat">
      <a:schemeClr val="accent3"/>
    </dgm:fillClrLst>
    <dgm:linClrLst meth="repeat">
      <a:schemeClr val="accent3"/>
    </dgm:linClrLst>
    <dgm:effectClrLst/>
    <dgm:txLinClrLst/>
    <dgm:txFillClrLst meth="repeat">
      <a:schemeClr val="lt1"/>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2.xml><?xml version="1.0" encoding="utf-8"?>
<dgm:colorsDef xmlns:dgm="http://schemas.openxmlformats.org/drawingml/2006/diagram" xmlns:a="http://schemas.openxmlformats.org/drawingml/2006/main" uniqueId="urn:microsoft.com/office/officeart/2005/8/colors/accent5_2">
  <dgm:title val=""/>
  <dgm:desc val=""/>
  <dgm:catLst>
    <dgm:cat type="accent5" pri="11200"/>
  </dgm:catLst>
  <dgm:styleLbl name="node0">
    <dgm:fillClrLst meth="repeat">
      <a:schemeClr val="accent5"/>
    </dgm:fillClrLst>
    <dgm:linClrLst meth="repeat">
      <a:schemeClr val="lt1"/>
    </dgm:linClrLst>
    <dgm:effectClrLst/>
    <dgm:txLinClrLst/>
    <dgm:txFillClrLst/>
    <dgm:txEffectClrLst/>
  </dgm:styleLbl>
  <dgm:styleLbl name="node1">
    <dgm:fillClrLst meth="repeat">
      <a:schemeClr val="accent5"/>
    </dgm:fillClrLst>
    <dgm:linClrLst meth="repeat">
      <a:schemeClr val="lt1"/>
    </dgm:linClrLst>
    <dgm:effectClrLst/>
    <dgm:txLinClrLst/>
    <dgm:txFillClrLst/>
    <dgm:txEffectClrLst/>
  </dgm:styleLbl>
  <dgm:styleLbl name="alignNode1">
    <dgm:fillClrLst meth="repeat">
      <a:schemeClr val="accent5"/>
    </dgm:fillClrLst>
    <dgm:linClrLst meth="repeat">
      <a:schemeClr val="accent5"/>
    </dgm:linClrLst>
    <dgm:effectClrLst/>
    <dgm:txLinClrLst/>
    <dgm:txFillClrLst/>
    <dgm:txEffectClrLst/>
  </dgm:styleLbl>
  <dgm:styleLbl name="lnNode1">
    <dgm:fillClrLst meth="repeat">
      <a:schemeClr val="accent5"/>
    </dgm:fillClrLst>
    <dgm:linClrLst meth="repeat">
      <a:schemeClr val="lt1"/>
    </dgm:linClrLst>
    <dgm:effectClrLst/>
    <dgm:txLinClrLst/>
    <dgm:txFillClrLst/>
    <dgm:txEffectClrLst/>
  </dgm:styleLbl>
  <dgm:styleLbl name="vennNode1">
    <dgm:fillClrLst meth="repeat">
      <a:schemeClr val="accent5">
        <a:alpha val="50000"/>
      </a:schemeClr>
    </dgm:fillClrLst>
    <dgm:linClrLst meth="repeat">
      <a:schemeClr val="lt1"/>
    </dgm:linClrLst>
    <dgm:effectClrLst/>
    <dgm:txLinClrLst/>
    <dgm:txFillClrLst/>
    <dgm:txEffectClrLst/>
  </dgm:styleLbl>
  <dgm:styleLbl name="node2">
    <dgm:fillClrLst meth="repeat">
      <a:schemeClr val="accent5"/>
    </dgm:fillClrLst>
    <dgm:linClrLst meth="repeat">
      <a:schemeClr val="lt1"/>
    </dgm:linClrLst>
    <dgm:effectClrLst/>
    <dgm:txLinClrLst/>
    <dgm:txFillClrLst/>
    <dgm:txEffectClrLst/>
  </dgm:styleLbl>
  <dgm:styleLbl name="node3">
    <dgm:fillClrLst meth="repeat">
      <a:schemeClr val="accent5"/>
    </dgm:fillClrLst>
    <dgm:linClrLst meth="repeat">
      <a:schemeClr val="lt1"/>
    </dgm:linClrLst>
    <dgm:effectClrLst/>
    <dgm:txLinClrLst/>
    <dgm:txFillClrLst/>
    <dgm:txEffectClrLst/>
  </dgm:styleLbl>
  <dgm:styleLbl name="node4">
    <dgm:fillClrLst meth="repeat">
      <a:schemeClr val="accent5"/>
    </dgm:fillClrLst>
    <dgm:linClrLst meth="repeat">
      <a:schemeClr val="lt1"/>
    </dgm:linClrLst>
    <dgm:effectClrLst/>
    <dgm:txLinClrLst/>
    <dgm:txFillClrLst/>
    <dgm:txEffectClrLst/>
  </dgm:styleLbl>
  <dgm:styleLbl name="fg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5">
        <a:tint val="60000"/>
      </a:schemeClr>
    </dgm:fillClrLst>
    <dgm:linClrLst meth="repeat">
      <a:schemeClr val="accent5">
        <a:tint val="60000"/>
      </a:schemeClr>
    </dgm:linClrLst>
    <dgm:effectClrLst/>
    <dgm:txLinClrLst/>
    <dgm:txFillClrLst/>
    <dgm:txEffectClrLst/>
  </dgm:styleLbl>
  <dgm:styleLbl name="fgSibTrans2D1">
    <dgm:fillClrLst meth="repeat">
      <a:schemeClr val="accent5">
        <a:tint val="60000"/>
      </a:schemeClr>
    </dgm:fillClrLst>
    <dgm:linClrLst meth="repeat">
      <a:schemeClr val="accent5">
        <a:tint val="60000"/>
      </a:schemeClr>
    </dgm:linClrLst>
    <dgm:effectClrLst/>
    <dgm:txLinClrLst/>
    <dgm:txFillClrLst/>
    <dgm:txEffectClrLst/>
  </dgm:styleLbl>
  <dgm:styleLbl name="bgSibTrans2D1">
    <dgm:fillClrLst meth="repeat">
      <a:schemeClr val="accent5">
        <a:tint val="60000"/>
      </a:schemeClr>
    </dgm:fillClrLst>
    <dgm:linClrLst meth="repeat">
      <a:schemeClr val="accent5">
        <a:tint val="60000"/>
      </a:schemeClr>
    </dgm:linClrLst>
    <dgm:effectClrLst/>
    <dgm:txLinClrLst/>
    <dgm:txFillClrLst/>
    <dgm:txEffectClrLst/>
  </dgm:styleLbl>
  <dgm:styleLbl name="sibTrans1D1">
    <dgm:fillClrLst meth="repeat">
      <a:schemeClr val="accent5"/>
    </dgm:fillClrLst>
    <dgm:linClrLst meth="repeat">
      <a:schemeClr val="accent5"/>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dgm:linClrLst>
    <dgm:effectClrLst/>
    <dgm:txLinClrLst/>
    <dgm:txFillClrLst/>
    <dgm:txEffectClrLst/>
  </dgm:styleLbl>
  <dgm:styleLbl name="asst1">
    <dgm:fillClrLst meth="repeat">
      <a:schemeClr val="accent5"/>
    </dgm:fillClrLst>
    <dgm:linClrLst meth="repeat">
      <a:schemeClr val="lt1"/>
    </dgm:linClrLst>
    <dgm:effectClrLst/>
    <dgm:txLinClrLst/>
    <dgm:txFillClrLst/>
    <dgm:txEffectClrLst/>
  </dgm:styleLbl>
  <dgm:styleLbl name="asst2">
    <dgm:fillClrLst meth="repeat">
      <a:schemeClr val="accent5"/>
    </dgm:fillClrLst>
    <dgm:linClrLst meth="repeat">
      <a:schemeClr val="lt1"/>
    </dgm:linClrLst>
    <dgm:effectClrLst/>
    <dgm:txLinClrLst/>
    <dgm:txFillClrLst/>
    <dgm:txEffectClrLst/>
  </dgm:styleLbl>
  <dgm:styleLbl name="asst3">
    <dgm:fillClrLst meth="repeat">
      <a:schemeClr val="accent5"/>
    </dgm:fillClrLst>
    <dgm:linClrLst meth="repeat">
      <a:schemeClr val="lt1"/>
    </dgm:linClrLst>
    <dgm:effectClrLst/>
    <dgm:txLinClrLst/>
    <dgm:txFillClrLst/>
    <dgm:txEffectClrLst/>
  </dgm:styleLbl>
  <dgm:styleLbl name="asst4">
    <dgm:fillClrLst meth="repeat">
      <a:schemeClr val="accent5"/>
    </dgm:fillClrLst>
    <dgm:linClrLst meth="repeat">
      <a:schemeClr val="lt1"/>
    </dgm:linClrLst>
    <dgm:effectClrLst/>
    <dgm:txLinClrLst/>
    <dgm:txFillClrLst/>
    <dgm:txEffectClrLst/>
  </dgm:styleLbl>
  <dgm:styleLbl name="parChTrans2D1">
    <dgm:fillClrLst meth="repeat">
      <a:schemeClr val="accent5">
        <a:tint val="60000"/>
      </a:schemeClr>
    </dgm:fillClrLst>
    <dgm:linClrLst meth="repeat">
      <a:schemeClr val="accent5">
        <a:tint val="60000"/>
      </a:schemeClr>
    </dgm:linClrLst>
    <dgm:effectClrLst/>
    <dgm:txLinClrLst/>
    <dgm:txFillClrLst meth="repeat">
      <a:schemeClr val="lt1"/>
    </dgm:txFillClrLst>
    <dgm:txEffectClrLst/>
  </dgm:styleLbl>
  <dgm:styleLbl name="parChTrans2D2">
    <dgm:fillClrLst meth="repeat">
      <a:schemeClr val="accent5"/>
    </dgm:fillClrLst>
    <dgm:linClrLst meth="repeat">
      <a:schemeClr val="accent5"/>
    </dgm:linClrLst>
    <dgm:effectClrLst/>
    <dgm:txLinClrLst/>
    <dgm:txFillClrLst meth="repeat">
      <a:schemeClr val="lt1"/>
    </dgm:txFillClrLst>
    <dgm:txEffectClrLst/>
  </dgm:styleLbl>
  <dgm:styleLbl name="parChTrans2D3">
    <dgm:fillClrLst meth="repeat">
      <a:schemeClr val="accent5"/>
    </dgm:fillClrLst>
    <dgm:linClrLst meth="repeat">
      <a:schemeClr val="accent5"/>
    </dgm:linClrLst>
    <dgm:effectClrLst/>
    <dgm:txLinClrLst/>
    <dgm:txFillClrLst meth="repeat">
      <a:schemeClr val="lt1"/>
    </dgm:txFillClrLst>
    <dgm:txEffectClrLst/>
  </dgm:styleLbl>
  <dgm:styleLbl name="parChTrans2D4">
    <dgm:fillClrLst meth="repeat">
      <a:schemeClr val="accent5"/>
    </dgm:fillClrLst>
    <dgm:linClrLst meth="repeat">
      <a:schemeClr val="accent5"/>
    </dgm:linClrLst>
    <dgm:effectClrLst/>
    <dgm:txLinClrLst/>
    <dgm:txFillClrLst meth="repeat">
      <a:schemeClr val="lt1"/>
    </dgm:txFillClrLst>
    <dgm:txEffectClrLst/>
  </dgm:styleLbl>
  <dgm:styleLbl name="parChTrans1D1">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2">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3">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parChTrans1D4">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solidFgAcc1">
    <dgm:fillClrLst meth="repeat">
      <a:schemeClr val="lt1"/>
    </dgm:fillClrLst>
    <dgm:linClrLst meth="repeat">
      <a:schemeClr val="accent5"/>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f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align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b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accent5"/>
    </dgm:linClrLst>
    <dgm:effectClrLst/>
    <dgm:txLinClrLst/>
    <dgm:txFillClrLst meth="repeat">
      <a:schemeClr val="dk1"/>
    </dgm:txFillClrLst>
    <dgm:txEffectClrLst/>
  </dgm:styleLbl>
  <dgm:styleLbl name="dkBgShp">
    <dgm:fillClrLst meth="repeat">
      <a:schemeClr val="accent5">
        <a:shade val="80000"/>
      </a:schemeClr>
    </dgm:fillClrLst>
    <dgm:linClrLst meth="repeat">
      <a:schemeClr val="accent5"/>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3.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4.xml><?xml version="1.0" encoding="utf-8"?>
<dgm:colorsDef xmlns:dgm="http://schemas.openxmlformats.org/drawingml/2006/diagram" xmlns:a="http://schemas.openxmlformats.org/drawingml/2006/main" uniqueId="urn:microsoft.com/office/officeart/2005/8/colors/accent4_2">
  <dgm:title val=""/>
  <dgm:desc val=""/>
  <dgm:catLst>
    <dgm:cat type="accent4" pri="11200"/>
  </dgm:catLst>
  <dgm:styleLbl name="node0">
    <dgm:fillClrLst meth="repeat">
      <a:schemeClr val="accent4"/>
    </dgm:fillClrLst>
    <dgm:linClrLst meth="repeat">
      <a:schemeClr val="lt1"/>
    </dgm:linClrLst>
    <dgm:effectClrLst/>
    <dgm:txLinClrLst/>
    <dgm:txFillClrLst/>
    <dgm:txEffectClrLst/>
  </dgm:styleLbl>
  <dgm:styleLbl name="node1">
    <dgm:fillClrLst meth="repeat">
      <a:schemeClr val="accent4"/>
    </dgm:fillClrLst>
    <dgm:linClrLst meth="repeat">
      <a:schemeClr val="lt1"/>
    </dgm:linClrLst>
    <dgm:effectClrLst/>
    <dgm:txLinClrLst/>
    <dgm:txFillClrLst/>
    <dgm:txEffectClrLst/>
  </dgm:styleLbl>
  <dgm:styleLbl name="alignNode1">
    <dgm:fillClrLst meth="repeat">
      <a:schemeClr val="accent4"/>
    </dgm:fillClrLst>
    <dgm:linClrLst meth="repeat">
      <a:schemeClr val="accent4"/>
    </dgm:linClrLst>
    <dgm:effectClrLst/>
    <dgm:txLinClrLst/>
    <dgm:txFillClrLst/>
    <dgm:txEffectClrLst/>
  </dgm:styleLbl>
  <dgm:styleLbl name="lnNode1">
    <dgm:fillClrLst meth="repeat">
      <a:schemeClr val="accent4"/>
    </dgm:fillClrLst>
    <dgm:linClrLst meth="repeat">
      <a:schemeClr val="lt1"/>
    </dgm:linClrLst>
    <dgm:effectClrLst/>
    <dgm:txLinClrLst/>
    <dgm:txFillClrLst/>
    <dgm:txEffectClrLst/>
  </dgm:styleLbl>
  <dgm:styleLbl name="vennNode1">
    <dgm:fillClrLst meth="repeat">
      <a:schemeClr val="accent4">
        <a:alpha val="50000"/>
      </a:schemeClr>
    </dgm:fillClrLst>
    <dgm:linClrLst meth="repeat">
      <a:schemeClr val="lt1"/>
    </dgm:linClrLst>
    <dgm:effectClrLst/>
    <dgm:txLinClrLst/>
    <dgm:txFillClrLst/>
    <dgm:txEffectClrLst/>
  </dgm:styleLbl>
  <dgm:styleLbl name="node2">
    <dgm:fillClrLst meth="repeat">
      <a:schemeClr val="accent4"/>
    </dgm:fillClrLst>
    <dgm:linClrLst meth="repeat">
      <a:schemeClr val="lt1"/>
    </dgm:linClrLst>
    <dgm:effectClrLst/>
    <dgm:txLinClrLst/>
    <dgm:txFillClrLst/>
    <dgm:txEffectClrLst/>
  </dgm:styleLbl>
  <dgm:styleLbl name="node3">
    <dgm:fillClrLst meth="repeat">
      <a:schemeClr val="accent4"/>
    </dgm:fillClrLst>
    <dgm:linClrLst meth="repeat">
      <a:schemeClr val="lt1"/>
    </dgm:linClrLst>
    <dgm:effectClrLst/>
    <dgm:txLinClrLst/>
    <dgm:txFillClrLst/>
    <dgm:txEffectClrLst/>
  </dgm:styleLbl>
  <dgm:styleLbl name="node4">
    <dgm:fillClrLst meth="repeat">
      <a:schemeClr val="accent4"/>
    </dgm:fillClrLst>
    <dgm:linClrLst meth="repeat">
      <a:schemeClr val="lt1"/>
    </dgm:linClrLst>
    <dgm:effectClrLst/>
    <dgm:txLinClrLst/>
    <dgm:txFillClrLst/>
    <dgm:txEffectClrLst/>
  </dgm:styleLbl>
  <dgm:styleLbl name="fg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4">
        <a:tint val="60000"/>
      </a:schemeClr>
    </dgm:fillClrLst>
    <dgm:linClrLst meth="repeat">
      <a:schemeClr val="accent4">
        <a:tint val="60000"/>
      </a:schemeClr>
    </dgm:linClrLst>
    <dgm:effectClrLst/>
    <dgm:txLinClrLst/>
    <dgm:txFillClrLst/>
    <dgm:txEffectClrLst/>
  </dgm:styleLbl>
  <dgm:styleLbl name="fgSibTrans2D1">
    <dgm:fillClrLst meth="repeat">
      <a:schemeClr val="accent4">
        <a:tint val="60000"/>
      </a:schemeClr>
    </dgm:fillClrLst>
    <dgm:linClrLst meth="repeat">
      <a:schemeClr val="accent4">
        <a:tint val="60000"/>
      </a:schemeClr>
    </dgm:linClrLst>
    <dgm:effectClrLst/>
    <dgm:txLinClrLst/>
    <dgm:txFillClrLst/>
    <dgm:txEffectClrLst/>
  </dgm:styleLbl>
  <dgm:styleLbl name="bgSibTrans2D1">
    <dgm:fillClrLst meth="repeat">
      <a:schemeClr val="accent4">
        <a:tint val="60000"/>
      </a:schemeClr>
    </dgm:fillClrLst>
    <dgm:linClrLst meth="repeat">
      <a:schemeClr val="accent4">
        <a:tint val="60000"/>
      </a:schemeClr>
    </dgm:linClrLst>
    <dgm:effectClrLst/>
    <dgm:txLinClrLst/>
    <dgm:txFillClrLst/>
    <dgm:txEffectClrLst/>
  </dgm:styleLbl>
  <dgm:styleLbl name="sibTrans1D1">
    <dgm:fillClrLst meth="repeat">
      <a:schemeClr val="accent4"/>
    </dgm:fillClrLst>
    <dgm:linClrLst meth="repeat">
      <a:schemeClr val="accent4"/>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dgm:linClrLst>
    <dgm:effectClrLst/>
    <dgm:txLinClrLst/>
    <dgm:txFillClrLst/>
    <dgm:txEffectClrLst/>
  </dgm:styleLbl>
  <dgm:styleLbl name="asst1">
    <dgm:fillClrLst meth="repeat">
      <a:schemeClr val="accent4"/>
    </dgm:fillClrLst>
    <dgm:linClrLst meth="repeat">
      <a:schemeClr val="lt1"/>
    </dgm:linClrLst>
    <dgm:effectClrLst/>
    <dgm:txLinClrLst/>
    <dgm:txFillClrLst/>
    <dgm:txEffectClrLst/>
  </dgm:styleLbl>
  <dgm:styleLbl name="asst2">
    <dgm:fillClrLst meth="repeat">
      <a:schemeClr val="accent4"/>
    </dgm:fillClrLst>
    <dgm:linClrLst meth="repeat">
      <a:schemeClr val="lt1"/>
    </dgm:linClrLst>
    <dgm:effectClrLst/>
    <dgm:txLinClrLst/>
    <dgm:txFillClrLst/>
    <dgm:txEffectClrLst/>
  </dgm:styleLbl>
  <dgm:styleLbl name="asst3">
    <dgm:fillClrLst meth="repeat">
      <a:schemeClr val="accent4"/>
    </dgm:fillClrLst>
    <dgm:linClrLst meth="repeat">
      <a:schemeClr val="lt1"/>
    </dgm:linClrLst>
    <dgm:effectClrLst/>
    <dgm:txLinClrLst/>
    <dgm:txFillClrLst/>
    <dgm:txEffectClrLst/>
  </dgm:styleLbl>
  <dgm:styleLbl name="asst4">
    <dgm:fillClrLst meth="repeat">
      <a:schemeClr val="accent4"/>
    </dgm:fillClrLst>
    <dgm:linClrLst meth="repeat">
      <a:schemeClr val="lt1"/>
    </dgm:linClrLst>
    <dgm:effectClrLst/>
    <dgm:txLinClrLst/>
    <dgm:txFillClrLst/>
    <dgm:txEffectClrLst/>
  </dgm:styleLbl>
  <dgm:styleLbl name="parChTrans2D1">
    <dgm:fillClrLst meth="repeat">
      <a:schemeClr val="accent4">
        <a:tint val="60000"/>
      </a:schemeClr>
    </dgm:fillClrLst>
    <dgm:linClrLst meth="repeat">
      <a:schemeClr val="accent4">
        <a:tint val="60000"/>
      </a:schemeClr>
    </dgm:linClrLst>
    <dgm:effectClrLst/>
    <dgm:txLinClrLst/>
    <dgm:txFillClrLst meth="repeat">
      <a:schemeClr val="lt1"/>
    </dgm:txFillClrLst>
    <dgm:txEffectClrLst/>
  </dgm:styleLbl>
  <dgm:styleLbl name="parChTrans2D2">
    <dgm:fillClrLst meth="repeat">
      <a:schemeClr val="accent4"/>
    </dgm:fillClrLst>
    <dgm:linClrLst meth="repeat">
      <a:schemeClr val="accent4"/>
    </dgm:linClrLst>
    <dgm:effectClrLst/>
    <dgm:txLinClrLst/>
    <dgm:txFillClrLst meth="repeat">
      <a:schemeClr val="lt1"/>
    </dgm:txFillClrLst>
    <dgm:txEffectClrLst/>
  </dgm:styleLbl>
  <dgm:styleLbl name="parChTrans2D3">
    <dgm:fillClrLst meth="repeat">
      <a:schemeClr val="accent4"/>
    </dgm:fillClrLst>
    <dgm:linClrLst meth="repeat">
      <a:schemeClr val="accent4"/>
    </dgm:linClrLst>
    <dgm:effectClrLst/>
    <dgm:txLinClrLst/>
    <dgm:txFillClrLst meth="repeat">
      <a:schemeClr val="lt1"/>
    </dgm:txFillClrLst>
    <dgm:txEffectClrLst/>
  </dgm:styleLbl>
  <dgm:styleLbl name="parChTrans2D4">
    <dgm:fillClrLst meth="repeat">
      <a:schemeClr val="accent4"/>
    </dgm:fillClrLst>
    <dgm:linClrLst meth="repeat">
      <a:schemeClr val="accent4"/>
    </dgm:linClrLst>
    <dgm:effectClrLst/>
    <dgm:txLinClrLst/>
    <dgm:txFillClrLst meth="repeat">
      <a:schemeClr val="lt1"/>
    </dgm:txFillClrLst>
    <dgm:txEffectClrLst/>
  </dgm:styleLbl>
  <dgm:styleLbl name="parChTrans1D1">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2">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3">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parChTrans1D4">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solidFgAcc1">
    <dgm:fillClrLst meth="repeat">
      <a:schemeClr val="lt1"/>
    </dgm:fillClrLst>
    <dgm:linClrLst meth="repeat">
      <a:schemeClr val="accent4"/>
    </dgm:linClrLst>
    <dgm:effectClrLst/>
    <dgm:txLinClrLst/>
    <dgm:txFillClrLst meth="repeat">
      <a:schemeClr val="dk1"/>
    </dgm:txFillClrLst>
    <dgm:txEffectClrLst/>
  </dgm:styleLbl>
  <dgm:styleLbl name="solidAlignAcc1">
    <dgm:fillClrLst meth="repeat">
      <a:schemeClr val="lt1"/>
    </dgm:fillClrLst>
    <dgm:linClrLst meth="repeat">
      <a:schemeClr val="accent4"/>
    </dgm:linClrLst>
    <dgm:effectClrLst/>
    <dgm:txLinClrLst/>
    <dgm:txFillClrLst meth="repeat">
      <a:schemeClr val="dk1"/>
    </dgm:txFillClrLst>
    <dgm:txEffectClrLst/>
  </dgm:styleLbl>
  <dgm:styleLbl name="solidBgAcc1">
    <dgm:fillClrLst meth="repeat">
      <a:schemeClr val="lt1"/>
    </dgm:fillClrLst>
    <dgm:linClrLst meth="repeat">
      <a:schemeClr val="accent4"/>
    </dgm:linClrLst>
    <dgm:effectClrLst/>
    <dgm:txLinClrLst/>
    <dgm:txFillClrLst meth="repeat">
      <a:schemeClr val="dk1"/>
    </dgm:txFillClrLst>
    <dgm:txEffectClrLst/>
  </dgm:styleLbl>
  <dgm:styleLbl name="f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align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b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accent4"/>
    </dgm:linClrLst>
    <dgm:effectClrLst/>
    <dgm:txLinClrLst/>
    <dgm:txFillClrLst meth="repeat">
      <a:schemeClr val="dk1"/>
    </dgm:txFillClrLst>
    <dgm:txEffectClrLst/>
  </dgm:styleLbl>
  <dgm:styleLbl name="dkBgShp">
    <dgm:fillClrLst meth="repeat">
      <a:schemeClr val="accent4">
        <a:shade val="80000"/>
      </a:schemeClr>
    </dgm:fillClrLst>
    <dgm:linClrLst meth="repeat">
      <a:schemeClr val="accent4"/>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3_2">
  <dgm:title val=""/>
  <dgm:desc val=""/>
  <dgm:catLst>
    <dgm:cat type="accent3" pri="11200"/>
  </dgm:catLst>
  <dgm:styleLbl name="node0">
    <dgm:fillClrLst meth="repeat">
      <a:schemeClr val="accent3"/>
    </dgm:fillClrLst>
    <dgm:linClrLst meth="repeat">
      <a:schemeClr val="lt1"/>
    </dgm:linClrLst>
    <dgm:effectClrLst/>
    <dgm:txLinClrLst/>
    <dgm:txFillClrLst/>
    <dgm:txEffectClrLst/>
  </dgm:styleLbl>
  <dgm:styleLbl name="node1">
    <dgm:fillClrLst meth="repeat">
      <a:schemeClr val="accent3"/>
    </dgm:fillClrLst>
    <dgm:linClrLst meth="repeat">
      <a:schemeClr val="lt1"/>
    </dgm:linClrLst>
    <dgm:effectClrLst/>
    <dgm:txLinClrLst/>
    <dgm:txFillClrLst/>
    <dgm:txEffectClrLst/>
  </dgm:styleLbl>
  <dgm:styleLbl name="alignNode1">
    <dgm:fillClrLst meth="repeat">
      <a:schemeClr val="accent3"/>
    </dgm:fillClrLst>
    <dgm:linClrLst meth="repeat">
      <a:schemeClr val="accent3"/>
    </dgm:linClrLst>
    <dgm:effectClrLst/>
    <dgm:txLinClrLst/>
    <dgm:txFillClrLst/>
    <dgm:txEffectClrLst/>
  </dgm:styleLbl>
  <dgm:styleLbl name="lnNode1">
    <dgm:fillClrLst meth="repeat">
      <a:schemeClr val="accent3"/>
    </dgm:fillClrLst>
    <dgm:linClrLst meth="repeat">
      <a:schemeClr val="lt1"/>
    </dgm:linClrLst>
    <dgm:effectClrLst/>
    <dgm:txLinClrLst/>
    <dgm:txFillClrLst/>
    <dgm:txEffectClrLst/>
  </dgm:styleLbl>
  <dgm:styleLbl name="vennNode1">
    <dgm:fillClrLst meth="repeat">
      <a:schemeClr val="accent3">
        <a:alpha val="50000"/>
      </a:schemeClr>
    </dgm:fillClrLst>
    <dgm:linClrLst meth="repeat">
      <a:schemeClr val="lt1"/>
    </dgm:linClrLst>
    <dgm:effectClrLst/>
    <dgm:txLinClrLst/>
    <dgm:txFillClrLst/>
    <dgm:txEffectClrLst/>
  </dgm:styleLbl>
  <dgm:styleLbl name="node2">
    <dgm:fillClrLst meth="repeat">
      <a:schemeClr val="accent3"/>
    </dgm:fillClrLst>
    <dgm:linClrLst meth="repeat">
      <a:schemeClr val="lt1"/>
    </dgm:linClrLst>
    <dgm:effectClrLst/>
    <dgm:txLinClrLst/>
    <dgm:txFillClrLst/>
    <dgm:txEffectClrLst/>
  </dgm:styleLbl>
  <dgm:styleLbl name="node3">
    <dgm:fillClrLst meth="repeat">
      <a:schemeClr val="accent3"/>
    </dgm:fillClrLst>
    <dgm:linClrLst meth="repeat">
      <a:schemeClr val="lt1"/>
    </dgm:linClrLst>
    <dgm:effectClrLst/>
    <dgm:txLinClrLst/>
    <dgm:txFillClrLst/>
    <dgm:txEffectClrLst/>
  </dgm:styleLbl>
  <dgm:styleLbl name="node4">
    <dgm:fillClrLst meth="repeat">
      <a:schemeClr val="accent3"/>
    </dgm:fillClrLst>
    <dgm:linClrLst meth="repeat">
      <a:schemeClr val="lt1"/>
    </dgm:linClrLst>
    <dgm:effectClrLst/>
    <dgm:txLinClrLst/>
    <dgm:txFillClrLst/>
    <dgm:txEffectClrLst/>
  </dgm:styleLbl>
  <dgm:styleLbl name="f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dgm:linClrLst>
    <dgm:effectClrLst/>
    <dgm:txLinClrLst/>
    <dgm:txFillClrLst/>
    <dgm:txEffectClrLst/>
  </dgm:styleLbl>
  <dgm:styleLbl name="asst1">
    <dgm:fillClrLst meth="repeat">
      <a:schemeClr val="accent3"/>
    </dgm:fillClrLst>
    <dgm:linClrLst meth="repeat">
      <a:schemeClr val="lt1"/>
    </dgm:linClrLst>
    <dgm:effectClrLst/>
    <dgm:txLinClrLst/>
    <dgm:txFillClrLst/>
    <dgm:txEffectClrLst/>
  </dgm:styleLbl>
  <dgm:styleLbl name="asst2">
    <dgm:fillClrLst meth="repeat">
      <a:schemeClr val="accent3"/>
    </dgm:fillClrLst>
    <dgm:linClrLst meth="repeat">
      <a:schemeClr val="lt1"/>
    </dgm:linClrLst>
    <dgm:effectClrLst/>
    <dgm:txLinClrLst/>
    <dgm:txFillClrLst/>
    <dgm:txEffectClrLst/>
  </dgm:styleLbl>
  <dgm:styleLbl name="asst3">
    <dgm:fillClrLst meth="repeat">
      <a:schemeClr val="accent3"/>
    </dgm:fillClrLst>
    <dgm:linClrLst meth="repeat">
      <a:schemeClr val="lt1"/>
    </dgm:linClrLst>
    <dgm:effectClrLst/>
    <dgm:txLinClrLst/>
    <dgm:txFillClrLst/>
    <dgm:txEffectClrLst/>
  </dgm:styleLbl>
  <dgm:styleLbl name="asst4">
    <dgm:fillClrLst meth="repeat">
      <a:schemeClr val="accent3"/>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dgm:fillClrLst>
    <dgm:linClrLst meth="repeat">
      <a:schemeClr val="accent3"/>
    </dgm:linClrLst>
    <dgm:effectClrLst/>
    <dgm:txLinClrLst/>
    <dgm:txFillClrLst meth="repeat">
      <a:schemeClr val="lt1"/>
    </dgm:txFillClrLst>
    <dgm:txEffectClrLst/>
  </dgm:styleLbl>
  <dgm:styleLbl name="parChTrans2D3">
    <dgm:fillClrLst meth="repeat">
      <a:schemeClr val="accent3"/>
    </dgm:fillClrLst>
    <dgm:linClrLst meth="repeat">
      <a:schemeClr val="accent3"/>
    </dgm:linClrLst>
    <dgm:effectClrLst/>
    <dgm:txLinClrLst/>
    <dgm:txFillClrLst meth="repeat">
      <a:schemeClr val="lt1"/>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4_2">
  <dgm:title val=""/>
  <dgm:desc val=""/>
  <dgm:catLst>
    <dgm:cat type="accent4" pri="11200"/>
  </dgm:catLst>
  <dgm:styleLbl name="node0">
    <dgm:fillClrLst meth="repeat">
      <a:schemeClr val="accent4"/>
    </dgm:fillClrLst>
    <dgm:linClrLst meth="repeat">
      <a:schemeClr val="lt1"/>
    </dgm:linClrLst>
    <dgm:effectClrLst/>
    <dgm:txLinClrLst/>
    <dgm:txFillClrLst/>
    <dgm:txEffectClrLst/>
  </dgm:styleLbl>
  <dgm:styleLbl name="node1">
    <dgm:fillClrLst meth="repeat">
      <a:schemeClr val="accent4"/>
    </dgm:fillClrLst>
    <dgm:linClrLst meth="repeat">
      <a:schemeClr val="lt1"/>
    </dgm:linClrLst>
    <dgm:effectClrLst/>
    <dgm:txLinClrLst/>
    <dgm:txFillClrLst/>
    <dgm:txEffectClrLst/>
  </dgm:styleLbl>
  <dgm:styleLbl name="alignNode1">
    <dgm:fillClrLst meth="repeat">
      <a:schemeClr val="accent4"/>
    </dgm:fillClrLst>
    <dgm:linClrLst meth="repeat">
      <a:schemeClr val="accent4"/>
    </dgm:linClrLst>
    <dgm:effectClrLst/>
    <dgm:txLinClrLst/>
    <dgm:txFillClrLst/>
    <dgm:txEffectClrLst/>
  </dgm:styleLbl>
  <dgm:styleLbl name="lnNode1">
    <dgm:fillClrLst meth="repeat">
      <a:schemeClr val="accent4"/>
    </dgm:fillClrLst>
    <dgm:linClrLst meth="repeat">
      <a:schemeClr val="lt1"/>
    </dgm:linClrLst>
    <dgm:effectClrLst/>
    <dgm:txLinClrLst/>
    <dgm:txFillClrLst/>
    <dgm:txEffectClrLst/>
  </dgm:styleLbl>
  <dgm:styleLbl name="vennNode1">
    <dgm:fillClrLst meth="repeat">
      <a:schemeClr val="accent4">
        <a:alpha val="50000"/>
      </a:schemeClr>
    </dgm:fillClrLst>
    <dgm:linClrLst meth="repeat">
      <a:schemeClr val="lt1"/>
    </dgm:linClrLst>
    <dgm:effectClrLst/>
    <dgm:txLinClrLst/>
    <dgm:txFillClrLst/>
    <dgm:txEffectClrLst/>
  </dgm:styleLbl>
  <dgm:styleLbl name="node2">
    <dgm:fillClrLst meth="repeat">
      <a:schemeClr val="accent4"/>
    </dgm:fillClrLst>
    <dgm:linClrLst meth="repeat">
      <a:schemeClr val="lt1"/>
    </dgm:linClrLst>
    <dgm:effectClrLst/>
    <dgm:txLinClrLst/>
    <dgm:txFillClrLst/>
    <dgm:txEffectClrLst/>
  </dgm:styleLbl>
  <dgm:styleLbl name="node3">
    <dgm:fillClrLst meth="repeat">
      <a:schemeClr val="accent4"/>
    </dgm:fillClrLst>
    <dgm:linClrLst meth="repeat">
      <a:schemeClr val="lt1"/>
    </dgm:linClrLst>
    <dgm:effectClrLst/>
    <dgm:txLinClrLst/>
    <dgm:txFillClrLst/>
    <dgm:txEffectClrLst/>
  </dgm:styleLbl>
  <dgm:styleLbl name="node4">
    <dgm:fillClrLst meth="repeat">
      <a:schemeClr val="accent4"/>
    </dgm:fillClrLst>
    <dgm:linClrLst meth="repeat">
      <a:schemeClr val="lt1"/>
    </dgm:linClrLst>
    <dgm:effectClrLst/>
    <dgm:txLinClrLst/>
    <dgm:txFillClrLst/>
    <dgm:txEffectClrLst/>
  </dgm:styleLbl>
  <dgm:styleLbl name="fg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4">
        <a:tint val="60000"/>
      </a:schemeClr>
    </dgm:fillClrLst>
    <dgm:linClrLst meth="repeat">
      <a:schemeClr val="accent4">
        <a:tint val="60000"/>
      </a:schemeClr>
    </dgm:linClrLst>
    <dgm:effectClrLst/>
    <dgm:txLinClrLst/>
    <dgm:txFillClrLst/>
    <dgm:txEffectClrLst/>
  </dgm:styleLbl>
  <dgm:styleLbl name="fgSibTrans2D1">
    <dgm:fillClrLst meth="repeat">
      <a:schemeClr val="accent4">
        <a:tint val="60000"/>
      </a:schemeClr>
    </dgm:fillClrLst>
    <dgm:linClrLst meth="repeat">
      <a:schemeClr val="accent4">
        <a:tint val="60000"/>
      </a:schemeClr>
    </dgm:linClrLst>
    <dgm:effectClrLst/>
    <dgm:txLinClrLst/>
    <dgm:txFillClrLst/>
    <dgm:txEffectClrLst/>
  </dgm:styleLbl>
  <dgm:styleLbl name="bgSibTrans2D1">
    <dgm:fillClrLst meth="repeat">
      <a:schemeClr val="accent4">
        <a:tint val="60000"/>
      </a:schemeClr>
    </dgm:fillClrLst>
    <dgm:linClrLst meth="repeat">
      <a:schemeClr val="accent4">
        <a:tint val="60000"/>
      </a:schemeClr>
    </dgm:linClrLst>
    <dgm:effectClrLst/>
    <dgm:txLinClrLst/>
    <dgm:txFillClrLst/>
    <dgm:txEffectClrLst/>
  </dgm:styleLbl>
  <dgm:styleLbl name="sibTrans1D1">
    <dgm:fillClrLst meth="repeat">
      <a:schemeClr val="accent4"/>
    </dgm:fillClrLst>
    <dgm:linClrLst meth="repeat">
      <a:schemeClr val="accent4"/>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dgm:linClrLst>
    <dgm:effectClrLst/>
    <dgm:txLinClrLst/>
    <dgm:txFillClrLst/>
    <dgm:txEffectClrLst/>
  </dgm:styleLbl>
  <dgm:styleLbl name="asst1">
    <dgm:fillClrLst meth="repeat">
      <a:schemeClr val="accent4"/>
    </dgm:fillClrLst>
    <dgm:linClrLst meth="repeat">
      <a:schemeClr val="lt1"/>
    </dgm:linClrLst>
    <dgm:effectClrLst/>
    <dgm:txLinClrLst/>
    <dgm:txFillClrLst/>
    <dgm:txEffectClrLst/>
  </dgm:styleLbl>
  <dgm:styleLbl name="asst2">
    <dgm:fillClrLst meth="repeat">
      <a:schemeClr val="accent4"/>
    </dgm:fillClrLst>
    <dgm:linClrLst meth="repeat">
      <a:schemeClr val="lt1"/>
    </dgm:linClrLst>
    <dgm:effectClrLst/>
    <dgm:txLinClrLst/>
    <dgm:txFillClrLst/>
    <dgm:txEffectClrLst/>
  </dgm:styleLbl>
  <dgm:styleLbl name="asst3">
    <dgm:fillClrLst meth="repeat">
      <a:schemeClr val="accent4"/>
    </dgm:fillClrLst>
    <dgm:linClrLst meth="repeat">
      <a:schemeClr val="lt1"/>
    </dgm:linClrLst>
    <dgm:effectClrLst/>
    <dgm:txLinClrLst/>
    <dgm:txFillClrLst/>
    <dgm:txEffectClrLst/>
  </dgm:styleLbl>
  <dgm:styleLbl name="asst4">
    <dgm:fillClrLst meth="repeat">
      <a:schemeClr val="accent4"/>
    </dgm:fillClrLst>
    <dgm:linClrLst meth="repeat">
      <a:schemeClr val="lt1"/>
    </dgm:linClrLst>
    <dgm:effectClrLst/>
    <dgm:txLinClrLst/>
    <dgm:txFillClrLst/>
    <dgm:txEffectClrLst/>
  </dgm:styleLbl>
  <dgm:styleLbl name="parChTrans2D1">
    <dgm:fillClrLst meth="repeat">
      <a:schemeClr val="accent4">
        <a:tint val="60000"/>
      </a:schemeClr>
    </dgm:fillClrLst>
    <dgm:linClrLst meth="repeat">
      <a:schemeClr val="accent4">
        <a:tint val="60000"/>
      </a:schemeClr>
    </dgm:linClrLst>
    <dgm:effectClrLst/>
    <dgm:txLinClrLst/>
    <dgm:txFillClrLst meth="repeat">
      <a:schemeClr val="lt1"/>
    </dgm:txFillClrLst>
    <dgm:txEffectClrLst/>
  </dgm:styleLbl>
  <dgm:styleLbl name="parChTrans2D2">
    <dgm:fillClrLst meth="repeat">
      <a:schemeClr val="accent4"/>
    </dgm:fillClrLst>
    <dgm:linClrLst meth="repeat">
      <a:schemeClr val="accent4"/>
    </dgm:linClrLst>
    <dgm:effectClrLst/>
    <dgm:txLinClrLst/>
    <dgm:txFillClrLst meth="repeat">
      <a:schemeClr val="lt1"/>
    </dgm:txFillClrLst>
    <dgm:txEffectClrLst/>
  </dgm:styleLbl>
  <dgm:styleLbl name="parChTrans2D3">
    <dgm:fillClrLst meth="repeat">
      <a:schemeClr val="accent4"/>
    </dgm:fillClrLst>
    <dgm:linClrLst meth="repeat">
      <a:schemeClr val="accent4"/>
    </dgm:linClrLst>
    <dgm:effectClrLst/>
    <dgm:txLinClrLst/>
    <dgm:txFillClrLst meth="repeat">
      <a:schemeClr val="lt1"/>
    </dgm:txFillClrLst>
    <dgm:txEffectClrLst/>
  </dgm:styleLbl>
  <dgm:styleLbl name="parChTrans2D4">
    <dgm:fillClrLst meth="repeat">
      <a:schemeClr val="accent4"/>
    </dgm:fillClrLst>
    <dgm:linClrLst meth="repeat">
      <a:schemeClr val="accent4"/>
    </dgm:linClrLst>
    <dgm:effectClrLst/>
    <dgm:txLinClrLst/>
    <dgm:txFillClrLst meth="repeat">
      <a:schemeClr val="lt1"/>
    </dgm:txFillClrLst>
    <dgm:txEffectClrLst/>
  </dgm:styleLbl>
  <dgm:styleLbl name="parChTrans1D1">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2">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3">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parChTrans1D4">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solidFgAcc1">
    <dgm:fillClrLst meth="repeat">
      <a:schemeClr val="lt1"/>
    </dgm:fillClrLst>
    <dgm:linClrLst meth="repeat">
      <a:schemeClr val="accent4"/>
    </dgm:linClrLst>
    <dgm:effectClrLst/>
    <dgm:txLinClrLst/>
    <dgm:txFillClrLst meth="repeat">
      <a:schemeClr val="dk1"/>
    </dgm:txFillClrLst>
    <dgm:txEffectClrLst/>
  </dgm:styleLbl>
  <dgm:styleLbl name="solidAlignAcc1">
    <dgm:fillClrLst meth="repeat">
      <a:schemeClr val="lt1"/>
    </dgm:fillClrLst>
    <dgm:linClrLst meth="repeat">
      <a:schemeClr val="accent4"/>
    </dgm:linClrLst>
    <dgm:effectClrLst/>
    <dgm:txLinClrLst/>
    <dgm:txFillClrLst meth="repeat">
      <a:schemeClr val="dk1"/>
    </dgm:txFillClrLst>
    <dgm:txEffectClrLst/>
  </dgm:styleLbl>
  <dgm:styleLbl name="solidBgAcc1">
    <dgm:fillClrLst meth="repeat">
      <a:schemeClr val="lt1"/>
    </dgm:fillClrLst>
    <dgm:linClrLst meth="repeat">
      <a:schemeClr val="accent4"/>
    </dgm:linClrLst>
    <dgm:effectClrLst/>
    <dgm:txLinClrLst/>
    <dgm:txFillClrLst meth="repeat">
      <a:schemeClr val="dk1"/>
    </dgm:txFillClrLst>
    <dgm:txEffectClrLst/>
  </dgm:styleLbl>
  <dgm:styleLbl name="f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align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b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accent4"/>
    </dgm:linClrLst>
    <dgm:effectClrLst/>
    <dgm:txLinClrLst/>
    <dgm:txFillClrLst meth="repeat">
      <a:schemeClr val="dk1"/>
    </dgm:txFillClrLst>
    <dgm:txEffectClrLst/>
  </dgm:styleLbl>
  <dgm:styleLbl name="dkBgShp">
    <dgm:fillClrLst meth="repeat">
      <a:schemeClr val="accent4">
        <a:shade val="80000"/>
      </a:schemeClr>
    </dgm:fillClrLst>
    <dgm:linClrLst meth="repeat">
      <a:schemeClr val="accent4"/>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D17BF04-ABA7-4343-9540-92DC027695E1}"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en-US"/>
        </a:p>
      </dgm:t>
    </dgm:pt>
    <dgm:pt modelId="{A52A5B5A-88D0-48F0-9EDD-7367F52C7BB0}">
      <dgm:prSet custT="1"/>
      <dgm:spPr>
        <a:solidFill>
          <a:schemeClr val="accent3"/>
        </a:solidFill>
      </dgm:spPr>
      <dgm:t>
        <a:bodyPr/>
        <a:lstStyle/>
        <a:p>
          <a:pPr>
            <a:spcAft>
              <a:spcPts val="0"/>
            </a:spcAft>
          </a:pPr>
          <a:r>
            <a:rPr lang="en-US" sz="1600" b="1" dirty="0">
              <a:latin typeface="Corbel" panose="020B0503020204020204" pitchFamily="34" charset="0"/>
            </a:rPr>
            <a:t>Competency 1: Technical</a:t>
          </a:r>
        </a:p>
        <a:p>
          <a:pPr>
            <a:spcAft>
              <a:spcPts val="0"/>
            </a:spcAft>
          </a:pPr>
          <a:r>
            <a:rPr lang="en-US" sz="1400" dirty="0">
              <a:latin typeface="Corbel" panose="020B0503020204020204" pitchFamily="34" charset="0"/>
            </a:rPr>
            <a:t>(Provides effective organization to the examination process)</a:t>
          </a:r>
          <a:endParaRPr lang="en-US" sz="1600" dirty="0">
            <a:latin typeface="Corbel" panose="020B0503020204020204" pitchFamily="34" charset="0"/>
          </a:endParaRPr>
        </a:p>
      </dgm:t>
      <dgm:extLst>
        <a:ext uri="{E40237B7-FDA0-4F09-8148-C483321AD2D9}">
          <dgm14:cNvPr xmlns:dgm14="http://schemas.microsoft.com/office/drawing/2010/diagram" id="0" name="">
            <a:hlinkClick xmlns:r="http://schemas.openxmlformats.org/officeDocument/2006/relationships" r:id="rId1" action="ppaction://hlinksldjump"/>
          </dgm14:cNvPr>
        </a:ext>
      </dgm:extLst>
    </dgm:pt>
    <dgm:pt modelId="{284CA8DF-CE3D-4ABE-A61C-E7892FDB6868}" type="parTrans" cxnId="{6CD57701-B9AE-480E-951D-47019DCFBCCA}">
      <dgm:prSet/>
      <dgm:spPr/>
      <dgm:t>
        <a:bodyPr/>
        <a:lstStyle/>
        <a:p>
          <a:endParaRPr lang="en-US"/>
        </a:p>
      </dgm:t>
    </dgm:pt>
    <dgm:pt modelId="{E9471617-E509-499A-9311-25684AA9DEAB}" type="sibTrans" cxnId="{6CD57701-B9AE-480E-951D-47019DCFBCCA}">
      <dgm:prSet/>
      <dgm:spPr/>
      <dgm:t>
        <a:bodyPr/>
        <a:lstStyle/>
        <a:p>
          <a:endParaRPr lang="en-US"/>
        </a:p>
      </dgm:t>
    </dgm:pt>
    <dgm:pt modelId="{31D57EDB-7348-4903-9C52-5839C664988A}">
      <dgm:prSet custT="1"/>
      <dgm:spPr>
        <a:solidFill>
          <a:schemeClr val="accent3">
            <a:lumMod val="20000"/>
            <a:lumOff val="80000"/>
            <a:alpha val="90000"/>
          </a:schemeClr>
        </a:solidFill>
      </dgm:spPr>
      <dgm:t>
        <a:bodyPr/>
        <a:lstStyle/>
        <a:p>
          <a:pPr algn="l"/>
          <a:r>
            <a:rPr lang="en-US" sz="1050" dirty="0">
              <a:latin typeface="Corbel" panose="020B0503020204020204" pitchFamily="34" charset="0"/>
            </a:rPr>
            <a:t>Effectively adheres to examination procedures and policies</a:t>
          </a:r>
        </a:p>
      </dgm:t>
    </dgm:pt>
    <dgm:pt modelId="{C1829AD1-FD24-49E7-B33B-67EBDB130146}" type="parTrans" cxnId="{829A3EC3-36ED-4EAC-987C-71DD7788DA97}">
      <dgm:prSet/>
      <dgm:spPr/>
      <dgm:t>
        <a:bodyPr/>
        <a:lstStyle/>
        <a:p>
          <a:endParaRPr lang="en-US"/>
        </a:p>
      </dgm:t>
    </dgm:pt>
    <dgm:pt modelId="{F6D213D5-FFDE-4074-96A6-812FE43CBEC5}" type="sibTrans" cxnId="{829A3EC3-36ED-4EAC-987C-71DD7788DA97}">
      <dgm:prSet/>
      <dgm:spPr/>
      <dgm:t>
        <a:bodyPr/>
        <a:lstStyle/>
        <a:p>
          <a:endParaRPr lang="en-US"/>
        </a:p>
      </dgm:t>
    </dgm:pt>
    <dgm:pt modelId="{03871D6A-C7A9-4528-A287-7B1DE71BA415}">
      <dgm:prSet custT="1"/>
      <dgm:spPr>
        <a:solidFill>
          <a:schemeClr val="accent3">
            <a:lumMod val="20000"/>
            <a:lumOff val="80000"/>
            <a:alpha val="90000"/>
          </a:schemeClr>
        </a:solidFill>
      </dgm:spPr>
      <dgm:t>
        <a:bodyPr/>
        <a:lstStyle/>
        <a:p>
          <a:pPr algn="l"/>
          <a:r>
            <a:rPr lang="en-US" sz="1050" dirty="0">
              <a:latin typeface="Corbel" panose="020B0503020204020204" pitchFamily="34" charset="0"/>
            </a:rPr>
            <a:t>Effectively organizes assignments</a:t>
          </a:r>
        </a:p>
      </dgm:t>
    </dgm:pt>
    <dgm:pt modelId="{7EBA57F3-43DB-47AF-8C66-C2C2F1064621}" type="parTrans" cxnId="{1307B0A3-1994-4473-8498-34842E0389A0}">
      <dgm:prSet/>
      <dgm:spPr/>
      <dgm:t>
        <a:bodyPr/>
        <a:lstStyle/>
        <a:p>
          <a:endParaRPr lang="en-US"/>
        </a:p>
      </dgm:t>
    </dgm:pt>
    <dgm:pt modelId="{92935CA8-4554-4E91-A097-95F3825854E5}" type="sibTrans" cxnId="{1307B0A3-1994-4473-8498-34842E0389A0}">
      <dgm:prSet/>
      <dgm:spPr/>
      <dgm:t>
        <a:bodyPr/>
        <a:lstStyle/>
        <a:p>
          <a:endParaRPr lang="en-US"/>
        </a:p>
      </dgm:t>
    </dgm:pt>
    <dgm:pt modelId="{ACC19668-5E1E-41C3-80AC-797913CC15C8}">
      <dgm:prSet custT="1"/>
      <dgm:spPr>
        <a:solidFill>
          <a:schemeClr val="accent3">
            <a:lumMod val="20000"/>
            <a:lumOff val="80000"/>
            <a:alpha val="90000"/>
          </a:schemeClr>
        </a:solidFill>
      </dgm:spPr>
      <dgm:t>
        <a:bodyPr/>
        <a:lstStyle/>
        <a:p>
          <a:pPr algn="l"/>
          <a:r>
            <a:rPr lang="en-US" sz="1050" dirty="0">
              <a:latin typeface="Corbel" panose="020B0503020204020204" pitchFamily="34" charset="0"/>
            </a:rPr>
            <a:t>Ensures pre-examination planning and requests are successfully completed in a timely manner</a:t>
          </a:r>
        </a:p>
      </dgm:t>
    </dgm:pt>
    <dgm:pt modelId="{013BF50A-28BD-4968-AE85-3ACF7F365335}" type="parTrans" cxnId="{35733C5F-308C-4EC3-894E-90BCD4529A73}">
      <dgm:prSet/>
      <dgm:spPr/>
      <dgm:t>
        <a:bodyPr/>
        <a:lstStyle/>
        <a:p>
          <a:endParaRPr lang="en-US"/>
        </a:p>
      </dgm:t>
    </dgm:pt>
    <dgm:pt modelId="{FDF9CCC4-0FDD-4964-8221-9B813647A898}" type="sibTrans" cxnId="{35733C5F-308C-4EC3-894E-90BCD4529A73}">
      <dgm:prSet/>
      <dgm:spPr/>
      <dgm:t>
        <a:bodyPr/>
        <a:lstStyle/>
        <a:p>
          <a:endParaRPr lang="en-US"/>
        </a:p>
      </dgm:t>
    </dgm:pt>
    <dgm:pt modelId="{EA946FA0-2C7B-45FE-B02C-47FA1A408A9C}">
      <dgm:prSet custT="1"/>
      <dgm:spPr>
        <a:solidFill>
          <a:schemeClr val="accent3">
            <a:lumMod val="20000"/>
            <a:lumOff val="80000"/>
            <a:alpha val="90000"/>
          </a:schemeClr>
        </a:solidFill>
      </dgm:spPr>
      <dgm:t>
        <a:bodyPr/>
        <a:lstStyle/>
        <a:p>
          <a:pPr algn="l"/>
          <a:r>
            <a:rPr lang="en-US" sz="1050" dirty="0">
              <a:latin typeface="Corbel" panose="020B0503020204020204" pitchFamily="34" charset="0"/>
            </a:rPr>
            <a:t>Organizes and effectively documents </a:t>
          </a:r>
          <a:r>
            <a:rPr lang="en-US" sz="1050" dirty="0" err="1">
              <a:latin typeface="Corbel" panose="020B0503020204020204" pitchFamily="34" charset="0"/>
            </a:rPr>
            <a:t>workpapers</a:t>
          </a:r>
          <a:r>
            <a:rPr lang="en-US" sz="1050" dirty="0">
              <a:latin typeface="Corbel" panose="020B0503020204020204" pitchFamily="34" charset="0"/>
            </a:rPr>
            <a:t> according to prescribed procedures</a:t>
          </a:r>
        </a:p>
      </dgm:t>
    </dgm:pt>
    <dgm:pt modelId="{D39E43A6-E147-4C4B-AA48-F458F29C242A}" type="parTrans" cxnId="{678AE713-32D3-4FC1-A5B9-BA5457C7A93E}">
      <dgm:prSet/>
      <dgm:spPr/>
      <dgm:t>
        <a:bodyPr/>
        <a:lstStyle/>
        <a:p>
          <a:endParaRPr lang="en-US"/>
        </a:p>
      </dgm:t>
    </dgm:pt>
    <dgm:pt modelId="{F81682DF-BAA1-4DE9-BCD0-0825B1B259AA}" type="sibTrans" cxnId="{678AE713-32D3-4FC1-A5B9-BA5457C7A93E}">
      <dgm:prSet/>
      <dgm:spPr/>
      <dgm:t>
        <a:bodyPr/>
        <a:lstStyle/>
        <a:p>
          <a:endParaRPr lang="en-US"/>
        </a:p>
      </dgm:t>
    </dgm:pt>
    <dgm:pt modelId="{8FE68631-C6A9-4D79-AD56-197F4DD74D93}" type="pres">
      <dgm:prSet presAssocID="{3D17BF04-ABA7-4343-9540-92DC027695E1}" presName="Name0" presStyleCnt="0">
        <dgm:presLayoutVars>
          <dgm:dir/>
          <dgm:animLvl val="lvl"/>
          <dgm:resizeHandles val="exact"/>
        </dgm:presLayoutVars>
      </dgm:prSet>
      <dgm:spPr/>
    </dgm:pt>
    <dgm:pt modelId="{20386D4C-88F8-4D0E-BC0D-9B25C21ACA05}" type="pres">
      <dgm:prSet presAssocID="{A52A5B5A-88D0-48F0-9EDD-7367F52C7BB0}" presName="linNode" presStyleCnt="0"/>
      <dgm:spPr/>
    </dgm:pt>
    <dgm:pt modelId="{D3FBB214-909E-4C31-9D60-171F7E75804E}" type="pres">
      <dgm:prSet presAssocID="{A52A5B5A-88D0-48F0-9EDD-7367F52C7BB0}" presName="parentText" presStyleLbl="node1" presStyleIdx="0" presStyleCnt="1">
        <dgm:presLayoutVars>
          <dgm:chMax val="1"/>
          <dgm:bulletEnabled val="1"/>
        </dgm:presLayoutVars>
      </dgm:prSet>
      <dgm:spPr/>
    </dgm:pt>
    <dgm:pt modelId="{2A53B2FC-9615-42F7-B0B8-452A0EEFF1DF}" type="pres">
      <dgm:prSet presAssocID="{A52A5B5A-88D0-48F0-9EDD-7367F52C7BB0}" presName="descendantText" presStyleLbl="alignAccFollowNode1" presStyleIdx="0" presStyleCnt="1" custScaleY="115039">
        <dgm:presLayoutVars>
          <dgm:bulletEnabled val="1"/>
        </dgm:presLayoutVars>
      </dgm:prSet>
      <dgm:spPr/>
    </dgm:pt>
  </dgm:ptLst>
  <dgm:cxnLst>
    <dgm:cxn modelId="{6CD57701-B9AE-480E-951D-47019DCFBCCA}" srcId="{3D17BF04-ABA7-4343-9540-92DC027695E1}" destId="{A52A5B5A-88D0-48F0-9EDD-7367F52C7BB0}" srcOrd="0" destOrd="0" parTransId="{284CA8DF-CE3D-4ABE-A61C-E7892FDB6868}" sibTransId="{E9471617-E509-499A-9311-25684AA9DEAB}"/>
    <dgm:cxn modelId="{678AE713-32D3-4FC1-A5B9-BA5457C7A93E}" srcId="{A52A5B5A-88D0-48F0-9EDD-7367F52C7BB0}" destId="{EA946FA0-2C7B-45FE-B02C-47FA1A408A9C}" srcOrd="3" destOrd="0" parTransId="{D39E43A6-E147-4C4B-AA48-F458F29C242A}" sibTransId="{F81682DF-BAA1-4DE9-BCD0-0825B1B259AA}"/>
    <dgm:cxn modelId="{35733C5F-308C-4EC3-894E-90BCD4529A73}" srcId="{A52A5B5A-88D0-48F0-9EDD-7367F52C7BB0}" destId="{ACC19668-5E1E-41C3-80AC-797913CC15C8}" srcOrd="2" destOrd="0" parTransId="{013BF50A-28BD-4968-AE85-3ACF7F365335}" sibTransId="{FDF9CCC4-0FDD-4964-8221-9B813647A898}"/>
    <dgm:cxn modelId="{B4ECB567-9FE5-4D75-9C75-B22ED5B4CD15}" type="presOf" srcId="{31D57EDB-7348-4903-9C52-5839C664988A}" destId="{2A53B2FC-9615-42F7-B0B8-452A0EEFF1DF}" srcOrd="0" destOrd="0" presId="urn:microsoft.com/office/officeart/2005/8/layout/vList5"/>
    <dgm:cxn modelId="{B530F46C-B783-4F38-9A9A-83829AFAB1BB}" type="presOf" srcId="{A52A5B5A-88D0-48F0-9EDD-7367F52C7BB0}" destId="{D3FBB214-909E-4C31-9D60-171F7E75804E}" srcOrd="0" destOrd="0" presId="urn:microsoft.com/office/officeart/2005/8/layout/vList5"/>
    <dgm:cxn modelId="{8D020555-79AC-40A5-92B7-8291F11CA475}" type="presOf" srcId="{03871D6A-C7A9-4528-A287-7B1DE71BA415}" destId="{2A53B2FC-9615-42F7-B0B8-452A0EEFF1DF}" srcOrd="0" destOrd="1" presId="urn:microsoft.com/office/officeart/2005/8/layout/vList5"/>
    <dgm:cxn modelId="{7FDC4757-67A8-44DD-8C07-C1712CA19A83}" type="presOf" srcId="{3D17BF04-ABA7-4343-9540-92DC027695E1}" destId="{8FE68631-C6A9-4D79-AD56-197F4DD74D93}" srcOrd="0" destOrd="0" presId="urn:microsoft.com/office/officeart/2005/8/layout/vList5"/>
    <dgm:cxn modelId="{E7EB6D8E-ADA0-4415-9D60-BD6CE6DCC78E}" type="presOf" srcId="{ACC19668-5E1E-41C3-80AC-797913CC15C8}" destId="{2A53B2FC-9615-42F7-B0B8-452A0EEFF1DF}" srcOrd="0" destOrd="2" presId="urn:microsoft.com/office/officeart/2005/8/layout/vList5"/>
    <dgm:cxn modelId="{1307B0A3-1994-4473-8498-34842E0389A0}" srcId="{A52A5B5A-88D0-48F0-9EDD-7367F52C7BB0}" destId="{03871D6A-C7A9-4528-A287-7B1DE71BA415}" srcOrd="1" destOrd="0" parTransId="{7EBA57F3-43DB-47AF-8C66-C2C2F1064621}" sibTransId="{92935CA8-4554-4E91-A097-95F3825854E5}"/>
    <dgm:cxn modelId="{DB99CAB2-5C80-4BA1-9D8B-7FDA95BC61A7}" type="presOf" srcId="{EA946FA0-2C7B-45FE-B02C-47FA1A408A9C}" destId="{2A53B2FC-9615-42F7-B0B8-452A0EEFF1DF}" srcOrd="0" destOrd="3" presId="urn:microsoft.com/office/officeart/2005/8/layout/vList5"/>
    <dgm:cxn modelId="{829A3EC3-36ED-4EAC-987C-71DD7788DA97}" srcId="{A52A5B5A-88D0-48F0-9EDD-7367F52C7BB0}" destId="{31D57EDB-7348-4903-9C52-5839C664988A}" srcOrd="0" destOrd="0" parTransId="{C1829AD1-FD24-49E7-B33B-67EBDB130146}" sibTransId="{F6D213D5-FFDE-4074-96A6-812FE43CBEC5}"/>
    <dgm:cxn modelId="{D7C2484D-6F68-4AC2-A767-2F57C94F7C4D}" type="presParOf" srcId="{8FE68631-C6A9-4D79-AD56-197F4DD74D93}" destId="{20386D4C-88F8-4D0E-BC0D-9B25C21ACA05}" srcOrd="0" destOrd="0" presId="urn:microsoft.com/office/officeart/2005/8/layout/vList5"/>
    <dgm:cxn modelId="{0FC5BCFD-518F-40E8-B5DD-A7FF473D6A6C}" type="presParOf" srcId="{20386D4C-88F8-4D0E-BC0D-9B25C21ACA05}" destId="{D3FBB214-909E-4C31-9D60-171F7E75804E}" srcOrd="0" destOrd="0" presId="urn:microsoft.com/office/officeart/2005/8/layout/vList5"/>
    <dgm:cxn modelId="{D61A1498-8377-4C54-B827-BEAF3BAB4562}" type="presParOf" srcId="{20386D4C-88F8-4D0E-BC0D-9B25C21ACA05}" destId="{2A53B2FC-9615-42F7-B0B8-452A0EEFF1DF}" srcOrd="1" destOrd="0" presId="urn:microsoft.com/office/officeart/2005/8/layout/vList5"/>
  </dgm:cxnLst>
  <dgm:bg/>
  <dgm:whole/>
  <dgm:extLst>
    <a:ext uri="http://schemas.microsoft.com/office/drawing/2008/diagram">
      <dsp:dataModelExt xmlns:dsp="http://schemas.microsoft.com/office/drawing/2008/diagram" relId="rId15"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977A2434-4083-41F3-AFD3-E00E2144873D}"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en-US"/>
        </a:p>
      </dgm:t>
    </dgm:pt>
    <dgm:pt modelId="{BDC2C663-C7EF-462B-8E02-E739ED980EE8}">
      <dgm:prSet custT="1"/>
      <dgm:spPr/>
      <dgm:t>
        <a:bodyPr/>
        <a:lstStyle/>
        <a:p>
          <a:pPr>
            <a:spcAft>
              <a:spcPts val="0"/>
            </a:spcAft>
          </a:pPr>
          <a:r>
            <a:rPr lang="en-US" sz="1600" b="1" dirty="0">
              <a:latin typeface="Corbel" panose="020B0503020204020204" pitchFamily="34" charset="0"/>
            </a:rPr>
            <a:t>Competency 2: Conceptual</a:t>
          </a:r>
        </a:p>
        <a:p>
          <a:pPr>
            <a:spcAft>
              <a:spcPts val="0"/>
            </a:spcAft>
          </a:pPr>
          <a:r>
            <a:rPr lang="en-US" sz="1600" b="1" dirty="0">
              <a:latin typeface="Corbel" panose="020B0503020204020204" pitchFamily="34" charset="0"/>
            </a:rPr>
            <a:t> </a:t>
          </a:r>
          <a:r>
            <a:rPr lang="en-US" sz="1400" dirty="0">
              <a:latin typeface="Corbel" panose="020B0503020204020204" pitchFamily="34" charset="0"/>
            </a:rPr>
            <a:t>(Provides effective organization to the examination process)</a:t>
          </a:r>
          <a:endParaRPr lang="en-US" sz="1600" dirty="0">
            <a:latin typeface="Corbel" panose="020B0503020204020204" pitchFamily="34" charset="0"/>
          </a:endParaRPr>
        </a:p>
      </dgm:t>
      <dgm:extLst>
        <a:ext uri="{E40237B7-FDA0-4F09-8148-C483321AD2D9}">
          <dgm14:cNvPr xmlns:dgm14="http://schemas.microsoft.com/office/drawing/2010/diagram" id="0" name="">
            <a:hlinkClick xmlns:r="http://schemas.openxmlformats.org/officeDocument/2006/relationships" r:id="rId1" action="ppaction://hlinksldjump"/>
          </dgm14:cNvPr>
        </a:ext>
      </dgm:extLst>
    </dgm:pt>
    <dgm:pt modelId="{B873D464-E47C-4D8A-A82D-FE37C654D058}" type="parTrans" cxnId="{DEF8C23E-197B-47C9-B68B-22C0EF20D0D9}">
      <dgm:prSet/>
      <dgm:spPr/>
      <dgm:t>
        <a:bodyPr/>
        <a:lstStyle/>
        <a:p>
          <a:endParaRPr lang="en-US"/>
        </a:p>
      </dgm:t>
    </dgm:pt>
    <dgm:pt modelId="{70590B1B-A653-43EB-9685-5B8C7BBDA5E1}" type="sibTrans" cxnId="{DEF8C23E-197B-47C9-B68B-22C0EF20D0D9}">
      <dgm:prSet/>
      <dgm:spPr/>
      <dgm:t>
        <a:bodyPr/>
        <a:lstStyle/>
        <a:p>
          <a:endParaRPr lang="en-US"/>
        </a:p>
      </dgm:t>
    </dgm:pt>
    <dgm:pt modelId="{F4E89DCE-9469-40EC-B576-C6542D033AD8}">
      <dgm:prSet custT="1"/>
      <dgm:spPr/>
      <dgm:t>
        <a:bodyPr lIns="182880"/>
        <a:lstStyle/>
        <a:p>
          <a:pPr algn="l"/>
          <a:r>
            <a:rPr lang="en-US" sz="1000" dirty="0">
              <a:latin typeface="Corbel" panose="020B0503020204020204" pitchFamily="34" charset="0"/>
            </a:rPr>
            <a:t>Effectively follows established examination procedures to collect and analyze data</a:t>
          </a:r>
        </a:p>
      </dgm:t>
    </dgm:pt>
    <dgm:pt modelId="{C59F120A-0F35-45A3-9526-13EBF43B77FB}" type="parTrans" cxnId="{028FA9E5-74D3-4191-9FA1-52A5A8C640CD}">
      <dgm:prSet/>
      <dgm:spPr/>
      <dgm:t>
        <a:bodyPr/>
        <a:lstStyle/>
        <a:p>
          <a:endParaRPr lang="en-US"/>
        </a:p>
      </dgm:t>
    </dgm:pt>
    <dgm:pt modelId="{7C07E4F9-D196-4FDD-9BB5-59D14D76F286}" type="sibTrans" cxnId="{028FA9E5-74D3-4191-9FA1-52A5A8C640CD}">
      <dgm:prSet/>
      <dgm:spPr/>
      <dgm:t>
        <a:bodyPr/>
        <a:lstStyle/>
        <a:p>
          <a:endParaRPr lang="en-US"/>
        </a:p>
      </dgm:t>
    </dgm:pt>
    <dgm:pt modelId="{332668B6-B28B-48FC-B355-5157896815A2}">
      <dgm:prSet custT="1"/>
      <dgm:spPr/>
      <dgm:t>
        <a:bodyPr lIns="182880"/>
        <a:lstStyle/>
        <a:p>
          <a:pPr algn="l"/>
          <a:r>
            <a:rPr lang="en-US" sz="1000" dirty="0">
              <a:latin typeface="Corbel" panose="020B0503020204020204" pitchFamily="34" charset="0"/>
            </a:rPr>
            <a:t>Develops correct conclusions from collected data</a:t>
          </a:r>
        </a:p>
      </dgm:t>
    </dgm:pt>
    <dgm:pt modelId="{766B40AB-7318-4EC8-8F77-CD5653D0FE10}" type="parTrans" cxnId="{45159A59-2146-4F71-B7E9-F428F394D823}">
      <dgm:prSet/>
      <dgm:spPr/>
      <dgm:t>
        <a:bodyPr/>
        <a:lstStyle/>
        <a:p>
          <a:endParaRPr lang="en-US"/>
        </a:p>
      </dgm:t>
    </dgm:pt>
    <dgm:pt modelId="{214A4ECC-E480-44C2-81D9-B3285FBD2B2D}" type="sibTrans" cxnId="{45159A59-2146-4F71-B7E9-F428F394D823}">
      <dgm:prSet/>
      <dgm:spPr/>
      <dgm:t>
        <a:bodyPr/>
        <a:lstStyle/>
        <a:p>
          <a:endParaRPr lang="en-US"/>
        </a:p>
      </dgm:t>
    </dgm:pt>
    <dgm:pt modelId="{BCFC31D4-4AF9-4C2F-9F4C-4D914A2EB3E0}" type="pres">
      <dgm:prSet presAssocID="{977A2434-4083-41F3-AFD3-E00E2144873D}" presName="Name0" presStyleCnt="0">
        <dgm:presLayoutVars>
          <dgm:dir/>
          <dgm:animLvl val="lvl"/>
          <dgm:resizeHandles val="exact"/>
        </dgm:presLayoutVars>
      </dgm:prSet>
      <dgm:spPr/>
    </dgm:pt>
    <dgm:pt modelId="{B372D3C8-2478-4582-85DB-E6ABED249A39}" type="pres">
      <dgm:prSet presAssocID="{BDC2C663-C7EF-462B-8E02-E739ED980EE8}" presName="linNode" presStyleCnt="0"/>
      <dgm:spPr/>
    </dgm:pt>
    <dgm:pt modelId="{2502E7A0-0D2C-4962-8495-E16D158DAE19}" type="pres">
      <dgm:prSet presAssocID="{BDC2C663-C7EF-462B-8E02-E739ED980EE8}" presName="parentText" presStyleLbl="node1" presStyleIdx="0" presStyleCnt="1" custLinFactNeighborY="-2977">
        <dgm:presLayoutVars>
          <dgm:chMax val="1"/>
          <dgm:bulletEnabled val="1"/>
        </dgm:presLayoutVars>
      </dgm:prSet>
      <dgm:spPr/>
    </dgm:pt>
    <dgm:pt modelId="{99A6E06E-EEEE-4A60-A98C-1F83E00E6022}" type="pres">
      <dgm:prSet presAssocID="{BDC2C663-C7EF-462B-8E02-E739ED980EE8}" presName="descendantText" presStyleLbl="alignAccFollowNode1" presStyleIdx="0" presStyleCnt="1">
        <dgm:presLayoutVars>
          <dgm:bulletEnabled val="1"/>
        </dgm:presLayoutVars>
      </dgm:prSet>
      <dgm:spPr/>
    </dgm:pt>
  </dgm:ptLst>
  <dgm:cxnLst>
    <dgm:cxn modelId="{83BC1C3E-10C6-4261-B0DB-0D91F2A71C97}" type="presOf" srcId="{BDC2C663-C7EF-462B-8E02-E739ED980EE8}" destId="{2502E7A0-0D2C-4962-8495-E16D158DAE19}" srcOrd="0" destOrd="0" presId="urn:microsoft.com/office/officeart/2005/8/layout/vList5"/>
    <dgm:cxn modelId="{DEF8C23E-197B-47C9-B68B-22C0EF20D0D9}" srcId="{977A2434-4083-41F3-AFD3-E00E2144873D}" destId="{BDC2C663-C7EF-462B-8E02-E739ED980EE8}" srcOrd="0" destOrd="0" parTransId="{B873D464-E47C-4D8A-A82D-FE37C654D058}" sibTransId="{70590B1B-A653-43EB-9685-5B8C7BBDA5E1}"/>
    <dgm:cxn modelId="{8FDACF6F-36F2-44E0-85EC-AE0CF27B2B7D}" type="presOf" srcId="{332668B6-B28B-48FC-B355-5157896815A2}" destId="{99A6E06E-EEEE-4A60-A98C-1F83E00E6022}" srcOrd="0" destOrd="1" presId="urn:microsoft.com/office/officeart/2005/8/layout/vList5"/>
    <dgm:cxn modelId="{45159A59-2146-4F71-B7E9-F428F394D823}" srcId="{BDC2C663-C7EF-462B-8E02-E739ED980EE8}" destId="{332668B6-B28B-48FC-B355-5157896815A2}" srcOrd="1" destOrd="0" parTransId="{766B40AB-7318-4EC8-8F77-CD5653D0FE10}" sibTransId="{214A4ECC-E480-44C2-81D9-B3285FBD2B2D}"/>
    <dgm:cxn modelId="{4AC923AC-1694-4217-930A-2EC3FD902764}" type="presOf" srcId="{977A2434-4083-41F3-AFD3-E00E2144873D}" destId="{BCFC31D4-4AF9-4C2F-9F4C-4D914A2EB3E0}" srcOrd="0" destOrd="0" presId="urn:microsoft.com/office/officeart/2005/8/layout/vList5"/>
    <dgm:cxn modelId="{42FB8ECF-FAF3-438D-B1B9-6A4AD3978051}" type="presOf" srcId="{F4E89DCE-9469-40EC-B576-C6542D033AD8}" destId="{99A6E06E-EEEE-4A60-A98C-1F83E00E6022}" srcOrd="0" destOrd="0" presId="urn:microsoft.com/office/officeart/2005/8/layout/vList5"/>
    <dgm:cxn modelId="{028FA9E5-74D3-4191-9FA1-52A5A8C640CD}" srcId="{BDC2C663-C7EF-462B-8E02-E739ED980EE8}" destId="{F4E89DCE-9469-40EC-B576-C6542D033AD8}" srcOrd="0" destOrd="0" parTransId="{C59F120A-0F35-45A3-9526-13EBF43B77FB}" sibTransId="{7C07E4F9-D196-4FDD-9BB5-59D14D76F286}"/>
    <dgm:cxn modelId="{A89C01D1-8437-4CEF-88BB-3FE0C54A19C9}" type="presParOf" srcId="{BCFC31D4-4AF9-4C2F-9F4C-4D914A2EB3E0}" destId="{B372D3C8-2478-4582-85DB-E6ABED249A39}" srcOrd="0" destOrd="0" presId="urn:microsoft.com/office/officeart/2005/8/layout/vList5"/>
    <dgm:cxn modelId="{635A1424-1B60-491A-A871-7893150B10E0}" type="presParOf" srcId="{B372D3C8-2478-4582-85DB-E6ABED249A39}" destId="{2502E7A0-0D2C-4962-8495-E16D158DAE19}" srcOrd="0" destOrd="0" presId="urn:microsoft.com/office/officeart/2005/8/layout/vList5"/>
    <dgm:cxn modelId="{67A6A772-2524-484B-AD83-5FDB22F8C415}" type="presParOf" srcId="{B372D3C8-2478-4582-85DB-E6ABED249A39}" destId="{99A6E06E-EEEE-4A60-A98C-1F83E00E6022}" srcOrd="1" destOrd="0" presId="urn:microsoft.com/office/officeart/2005/8/layout/vList5"/>
  </dgm:cxnLst>
  <dgm:bg/>
  <dgm:whole/>
  <dgm:extLst>
    <a:ext uri="http://schemas.microsoft.com/office/drawing/2008/diagram">
      <dsp:dataModelExt xmlns:dsp="http://schemas.microsoft.com/office/drawing/2008/diagram" relId="rId18"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D868FC09-1B53-423E-B882-369D7D6FD695}"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en-US"/>
        </a:p>
      </dgm:t>
    </dgm:pt>
    <dgm:pt modelId="{5C12CEEA-2079-4B40-BAF5-0C2216753E95}">
      <dgm:prSet custT="1"/>
      <dgm:spPr>
        <a:solidFill>
          <a:schemeClr val="accent2"/>
        </a:solidFill>
      </dgm:spPr>
      <dgm:t>
        <a:bodyPr/>
        <a:lstStyle/>
        <a:p>
          <a:pPr>
            <a:spcAft>
              <a:spcPts val="0"/>
            </a:spcAft>
          </a:pPr>
          <a:r>
            <a:rPr lang="en-US" sz="1600" b="1" dirty="0">
              <a:latin typeface="Corbel" panose="020B0503020204020204" pitchFamily="34" charset="0"/>
            </a:rPr>
            <a:t>Competency 3:</a:t>
          </a:r>
        </a:p>
        <a:p>
          <a:pPr>
            <a:spcAft>
              <a:spcPts val="0"/>
            </a:spcAft>
          </a:pPr>
          <a:r>
            <a:rPr lang="en-US" sz="1600" b="1" dirty="0">
              <a:latin typeface="Corbel" panose="020B0503020204020204" pitchFamily="34" charset="0"/>
            </a:rPr>
            <a:t>Legal/Compliance</a:t>
          </a:r>
          <a:endParaRPr lang="en-US" sz="1600" dirty="0">
            <a:latin typeface="Corbel" panose="020B0503020204020204" pitchFamily="34" charset="0"/>
          </a:endParaRPr>
        </a:p>
      </dgm:t>
      <dgm:extLst>
        <a:ext uri="{E40237B7-FDA0-4F09-8148-C483321AD2D9}">
          <dgm14:cNvPr xmlns:dgm14="http://schemas.microsoft.com/office/drawing/2010/diagram" id="0" name="">
            <a:hlinkClick xmlns:r="http://schemas.openxmlformats.org/officeDocument/2006/relationships" r:id="rId1" action="ppaction://hlinksldjump"/>
          </dgm14:cNvPr>
        </a:ext>
      </dgm:extLst>
    </dgm:pt>
    <dgm:pt modelId="{101C6368-2EF5-4BF0-90AD-FDA3A0AA59D0}" type="parTrans" cxnId="{DBECBCA5-5274-4547-804E-F0099F97D8F6}">
      <dgm:prSet/>
      <dgm:spPr/>
      <dgm:t>
        <a:bodyPr/>
        <a:lstStyle/>
        <a:p>
          <a:endParaRPr lang="en-US"/>
        </a:p>
      </dgm:t>
    </dgm:pt>
    <dgm:pt modelId="{1BDA73ED-AFDA-4B76-95C3-9A3A67FD91DF}" type="sibTrans" cxnId="{DBECBCA5-5274-4547-804E-F0099F97D8F6}">
      <dgm:prSet/>
      <dgm:spPr/>
      <dgm:t>
        <a:bodyPr/>
        <a:lstStyle/>
        <a:p>
          <a:endParaRPr lang="en-US"/>
        </a:p>
      </dgm:t>
    </dgm:pt>
    <dgm:pt modelId="{B663FB83-3BD2-448A-93B9-F8D27BCB0711}">
      <dgm:prSet custT="1"/>
      <dgm:spPr>
        <a:solidFill>
          <a:schemeClr val="accent2">
            <a:lumMod val="20000"/>
            <a:lumOff val="80000"/>
            <a:alpha val="90000"/>
          </a:schemeClr>
        </a:solidFill>
      </dgm:spPr>
      <dgm:t>
        <a:bodyPr lIns="182880"/>
        <a:lstStyle/>
        <a:p>
          <a:r>
            <a:rPr lang="en-US" sz="1000" dirty="0">
              <a:latin typeface="Corbel" panose="020B0503020204020204" pitchFamily="34" charset="0"/>
            </a:rPr>
            <a:t>Effectively demonstrates knowledge of policies, procedures, laws, rules and regulations</a:t>
          </a:r>
        </a:p>
      </dgm:t>
    </dgm:pt>
    <dgm:pt modelId="{D2B61B75-BD0F-4123-A6A0-6C7B0948D4A9}" type="parTrans" cxnId="{5236D328-7608-4565-9834-27B832561767}">
      <dgm:prSet/>
      <dgm:spPr/>
      <dgm:t>
        <a:bodyPr/>
        <a:lstStyle/>
        <a:p>
          <a:endParaRPr lang="en-US"/>
        </a:p>
      </dgm:t>
    </dgm:pt>
    <dgm:pt modelId="{D81D395A-0388-4835-A6FF-FFFBF2E68082}" type="sibTrans" cxnId="{5236D328-7608-4565-9834-27B832561767}">
      <dgm:prSet/>
      <dgm:spPr/>
      <dgm:t>
        <a:bodyPr/>
        <a:lstStyle/>
        <a:p>
          <a:endParaRPr lang="en-US"/>
        </a:p>
      </dgm:t>
    </dgm:pt>
    <dgm:pt modelId="{C4A479D4-E973-4ABC-A4AB-AC34D492937F}" type="pres">
      <dgm:prSet presAssocID="{D868FC09-1B53-423E-B882-369D7D6FD695}" presName="Name0" presStyleCnt="0">
        <dgm:presLayoutVars>
          <dgm:dir/>
          <dgm:animLvl val="lvl"/>
          <dgm:resizeHandles val="exact"/>
        </dgm:presLayoutVars>
      </dgm:prSet>
      <dgm:spPr/>
    </dgm:pt>
    <dgm:pt modelId="{FB14D894-3752-442D-BAD8-30D24A8A9440}" type="pres">
      <dgm:prSet presAssocID="{5C12CEEA-2079-4B40-BAF5-0C2216753E95}" presName="linNode" presStyleCnt="0"/>
      <dgm:spPr/>
    </dgm:pt>
    <dgm:pt modelId="{ADF1E45E-E46E-4630-900E-7E508CA6F841}" type="pres">
      <dgm:prSet presAssocID="{5C12CEEA-2079-4B40-BAF5-0C2216753E95}" presName="parentText" presStyleLbl="node1" presStyleIdx="0" presStyleCnt="1" custLinFactNeighborX="-14574" custLinFactNeighborY="-4835">
        <dgm:presLayoutVars>
          <dgm:chMax val="1"/>
          <dgm:bulletEnabled val="1"/>
        </dgm:presLayoutVars>
      </dgm:prSet>
      <dgm:spPr/>
    </dgm:pt>
    <dgm:pt modelId="{15B5F505-E46F-4EC1-A419-ACAAF056FFEF}" type="pres">
      <dgm:prSet presAssocID="{5C12CEEA-2079-4B40-BAF5-0C2216753E95}" presName="descendantText" presStyleLbl="alignAccFollowNode1" presStyleIdx="0" presStyleCnt="1">
        <dgm:presLayoutVars>
          <dgm:bulletEnabled val="1"/>
        </dgm:presLayoutVars>
      </dgm:prSet>
      <dgm:spPr/>
    </dgm:pt>
  </dgm:ptLst>
  <dgm:cxnLst>
    <dgm:cxn modelId="{5236D328-7608-4565-9834-27B832561767}" srcId="{5C12CEEA-2079-4B40-BAF5-0C2216753E95}" destId="{B663FB83-3BD2-448A-93B9-F8D27BCB0711}" srcOrd="0" destOrd="0" parTransId="{D2B61B75-BD0F-4123-A6A0-6C7B0948D4A9}" sibTransId="{D81D395A-0388-4835-A6FF-FFFBF2E68082}"/>
    <dgm:cxn modelId="{9699A536-4207-4BD7-B129-3201286EF0BD}" type="presOf" srcId="{B663FB83-3BD2-448A-93B9-F8D27BCB0711}" destId="{15B5F505-E46F-4EC1-A419-ACAAF056FFEF}" srcOrd="0" destOrd="0" presId="urn:microsoft.com/office/officeart/2005/8/layout/vList5"/>
    <dgm:cxn modelId="{DB997498-DCE1-4167-8DF0-9A87206ABB91}" type="presOf" srcId="{D868FC09-1B53-423E-B882-369D7D6FD695}" destId="{C4A479D4-E973-4ABC-A4AB-AC34D492937F}" srcOrd="0" destOrd="0" presId="urn:microsoft.com/office/officeart/2005/8/layout/vList5"/>
    <dgm:cxn modelId="{DBECBCA5-5274-4547-804E-F0099F97D8F6}" srcId="{D868FC09-1B53-423E-B882-369D7D6FD695}" destId="{5C12CEEA-2079-4B40-BAF5-0C2216753E95}" srcOrd="0" destOrd="0" parTransId="{101C6368-2EF5-4BF0-90AD-FDA3A0AA59D0}" sibTransId="{1BDA73ED-AFDA-4B76-95C3-9A3A67FD91DF}"/>
    <dgm:cxn modelId="{6BA3B2C1-599A-4CA0-9790-6392549D243A}" type="presOf" srcId="{5C12CEEA-2079-4B40-BAF5-0C2216753E95}" destId="{ADF1E45E-E46E-4630-900E-7E508CA6F841}" srcOrd="0" destOrd="0" presId="urn:microsoft.com/office/officeart/2005/8/layout/vList5"/>
    <dgm:cxn modelId="{DFEDF6D1-2C53-490F-9523-9C2C01908536}" type="presParOf" srcId="{C4A479D4-E973-4ABC-A4AB-AC34D492937F}" destId="{FB14D894-3752-442D-BAD8-30D24A8A9440}" srcOrd="0" destOrd="0" presId="urn:microsoft.com/office/officeart/2005/8/layout/vList5"/>
    <dgm:cxn modelId="{255B813F-9397-4A02-B45A-76C388D1A0E9}" type="presParOf" srcId="{FB14D894-3752-442D-BAD8-30D24A8A9440}" destId="{ADF1E45E-E46E-4630-900E-7E508CA6F841}" srcOrd="0" destOrd="0" presId="urn:microsoft.com/office/officeart/2005/8/layout/vList5"/>
    <dgm:cxn modelId="{7F3E1A63-F2C7-4A32-8BF3-3BE87C6F6278}" type="presParOf" srcId="{FB14D894-3752-442D-BAD8-30D24A8A9440}" destId="{15B5F505-E46F-4EC1-A419-ACAAF056FFEF}" srcOrd="1" destOrd="0" presId="urn:microsoft.com/office/officeart/2005/8/layout/vList5"/>
  </dgm:cxnLst>
  <dgm:bg/>
  <dgm:whole/>
  <dgm:extLst>
    <a:ext uri="http://schemas.microsoft.com/office/drawing/2008/diagram">
      <dsp:dataModelExt xmlns:dsp="http://schemas.microsoft.com/office/drawing/2008/diagram" relId="rId23"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A7206E86-622E-4C20-BCE8-20EEB1E9FEF3}"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en-US"/>
        </a:p>
      </dgm:t>
    </dgm:pt>
    <dgm:pt modelId="{11D5E5CB-03A2-435F-8FD6-A2A5D46D96D9}">
      <dgm:prSet custT="1"/>
      <dgm:spPr>
        <a:solidFill>
          <a:schemeClr val="accent4"/>
        </a:solidFill>
      </dgm:spPr>
      <dgm:t>
        <a:bodyPr/>
        <a:lstStyle/>
        <a:p>
          <a:pPr>
            <a:spcAft>
              <a:spcPts val="0"/>
            </a:spcAft>
          </a:pPr>
          <a:r>
            <a:rPr lang="en-US" sz="1600" b="1" dirty="0">
              <a:latin typeface="Corbel" panose="020B0503020204020204" pitchFamily="34" charset="0"/>
            </a:rPr>
            <a:t>Competency 4: Human Relations</a:t>
          </a:r>
        </a:p>
        <a:p>
          <a:pPr>
            <a:spcAft>
              <a:spcPts val="0"/>
            </a:spcAft>
          </a:pPr>
          <a:r>
            <a:rPr lang="en-US" sz="1600" b="1" dirty="0">
              <a:latin typeface="Corbel" panose="020B0503020204020204" pitchFamily="34" charset="0"/>
            </a:rPr>
            <a:t> </a:t>
          </a:r>
          <a:r>
            <a:rPr lang="en-US" sz="1400" dirty="0">
              <a:latin typeface="Corbel" panose="020B0503020204020204" pitchFamily="34" charset="0"/>
            </a:rPr>
            <a:t>(Provides effective organization to the examination process)</a:t>
          </a:r>
        </a:p>
      </dgm:t>
      <dgm:extLst>
        <a:ext uri="{E40237B7-FDA0-4F09-8148-C483321AD2D9}">
          <dgm14:cNvPr xmlns:dgm14="http://schemas.microsoft.com/office/drawing/2010/diagram" id="0" name="">
            <a:hlinkClick xmlns:r="http://schemas.openxmlformats.org/officeDocument/2006/relationships" r:id="rId1" action="ppaction://hlinksldjump"/>
          </dgm14:cNvPr>
        </a:ext>
      </dgm:extLst>
    </dgm:pt>
    <dgm:pt modelId="{1108F26A-A950-4314-A2E9-3FA9144FB81B}" type="parTrans" cxnId="{7515756F-FB2A-4649-BA8D-01FE804A3A8C}">
      <dgm:prSet/>
      <dgm:spPr/>
      <dgm:t>
        <a:bodyPr/>
        <a:lstStyle/>
        <a:p>
          <a:endParaRPr lang="en-US"/>
        </a:p>
      </dgm:t>
    </dgm:pt>
    <dgm:pt modelId="{5CDCEFC3-B08D-4408-9935-13FFC4787FD1}" type="sibTrans" cxnId="{7515756F-FB2A-4649-BA8D-01FE804A3A8C}">
      <dgm:prSet/>
      <dgm:spPr/>
      <dgm:t>
        <a:bodyPr/>
        <a:lstStyle/>
        <a:p>
          <a:endParaRPr lang="en-US"/>
        </a:p>
      </dgm:t>
    </dgm:pt>
    <dgm:pt modelId="{4DB0B45D-8D33-4EB0-981F-9D4934502C5B}">
      <dgm:prSet custT="1"/>
      <dgm:spPr>
        <a:solidFill>
          <a:schemeClr val="accent4">
            <a:lumMod val="20000"/>
            <a:lumOff val="80000"/>
            <a:alpha val="90000"/>
          </a:schemeClr>
        </a:solidFill>
      </dgm:spPr>
      <dgm:t>
        <a:bodyPr lIns="182880"/>
        <a:lstStyle/>
        <a:p>
          <a:r>
            <a:rPr lang="en-US" sz="1000" dirty="0">
              <a:latin typeface="Corbel" panose="020B0503020204020204" pitchFamily="34" charset="0"/>
            </a:rPr>
            <a:t>Effectively and clearly communicates with financial institution personnel to obtain information</a:t>
          </a:r>
        </a:p>
      </dgm:t>
    </dgm:pt>
    <dgm:pt modelId="{A21691DE-91B9-47E1-8B41-7E269BAFE083}" type="parTrans" cxnId="{C1E88974-A254-40B0-90B8-71C966BD1B3C}">
      <dgm:prSet/>
      <dgm:spPr/>
      <dgm:t>
        <a:bodyPr/>
        <a:lstStyle/>
        <a:p>
          <a:endParaRPr lang="en-US"/>
        </a:p>
      </dgm:t>
    </dgm:pt>
    <dgm:pt modelId="{B8FA30FB-4CD6-46CA-99C6-59E54B831359}" type="sibTrans" cxnId="{C1E88974-A254-40B0-90B8-71C966BD1B3C}">
      <dgm:prSet/>
      <dgm:spPr/>
      <dgm:t>
        <a:bodyPr/>
        <a:lstStyle/>
        <a:p>
          <a:endParaRPr lang="en-US"/>
        </a:p>
      </dgm:t>
    </dgm:pt>
    <dgm:pt modelId="{FCFB2C22-8164-45DA-8ACB-590DDA3D1770}">
      <dgm:prSet custT="1"/>
      <dgm:spPr>
        <a:solidFill>
          <a:schemeClr val="accent4">
            <a:lumMod val="20000"/>
            <a:lumOff val="80000"/>
            <a:alpha val="90000"/>
          </a:schemeClr>
        </a:solidFill>
      </dgm:spPr>
      <dgm:t>
        <a:bodyPr lIns="182880"/>
        <a:lstStyle/>
        <a:p>
          <a:r>
            <a:rPr lang="en-US" sz="1000" dirty="0">
              <a:latin typeface="Corbel" panose="020B0503020204020204" pitchFamily="34" charset="0"/>
            </a:rPr>
            <a:t>Effectively and clearly communicates examination findings to supervisory personnel</a:t>
          </a:r>
        </a:p>
      </dgm:t>
    </dgm:pt>
    <dgm:pt modelId="{8905806F-E3A8-4515-95D1-5FA9FEB67825}" type="parTrans" cxnId="{02B6EB4F-AFF5-4DB4-9099-60E13B2BB9EE}">
      <dgm:prSet/>
      <dgm:spPr/>
      <dgm:t>
        <a:bodyPr/>
        <a:lstStyle/>
        <a:p>
          <a:endParaRPr lang="en-US"/>
        </a:p>
      </dgm:t>
    </dgm:pt>
    <dgm:pt modelId="{B7559D56-C9BC-4F57-9DA7-89CFD11AC9B1}" type="sibTrans" cxnId="{02B6EB4F-AFF5-4DB4-9099-60E13B2BB9EE}">
      <dgm:prSet/>
      <dgm:spPr/>
      <dgm:t>
        <a:bodyPr/>
        <a:lstStyle/>
        <a:p>
          <a:endParaRPr lang="en-US"/>
        </a:p>
      </dgm:t>
    </dgm:pt>
    <dgm:pt modelId="{DFFFD1C4-54E2-4DC7-AA01-3FA741587370}">
      <dgm:prSet custT="1"/>
      <dgm:spPr>
        <a:solidFill>
          <a:schemeClr val="accent4">
            <a:lumMod val="20000"/>
            <a:lumOff val="80000"/>
            <a:alpha val="90000"/>
          </a:schemeClr>
        </a:solidFill>
      </dgm:spPr>
      <dgm:t>
        <a:bodyPr lIns="182880"/>
        <a:lstStyle/>
        <a:p>
          <a:r>
            <a:rPr lang="en-US" sz="1000" dirty="0">
              <a:latin typeface="Corbel" panose="020B0503020204020204" pitchFamily="34" charset="0"/>
            </a:rPr>
            <a:t>Effectively prepares written comments that are accurate, grammatically correct, logically arranged, and factually support any conclusions drawn</a:t>
          </a:r>
        </a:p>
      </dgm:t>
    </dgm:pt>
    <dgm:pt modelId="{BACB87C1-34D9-4D97-9DCC-461C4D0AFD1E}" type="parTrans" cxnId="{87D5D7E5-9934-401F-9BAC-5213FD577EC2}">
      <dgm:prSet/>
      <dgm:spPr/>
      <dgm:t>
        <a:bodyPr/>
        <a:lstStyle/>
        <a:p>
          <a:endParaRPr lang="en-US"/>
        </a:p>
      </dgm:t>
    </dgm:pt>
    <dgm:pt modelId="{05B5902B-EB03-4B88-8B83-70C249660134}" type="sibTrans" cxnId="{87D5D7E5-9934-401F-9BAC-5213FD577EC2}">
      <dgm:prSet/>
      <dgm:spPr/>
      <dgm:t>
        <a:bodyPr/>
        <a:lstStyle/>
        <a:p>
          <a:endParaRPr lang="en-US"/>
        </a:p>
      </dgm:t>
    </dgm:pt>
    <dgm:pt modelId="{A9D58666-13EC-4FC4-91CB-E8E6CFF35A0C}">
      <dgm:prSet custT="1"/>
      <dgm:spPr>
        <a:solidFill>
          <a:schemeClr val="accent4">
            <a:lumMod val="20000"/>
            <a:lumOff val="80000"/>
            <a:alpha val="90000"/>
          </a:schemeClr>
        </a:solidFill>
      </dgm:spPr>
      <dgm:t>
        <a:bodyPr lIns="182880"/>
        <a:lstStyle/>
        <a:p>
          <a:r>
            <a:rPr lang="en-US" sz="1000" dirty="0">
              <a:latin typeface="Corbel" panose="020B0503020204020204" pitchFamily="34" charset="0"/>
            </a:rPr>
            <a:t>Works effectively with others to achieve common goals</a:t>
          </a:r>
        </a:p>
      </dgm:t>
    </dgm:pt>
    <dgm:pt modelId="{E9D311A3-C4D5-4250-B2E2-AB19D80C86FE}" type="parTrans" cxnId="{24B07AF0-2D4B-47C7-B900-1D500FF6CCDB}">
      <dgm:prSet/>
      <dgm:spPr/>
      <dgm:t>
        <a:bodyPr/>
        <a:lstStyle/>
        <a:p>
          <a:endParaRPr lang="en-US"/>
        </a:p>
      </dgm:t>
    </dgm:pt>
    <dgm:pt modelId="{EEAE4F8F-FA0F-4A84-B2FB-382E1A249B2B}" type="sibTrans" cxnId="{24B07AF0-2D4B-47C7-B900-1D500FF6CCDB}">
      <dgm:prSet/>
      <dgm:spPr/>
      <dgm:t>
        <a:bodyPr/>
        <a:lstStyle/>
        <a:p>
          <a:endParaRPr lang="en-US"/>
        </a:p>
      </dgm:t>
    </dgm:pt>
    <dgm:pt modelId="{4DB50E79-48C9-48E5-854F-85218D5D3ADC}" type="pres">
      <dgm:prSet presAssocID="{A7206E86-622E-4C20-BCE8-20EEB1E9FEF3}" presName="Name0" presStyleCnt="0">
        <dgm:presLayoutVars>
          <dgm:dir/>
          <dgm:animLvl val="lvl"/>
          <dgm:resizeHandles val="exact"/>
        </dgm:presLayoutVars>
      </dgm:prSet>
      <dgm:spPr/>
    </dgm:pt>
    <dgm:pt modelId="{10FB8739-FDEA-4DAE-8ABE-0994260BE038}" type="pres">
      <dgm:prSet presAssocID="{11D5E5CB-03A2-435F-8FD6-A2A5D46D96D9}" presName="linNode" presStyleCnt="0"/>
      <dgm:spPr/>
    </dgm:pt>
    <dgm:pt modelId="{9D7794BE-4045-43A2-A72B-89A678AB7EC5}" type="pres">
      <dgm:prSet presAssocID="{11D5E5CB-03A2-435F-8FD6-A2A5D46D96D9}" presName="parentText" presStyleLbl="node1" presStyleIdx="0" presStyleCnt="1" custLinFactNeighborY="6460">
        <dgm:presLayoutVars>
          <dgm:chMax val="1"/>
          <dgm:bulletEnabled val="1"/>
        </dgm:presLayoutVars>
      </dgm:prSet>
      <dgm:spPr/>
    </dgm:pt>
    <dgm:pt modelId="{9B6D1136-D62C-4928-964F-81C60D72C4D8}" type="pres">
      <dgm:prSet presAssocID="{11D5E5CB-03A2-435F-8FD6-A2A5D46D96D9}" presName="descendantText" presStyleLbl="alignAccFollowNode1" presStyleIdx="0" presStyleCnt="1" custScaleY="125122">
        <dgm:presLayoutVars>
          <dgm:bulletEnabled val="1"/>
        </dgm:presLayoutVars>
      </dgm:prSet>
      <dgm:spPr/>
    </dgm:pt>
  </dgm:ptLst>
  <dgm:cxnLst>
    <dgm:cxn modelId="{47553021-B1B2-40B8-81BA-BD99BF1CC1E3}" type="presOf" srcId="{DFFFD1C4-54E2-4DC7-AA01-3FA741587370}" destId="{9B6D1136-D62C-4928-964F-81C60D72C4D8}" srcOrd="0" destOrd="2" presId="urn:microsoft.com/office/officeart/2005/8/layout/vList5"/>
    <dgm:cxn modelId="{18125737-7975-4E6E-A583-FC0343E169E6}" type="presOf" srcId="{A9D58666-13EC-4FC4-91CB-E8E6CFF35A0C}" destId="{9B6D1136-D62C-4928-964F-81C60D72C4D8}" srcOrd="0" destOrd="3" presId="urn:microsoft.com/office/officeart/2005/8/layout/vList5"/>
    <dgm:cxn modelId="{D8C39A4D-71DE-4276-9113-EB3C43DA92AC}" type="presOf" srcId="{11D5E5CB-03A2-435F-8FD6-A2A5D46D96D9}" destId="{9D7794BE-4045-43A2-A72B-89A678AB7EC5}" srcOrd="0" destOrd="0" presId="urn:microsoft.com/office/officeart/2005/8/layout/vList5"/>
    <dgm:cxn modelId="{7515756F-FB2A-4649-BA8D-01FE804A3A8C}" srcId="{A7206E86-622E-4C20-BCE8-20EEB1E9FEF3}" destId="{11D5E5CB-03A2-435F-8FD6-A2A5D46D96D9}" srcOrd="0" destOrd="0" parTransId="{1108F26A-A950-4314-A2E9-3FA9144FB81B}" sibTransId="{5CDCEFC3-B08D-4408-9935-13FFC4787FD1}"/>
    <dgm:cxn modelId="{02B6EB4F-AFF5-4DB4-9099-60E13B2BB9EE}" srcId="{11D5E5CB-03A2-435F-8FD6-A2A5D46D96D9}" destId="{FCFB2C22-8164-45DA-8ACB-590DDA3D1770}" srcOrd="1" destOrd="0" parTransId="{8905806F-E3A8-4515-95D1-5FA9FEB67825}" sibTransId="{B7559D56-C9BC-4F57-9DA7-89CFD11AC9B1}"/>
    <dgm:cxn modelId="{C1E88974-A254-40B0-90B8-71C966BD1B3C}" srcId="{11D5E5CB-03A2-435F-8FD6-A2A5D46D96D9}" destId="{4DB0B45D-8D33-4EB0-981F-9D4934502C5B}" srcOrd="0" destOrd="0" parTransId="{A21691DE-91B9-47E1-8B41-7E269BAFE083}" sibTransId="{B8FA30FB-4CD6-46CA-99C6-59E54B831359}"/>
    <dgm:cxn modelId="{EB3A80A9-C1E7-4DA9-BF8A-97CB19C373DD}" type="presOf" srcId="{4DB0B45D-8D33-4EB0-981F-9D4934502C5B}" destId="{9B6D1136-D62C-4928-964F-81C60D72C4D8}" srcOrd="0" destOrd="0" presId="urn:microsoft.com/office/officeart/2005/8/layout/vList5"/>
    <dgm:cxn modelId="{AE4B9CAC-D51C-4030-AA1E-2D5047954EE1}" type="presOf" srcId="{A7206E86-622E-4C20-BCE8-20EEB1E9FEF3}" destId="{4DB50E79-48C9-48E5-854F-85218D5D3ADC}" srcOrd="0" destOrd="0" presId="urn:microsoft.com/office/officeart/2005/8/layout/vList5"/>
    <dgm:cxn modelId="{59D0E3E0-F98D-4080-8EF2-418EC1B67969}" type="presOf" srcId="{FCFB2C22-8164-45DA-8ACB-590DDA3D1770}" destId="{9B6D1136-D62C-4928-964F-81C60D72C4D8}" srcOrd="0" destOrd="1" presId="urn:microsoft.com/office/officeart/2005/8/layout/vList5"/>
    <dgm:cxn modelId="{87D5D7E5-9934-401F-9BAC-5213FD577EC2}" srcId="{11D5E5CB-03A2-435F-8FD6-A2A5D46D96D9}" destId="{DFFFD1C4-54E2-4DC7-AA01-3FA741587370}" srcOrd="2" destOrd="0" parTransId="{BACB87C1-34D9-4D97-9DCC-461C4D0AFD1E}" sibTransId="{05B5902B-EB03-4B88-8B83-70C249660134}"/>
    <dgm:cxn modelId="{24B07AF0-2D4B-47C7-B900-1D500FF6CCDB}" srcId="{11D5E5CB-03A2-435F-8FD6-A2A5D46D96D9}" destId="{A9D58666-13EC-4FC4-91CB-E8E6CFF35A0C}" srcOrd="3" destOrd="0" parTransId="{E9D311A3-C4D5-4250-B2E2-AB19D80C86FE}" sibTransId="{EEAE4F8F-FA0F-4A84-B2FB-382E1A249B2B}"/>
    <dgm:cxn modelId="{80795428-A0EF-48B4-9453-98287D0A21FB}" type="presParOf" srcId="{4DB50E79-48C9-48E5-854F-85218D5D3ADC}" destId="{10FB8739-FDEA-4DAE-8ABE-0994260BE038}" srcOrd="0" destOrd="0" presId="urn:microsoft.com/office/officeart/2005/8/layout/vList5"/>
    <dgm:cxn modelId="{ECCA8462-9091-4C0C-9AA6-6914675AF476}" type="presParOf" srcId="{10FB8739-FDEA-4DAE-8ABE-0994260BE038}" destId="{9D7794BE-4045-43A2-A72B-89A678AB7EC5}" srcOrd="0" destOrd="0" presId="urn:microsoft.com/office/officeart/2005/8/layout/vList5"/>
    <dgm:cxn modelId="{B7FBDC3E-D0B2-4CE8-AE93-A386892C3DA9}" type="presParOf" srcId="{10FB8739-FDEA-4DAE-8ABE-0994260BE038}" destId="{9B6D1136-D62C-4928-964F-81C60D72C4D8}" srcOrd="1" destOrd="0" presId="urn:microsoft.com/office/officeart/2005/8/layout/vList5"/>
  </dgm:cxnLst>
  <dgm:bg/>
  <dgm:whole/>
  <dgm:extLst>
    <a:ext uri="http://schemas.microsoft.com/office/drawing/2008/diagram">
      <dsp:dataModelExt xmlns:dsp="http://schemas.microsoft.com/office/drawing/2008/diagram" relId="rId28"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9053AACF-1F1C-401F-8255-6882AEF43459}" type="doc">
      <dgm:prSet loTypeId="urn:microsoft.com/office/officeart/2005/8/layout/matrix1" loCatId="matrix" qsTypeId="urn:microsoft.com/office/officeart/2005/8/quickstyle/simple1" qsCatId="simple" csTypeId="urn:microsoft.com/office/officeart/2005/8/colors/accent3_2" csCatId="accent3" phldr="1"/>
      <dgm:spPr/>
      <dgm:t>
        <a:bodyPr/>
        <a:lstStyle/>
        <a:p>
          <a:endParaRPr lang="en-US"/>
        </a:p>
      </dgm:t>
    </dgm:pt>
    <dgm:pt modelId="{3344DAD4-D7EA-482C-AD53-1A7784017EA9}">
      <dgm:prSet phldrT="[Text]" custT="1"/>
      <dgm:spPr/>
      <dgm:t>
        <a:bodyPr/>
        <a:lstStyle/>
        <a:p>
          <a:r>
            <a:rPr lang="en-US" sz="2800" b="1" dirty="0">
              <a:latin typeface="Corbel" panose="020B0503020204020204" pitchFamily="34" charset="0"/>
              <a:cs typeface="Arial" panose="020B0604020202020204" pitchFamily="34" charset="0"/>
            </a:rPr>
            <a:t>In-house and OTJ</a:t>
          </a:r>
        </a:p>
      </dgm:t>
    </dgm:pt>
    <dgm:pt modelId="{6B6C2A99-1A39-4686-A6C5-00C080C6C2CA}" type="parTrans" cxnId="{A7C37039-676D-42E8-A5DF-34921E98D053}">
      <dgm:prSet/>
      <dgm:spPr/>
      <dgm:t>
        <a:bodyPr/>
        <a:lstStyle/>
        <a:p>
          <a:endParaRPr lang="en-US"/>
        </a:p>
      </dgm:t>
    </dgm:pt>
    <dgm:pt modelId="{57D0D976-4F17-4499-97A6-BA8EBA0F4F48}" type="sibTrans" cxnId="{A7C37039-676D-42E8-A5DF-34921E98D053}">
      <dgm:prSet/>
      <dgm:spPr/>
      <dgm:t>
        <a:bodyPr/>
        <a:lstStyle/>
        <a:p>
          <a:endParaRPr lang="en-US"/>
        </a:p>
      </dgm:t>
    </dgm:pt>
    <dgm:pt modelId="{2B0B2E9C-5414-458B-8ABC-9A85C2969158}">
      <dgm:prSet phldrT="[Text]" custT="1"/>
      <dgm:spPr/>
      <dgm:t>
        <a:bodyPr/>
        <a:lstStyle/>
        <a:p>
          <a:endParaRPr lang="en-US" sz="2400" b="1" dirty="0">
            <a:latin typeface="Eurostile" panose="020B0504020202050204" pitchFamily="34" charset="0"/>
            <a:cs typeface="Arial" panose="020B0604020202020204" pitchFamily="34" charset="0"/>
          </a:endParaRPr>
        </a:p>
        <a:p>
          <a:r>
            <a:rPr lang="en-US" sz="2400" b="1" dirty="0">
              <a:latin typeface="Corbel" panose="020B0503020204020204" pitchFamily="34" charset="0"/>
              <a:cs typeface="Arial" panose="020B0604020202020204" pitchFamily="34" charset="0"/>
            </a:rPr>
            <a:t>Mentoring</a:t>
          </a:r>
          <a:br>
            <a:rPr lang="en-US" sz="2400" b="1" dirty="0">
              <a:latin typeface="Corbel" panose="020B0503020204020204" pitchFamily="34" charset="0"/>
              <a:cs typeface="Arial" panose="020B0604020202020204" pitchFamily="34" charset="0"/>
            </a:rPr>
          </a:br>
          <a:r>
            <a:rPr lang="en-US" sz="2400" b="1" dirty="0" err="1">
              <a:latin typeface="Corbel" panose="020B0503020204020204" pitchFamily="34" charset="0"/>
              <a:cs typeface="Arial" panose="020B0604020202020204" pitchFamily="34" charset="0"/>
            </a:rPr>
            <a:t>RegU</a:t>
          </a:r>
          <a:r>
            <a:rPr lang="en-US" sz="2400" b="1" dirty="0">
              <a:latin typeface="Corbel" panose="020B0503020204020204" pitchFamily="34" charset="0"/>
              <a:cs typeface="Arial" panose="020B0604020202020204" pitchFamily="34" charset="0"/>
            </a:rPr>
            <a:t> courses on time management/prioritization</a:t>
          </a:r>
        </a:p>
      </dgm:t>
    </dgm:pt>
    <dgm:pt modelId="{59D37D9A-38C5-4927-9927-ECD5C2CB9EEE}" type="sibTrans" cxnId="{C630613E-1D73-455E-9335-41870DB6FC43}">
      <dgm:prSet/>
      <dgm:spPr/>
      <dgm:t>
        <a:bodyPr/>
        <a:lstStyle/>
        <a:p>
          <a:endParaRPr lang="en-US"/>
        </a:p>
      </dgm:t>
    </dgm:pt>
    <dgm:pt modelId="{F091043A-355F-400C-BBB5-E79B5BED94D6}" type="parTrans" cxnId="{C630613E-1D73-455E-9335-41870DB6FC43}">
      <dgm:prSet/>
      <dgm:spPr/>
      <dgm:t>
        <a:bodyPr/>
        <a:lstStyle/>
        <a:p>
          <a:endParaRPr lang="en-US"/>
        </a:p>
      </dgm:t>
    </dgm:pt>
    <dgm:pt modelId="{BEE84EC6-BE25-4339-BAC1-6C63DFD46698}">
      <dgm:prSet phldrT="[Text]" custT="1"/>
      <dgm:spPr/>
      <dgm:t>
        <a:bodyPr/>
        <a:lstStyle/>
        <a:p>
          <a:pPr algn="ctr"/>
          <a:endParaRPr lang="en-US" sz="2400" b="1" dirty="0">
            <a:latin typeface="Corbel" panose="020B0503020204020204" pitchFamily="34" charset="0"/>
            <a:cs typeface="Arial" panose="020B0604020202020204" pitchFamily="34" charset="0"/>
          </a:endParaRPr>
        </a:p>
        <a:p>
          <a:pPr algn="ctr"/>
          <a:r>
            <a:rPr lang="en-US" sz="2400" b="1" dirty="0">
              <a:latin typeface="Corbel" panose="020B0503020204020204" pitchFamily="34" charset="0"/>
              <a:cs typeface="Arial" panose="020B0604020202020204" pitchFamily="34" charset="0"/>
            </a:rPr>
            <a:t>Department resources</a:t>
          </a:r>
          <a:br>
            <a:rPr lang="en-US" sz="2400" b="1" dirty="0">
              <a:latin typeface="Corbel" panose="020B0503020204020204" pitchFamily="34" charset="0"/>
              <a:cs typeface="Arial" panose="020B0604020202020204" pitchFamily="34" charset="0"/>
            </a:rPr>
          </a:br>
          <a:r>
            <a:rPr lang="en-US" sz="2400" b="1" dirty="0">
              <a:latin typeface="Corbel" panose="020B0503020204020204" pitchFamily="34" charset="0"/>
              <a:cs typeface="Arial" panose="020B0604020202020204" pitchFamily="34" charset="0"/>
            </a:rPr>
            <a:t>Monitored OTJ experience</a:t>
          </a:r>
          <a:br>
            <a:rPr lang="en-US" sz="2400" b="1" dirty="0">
              <a:latin typeface="Corbel" panose="020B0503020204020204" pitchFamily="34" charset="0"/>
              <a:cs typeface="Arial" panose="020B0604020202020204" pitchFamily="34" charset="0"/>
            </a:rPr>
          </a:br>
          <a:r>
            <a:rPr lang="en-US" sz="2400" b="1" dirty="0">
              <a:latin typeface="Corbel" panose="020B0503020204020204" pitchFamily="34" charset="0"/>
              <a:cs typeface="Arial" panose="020B0604020202020204" pitchFamily="34" charset="0"/>
            </a:rPr>
            <a:t>Review examination manual</a:t>
          </a:r>
          <a:br>
            <a:rPr lang="en-US" sz="2400" b="1" dirty="0">
              <a:latin typeface="Corbel" panose="020B0503020204020204" pitchFamily="34" charset="0"/>
              <a:cs typeface="Arial" panose="020B0604020202020204" pitchFamily="34" charset="0"/>
            </a:rPr>
          </a:br>
          <a:r>
            <a:rPr lang="en-US" sz="2400" b="1" dirty="0">
              <a:latin typeface="Corbel" panose="020B0503020204020204" pitchFamily="34" charset="0"/>
              <a:cs typeface="Arial" panose="020B0604020202020204" pitchFamily="34" charset="0"/>
            </a:rPr>
            <a:t>Post-exam communications/ meetings</a:t>
          </a:r>
        </a:p>
      </dgm:t>
    </dgm:pt>
    <dgm:pt modelId="{BBD0CF9C-E25E-4D9C-8C41-B02FF43E0DE1}" type="sibTrans" cxnId="{2868E850-BAF0-45F2-BB92-48E19D1442F4}">
      <dgm:prSet/>
      <dgm:spPr/>
      <dgm:t>
        <a:bodyPr/>
        <a:lstStyle/>
        <a:p>
          <a:endParaRPr lang="en-US"/>
        </a:p>
      </dgm:t>
    </dgm:pt>
    <dgm:pt modelId="{34B9F9A6-16C4-49E7-9CB2-77AB98501CED}" type="parTrans" cxnId="{2868E850-BAF0-45F2-BB92-48E19D1442F4}">
      <dgm:prSet/>
      <dgm:spPr/>
      <dgm:t>
        <a:bodyPr/>
        <a:lstStyle/>
        <a:p>
          <a:endParaRPr lang="en-US"/>
        </a:p>
      </dgm:t>
    </dgm:pt>
    <dgm:pt modelId="{D54C04DA-07C4-4B92-8F8E-A743795DA8BE}">
      <dgm:prSet phldrT="[Text]" custT="1"/>
      <dgm:spPr/>
      <dgm:t>
        <a:bodyPr/>
        <a:lstStyle/>
        <a:p>
          <a:r>
            <a:rPr lang="en-US" sz="2800" b="1" dirty="0">
              <a:latin typeface="Corbel" panose="020B0503020204020204" pitchFamily="34" charset="0"/>
              <a:cs typeface="Arial" panose="020B0604020202020204" pitchFamily="34" charset="0"/>
            </a:rPr>
            <a:t>Work with EIC</a:t>
          </a:r>
        </a:p>
      </dgm:t>
    </dgm:pt>
    <dgm:pt modelId="{7F7A0E96-042A-4823-843F-E1D38F4580C4}" type="parTrans" cxnId="{BB9E55A9-FEC3-49B7-A841-95C61F405893}">
      <dgm:prSet/>
      <dgm:spPr/>
      <dgm:t>
        <a:bodyPr/>
        <a:lstStyle/>
        <a:p>
          <a:endParaRPr lang="en-US"/>
        </a:p>
      </dgm:t>
    </dgm:pt>
    <dgm:pt modelId="{DDEE5D20-5F25-422C-9F7E-9306859B7FAE}" type="sibTrans" cxnId="{BB9E55A9-FEC3-49B7-A841-95C61F405893}">
      <dgm:prSet/>
      <dgm:spPr/>
      <dgm:t>
        <a:bodyPr/>
        <a:lstStyle/>
        <a:p>
          <a:endParaRPr lang="en-US"/>
        </a:p>
      </dgm:t>
    </dgm:pt>
    <dgm:pt modelId="{4148BEBB-7740-48DC-8A64-C5909AE42867}">
      <dgm:prSet phldrT="[Text]"/>
      <dgm:spPr/>
      <dgm:t>
        <a:bodyPr/>
        <a:lstStyle/>
        <a:p>
          <a:r>
            <a:rPr lang="en-US" b="1" dirty="0">
              <a:latin typeface="Corbel" panose="020B0503020204020204" pitchFamily="34" charset="0"/>
              <a:cs typeface="Arial" panose="020B0604020202020204" pitchFamily="34" charset="0"/>
            </a:rPr>
            <a:t>Training options</a:t>
          </a:r>
        </a:p>
      </dgm:t>
    </dgm:pt>
    <dgm:pt modelId="{B776149E-ED18-4B12-BA4A-32AFDBD7BBF3}" type="sibTrans" cxnId="{76EE4381-BF2C-46CD-853F-6A1E8E785281}">
      <dgm:prSet/>
      <dgm:spPr/>
      <dgm:t>
        <a:bodyPr/>
        <a:lstStyle/>
        <a:p>
          <a:endParaRPr lang="en-US"/>
        </a:p>
      </dgm:t>
    </dgm:pt>
    <dgm:pt modelId="{85F8E1C1-3E20-4308-A4F9-0D839D9D9B29}" type="parTrans" cxnId="{76EE4381-BF2C-46CD-853F-6A1E8E785281}">
      <dgm:prSet/>
      <dgm:spPr/>
      <dgm:t>
        <a:bodyPr/>
        <a:lstStyle/>
        <a:p>
          <a:endParaRPr lang="en-US"/>
        </a:p>
      </dgm:t>
    </dgm:pt>
    <dgm:pt modelId="{6DBBCC72-FBB9-4D1E-9120-F08264FC6A26}" type="pres">
      <dgm:prSet presAssocID="{9053AACF-1F1C-401F-8255-6882AEF43459}" presName="diagram" presStyleCnt="0">
        <dgm:presLayoutVars>
          <dgm:chMax val="1"/>
          <dgm:dir/>
          <dgm:animLvl val="ctr"/>
          <dgm:resizeHandles val="exact"/>
        </dgm:presLayoutVars>
      </dgm:prSet>
      <dgm:spPr/>
    </dgm:pt>
    <dgm:pt modelId="{6FC9FBF3-D717-4EC2-92DB-3B4C4692B16F}" type="pres">
      <dgm:prSet presAssocID="{9053AACF-1F1C-401F-8255-6882AEF43459}" presName="matrix" presStyleCnt="0"/>
      <dgm:spPr/>
    </dgm:pt>
    <dgm:pt modelId="{B4FBA781-54AC-4929-AC10-B76E468D1A6E}" type="pres">
      <dgm:prSet presAssocID="{9053AACF-1F1C-401F-8255-6882AEF43459}" presName="tile1" presStyleLbl="node1" presStyleIdx="0" presStyleCnt="4"/>
      <dgm:spPr/>
    </dgm:pt>
    <dgm:pt modelId="{019D1DB4-BA3C-465E-BD42-EE4AC740B3FE}" type="pres">
      <dgm:prSet presAssocID="{9053AACF-1F1C-401F-8255-6882AEF43459}" presName="tile1text" presStyleLbl="node1" presStyleIdx="0" presStyleCnt="4">
        <dgm:presLayoutVars>
          <dgm:chMax val="0"/>
          <dgm:chPref val="0"/>
          <dgm:bulletEnabled val="1"/>
        </dgm:presLayoutVars>
      </dgm:prSet>
      <dgm:spPr/>
    </dgm:pt>
    <dgm:pt modelId="{6167C54B-9408-42CA-8019-3F8D7DBFEA08}" type="pres">
      <dgm:prSet presAssocID="{9053AACF-1F1C-401F-8255-6882AEF43459}" presName="tile2" presStyleLbl="node1" presStyleIdx="1" presStyleCnt="4"/>
      <dgm:spPr/>
    </dgm:pt>
    <dgm:pt modelId="{2308B8C9-8ED4-4983-82F5-90D5CA6F401C}" type="pres">
      <dgm:prSet presAssocID="{9053AACF-1F1C-401F-8255-6882AEF43459}" presName="tile2text" presStyleLbl="node1" presStyleIdx="1" presStyleCnt="4">
        <dgm:presLayoutVars>
          <dgm:chMax val="0"/>
          <dgm:chPref val="0"/>
          <dgm:bulletEnabled val="1"/>
        </dgm:presLayoutVars>
      </dgm:prSet>
      <dgm:spPr/>
    </dgm:pt>
    <dgm:pt modelId="{4D98C476-B4F1-431F-8193-FFAE83C46237}" type="pres">
      <dgm:prSet presAssocID="{9053AACF-1F1C-401F-8255-6882AEF43459}" presName="tile3" presStyleLbl="node1" presStyleIdx="2" presStyleCnt="4" custLinFactNeighborY="2770"/>
      <dgm:spPr/>
    </dgm:pt>
    <dgm:pt modelId="{940F77B3-3476-49B1-A9FC-AA0D8466E497}" type="pres">
      <dgm:prSet presAssocID="{9053AACF-1F1C-401F-8255-6882AEF43459}" presName="tile3text" presStyleLbl="node1" presStyleIdx="2" presStyleCnt="4">
        <dgm:presLayoutVars>
          <dgm:chMax val="0"/>
          <dgm:chPref val="0"/>
          <dgm:bulletEnabled val="1"/>
        </dgm:presLayoutVars>
      </dgm:prSet>
      <dgm:spPr/>
    </dgm:pt>
    <dgm:pt modelId="{DE7FD68A-9440-4AE0-A5B4-C5EBCCC57802}" type="pres">
      <dgm:prSet presAssocID="{9053AACF-1F1C-401F-8255-6882AEF43459}" presName="tile4" presStyleLbl="node1" presStyleIdx="3" presStyleCnt="4" custLinFactNeighborX="901" custLinFactNeighborY="2069"/>
      <dgm:spPr/>
    </dgm:pt>
    <dgm:pt modelId="{182D444B-C7C6-41C0-B42B-C339C9E43A67}" type="pres">
      <dgm:prSet presAssocID="{9053AACF-1F1C-401F-8255-6882AEF43459}" presName="tile4text" presStyleLbl="node1" presStyleIdx="3" presStyleCnt="4">
        <dgm:presLayoutVars>
          <dgm:chMax val="0"/>
          <dgm:chPref val="0"/>
          <dgm:bulletEnabled val="1"/>
        </dgm:presLayoutVars>
      </dgm:prSet>
      <dgm:spPr/>
    </dgm:pt>
    <dgm:pt modelId="{CA9A11ED-2B16-44C2-8B03-21B0236FBD2B}" type="pres">
      <dgm:prSet presAssocID="{9053AACF-1F1C-401F-8255-6882AEF43459}" presName="centerTile" presStyleLbl="fgShp" presStyleIdx="0" presStyleCnt="1" custFlipHor="1" custScaleX="42308" custScaleY="40541" custLinFactY="-79730" custLinFactNeighborX="-19" custLinFactNeighborY="-100000">
        <dgm:presLayoutVars>
          <dgm:chMax val="0"/>
          <dgm:chPref val="0"/>
        </dgm:presLayoutVars>
      </dgm:prSet>
      <dgm:spPr/>
    </dgm:pt>
  </dgm:ptLst>
  <dgm:cxnLst>
    <dgm:cxn modelId="{918F5603-0128-4B2B-B7EC-509468B6D760}" type="presOf" srcId="{9053AACF-1F1C-401F-8255-6882AEF43459}" destId="{6DBBCC72-FBB9-4D1E-9120-F08264FC6A26}" srcOrd="0" destOrd="0" presId="urn:microsoft.com/office/officeart/2005/8/layout/matrix1"/>
    <dgm:cxn modelId="{90077A0E-0572-4532-8DEC-63479385369A}" type="presOf" srcId="{BEE84EC6-BE25-4339-BAC1-6C63DFD46698}" destId="{B4FBA781-54AC-4929-AC10-B76E468D1A6E}" srcOrd="0" destOrd="0" presId="urn:microsoft.com/office/officeart/2005/8/layout/matrix1"/>
    <dgm:cxn modelId="{8215891A-CDCD-4232-97C1-A647E99B16B2}" type="presOf" srcId="{2B0B2E9C-5414-458B-8ABC-9A85C2969158}" destId="{6167C54B-9408-42CA-8019-3F8D7DBFEA08}" srcOrd="0" destOrd="0" presId="urn:microsoft.com/office/officeart/2005/8/layout/matrix1"/>
    <dgm:cxn modelId="{9C610532-181D-435A-9FE0-202121CF3C31}" type="presOf" srcId="{D54C04DA-07C4-4B92-8F8E-A743795DA8BE}" destId="{940F77B3-3476-49B1-A9FC-AA0D8466E497}" srcOrd="1" destOrd="0" presId="urn:microsoft.com/office/officeart/2005/8/layout/matrix1"/>
    <dgm:cxn modelId="{A7C37039-676D-42E8-A5DF-34921E98D053}" srcId="{4148BEBB-7740-48DC-8A64-C5909AE42867}" destId="{3344DAD4-D7EA-482C-AD53-1A7784017EA9}" srcOrd="3" destOrd="0" parTransId="{6B6C2A99-1A39-4686-A6C5-00C080C6C2CA}" sibTransId="{57D0D976-4F17-4499-97A6-BA8EBA0F4F48}"/>
    <dgm:cxn modelId="{C630613E-1D73-455E-9335-41870DB6FC43}" srcId="{4148BEBB-7740-48DC-8A64-C5909AE42867}" destId="{2B0B2E9C-5414-458B-8ABC-9A85C2969158}" srcOrd="1" destOrd="0" parTransId="{F091043A-355F-400C-BBB5-E79B5BED94D6}" sibTransId="{59D37D9A-38C5-4927-9927-ECD5C2CB9EEE}"/>
    <dgm:cxn modelId="{5004E63E-6A51-4E80-A9C8-96C727137D2E}" type="presOf" srcId="{BEE84EC6-BE25-4339-BAC1-6C63DFD46698}" destId="{019D1DB4-BA3C-465E-BD42-EE4AC740B3FE}" srcOrd="1" destOrd="0" presId="urn:microsoft.com/office/officeart/2005/8/layout/matrix1"/>
    <dgm:cxn modelId="{A775274B-8249-4EDA-8961-9054B375AE8D}" type="presOf" srcId="{2B0B2E9C-5414-458B-8ABC-9A85C2969158}" destId="{2308B8C9-8ED4-4983-82F5-90D5CA6F401C}" srcOrd="1" destOrd="0" presId="urn:microsoft.com/office/officeart/2005/8/layout/matrix1"/>
    <dgm:cxn modelId="{2868E850-BAF0-45F2-BB92-48E19D1442F4}" srcId="{4148BEBB-7740-48DC-8A64-C5909AE42867}" destId="{BEE84EC6-BE25-4339-BAC1-6C63DFD46698}" srcOrd="0" destOrd="0" parTransId="{34B9F9A6-16C4-49E7-9CB2-77AB98501CED}" sibTransId="{BBD0CF9C-E25E-4D9C-8C41-B02FF43E0DE1}"/>
    <dgm:cxn modelId="{CB704C51-9CE6-4072-85DD-949357DDB3E0}" type="presOf" srcId="{D54C04DA-07C4-4B92-8F8E-A743795DA8BE}" destId="{4D98C476-B4F1-431F-8193-FFAE83C46237}" srcOrd="0" destOrd="0" presId="urn:microsoft.com/office/officeart/2005/8/layout/matrix1"/>
    <dgm:cxn modelId="{76EE4381-BF2C-46CD-853F-6A1E8E785281}" srcId="{9053AACF-1F1C-401F-8255-6882AEF43459}" destId="{4148BEBB-7740-48DC-8A64-C5909AE42867}" srcOrd="0" destOrd="0" parTransId="{85F8E1C1-3E20-4308-A4F9-0D839D9D9B29}" sibTransId="{B776149E-ED18-4B12-BA4A-32AFDBD7BBF3}"/>
    <dgm:cxn modelId="{8085F89E-5D29-4A03-BA28-F8D71E605E52}" type="presOf" srcId="{3344DAD4-D7EA-482C-AD53-1A7784017EA9}" destId="{182D444B-C7C6-41C0-B42B-C339C9E43A67}" srcOrd="1" destOrd="0" presId="urn:microsoft.com/office/officeart/2005/8/layout/matrix1"/>
    <dgm:cxn modelId="{BB9E55A9-FEC3-49B7-A841-95C61F405893}" srcId="{4148BEBB-7740-48DC-8A64-C5909AE42867}" destId="{D54C04DA-07C4-4B92-8F8E-A743795DA8BE}" srcOrd="2" destOrd="0" parTransId="{7F7A0E96-042A-4823-843F-E1D38F4580C4}" sibTransId="{DDEE5D20-5F25-422C-9F7E-9306859B7FAE}"/>
    <dgm:cxn modelId="{003636BA-26C6-481D-9D3B-066412460393}" type="presOf" srcId="{4148BEBB-7740-48DC-8A64-C5909AE42867}" destId="{CA9A11ED-2B16-44C2-8B03-21B0236FBD2B}" srcOrd="0" destOrd="0" presId="urn:microsoft.com/office/officeart/2005/8/layout/matrix1"/>
    <dgm:cxn modelId="{A52592F8-5038-486F-A1C4-1E7FE784EE23}" type="presOf" srcId="{3344DAD4-D7EA-482C-AD53-1A7784017EA9}" destId="{DE7FD68A-9440-4AE0-A5B4-C5EBCCC57802}" srcOrd="0" destOrd="0" presId="urn:microsoft.com/office/officeart/2005/8/layout/matrix1"/>
    <dgm:cxn modelId="{AC687AA3-F87E-4C9D-BB30-D2485B4651C0}" type="presParOf" srcId="{6DBBCC72-FBB9-4D1E-9120-F08264FC6A26}" destId="{6FC9FBF3-D717-4EC2-92DB-3B4C4692B16F}" srcOrd="0" destOrd="0" presId="urn:microsoft.com/office/officeart/2005/8/layout/matrix1"/>
    <dgm:cxn modelId="{2385EEC5-42DE-4FC8-8E51-0CBF7101EFF9}" type="presParOf" srcId="{6FC9FBF3-D717-4EC2-92DB-3B4C4692B16F}" destId="{B4FBA781-54AC-4929-AC10-B76E468D1A6E}" srcOrd="0" destOrd="0" presId="urn:microsoft.com/office/officeart/2005/8/layout/matrix1"/>
    <dgm:cxn modelId="{2308A9BA-283B-4FA4-9CFF-66E750D54B0D}" type="presParOf" srcId="{6FC9FBF3-D717-4EC2-92DB-3B4C4692B16F}" destId="{019D1DB4-BA3C-465E-BD42-EE4AC740B3FE}" srcOrd="1" destOrd="0" presId="urn:microsoft.com/office/officeart/2005/8/layout/matrix1"/>
    <dgm:cxn modelId="{C07C79F0-427D-4AA0-9709-91BDEDEAABD2}" type="presParOf" srcId="{6FC9FBF3-D717-4EC2-92DB-3B4C4692B16F}" destId="{6167C54B-9408-42CA-8019-3F8D7DBFEA08}" srcOrd="2" destOrd="0" presId="urn:microsoft.com/office/officeart/2005/8/layout/matrix1"/>
    <dgm:cxn modelId="{70574353-8E33-41AE-8419-BE3DEB5C47E6}" type="presParOf" srcId="{6FC9FBF3-D717-4EC2-92DB-3B4C4692B16F}" destId="{2308B8C9-8ED4-4983-82F5-90D5CA6F401C}" srcOrd="3" destOrd="0" presId="urn:microsoft.com/office/officeart/2005/8/layout/matrix1"/>
    <dgm:cxn modelId="{E90CB42F-2C44-4505-AD8B-3BDAE8506EA5}" type="presParOf" srcId="{6FC9FBF3-D717-4EC2-92DB-3B4C4692B16F}" destId="{4D98C476-B4F1-431F-8193-FFAE83C46237}" srcOrd="4" destOrd="0" presId="urn:microsoft.com/office/officeart/2005/8/layout/matrix1"/>
    <dgm:cxn modelId="{42375B31-71DE-4EE6-9B25-4840D16F1E49}" type="presParOf" srcId="{6FC9FBF3-D717-4EC2-92DB-3B4C4692B16F}" destId="{940F77B3-3476-49B1-A9FC-AA0D8466E497}" srcOrd="5" destOrd="0" presId="urn:microsoft.com/office/officeart/2005/8/layout/matrix1"/>
    <dgm:cxn modelId="{60D089DC-5729-4EBD-A0A1-8D00163441AC}" type="presParOf" srcId="{6FC9FBF3-D717-4EC2-92DB-3B4C4692B16F}" destId="{DE7FD68A-9440-4AE0-A5B4-C5EBCCC57802}" srcOrd="6" destOrd="0" presId="urn:microsoft.com/office/officeart/2005/8/layout/matrix1"/>
    <dgm:cxn modelId="{C01F9589-51A3-42BA-9BB5-E3B80872A447}" type="presParOf" srcId="{6FC9FBF3-D717-4EC2-92DB-3B4C4692B16F}" destId="{182D444B-C7C6-41C0-B42B-C339C9E43A67}" srcOrd="7" destOrd="0" presId="urn:microsoft.com/office/officeart/2005/8/layout/matrix1"/>
    <dgm:cxn modelId="{FED92614-19E6-40E0-89DD-4969F1F8E40B}" type="presParOf" srcId="{6DBBCC72-FBB9-4D1E-9120-F08264FC6A26}" destId="{CA9A11ED-2B16-44C2-8B03-21B0236FBD2B}" srcOrd="1" destOrd="0" presId="urn:microsoft.com/office/officeart/2005/8/layout/matrix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4.xml><?xml version="1.0" encoding="utf-8"?>
<dgm:dataModel xmlns:dgm="http://schemas.openxmlformats.org/drawingml/2006/diagram" xmlns:a="http://schemas.openxmlformats.org/drawingml/2006/main">
  <dgm:ptLst>
    <dgm:pt modelId="{819DDD69-81FC-4D84-8F03-FA720201392E}" type="doc">
      <dgm:prSet loTypeId="urn:microsoft.com/office/officeart/2005/8/layout/matrix1" loCatId="matrix" qsTypeId="urn:microsoft.com/office/officeart/2005/8/quickstyle/simple1" qsCatId="simple" csTypeId="urn:microsoft.com/office/officeart/2005/8/colors/accent5_2" csCatId="accent5" phldr="1"/>
      <dgm:spPr/>
      <dgm:t>
        <a:bodyPr/>
        <a:lstStyle/>
        <a:p>
          <a:endParaRPr lang="en-US"/>
        </a:p>
      </dgm:t>
    </dgm:pt>
    <dgm:pt modelId="{2FD8ED3C-30CF-4873-9D5C-040D737F58F4}">
      <dgm:prSet phldrT="[Text]" custT="1"/>
      <dgm:spPr>
        <a:solidFill>
          <a:schemeClr val="accent1">
            <a:lumMod val="20000"/>
            <a:lumOff val="80000"/>
          </a:schemeClr>
        </a:solidFill>
      </dgm:spPr>
      <dgm:t>
        <a:bodyPr/>
        <a:lstStyle/>
        <a:p>
          <a:r>
            <a:rPr lang="en-US" sz="1500" b="1" dirty="0">
              <a:latin typeface="Corbel" panose="020B0503020204020204" pitchFamily="34" charset="0"/>
              <a:cs typeface="Arial" panose="020B0604020202020204" pitchFamily="34" charset="0"/>
            </a:rPr>
            <a:t>Training options</a:t>
          </a:r>
          <a:endParaRPr lang="en-US" sz="1500" b="1" dirty="0">
            <a:latin typeface="Corbel" panose="020B0503020204020204" pitchFamily="34" charset="0"/>
          </a:endParaRPr>
        </a:p>
      </dgm:t>
    </dgm:pt>
    <dgm:pt modelId="{225D92BB-A47B-45FC-BE16-BC43EA258124}" type="parTrans" cxnId="{B11BC0D6-0961-4274-821A-F693045607B3}">
      <dgm:prSet/>
      <dgm:spPr/>
      <dgm:t>
        <a:bodyPr/>
        <a:lstStyle/>
        <a:p>
          <a:endParaRPr lang="en-US"/>
        </a:p>
      </dgm:t>
    </dgm:pt>
    <dgm:pt modelId="{F8E5896A-C326-487E-8B73-C3C2C1FFA5DC}" type="sibTrans" cxnId="{B11BC0D6-0961-4274-821A-F693045607B3}">
      <dgm:prSet/>
      <dgm:spPr/>
      <dgm:t>
        <a:bodyPr/>
        <a:lstStyle/>
        <a:p>
          <a:endParaRPr lang="en-US"/>
        </a:p>
      </dgm:t>
    </dgm:pt>
    <dgm:pt modelId="{18A4DF4B-4BC3-4BC0-87B7-95ED0F1D3308}">
      <dgm:prSet phldrT="[Text]"/>
      <dgm:spPr>
        <a:solidFill>
          <a:schemeClr val="accent1"/>
        </a:solidFill>
      </dgm:spPr>
      <dgm:t>
        <a:bodyPr/>
        <a:lstStyle/>
        <a:p>
          <a:endParaRPr lang="en-US" b="1" dirty="0"/>
        </a:p>
        <a:p>
          <a:r>
            <a:rPr lang="en-US" b="1" dirty="0">
              <a:latin typeface="Corbel" panose="020B0503020204020204" pitchFamily="34" charset="0"/>
            </a:rPr>
            <a:t>Onboarding training</a:t>
          </a:r>
        </a:p>
        <a:p>
          <a:r>
            <a:rPr lang="en-US" b="1" dirty="0">
              <a:latin typeface="Corbel" panose="020B0503020204020204" pitchFamily="34" charset="0"/>
            </a:rPr>
            <a:t>Shadow EIC</a:t>
          </a:r>
        </a:p>
      </dgm:t>
    </dgm:pt>
    <dgm:pt modelId="{92C06DED-55D4-4E4E-9ACB-C5A8EA3A6853}" type="parTrans" cxnId="{12CFBA81-112B-48F1-A2FE-45E1B916C18F}">
      <dgm:prSet/>
      <dgm:spPr/>
      <dgm:t>
        <a:bodyPr/>
        <a:lstStyle/>
        <a:p>
          <a:endParaRPr lang="en-US"/>
        </a:p>
      </dgm:t>
    </dgm:pt>
    <dgm:pt modelId="{498D78CA-D8A8-42D6-98DD-3A50D77EAFB7}" type="sibTrans" cxnId="{12CFBA81-112B-48F1-A2FE-45E1B916C18F}">
      <dgm:prSet/>
      <dgm:spPr/>
      <dgm:t>
        <a:bodyPr/>
        <a:lstStyle/>
        <a:p>
          <a:endParaRPr lang="en-US"/>
        </a:p>
      </dgm:t>
    </dgm:pt>
    <dgm:pt modelId="{D040620F-1884-4E2D-B81F-D912DF441062}">
      <dgm:prSet phldrT="[Text]"/>
      <dgm:spPr>
        <a:solidFill>
          <a:schemeClr val="accent1"/>
        </a:solidFill>
      </dgm:spPr>
      <dgm:t>
        <a:bodyPr/>
        <a:lstStyle/>
        <a:p>
          <a:endParaRPr lang="en-US" b="1" dirty="0"/>
        </a:p>
        <a:p>
          <a:r>
            <a:rPr lang="en-US" b="1" dirty="0">
              <a:latin typeface="Corbel" panose="020B0503020204020204" pitchFamily="34" charset="0"/>
            </a:rPr>
            <a:t>In-house policies &amp; procedures training</a:t>
          </a:r>
        </a:p>
        <a:p>
          <a:r>
            <a:rPr lang="en-US" b="1" dirty="0">
              <a:latin typeface="Corbel" panose="020B0503020204020204" pitchFamily="34" charset="0"/>
            </a:rPr>
            <a:t>Review sample reports</a:t>
          </a:r>
        </a:p>
      </dgm:t>
    </dgm:pt>
    <dgm:pt modelId="{07C208DE-3A82-4CFB-A455-81E70ECC5396}" type="parTrans" cxnId="{254F8B53-DD3D-45AF-B046-A0DE9ED04616}">
      <dgm:prSet/>
      <dgm:spPr/>
      <dgm:t>
        <a:bodyPr/>
        <a:lstStyle/>
        <a:p>
          <a:endParaRPr lang="en-US"/>
        </a:p>
      </dgm:t>
    </dgm:pt>
    <dgm:pt modelId="{225F433D-CFB0-4682-A1FB-7F7A51CCBB60}" type="sibTrans" cxnId="{254F8B53-DD3D-45AF-B046-A0DE9ED04616}">
      <dgm:prSet/>
      <dgm:spPr/>
      <dgm:t>
        <a:bodyPr/>
        <a:lstStyle/>
        <a:p>
          <a:endParaRPr lang="en-US"/>
        </a:p>
      </dgm:t>
    </dgm:pt>
    <dgm:pt modelId="{E35972AB-2632-4B4D-A738-665E658F4203}">
      <dgm:prSet phldrT="[Text]"/>
      <dgm:spPr>
        <a:solidFill>
          <a:schemeClr val="accent1"/>
        </a:solidFill>
      </dgm:spPr>
      <dgm:t>
        <a:bodyPr/>
        <a:lstStyle/>
        <a:p>
          <a:r>
            <a:rPr lang="en-US" b="1" dirty="0">
              <a:latin typeface="Corbel" panose="020B0503020204020204" pitchFamily="34" charset="0"/>
            </a:rPr>
            <a:t>Review of exam manual</a:t>
          </a:r>
        </a:p>
        <a:p>
          <a:r>
            <a:rPr lang="en-US" b="1" dirty="0">
              <a:latin typeface="Corbel" panose="020B0503020204020204" pitchFamily="34" charset="0"/>
            </a:rPr>
            <a:t>State Bank Association training</a:t>
          </a:r>
        </a:p>
      </dgm:t>
    </dgm:pt>
    <dgm:pt modelId="{C2522D07-2B6D-4F41-8628-F60D1B4A61E0}" type="parTrans" cxnId="{DFDC6574-76BE-4DA1-8CEE-5F840A782FD3}">
      <dgm:prSet/>
      <dgm:spPr/>
      <dgm:t>
        <a:bodyPr/>
        <a:lstStyle/>
        <a:p>
          <a:endParaRPr lang="en-US"/>
        </a:p>
      </dgm:t>
    </dgm:pt>
    <dgm:pt modelId="{8009BA98-43C3-4ADE-A8A8-FC359E897991}" type="sibTrans" cxnId="{DFDC6574-76BE-4DA1-8CEE-5F840A782FD3}">
      <dgm:prSet/>
      <dgm:spPr/>
      <dgm:t>
        <a:bodyPr/>
        <a:lstStyle/>
        <a:p>
          <a:endParaRPr lang="en-US"/>
        </a:p>
      </dgm:t>
    </dgm:pt>
    <dgm:pt modelId="{0931C8EF-7D20-44D0-BF33-4D9159B6D10B}">
      <dgm:prSet phldrT="[Text]"/>
      <dgm:spPr>
        <a:solidFill>
          <a:schemeClr val="accent1"/>
        </a:solidFill>
      </dgm:spPr>
      <dgm:t>
        <a:bodyPr/>
        <a:lstStyle/>
        <a:p>
          <a:r>
            <a:rPr lang="en-US" b="1" dirty="0">
              <a:latin typeface="Corbel" panose="020B0503020204020204" pitchFamily="34" charset="0"/>
            </a:rPr>
            <a:t>CSBS Credit Evaluation School</a:t>
          </a:r>
        </a:p>
        <a:p>
          <a:r>
            <a:rPr lang="en-US" b="1" dirty="0">
              <a:latin typeface="Corbel" panose="020B0503020204020204" pitchFamily="34" charset="0"/>
            </a:rPr>
            <a:t>FDIC Loan Analysis School</a:t>
          </a:r>
        </a:p>
      </dgm:t>
    </dgm:pt>
    <dgm:pt modelId="{32DDB26B-1844-4B6B-99BE-405F25D8C140}" type="parTrans" cxnId="{15EB9696-74A7-4947-B578-E3FBDD9183E2}">
      <dgm:prSet/>
      <dgm:spPr/>
      <dgm:t>
        <a:bodyPr/>
        <a:lstStyle/>
        <a:p>
          <a:endParaRPr lang="en-US"/>
        </a:p>
      </dgm:t>
    </dgm:pt>
    <dgm:pt modelId="{09E4F244-E3D9-4A5E-AF18-EEBA9A5FA5AC}" type="sibTrans" cxnId="{15EB9696-74A7-4947-B578-E3FBDD9183E2}">
      <dgm:prSet/>
      <dgm:spPr/>
      <dgm:t>
        <a:bodyPr/>
        <a:lstStyle/>
        <a:p>
          <a:endParaRPr lang="en-US"/>
        </a:p>
      </dgm:t>
    </dgm:pt>
    <dgm:pt modelId="{C5ECA3A2-6D58-43DE-A14C-DE63FAAE9020}" type="pres">
      <dgm:prSet presAssocID="{819DDD69-81FC-4D84-8F03-FA720201392E}" presName="diagram" presStyleCnt="0">
        <dgm:presLayoutVars>
          <dgm:chMax val="1"/>
          <dgm:dir/>
          <dgm:animLvl val="ctr"/>
          <dgm:resizeHandles val="exact"/>
        </dgm:presLayoutVars>
      </dgm:prSet>
      <dgm:spPr/>
    </dgm:pt>
    <dgm:pt modelId="{9EEC4D24-2A9B-4EEA-B167-BDE7E5F6B1F8}" type="pres">
      <dgm:prSet presAssocID="{819DDD69-81FC-4D84-8F03-FA720201392E}" presName="matrix" presStyleCnt="0"/>
      <dgm:spPr/>
    </dgm:pt>
    <dgm:pt modelId="{EF903817-80EA-4CBF-9F4D-C18C906DF0EE}" type="pres">
      <dgm:prSet presAssocID="{819DDD69-81FC-4D84-8F03-FA720201392E}" presName="tile1" presStyleLbl="node1" presStyleIdx="0" presStyleCnt="4"/>
      <dgm:spPr/>
    </dgm:pt>
    <dgm:pt modelId="{B1C44A88-0A2C-4396-AA33-66A56B866AD3}" type="pres">
      <dgm:prSet presAssocID="{819DDD69-81FC-4D84-8F03-FA720201392E}" presName="tile1text" presStyleLbl="node1" presStyleIdx="0" presStyleCnt="4">
        <dgm:presLayoutVars>
          <dgm:chMax val="0"/>
          <dgm:chPref val="0"/>
          <dgm:bulletEnabled val="1"/>
        </dgm:presLayoutVars>
      </dgm:prSet>
      <dgm:spPr/>
    </dgm:pt>
    <dgm:pt modelId="{F5F1BA27-7088-469E-B4EB-5C250DF90919}" type="pres">
      <dgm:prSet presAssocID="{819DDD69-81FC-4D84-8F03-FA720201392E}" presName="tile2" presStyleLbl="node1" presStyleIdx="1" presStyleCnt="4"/>
      <dgm:spPr/>
    </dgm:pt>
    <dgm:pt modelId="{0805E657-578A-44A1-89E3-67511E115C74}" type="pres">
      <dgm:prSet presAssocID="{819DDD69-81FC-4D84-8F03-FA720201392E}" presName="tile2text" presStyleLbl="node1" presStyleIdx="1" presStyleCnt="4">
        <dgm:presLayoutVars>
          <dgm:chMax val="0"/>
          <dgm:chPref val="0"/>
          <dgm:bulletEnabled val="1"/>
        </dgm:presLayoutVars>
      </dgm:prSet>
      <dgm:spPr/>
    </dgm:pt>
    <dgm:pt modelId="{1D2B5A24-B836-4125-9E46-63B2714E27CD}" type="pres">
      <dgm:prSet presAssocID="{819DDD69-81FC-4D84-8F03-FA720201392E}" presName="tile3" presStyleLbl="node1" presStyleIdx="2" presStyleCnt="4"/>
      <dgm:spPr/>
    </dgm:pt>
    <dgm:pt modelId="{3410FE87-A00B-414A-93D6-18729641069D}" type="pres">
      <dgm:prSet presAssocID="{819DDD69-81FC-4D84-8F03-FA720201392E}" presName="tile3text" presStyleLbl="node1" presStyleIdx="2" presStyleCnt="4">
        <dgm:presLayoutVars>
          <dgm:chMax val="0"/>
          <dgm:chPref val="0"/>
          <dgm:bulletEnabled val="1"/>
        </dgm:presLayoutVars>
      </dgm:prSet>
      <dgm:spPr/>
    </dgm:pt>
    <dgm:pt modelId="{3FAF2845-63F5-47A7-A65A-DF2102B2D2E2}" type="pres">
      <dgm:prSet presAssocID="{819DDD69-81FC-4D84-8F03-FA720201392E}" presName="tile4" presStyleLbl="node1" presStyleIdx="3" presStyleCnt="4"/>
      <dgm:spPr/>
    </dgm:pt>
    <dgm:pt modelId="{1DFF27BB-FC11-4B21-A5AA-6D9714A83E2C}" type="pres">
      <dgm:prSet presAssocID="{819DDD69-81FC-4D84-8F03-FA720201392E}" presName="tile4text" presStyleLbl="node1" presStyleIdx="3" presStyleCnt="4">
        <dgm:presLayoutVars>
          <dgm:chMax val="0"/>
          <dgm:chPref val="0"/>
          <dgm:bulletEnabled val="1"/>
        </dgm:presLayoutVars>
      </dgm:prSet>
      <dgm:spPr/>
    </dgm:pt>
    <dgm:pt modelId="{E05F2D3F-57CC-484B-9029-D7158592800D}" type="pres">
      <dgm:prSet presAssocID="{819DDD69-81FC-4D84-8F03-FA720201392E}" presName="centerTile" presStyleLbl="fgShp" presStyleIdx="0" presStyleCnt="1" custScaleX="42162" custScaleY="40843" custLinFactY="-80000" custLinFactNeighborX="147" custLinFactNeighborY="-100000">
        <dgm:presLayoutVars>
          <dgm:chMax val="0"/>
          <dgm:chPref val="0"/>
        </dgm:presLayoutVars>
      </dgm:prSet>
      <dgm:spPr/>
    </dgm:pt>
  </dgm:ptLst>
  <dgm:cxnLst>
    <dgm:cxn modelId="{D95F7703-5F31-4483-ABD3-404FCB9A20BD}" type="presOf" srcId="{0931C8EF-7D20-44D0-BF33-4D9159B6D10B}" destId="{3FAF2845-63F5-47A7-A65A-DF2102B2D2E2}" srcOrd="0" destOrd="0" presId="urn:microsoft.com/office/officeart/2005/8/layout/matrix1"/>
    <dgm:cxn modelId="{D9EAFB03-13F3-43E2-9C98-7D3AB59DFBDE}" type="presOf" srcId="{2FD8ED3C-30CF-4873-9D5C-040D737F58F4}" destId="{E05F2D3F-57CC-484B-9029-D7158592800D}" srcOrd="0" destOrd="0" presId="urn:microsoft.com/office/officeart/2005/8/layout/matrix1"/>
    <dgm:cxn modelId="{20203B2B-DFD1-4798-BCDF-B1EEEA1F0BB4}" type="presOf" srcId="{18A4DF4B-4BC3-4BC0-87B7-95ED0F1D3308}" destId="{EF903817-80EA-4CBF-9F4D-C18C906DF0EE}" srcOrd="0" destOrd="0" presId="urn:microsoft.com/office/officeart/2005/8/layout/matrix1"/>
    <dgm:cxn modelId="{3C682E64-FA75-4030-9F51-4DE92ADB25AC}" type="presOf" srcId="{819DDD69-81FC-4D84-8F03-FA720201392E}" destId="{C5ECA3A2-6D58-43DE-A14C-DE63FAAE9020}" srcOrd="0" destOrd="0" presId="urn:microsoft.com/office/officeart/2005/8/layout/matrix1"/>
    <dgm:cxn modelId="{D27E5945-6A6E-4498-A1C1-705D5173CC16}" type="presOf" srcId="{D040620F-1884-4E2D-B81F-D912DF441062}" destId="{0805E657-578A-44A1-89E3-67511E115C74}" srcOrd="1" destOrd="0" presId="urn:microsoft.com/office/officeart/2005/8/layout/matrix1"/>
    <dgm:cxn modelId="{72A0BE66-D7B4-48F8-9AA6-F29C87EC3AE5}" type="presOf" srcId="{D040620F-1884-4E2D-B81F-D912DF441062}" destId="{F5F1BA27-7088-469E-B4EB-5C250DF90919}" srcOrd="0" destOrd="0" presId="urn:microsoft.com/office/officeart/2005/8/layout/matrix1"/>
    <dgm:cxn modelId="{96240949-ACDA-4993-83B6-DA68E0EE682B}" type="presOf" srcId="{18A4DF4B-4BC3-4BC0-87B7-95ED0F1D3308}" destId="{B1C44A88-0A2C-4396-AA33-66A56B866AD3}" srcOrd="1" destOrd="0" presId="urn:microsoft.com/office/officeart/2005/8/layout/matrix1"/>
    <dgm:cxn modelId="{725F726C-0B74-42E3-A6F4-8BD5EFDA3256}" type="presOf" srcId="{0931C8EF-7D20-44D0-BF33-4D9159B6D10B}" destId="{1DFF27BB-FC11-4B21-A5AA-6D9714A83E2C}" srcOrd="1" destOrd="0" presId="urn:microsoft.com/office/officeart/2005/8/layout/matrix1"/>
    <dgm:cxn modelId="{254F8B53-DD3D-45AF-B046-A0DE9ED04616}" srcId="{2FD8ED3C-30CF-4873-9D5C-040D737F58F4}" destId="{D040620F-1884-4E2D-B81F-D912DF441062}" srcOrd="1" destOrd="0" parTransId="{07C208DE-3A82-4CFB-A455-81E70ECC5396}" sibTransId="{225F433D-CFB0-4682-A1FB-7F7A51CCBB60}"/>
    <dgm:cxn modelId="{DFDC6574-76BE-4DA1-8CEE-5F840A782FD3}" srcId="{2FD8ED3C-30CF-4873-9D5C-040D737F58F4}" destId="{E35972AB-2632-4B4D-A738-665E658F4203}" srcOrd="2" destOrd="0" parTransId="{C2522D07-2B6D-4F41-8628-F60D1B4A61E0}" sibTransId="{8009BA98-43C3-4ADE-A8A8-FC359E897991}"/>
    <dgm:cxn modelId="{A3C35677-3377-471C-BC4C-BED4884BAE3C}" type="presOf" srcId="{E35972AB-2632-4B4D-A738-665E658F4203}" destId="{3410FE87-A00B-414A-93D6-18729641069D}" srcOrd="1" destOrd="0" presId="urn:microsoft.com/office/officeart/2005/8/layout/matrix1"/>
    <dgm:cxn modelId="{12CFBA81-112B-48F1-A2FE-45E1B916C18F}" srcId="{2FD8ED3C-30CF-4873-9D5C-040D737F58F4}" destId="{18A4DF4B-4BC3-4BC0-87B7-95ED0F1D3308}" srcOrd="0" destOrd="0" parTransId="{92C06DED-55D4-4E4E-9ACB-C5A8EA3A6853}" sibTransId="{498D78CA-D8A8-42D6-98DD-3A50D77EAFB7}"/>
    <dgm:cxn modelId="{3555E886-37FF-4B6B-9F22-7D2219888FE0}" type="presOf" srcId="{E35972AB-2632-4B4D-A738-665E658F4203}" destId="{1D2B5A24-B836-4125-9E46-63B2714E27CD}" srcOrd="0" destOrd="0" presId="urn:microsoft.com/office/officeart/2005/8/layout/matrix1"/>
    <dgm:cxn modelId="{15EB9696-74A7-4947-B578-E3FBDD9183E2}" srcId="{2FD8ED3C-30CF-4873-9D5C-040D737F58F4}" destId="{0931C8EF-7D20-44D0-BF33-4D9159B6D10B}" srcOrd="3" destOrd="0" parTransId="{32DDB26B-1844-4B6B-99BE-405F25D8C140}" sibTransId="{09E4F244-E3D9-4A5E-AF18-EEBA9A5FA5AC}"/>
    <dgm:cxn modelId="{B11BC0D6-0961-4274-821A-F693045607B3}" srcId="{819DDD69-81FC-4D84-8F03-FA720201392E}" destId="{2FD8ED3C-30CF-4873-9D5C-040D737F58F4}" srcOrd="0" destOrd="0" parTransId="{225D92BB-A47B-45FC-BE16-BC43EA258124}" sibTransId="{F8E5896A-C326-487E-8B73-C3C2C1FFA5DC}"/>
    <dgm:cxn modelId="{DF19ED88-2DE1-4C88-ADDE-206BB217B648}" type="presParOf" srcId="{C5ECA3A2-6D58-43DE-A14C-DE63FAAE9020}" destId="{9EEC4D24-2A9B-4EEA-B167-BDE7E5F6B1F8}" srcOrd="0" destOrd="0" presId="urn:microsoft.com/office/officeart/2005/8/layout/matrix1"/>
    <dgm:cxn modelId="{43F2B203-C43B-4A14-9FCA-6E57EF43B083}" type="presParOf" srcId="{9EEC4D24-2A9B-4EEA-B167-BDE7E5F6B1F8}" destId="{EF903817-80EA-4CBF-9F4D-C18C906DF0EE}" srcOrd="0" destOrd="0" presId="urn:microsoft.com/office/officeart/2005/8/layout/matrix1"/>
    <dgm:cxn modelId="{EADEBA9F-2E17-4EED-A48C-104EA25C8E44}" type="presParOf" srcId="{9EEC4D24-2A9B-4EEA-B167-BDE7E5F6B1F8}" destId="{B1C44A88-0A2C-4396-AA33-66A56B866AD3}" srcOrd="1" destOrd="0" presId="urn:microsoft.com/office/officeart/2005/8/layout/matrix1"/>
    <dgm:cxn modelId="{95D324BB-95D9-4788-A98C-E0C60BEB0FFB}" type="presParOf" srcId="{9EEC4D24-2A9B-4EEA-B167-BDE7E5F6B1F8}" destId="{F5F1BA27-7088-469E-B4EB-5C250DF90919}" srcOrd="2" destOrd="0" presId="urn:microsoft.com/office/officeart/2005/8/layout/matrix1"/>
    <dgm:cxn modelId="{A75EA930-49CD-4863-9DA0-179C2ACBBC84}" type="presParOf" srcId="{9EEC4D24-2A9B-4EEA-B167-BDE7E5F6B1F8}" destId="{0805E657-578A-44A1-89E3-67511E115C74}" srcOrd="3" destOrd="0" presId="urn:microsoft.com/office/officeart/2005/8/layout/matrix1"/>
    <dgm:cxn modelId="{947AA1F0-946C-458D-9A4A-0ED968A4C6B3}" type="presParOf" srcId="{9EEC4D24-2A9B-4EEA-B167-BDE7E5F6B1F8}" destId="{1D2B5A24-B836-4125-9E46-63B2714E27CD}" srcOrd="4" destOrd="0" presId="urn:microsoft.com/office/officeart/2005/8/layout/matrix1"/>
    <dgm:cxn modelId="{4A10EC60-5391-4595-9F21-121F2922700E}" type="presParOf" srcId="{9EEC4D24-2A9B-4EEA-B167-BDE7E5F6B1F8}" destId="{3410FE87-A00B-414A-93D6-18729641069D}" srcOrd="5" destOrd="0" presId="urn:microsoft.com/office/officeart/2005/8/layout/matrix1"/>
    <dgm:cxn modelId="{C156063B-E0A9-45B5-99C6-C2AA2464CFC3}" type="presParOf" srcId="{9EEC4D24-2A9B-4EEA-B167-BDE7E5F6B1F8}" destId="{3FAF2845-63F5-47A7-A65A-DF2102B2D2E2}" srcOrd="6" destOrd="0" presId="urn:microsoft.com/office/officeart/2005/8/layout/matrix1"/>
    <dgm:cxn modelId="{2F034F50-44FE-4946-9D39-5E93DECE80EA}" type="presParOf" srcId="{9EEC4D24-2A9B-4EEA-B167-BDE7E5F6B1F8}" destId="{1DFF27BB-FC11-4B21-A5AA-6D9714A83E2C}" srcOrd="7" destOrd="0" presId="urn:microsoft.com/office/officeart/2005/8/layout/matrix1"/>
    <dgm:cxn modelId="{6EF75D25-0A10-402E-A827-FD85BF3727C6}" type="presParOf" srcId="{C5ECA3A2-6D58-43DE-A14C-DE63FAAE9020}" destId="{E05F2D3F-57CC-484B-9029-D7158592800D}" srcOrd="1" destOrd="0" presId="urn:microsoft.com/office/officeart/2005/8/layout/matrix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5.xml><?xml version="1.0" encoding="utf-8"?>
<dgm:dataModel xmlns:dgm="http://schemas.openxmlformats.org/drawingml/2006/diagram" xmlns:a="http://schemas.openxmlformats.org/drawingml/2006/main">
  <dgm:ptLst>
    <dgm:pt modelId="{81DDEF5D-B776-4982-BED6-904FCA7F98DA}" type="doc">
      <dgm:prSet loTypeId="urn:microsoft.com/office/officeart/2005/8/layout/matrix1" loCatId="matrix" qsTypeId="urn:microsoft.com/office/officeart/2005/8/quickstyle/simple1" qsCatId="simple" csTypeId="urn:microsoft.com/office/officeart/2005/8/colors/accent2_2" csCatId="accent2" phldr="1"/>
      <dgm:spPr/>
      <dgm:t>
        <a:bodyPr/>
        <a:lstStyle/>
        <a:p>
          <a:endParaRPr lang="en-US"/>
        </a:p>
      </dgm:t>
    </dgm:pt>
    <dgm:pt modelId="{75C9FDF7-4B78-46F4-B2EB-C1C3338101AE}">
      <dgm:prSet phldrT="[Text]" custT="1"/>
      <dgm:spPr/>
      <dgm:t>
        <a:bodyPr/>
        <a:lstStyle/>
        <a:p>
          <a:r>
            <a:rPr lang="en-US" sz="1500" b="1" dirty="0">
              <a:latin typeface="Eurostile" panose="020B0504020202050204" pitchFamily="34" charset="0"/>
              <a:cs typeface="Arial" panose="020B0604020202020204" pitchFamily="34" charset="0"/>
            </a:rPr>
            <a:t>Training options</a:t>
          </a:r>
          <a:endParaRPr lang="en-US" sz="1500" b="1" dirty="0">
            <a:latin typeface="Eurostile" panose="020B0504020202050204" pitchFamily="34" charset="0"/>
          </a:endParaRPr>
        </a:p>
      </dgm:t>
    </dgm:pt>
    <dgm:pt modelId="{3887AE24-68E7-467F-B547-F2920CBC3B6E}" type="parTrans" cxnId="{7AF45F47-53B0-44A8-9B95-07F2EA2BFD06}">
      <dgm:prSet/>
      <dgm:spPr/>
      <dgm:t>
        <a:bodyPr/>
        <a:lstStyle/>
        <a:p>
          <a:endParaRPr lang="en-US"/>
        </a:p>
      </dgm:t>
    </dgm:pt>
    <dgm:pt modelId="{A12CEADE-2F69-4149-AC53-7670A57938CA}" type="sibTrans" cxnId="{7AF45F47-53B0-44A8-9B95-07F2EA2BFD06}">
      <dgm:prSet/>
      <dgm:spPr/>
      <dgm:t>
        <a:bodyPr/>
        <a:lstStyle/>
        <a:p>
          <a:endParaRPr lang="en-US"/>
        </a:p>
      </dgm:t>
    </dgm:pt>
    <dgm:pt modelId="{FE1B8CD7-A9B9-4C60-A239-23F4E6A4E434}">
      <dgm:prSet phldrT="[Text]"/>
      <dgm:spPr/>
      <dgm:t>
        <a:bodyPr/>
        <a:lstStyle/>
        <a:p>
          <a:endParaRPr lang="en-US" b="1" dirty="0"/>
        </a:p>
        <a:p>
          <a:r>
            <a:rPr lang="en-US" b="1" dirty="0">
              <a:latin typeface="Corbel" panose="020B0503020204020204" pitchFamily="34" charset="0"/>
            </a:rPr>
            <a:t>CSBS Bank Safety &amp; Soundness Examiner Training</a:t>
          </a:r>
        </a:p>
      </dgm:t>
    </dgm:pt>
    <dgm:pt modelId="{7325A901-B78A-4E1C-911A-FFF07FE7208A}" type="parTrans" cxnId="{14EDE1E7-1B67-42EF-821A-D1DEDAD86A66}">
      <dgm:prSet/>
      <dgm:spPr/>
      <dgm:t>
        <a:bodyPr/>
        <a:lstStyle/>
        <a:p>
          <a:endParaRPr lang="en-US"/>
        </a:p>
      </dgm:t>
    </dgm:pt>
    <dgm:pt modelId="{BA1FFD04-9C1A-4385-885A-CEC028A1DF4C}" type="sibTrans" cxnId="{14EDE1E7-1B67-42EF-821A-D1DEDAD86A66}">
      <dgm:prSet/>
      <dgm:spPr/>
      <dgm:t>
        <a:bodyPr/>
        <a:lstStyle/>
        <a:p>
          <a:endParaRPr lang="en-US"/>
        </a:p>
      </dgm:t>
    </dgm:pt>
    <dgm:pt modelId="{775B2B51-7F7C-4F9E-BBB7-4BD712D859E3}">
      <dgm:prSet phldrT="[Text]"/>
      <dgm:spPr/>
      <dgm:t>
        <a:bodyPr/>
        <a:lstStyle/>
        <a:p>
          <a:endParaRPr lang="en-US" b="1" dirty="0">
            <a:latin typeface="Myriad Pro Light" panose="020B0403030403020204" pitchFamily="34" charset="0"/>
          </a:endParaRPr>
        </a:p>
        <a:p>
          <a:r>
            <a:rPr lang="en-US" b="1" dirty="0">
              <a:latin typeface="Corbel" panose="020B0503020204020204" pitchFamily="34" charset="0"/>
            </a:rPr>
            <a:t>Review of Exam Manual</a:t>
          </a:r>
        </a:p>
      </dgm:t>
    </dgm:pt>
    <dgm:pt modelId="{9E13F7D5-DD81-4D59-A67A-A413CF1E14D7}" type="parTrans" cxnId="{AB54758A-136C-48B9-93BB-5EADCECB2FA8}">
      <dgm:prSet/>
      <dgm:spPr/>
      <dgm:t>
        <a:bodyPr/>
        <a:lstStyle/>
        <a:p>
          <a:endParaRPr lang="en-US"/>
        </a:p>
      </dgm:t>
    </dgm:pt>
    <dgm:pt modelId="{9CF45DBA-F95B-45C9-9A1C-43E847C78FF8}" type="sibTrans" cxnId="{AB54758A-136C-48B9-93BB-5EADCECB2FA8}">
      <dgm:prSet/>
      <dgm:spPr/>
      <dgm:t>
        <a:bodyPr/>
        <a:lstStyle/>
        <a:p>
          <a:endParaRPr lang="en-US"/>
        </a:p>
      </dgm:t>
    </dgm:pt>
    <dgm:pt modelId="{63F24B57-BAF1-4D37-8EA9-0C1099BCF45E}">
      <dgm:prSet phldrT="[Text]"/>
      <dgm:spPr/>
      <dgm:t>
        <a:bodyPr/>
        <a:lstStyle/>
        <a:p>
          <a:r>
            <a:rPr lang="en-US" b="1" dirty="0">
              <a:latin typeface="Corbel" panose="020B0503020204020204" pitchFamily="34" charset="0"/>
            </a:rPr>
            <a:t>Mentoring</a:t>
          </a:r>
        </a:p>
      </dgm:t>
    </dgm:pt>
    <dgm:pt modelId="{1AB7FD8D-B1D1-4618-B6D2-09261A259A92}" type="parTrans" cxnId="{FF8430D1-660D-49B3-8799-E69DB78ED36F}">
      <dgm:prSet/>
      <dgm:spPr/>
      <dgm:t>
        <a:bodyPr/>
        <a:lstStyle/>
        <a:p>
          <a:endParaRPr lang="en-US"/>
        </a:p>
      </dgm:t>
    </dgm:pt>
    <dgm:pt modelId="{678DFC09-CB04-4527-80ED-EFC641EC12B3}" type="sibTrans" cxnId="{FF8430D1-660D-49B3-8799-E69DB78ED36F}">
      <dgm:prSet/>
      <dgm:spPr/>
      <dgm:t>
        <a:bodyPr/>
        <a:lstStyle/>
        <a:p>
          <a:endParaRPr lang="en-US"/>
        </a:p>
      </dgm:t>
    </dgm:pt>
    <dgm:pt modelId="{295BD8D9-97E5-4052-AFEB-A6950871862B}">
      <dgm:prSet phldrT="[Text]"/>
      <dgm:spPr/>
      <dgm:t>
        <a:bodyPr/>
        <a:lstStyle/>
        <a:p>
          <a:r>
            <a:rPr lang="en-US" b="1" dirty="0">
              <a:latin typeface="Corbel" panose="020B0503020204020204" pitchFamily="34" charset="0"/>
            </a:rPr>
            <a:t>Onboarding</a:t>
          </a:r>
        </a:p>
      </dgm:t>
    </dgm:pt>
    <dgm:pt modelId="{38A26351-FFB7-474C-82DB-2FAA4B34C5ED}" type="parTrans" cxnId="{24D51B8A-CC39-4757-A936-2C7F961F2B9B}">
      <dgm:prSet/>
      <dgm:spPr/>
      <dgm:t>
        <a:bodyPr/>
        <a:lstStyle/>
        <a:p>
          <a:endParaRPr lang="en-US"/>
        </a:p>
      </dgm:t>
    </dgm:pt>
    <dgm:pt modelId="{170D6882-4A69-418B-8B0F-9D67DC6EBD82}" type="sibTrans" cxnId="{24D51B8A-CC39-4757-A936-2C7F961F2B9B}">
      <dgm:prSet/>
      <dgm:spPr/>
      <dgm:t>
        <a:bodyPr/>
        <a:lstStyle/>
        <a:p>
          <a:endParaRPr lang="en-US"/>
        </a:p>
      </dgm:t>
    </dgm:pt>
    <dgm:pt modelId="{FC8B805B-0B16-4EF4-A0AE-7FF01ED37CF0}" type="pres">
      <dgm:prSet presAssocID="{81DDEF5D-B776-4982-BED6-904FCA7F98DA}" presName="diagram" presStyleCnt="0">
        <dgm:presLayoutVars>
          <dgm:chMax val="1"/>
          <dgm:dir/>
          <dgm:animLvl val="ctr"/>
          <dgm:resizeHandles val="exact"/>
        </dgm:presLayoutVars>
      </dgm:prSet>
      <dgm:spPr/>
    </dgm:pt>
    <dgm:pt modelId="{74D1368F-5EE0-4A8C-AF74-867FE1DD0E23}" type="pres">
      <dgm:prSet presAssocID="{81DDEF5D-B776-4982-BED6-904FCA7F98DA}" presName="matrix" presStyleCnt="0"/>
      <dgm:spPr/>
    </dgm:pt>
    <dgm:pt modelId="{5A51E0EE-247B-44CE-8C2F-B184B0BE1DD8}" type="pres">
      <dgm:prSet presAssocID="{81DDEF5D-B776-4982-BED6-904FCA7F98DA}" presName="tile1" presStyleLbl="node1" presStyleIdx="0" presStyleCnt="4"/>
      <dgm:spPr/>
    </dgm:pt>
    <dgm:pt modelId="{35E482F6-1493-4CFD-93A1-F1B024A03EE6}" type="pres">
      <dgm:prSet presAssocID="{81DDEF5D-B776-4982-BED6-904FCA7F98DA}" presName="tile1text" presStyleLbl="node1" presStyleIdx="0" presStyleCnt="4">
        <dgm:presLayoutVars>
          <dgm:chMax val="0"/>
          <dgm:chPref val="0"/>
          <dgm:bulletEnabled val="1"/>
        </dgm:presLayoutVars>
      </dgm:prSet>
      <dgm:spPr/>
    </dgm:pt>
    <dgm:pt modelId="{3DD6C794-8233-42DD-82A3-E8EEECBC14E2}" type="pres">
      <dgm:prSet presAssocID="{81DDEF5D-B776-4982-BED6-904FCA7F98DA}" presName="tile2" presStyleLbl="node1" presStyleIdx="1" presStyleCnt="4"/>
      <dgm:spPr/>
    </dgm:pt>
    <dgm:pt modelId="{D1E88011-EACB-4E1C-A7F2-AA73EE9CF508}" type="pres">
      <dgm:prSet presAssocID="{81DDEF5D-B776-4982-BED6-904FCA7F98DA}" presName="tile2text" presStyleLbl="node1" presStyleIdx="1" presStyleCnt="4">
        <dgm:presLayoutVars>
          <dgm:chMax val="0"/>
          <dgm:chPref val="0"/>
          <dgm:bulletEnabled val="1"/>
        </dgm:presLayoutVars>
      </dgm:prSet>
      <dgm:spPr/>
    </dgm:pt>
    <dgm:pt modelId="{29A48300-24EB-425C-BFCE-FE8407FDF185}" type="pres">
      <dgm:prSet presAssocID="{81DDEF5D-B776-4982-BED6-904FCA7F98DA}" presName="tile3" presStyleLbl="node1" presStyleIdx="2" presStyleCnt="4"/>
      <dgm:spPr/>
    </dgm:pt>
    <dgm:pt modelId="{F0F8BB62-3289-4E44-9C8D-330C4940AA3A}" type="pres">
      <dgm:prSet presAssocID="{81DDEF5D-B776-4982-BED6-904FCA7F98DA}" presName="tile3text" presStyleLbl="node1" presStyleIdx="2" presStyleCnt="4">
        <dgm:presLayoutVars>
          <dgm:chMax val="0"/>
          <dgm:chPref val="0"/>
          <dgm:bulletEnabled val="1"/>
        </dgm:presLayoutVars>
      </dgm:prSet>
      <dgm:spPr/>
    </dgm:pt>
    <dgm:pt modelId="{EE163852-1095-496B-BA1C-573FA2252CCE}" type="pres">
      <dgm:prSet presAssocID="{81DDEF5D-B776-4982-BED6-904FCA7F98DA}" presName="tile4" presStyleLbl="node1" presStyleIdx="3" presStyleCnt="4"/>
      <dgm:spPr/>
    </dgm:pt>
    <dgm:pt modelId="{CD2C83EA-A02F-495F-913E-DBB2B28306FF}" type="pres">
      <dgm:prSet presAssocID="{81DDEF5D-B776-4982-BED6-904FCA7F98DA}" presName="tile4text" presStyleLbl="node1" presStyleIdx="3" presStyleCnt="4">
        <dgm:presLayoutVars>
          <dgm:chMax val="0"/>
          <dgm:chPref val="0"/>
          <dgm:bulletEnabled val="1"/>
        </dgm:presLayoutVars>
      </dgm:prSet>
      <dgm:spPr/>
    </dgm:pt>
    <dgm:pt modelId="{18859A6D-A298-488E-B158-25FD7EAEC6EA}" type="pres">
      <dgm:prSet presAssocID="{81DDEF5D-B776-4982-BED6-904FCA7F98DA}" presName="centerTile" presStyleLbl="fgShp" presStyleIdx="0" presStyleCnt="1" custScaleX="42162" custScaleY="40843" custLinFactY="-78768" custLinFactNeighborY="-100000">
        <dgm:presLayoutVars>
          <dgm:chMax val="0"/>
          <dgm:chPref val="0"/>
        </dgm:presLayoutVars>
      </dgm:prSet>
      <dgm:spPr/>
    </dgm:pt>
  </dgm:ptLst>
  <dgm:cxnLst>
    <dgm:cxn modelId="{9F9C7F02-178B-4F26-B270-CF4A4A22405A}" type="presOf" srcId="{295BD8D9-97E5-4052-AFEB-A6950871862B}" destId="{EE163852-1095-496B-BA1C-573FA2252CCE}" srcOrd="0" destOrd="0" presId="urn:microsoft.com/office/officeart/2005/8/layout/matrix1"/>
    <dgm:cxn modelId="{C61DEB19-3AFA-41EA-83FE-13589907AA3F}" type="presOf" srcId="{75C9FDF7-4B78-46F4-B2EB-C1C3338101AE}" destId="{18859A6D-A298-488E-B158-25FD7EAEC6EA}" srcOrd="0" destOrd="0" presId="urn:microsoft.com/office/officeart/2005/8/layout/matrix1"/>
    <dgm:cxn modelId="{8A6B8E1F-3F88-48A1-B40B-28F1F51DA565}" type="presOf" srcId="{63F24B57-BAF1-4D37-8EA9-0C1099BCF45E}" destId="{F0F8BB62-3289-4E44-9C8D-330C4940AA3A}" srcOrd="1" destOrd="0" presId="urn:microsoft.com/office/officeart/2005/8/layout/matrix1"/>
    <dgm:cxn modelId="{432D8B21-74BB-4DFA-A738-AD79F2C486C9}" type="presOf" srcId="{775B2B51-7F7C-4F9E-BBB7-4BD712D859E3}" destId="{D1E88011-EACB-4E1C-A7F2-AA73EE9CF508}" srcOrd="1" destOrd="0" presId="urn:microsoft.com/office/officeart/2005/8/layout/matrix1"/>
    <dgm:cxn modelId="{667B143A-A5A1-42AE-AD91-3CD7663A863D}" type="presOf" srcId="{FE1B8CD7-A9B9-4C60-A239-23F4E6A4E434}" destId="{5A51E0EE-247B-44CE-8C2F-B184B0BE1DD8}" srcOrd="0" destOrd="0" presId="urn:microsoft.com/office/officeart/2005/8/layout/matrix1"/>
    <dgm:cxn modelId="{1D838E5C-EC12-4D3D-A005-DBCE1C76DFAD}" type="presOf" srcId="{FE1B8CD7-A9B9-4C60-A239-23F4E6A4E434}" destId="{35E482F6-1493-4CFD-93A1-F1B024A03EE6}" srcOrd="1" destOrd="0" presId="urn:microsoft.com/office/officeart/2005/8/layout/matrix1"/>
    <dgm:cxn modelId="{7AF45F47-53B0-44A8-9B95-07F2EA2BFD06}" srcId="{81DDEF5D-B776-4982-BED6-904FCA7F98DA}" destId="{75C9FDF7-4B78-46F4-B2EB-C1C3338101AE}" srcOrd="0" destOrd="0" parTransId="{3887AE24-68E7-467F-B547-F2920CBC3B6E}" sibTransId="{A12CEADE-2F69-4149-AC53-7670A57938CA}"/>
    <dgm:cxn modelId="{24D51B8A-CC39-4757-A936-2C7F961F2B9B}" srcId="{75C9FDF7-4B78-46F4-B2EB-C1C3338101AE}" destId="{295BD8D9-97E5-4052-AFEB-A6950871862B}" srcOrd="3" destOrd="0" parTransId="{38A26351-FFB7-474C-82DB-2FAA4B34C5ED}" sibTransId="{170D6882-4A69-418B-8B0F-9D67DC6EBD82}"/>
    <dgm:cxn modelId="{AB54758A-136C-48B9-93BB-5EADCECB2FA8}" srcId="{75C9FDF7-4B78-46F4-B2EB-C1C3338101AE}" destId="{775B2B51-7F7C-4F9E-BBB7-4BD712D859E3}" srcOrd="1" destOrd="0" parTransId="{9E13F7D5-DD81-4D59-A67A-A413CF1E14D7}" sibTransId="{9CF45DBA-F95B-45C9-9A1C-43E847C78FF8}"/>
    <dgm:cxn modelId="{6EEB928A-6EE2-45A4-A835-162E27D1ECE8}" type="presOf" srcId="{63F24B57-BAF1-4D37-8EA9-0C1099BCF45E}" destId="{29A48300-24EB-425C-BFCE-FE8407FDF185}" srcOrd="0" destOrd="0" presId="urn:microsoft.com/office/officeart/2005/8/layout/matrix1"/>
    <dgm:cxn modelId="{450FE4AD-F379-4D65-A1A9-63B16A572CA6}" type="presOf" srcId="{295BD8D9-97E5-4052-AFEB-A6950871862B}" destId="{CD2C83EA-A02F-495F-913E-DBB2B28306FF}" srcOrd="1" destOrd="0" presId="urn:microsoft.com/office/officeart/2005/8/layout/matrix1"/>
    <dgm:cxn modelId="{AA62E7AF-2D1A-467D-A363-2195A6D04212}" type="presOf" srcId="{81DDEF5D-B776-4982-BED6-904FCA7F98DA}" destId="{FC8B805B-0B16-4EF4-A0AE-7FF01ED37CF0}" srcOrd="0" destOrd="0" presId="urn:microsoft.com/office/officeart/2005/8/layout/matrix1"/>
    <dgm:cxn modelId="{FF8430D1-660D-49B3-8799-E69DB78ED36F}" srcId="{75C9FDF7-4B78-46F4-B2EB-C1C3338101AE}" destId="{63F24B57-BAF1-4D37-8EA9-0C1099BCF45E}" srcOrd="2" destOrd="0" parTransId="{1AB7FD8D-B1D1-4618-B6D2-09261A259A92}" sibTransId="{678DFC09-CB04-4527-80ED-EFC641EC12B3}"/>
    <dgm:cxn modelId="{14EDE1E7-1B67-42EF-821A-D1DEDAD86A66}" srcId="{75C9FDF7-4B78-46F4-B2EB-C1C3338101AE}" destId="{FE1B8CD7-A9B9-4C60-A239-23F4E6A4E434}" srcOrd="0" destOrd="0" parTransId="{7325A901-B78A-4E1C-911A-FFF07FE7208A}" sibTransId="{BA1FFD04-9C1A-4385-885A-CEC028A1DF4C}"/>
    <dgm:cxn modelId="{3B5755EF-41D4-4BE6-B465-C985A204C6A4}" type="presOf" srcId="{775B2B51-7F7C-4F9E-BBB7-4BD712D859E3}" destId="{3DD6C794-8233-42DD-82A3-E8EEECBC14E2}" srcOrd="0" destOrd="0" presId="urn:microsoft.com/office/officeart/2005/8/layout/matrix1"/>
    <dgm:cxn modelId="{BF57A77C-6FD0-40F0-9F2D-FBF4319CCD62}" type="presParOf" srcId="{FC8B805B-0B16-4EF4-A0AE-7FF01ED37CF0}" destId="{74D1368F-5EE0-4A8C-AF74-867FE1DD0E23}" srcOrd="0" destOrd="0" presId="urn:microsoft.com/office/officeart/2005/8/layout/matrix1"/>
    <dgm:cxn modelId="{BF422513-634B-4BE4-82F5-AA43567F692E}" type="presParOf" srcId="{74D1368F-5EE0-4A8C-AF74-867FE1DD0E23}" destId="{5A51E0EE-247B-44CE-8C2F-B184B0BE1DD8}" srcOrd="0" destOrd="0" presId="urn:microsoft.com/office/officeart/2005/8/layout/matrix1"/>
    <dgm:cxn modelId="{44C52842-E683-4AEA-AC47-AD1D3D4DFB04}" type="presParOf" srcId="{74D1368F-5EE0-4A8C-AF74-867FE1DD0E23}" destId="{35E482F6-1493-4CFD-93A1-F1B024A03EE6}" srcOrd="1" destOrd="0" presId="urn:microsoft.com/office/officeart/2005/8/layout/matrix1"/>
    <dgm:cxn modelId="{B5F6D7E1-0D52-47A1-90CB-C7ADF4CAF7D5}" type="presParOf" srcId="{74D1368F-5EE0-4A8C-AF74-867FE1DD0E23}" destId="{3DD6C794-8233-42DD-82A3-E8EEECBC14E2}" srcOrd="2" destOrd="0" presId="urn:microsoft.com/office/officeart/2005/8/layout/matrix1"/>
    <dgm:cxn modelId="{0F6553EF-03CF-4F72-8FB1-F4D743421C0E}" type="presParOf" srcId="{74D1368F-5EE0-4A8C-AF74-867FE1DD0E23}" destId="{D1E88011-EACB-4E1C-A7F2-AA73EE9CF508}" srcOrd="3" destOrd="0" presId="urn:microsoft.com/office/officeart/2005/8/layout/matrix1"/>
    <dgm:cxn modelId="{6FB95D0A-B8C0-4B87-A82F-63D6F402339C}" type="presParOf" srcId="{74D1368F-5EE0-4A8C-AF74-867FE1DD0E23}" destId="{29A48300-24EB-425C-BFCE-FE8407FDF185}" srcOrd="4" destOrd="0" presId="urn:microsoft.com/office/officeart/2005/8/layout/matrix1"/>
    <dgm:cxn modelId="{9991A87B-7A1E-4D1D-B6EE-FABDBAF7554D}" type="presParOf" srcId="{74D1368F-5EE0-4A8C-AF74-867FE1DD0E23}" destId="{F0F8BB62-3289-4E44-9C8D-330C4940AA3A}" srcOrd="5" destOrd="0" presId="urn:microsoft.com/office/officeart/2005/8/layout/matrix1"/>
    <dgm:cxn modelId="{8E7AC82E-36E7-4EC1-9AB9-0EB4F300D30C}" type="presParOf" srcId="{74D1368F-5EE0-4A8C-AF74-867FE1DD0E23}" destId="{EE163852-1095-496B-BA1C-573FA2252CCE}" srcOrd="6" destOrd="0" presId="urn:microsoft.com/office/officeart/2005/8/layout/matrix1"/>
    <dgm:cxn modelId="{EA9C7D06-8A2C-4772-9ECC-8C522FDB8D52}" type="presParOf" srcId="{74D1368F-5EE0-4A8C-AF74-867FE1DD0E23}" destId="{CD2C83EA-A02F-495F-913E-DBB2B28306FF}" srcOrd="7" destOrd="0" presId="urn:microsoft.com/office/officeart/2005/8/layout/matrix1"/>
    <dgm:cxn modelId="{A30A5E85-940D-4470-9409-B522D4C15B5D}" type="presParOf" srcId="{FC8B805B-0B16-4EF4-A0AE-7FF01ED37CF0}" destId="{18859A6D-A298-488E-B158-25FD7EAEC6EA}" srcOrd="1" destOrd="0" presId="urn:microsoft.com/office/officeart/2005/8/layout/matrix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6.xml><?xml version="1.0" encoding="utf-8"?>
<dgm:dataModel xmlns:dgm="http://schemas.openxmlformats.org/drawingml/2006/diagram" xmlns:a="http://schemas.openxmlformats.org/drawingml/2006/main">
  <dgm:ptLst>
    <dgm:pt modelId="{96E7095E-6E41-4DFA-997B-4F2EC8750BDE}" type="doc">
      <dgm:prSet loTypeId="urn:microsoft.com/office/officeart/2005/8/layout/matrix1" loCatId="matrix" qsTypeId="urn:microsoft.com/office/officeart/2005/8/quickstyle/simple1" qsCatId="simple" csTypeId="urn:microsoft.com/office/officeart/2005/8/colors/accent4_2" csCatId="accent4" phldr="1"/>
      <dgm:spPr/>
      <dgm:t>
        <a:bodyPr/>
        <a:lstStyle/>
        <a:p>
          <a:endParaRPr lang="en-US"/>
        </a:p>
      </dgm:t>
    </dgm:pt>
    <dgm:pt modelId="{BF52853A-8415-4432-B48F-A72ABBB17382}">
      <dgm:prSet phldrT="[Text]" custT="1"/>
      <dgm:spPr/>
      <dgm:t>
        <a:bodyPr/>
        <a:lstStyle/>
        <a:p>
          <a:r>
            <a:rPr lang="en-US" sz="1500" b="1" dirty="0">
              <a:latin typeface="Eurostile" panose="020B0504020202050204" pitchFamily="34" charset="0"/>
              <a:cs typeface="Arial" panose="020B0604020202020204" pitchFamily="34" charset="0"/>
            </a:rPr>
            <a:t>Training options</a:t>
          </a:r>
          <a:endParaRPr lang="en-US" sz="1500" b="1" dirty="0">
            <a:latin typeface="Eurostile" panose="020B0504020202050204" pitchFamily="34" charset="0"/>
          </a:endParaRPr>
        </a:p>
      </dgm:t>
    </dgm:pt>
    <dgm:pt modelId="{2C7A7C32-A819-4FC7-AAEE-E51F2923C76D}" type="parTrans" cxnId="{9BBDC187-80F6-4C82-ACAE-A9F2B0C228DF}">
      <dgm:prSet/>
      <dgm:spPr/>
      <dgm:t>
        <a:bodyPr/>
        <a:lstStyle/>
        <a:p>
          <a:endParaRPr lang="en-US"/>
        </a:p>
      </dgm:t>
    </dgm:pt>
    <dgm:pt modelId="{2694FE62-0479-4AB8-956D-54EB78F1CE02}" type="sibTrans" cxnId="{9BBDC187-80F6-4C82-ACAE-A9F2B0C228DF}">
      <dgm:prSet/>
      <dgm:spPr/>
      <dgm:t>
        <a:bodyPr/>
        <a:lstStyle/>
        <a:p>
          <a:endParaRPr lang="en-US"/>
        </a:p>
      </dgm:t>
    </dgm:pt>
    <dgm:pt modelId="{74C0EFEE-0667-4AEB-9F2A-2D536F042A9E}">
      <dgm:prSet phldrT="[Text]"/>
      <dgm:spPr/>
      <dgm:t>
        <a:bodyPr/>
        <a:lstStyle/>
        <a:p>
          <a:endParaRPr lang="en-US" b="1" dirty="0"/>
        </a:p>
        <a:p>
          <a:r>
            <a:rPr lang="en-US" b="1" dirty="0">
              <a:latin typeface="Corbel" panose="020B0503020204020204" pitchFamily="34" charset="0"/>
            </a:rPr>
            <a:t>Effective Meetings with Management</a:t>
          </a:r>
        </a:p>
      </dgm:t>
    </dgm:pt>
    <dgm:pt modelId="{E6E9FDE9-7DE5-4160-90F0-D08FC43D1337}" type="parTrans" cxnId="{F3FDD50B-9CE0-41A7-B948-07F8850786D3}">
      <dgm:prSet/>
      <dgm:spPr/>
      <dgm:t>
        <a:bodyPr/>
        <a:lstStyle/>
        <a:p>
          <a:endParaRPr lang="en-US"/>
        </a:p>
      </dgm:t>
    </dgm:pt>
    <dgm:pt modelId="{3D4F2B79-20EF-4F32-A218-E392614EA0D5}" type="sibTrans" cxnId="{F3FDD50B-9CE0-41A7-B948-07F8850786D3}">
      <dgm:prSet/>
      <dgm:spPr/>
      <dgm:t>
        <a:bodyPr/>
        <a:lstStyle/>
        <a:p>
          <a:endParaRPr lang="en-US"/>
        </a:p>
      </dgm:t>
    </dgm:pt>
    <dgm:pt modelId="{A381BE4F-139C-43DB-808C-5E49AF4F8A38}">
      <dgm:prSet phldrT="[Text]"/>
      <dgm:spPr/>
      <dgm:t>
        <a:bodyPr/>
        <a:lstStyle/>
        <a:p>
          <a:br>
            <a:rPr lang="en-US" b="1" dirty="0"/>
          </a:br>
          <a:r>
            <a:rPr lang="en-US" b="1" dirty="0">
              <a:latin typeface="Corbel" panose="020B0503020204020204" pitchFamily="34" charset="0"/>
            </a:rPr>
            <a:t>Advanced Communications Training</a:t>
          </a:r>
        </a:p>
      </dgm:t>
    </dgm:pt>
    <dgm:pt modelId="{69177388-F58B-4A0E-877A-8BDB24F485FB}" type="parTrans" cxnId="{6B756CB2-ACE0-427B-966B-6FE9C3A75529}">
      <dgm:prSet/>
      <dgm:spPr/>
      <dgm:t>
        <a:bodyPr/>
        <a:lstStyle/>
        <a:p>
          <a:endParaRPr lang="en-US"/>
        </a:p>
      </dgm:t>
    </dgm:pt>
    <dgm:pt modelId="{D1EB1B04-7159-4366-BBD9-FF29227F8A67}" type="sibTrans" cxnId="{6B756CB2-ACE0-427B-966B-6FE9C3A75529}">
      <dgm:prSet/>
      <dgm:spPr/>
      <dgm:t>
        <a:bodyPr/>
        <a:lstStyle/>
        <a:p>
          <a:endParaRPr lang="en-US"/>
        </a:p>
      </dgm:t>
    </dgm:pt>
    <dgm:pt modelId="{2E329620-C368-46F5-AE04-963477E88C49}">
      <dgm:prSet phldrT="[Text]"/>
      <dgm:spPr/>
      <dgm:t>
        <a:bodyPr/>
        <a:lstStyle/>
        <a:p>
          <a:r>
            <a:rPr lang="en-US" b="1" dirty="0">
              <a:latin typeface="Corbel" panose="020B0503020204020204" pitchFamily="34" charset="0"/>
            </a:rPr>
            <a:t>Impact Presentations</a:t>
          </a:r>
        </a:p>
        <a:p>
          <a:r>
            <a:rPr lang="en-US" b="1" dirty="0">
              <a:latin typeface="Corbel" panose="020B0503020204020204" pitchFamily="34" charset="0"/>
            </a:rPr>
            <a:t>Effective Writing for Examiners</a:t>
          </a:r>
        </a:p>
      </dgm:t>
    </dgm:pt>
    <dgm:pt modelId="{9BF3CCAA-4F9D-419F-85D8-28CD58234017}" type="parTrans" cxnId="{59C4B7A9-2D59-4051-805A-10FE3069856F}">
      <dgm:prSet/>
      <dgm:spPr/>
      <dgm:t>
        <a:bodyPr/>
        <a:lstStyle/>
        <a:p>
          <a:endParaRPr lang="en-US"/>
        </a:p>
      </dgm:t>
    </dgm:pt>
    <dgm:pt modelId="{6F93B6CC-4D8C-4A92-9503-34C7FA5118C4}" type="sibTrans" cxnId="{59C4B7A9-2D59-4051-805A-10FE3069856F}">
      <dgm:prSet/>
      <dgm:spPr/>
      <dgm:t>
        <a:bodyPr/>
        <a:lstStyle/>
        <a:p>
          <a:endParaRPr lang="en-US"/>
        </a:p>
      </dgm:t>
    </dgm:pt>
    <dgm:pt modelId="{4780FF10-99C1-4A28-AF84-05E267D2C171}">
      <dgm:prSet phldrT="[Text]"/>
      <dgm:spPr/>
      <dgm:t>
        <a:bodyPr/>
        <a:lstStyle/>
        <a:p>
          <a:r>
            <a:rPr lang="en-US" b="1" dirty="0">
              <a:latin typeface="Corbel" panose="020B0503020204020204" pitchFamily="34" charset="0"/>
            </a:rPr>
            <a:t>Essential Communication Skills</a:t>
          </a:r>
        </a:p>
        <a:p>
          <a:r>
            <a:rPr lang="en-US" b="1" dirty="0">
              <a:latin typeface="Corbel" panose="020B0503020204020204" pitchFamily="34" charset="0"/>
            </a:rPr>
            <a:t>Generational Workplace Issues Training</a:t>
          </a:r>
        </a:p>
      </dgm:t>
    </dgm:pt>
    <dgm:pt modelId="{43DBA7B3-46D1-483E-BF1A-99BE291E3BF0}" type="parTrans" cxnId="{1F193C7C-B45B-4672-BBDA-1BF297FCCF25}">
      <dgm:prSet/>
      <dgm:spPr/>
      <dgm:t>
        <a:bodyPr/>
        <a:lstStyle/>
        <a:p>
          <a:endParaRPr lang="en-US"/>
        </a:p>
      </dgm:t>
    </dgm:pt>
    <dgm:pt modelId="{5FC050D3-04CF-461C-AECD-E21E23855CE8}" type="sibTrans" cxnId="{1F193C7C-B45B-4672-BBDA-1BF297FCCF25}">
      <dgm:prSet/>
      <dgm:spPr/>
      <dgm:t>
        <a:bodyPr/>
        <a:lstStyle/>
        <a:p>
          <a:endParaRPr lang="en-US"/>
        </a:p>
      </dgm:t>
    </dgm:pt>
    <dgm:pt modelId="{D28A57C8-2EB6-4971-A827-E70DBDD8AB2F}" type="pres">
      <dgm:prSet presAssocID="{96E7095E-6E41-4DFA-997B-4F2EC8750BDE}" presName="diagram" presStyleCnt="0">
        <dgm:presLayoutVars>
          <dgm:chMax val="1"/>
          <dgm:dir/>
          <dgm:animLvl val="ctr"/>
          <dgm:resizeHandles val="exact"/>
        </dgm:presLayoutVars>
      </dgm:prSet>
      <dgm:spPr/>
    </dgm:pt>
    <dgm:pt modelId="{4CDEDB2F-FA40-4C07-8D6A-574C60E1F289}" type="pres">
      <dgm:prSet presAssocID="{96E7095E-6E41-4DFA-997B-4F2EC8750BDE}" presName="matrix" presStyleCnt="0"/>
      <dgm:spPr/>
    </dgm:pt>
    <dgm:pt modelId="{4DCF27AD-A6B8-4B6B-B06A-C73C604118C7}" type="pres">
      <dgm:prSet presAssocID="{96E7095E-6E41-4DFA-997B-4F2EC8750BDE}" presName="tile1" presStyleLbl="node1" presStyleIdx="0" presStyleCnt="4"/>
      <dgm:spPr/>
    </dgm:pt>
    <dgm:pt modelId="{2EC5C17B-5B22-4AC8-8F1D-F13F330D77D3}" type="pres">
      <dgm:prSet presAssocID="{96E7095E-6E41-4DFA-997B-4F2EC8750BDE}" presName="tile1text" presStyleLbl="node1" presStyleIdx="0" presStyleCnt="4">
        <dgm:presLayoutVars>
          <dgm:chMax val="0"/>
          <dgm:chPref val="0"/>
          <dgm:bulletEnabled val="1"/>
        </dgm:presLayoutVars>
      </dgm:prSet>
      <dgm:spPr/>
    </dgm:pt>
    <dgm:pt modelId="{527325B7-F5B0-4DE3-9B51-C6539364CC6C}" type="pres">
      <dgm:prSet presAssocID="{96E7095E-6E41-4DFA-997B-4F2EC8750BDE}" presName="tile2" presStyleLbl="node1" presStyleIdx="1" presStyleCnt="4"/>
      <dgm:spPr/>
    </dgm:pt>
    <dgm:pt modelId="{6A812DCA-9DC9-425D-B032-000A54A8CDF1}" type="pres">
      <dgm:prSet presAssocID="{96E7095E-6E41-4DFA-997B-4F2EC8750BDE}" presName="tile2text" presStyleLbl="node1" presStyleIdx="1" presStyleCnt="4">
        <dgm:presLayoutVars>
          <dgm:chMax val="0"/>
          <dgm:chPref val="0"/>
          <dgm:bulletEnabled val="1"/>
        </dgm:presLayoutVars>
      </dgm:prSet>
      <dgm:spPr/>
    </dgm:pt>
    <dgm:pt modelId="{DEAB5D4A-E1FB-4FD8-9368-823CB391F1CC}" type="pres">
      <dgm:prSet presAssocID="{96E7095E-6E41-4DFA-997B-4F2EC8750BDE}" presName="tile3" presStyleLbl="node1" presStyleIdx="2" presStyleCnt="4"/>
      <dgm:spPr/>
    </dgm:pt>
    <dgm:pt modelId="{C9A47FBF-B360-4B13-A900-5613941A42E9}" type="pres">
      <dgm:prSet presAssocID="{96E7095E-6E41-4DFA-997B-4F2EC8750BDE}" presName="tile3text" presStyleLbl="node1" presStyleIdx="2" presStyleCnt="4">
        <dgm:presLayoutVars>
          <dgm:chMax val="0"/>
          <dgm:chPref val="0"/>
          <dgm:bulletEnabled val="1"/>
        </dgm:presLayoutVars>
      </dgm:prSet>
      <dgm:spPr/>
    </dgm:pt>
    <dgm:pt modelId="{323A2FC6-4751-4A1A-A667-FC7BE68D43E1}" type="pres">
      <dgm:prSet presAssocID="{96E7095E-6E41-4DFA-997B-4F2EC8750BDE}" presName="tile4" presStyleLbl="node1" presStyleIdx="3" presStyleCnt="4"/>
      <dgm:spPr/>
    </dgm:pt>
    <dgm:pt modelId="{6A7561FC-4C9B-4E05-B07A-8ADD5E28A45D}" type="pres">
      <dgm:prSet presAssocID="{96E7095E-6E41-4DFA-997B-4F2EC8750BDE}" presName="tile4text" presStyleLbl="node1" presStyleIdx="3" presStyleCnt="4">
        <dgm:presLayoutVars>
          <dgm:chMax val="0"/>
          <dgm:chPref val="0"/>
          <dgm:bulletEnabled val="1"/>
        </dgm:presLayoutVars>
      </dgm:prSet>
      <dgm:spPr/>
    </dgm:pt>
    <dgm:pt modelId="{90F66A46-5A84-4500-B252-00641E666F23}" type="pres">
      <dgm:prSet presAssocID="{96E7095E-6E41-4DFA-997B-4F2EC8750BDE}" presName="centerTile" presStyleLbl="fgShp" presStyleIdx="0" presStyleCnt="1" custScaleX="42162" custScaleY="40865" custLinFactY="-79189" custLinFactNeighborY="-100000">
        <dgm:presLayoutVars>
          <dgm:chMax val="0"/>
          <dgm:chPref val="0"/>
        </dgm:presLayoutVars>
      </dgm:prSet>
      <dgm:spPr/>
    </dgm:pt>
  </dgm:ptLst>
  <dgm:cxnLst>
    <dgm:cxn modelId="{F3FDD50B-9CE0-41A7-B948-07F8850786D3}" srcId="{BF52853A-8415-4432-B48F-A72ABBB17382}" destId="{74C0EFEE-0667-4AEB-9F2A-2D536F042A9E}" srcOrd="0" destOrd="0" parTransId="{E6E9FDE9-7DE5-4160-90F0-D08FC43D1337}" sibTransId="{3D4F2B79-20EF-4F32-A218-E392614EA0D5}"/>
    <dgm:cxn modelId="{6232755D-24AB-4DA7-9638-54049BBED496}" type="presOf" srcId="{74C0EFEE-0667-4AEB-9F2A-2D536F042A9E}" destId="{2EC5C17B-5B22-4AC8-8F1D-F13F330D77D3}" srcOrd="1" destOrd="0" presId="urn:microsoft.com/office/officeart/2005/8/layout/matrix1"/>
    <dgm:cxn modelId="{53C5AC49-0E40-4FCC-845F-171324E243DD}" type="presOf" srcId="{BF52853A-8415-4432-B48F-A72ABBB17382}" destId="{90F66A46-5A84-4500-B252-00641E666F23}" srcOrd="0" destOrd="0" presId="urn:microsoft.com/office/officeart/2005/8/layout/matrix1"/>
    <dgm:cxn modelId="{6020854E-15C2-4961-B7A5-9A8DE36E4E1B}" type="presOf" srcId="{A381BE4F-139C-43DB-808C-5E49AF4F8A38}" destId="{6A812DCA-9DC9-425D-B032-000A54A8CDF1}" srcOrd="1" destOrd="0" presId="urn:microsoft.com/office/officeart/2005/8/layout/matrix1"/>
    <dgm:cxn modelId="{1F193C7C-B45B-4672-BBDA-1BF297FCCF25}" srcId="{BF52853A-8415-4432-B48F-A72ABBB17382}" destId="{4780FF10-99C1-4A28-AF84-05E267D2C171}" srcOrd="3" destOrd="0" parTransId="{43DBA7B3-46D1-483E-BF1A-99BE291E3BF0}" sibTransId="{5FC050D3-04CF-461C-AECD-E21E23855CE8}"/>
    <dgm:cxn modelId="{9BBDC187-80F6-4C82-ACAE-A9F2B0C228DF}" srcId="{96E7095E-6E41-4DFA-997B-4F2EC8750BDE}" destId="{BF52853A-8415-4432-B48F-A72ABBB17382}" srcOrd="0" destOrd="0" parTransId="{2C7A7C32-A819-4FC7-AAEE-E51F2923C76D}" sibTransId="{2694FE62-0479-4AB8-956D-54EB78F1CE02}"/>
    <dgm:cxn modelId="{7541759B-1595-468B-A017-114A7F0CC76C}" type="presOf" srcId="{2E329620-C368-46F5-AE04-963477E88C49}" destId="{C9A47FBF-B360-4B13-A900-5613941A42E9}" srcOrd="1" destOrd="0" presId="urn:microsoft.com/office/officeart/2005/8/layout/matrix1"/>
    <dgm:cxn modelId="{59C4B7A9-2D59-4051-805A-10FE3069856F}" srcId="{BF52853A-8415-4432-B48F-A72ABBB17382}" destId="{2E329620-C368-46F5-AE04-963477E88C49}" srcOrd="2" destOrd="0" parTransId="{9BF3CCAA-4F9D-419F-85D8-28CD58234017}" sibTransId="{6F93B6CC-4D8C-4A92-9503-34C7FA5118C4}"/>
    <dgm:cxn modelId="{9A6748B1-B815-4C69-9C0E-C7E3F9FD98D1}" type="presOf" srcId="{4780FF10-99C1-4A28-AF84-05E267D2C171}" destId="{323A2FC6-4751-4A1A-A667-FC7BE68D43E1}" srcOrd="0" destOrd="0" presId="urn:microsoft.com/office/officeart/2005/8/layout/matrix1"/>
    <dgm:cxn modelId="{6B756CB2-ACE0-427B-966B-6FE9C3A75529}" srcId="{BF52853A-8415-4432-B48F-A72ABBB17382}" destId="{A381BE4F-139C-43DB-808C-5E49AF4F8A38}" srcOrd="1" destOrd="0" parTransId="{69177388-F58B-4A0E-877A-8BDB24F485FB}" sibTransId="{D1EB1B04-7159-4366-BBD9-FF29227F8A67}"/>
    <dgm:cxn modelId="{ED683DC2-AAAA-49DA-8123-BF9F7428BC63}" type="presOf" srcId="{A381BE4F-139C-43DB-808C-5E49AF4F8A38}" destId="{527325B7-F5B0-4DE3-9B51-C6539364CC6C}" srcOrd="0" destOrd="0" presId="urn:microsoft.com/office/officeart/2005/8/layout/matrix1"/>
    <dgm:cxn modelId="{07E7F7D1-9BC7-4E1F-AED4-5987B5CEC84C}" type="presOf" srcId="{2E329620-C368-46F5-AE04-963477E88C49}" destId="{DEAB5D4A-E1FB-4FD8-9368-823CB391F1CC}" srcOrd="0" destOrd="0" presId="urn:microsoft.com/office/officeart/2005/8/layout/matrix1"/>
    <dgm:cxn modelId="{79C0C1DA-DB7B-4A61-9787-B263A426A4EE}" type="presOf" srcId="{4780FF10-99C1-4A28-AF84-05E267D2C171}" destId="{6A7561FC-4C9B-4E05-B07A-8ADD5E28A45D}" srcOrd="1" destOrd="0" presId="urn:microsoft.com/office/officeart/2005/8/layout/matrix1"/>
    <dgm:cxn modelId="{3B37A7DE-5D1B-428C-9B1F-F02D5E8A9F06}" type="presOf" srcId="{74C0EFEE-0667-4AEB-9F2A-2D536F042A9E}" destId="{4DCF27AD-A6B8-4B6B-B06A-C73C604118C7}" srcOrd="0" destOrd="0" presId="urn:microsoft.com/office/officeart/2005/8/layout/matrix1"/>
    <dgm:cxn modelId="{46AD9DED-84AE-42BA-845F-5552C87807B6}" type="presOf" srcId="{96E7095E-6E41-4DFA-997B-4F2EC8750BDE}" destId="{D28A57C8-2EB6-4971-A827-E70DBDD8AB2F}" srcOrd="0" destOrd="0" presId="urn:microsoft.com/office/officeart/2005/8/layout/matrix1"/>
    <dgm:cxn modelId="{80F1C490-D392-4175-8F6B-2D4473E69297}" type="presParOf" srcId="{D28A57C8-2EB6-4971-A827-E70DBDD8AB2F}" destId="{4CDEDB2F-FA40-4C07-8D6A-574C60E1F289}" srcOrd="0" destOrd="0" presId="urn:microsoft.com/office/officeart/2005/8/layout/matrix1"/>
    <dgm:cxn modelId="{947B4EB0-51E7-484C-A11A-106EAA8134E8}" type="presParOf" srcId="{4CDEDB2F-FA40-4C07-8D6A-574C60E1F289}" destId="{4DCF27AD-A6B8-4B6B-B06A-C73C604118C7}" srcOrd="0" destOrd="0" presId="urn:microsoft.com/office/officeart/2005/8/layout/matrix1"/>
    <dgm:cxn modelId="{D30B66E7-4FDF-43A7-BBA0-E0FF2CD0B288}" type="presParOf" srcId="{4CDEDB2F-FA40-4C07-8D6A-574C60E1F289}" destId="{2EC5C17B-5B22-4AC8-8F1D-F13F330D77D3}" srcOrd="1" destOrd="0" presId="urn:microsoft.com/office/officeart/2005/8/layout/matrix1"/>
    <dgm:cxn modelId="{B7629AC7-AA3B-4624-9506-14EF5CF04EB5}" type="presParOf" srcId="{4CDEDB2F-FA40-4C07-8D6A-574C60E1F289}" destId="{527325B7-F5B0-4DE3-9B51-C6539364CC6C}" srcOrd="2" destOrd="0" presId="urn:microsoft.com/office/officeart/2005/8/layout/matrix1"/>
    <dgm:cxn modelId="{FCA699D5-7FDF-4CEC-B2FB-F95E013CDDF2}" type="presParOf" srcId="{4CDEDB2F-FA40-4C07-8D6A-574C60E1F289}" destId="{6A812DCA-9DC9-425D-B032-000A54A8CDF1}" srcOrd="3" destOrd="0" presId="urn:microsoft.com/office/officeart/2005/8/layout/matrix1"/>
    <dgm:cxn modelId="{9D3F4EF8-59C3-45BC-BB8F-910915D06D91}" type="presParOf" srcId="{4CDEDB2F-FA40-4C07-8D6A-574C60E1F289}" destId="{DEAB5D4A-E1FB-4FD8-9368-823CB391F1CC}" srcOrd="4" destOrd="0" presId="urn:microsoft.com/office/officeart/2005/8/layout/matrix1"/>
    <dgm:cxn modelId="{3385CD49-B866-4BD5-87EE-17B4F899832A}" type="presParOf" srcId="{4CDEDB2F-FA40-4C07-8D6A-574C60E1F289}" destId="{C9A47FBF-B360-4B13-A900-5613941A42E9}" srcOrd="5" destOrd="0" presId="urn:microsoft.com/office/officeart/2005/8/layout/matrix1"/>
    <dgm:cxn modelId="{B9B95D20-8149-41F6-9FF6-E5335F1C313F}" type="presParOf" srcId="{4CDEDB2F-FA40-4C07-8D6A-574C60E1F289}" destId="{323A2FC6-4751-4A1A-A667-FC7BE68D43E1}" srcOrd="6" destOrd="0" presId="urn:microsoft.com/office/officeart/2005/8/layout/matrix1"/>
    <dgm:cxn modelId="{21AB96E4-B61D-4F45-8D92-DED10AF694FE}" type="presParOf" srcId="{4CDEDB2F-FA40-4C07-8D6A-574C60E1F289}" destId="{6A7561FC-4C9B-4E05-B07A-8ADD5E28A45D}" srcOrd="7" destOrd="0" presId="urn:microsoft.com/office/officeart/2005/8/layout/matrix1"/>
    <dgm:cxn modelId="{BA2FDCEE-462A-43E1-B8B6-7270EA7A3F84}" type="presParOf" srcId="{D28A57C8-2EB6-4971-A827-E70DBDD8AB2F}" destId="{90F66A46-5A84-4500-B252-00641E666F23}" srcOrd="1" destOrd="0" presId="urn:microsoft.com/office/officeart/2005/8/layout/matrix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7.xml><?xml version="1.0" encoding="utf-8"?>
<dgm:dataModel xmlns:dgm="http://schemas.openxmlformats.org/drawingml/2006/diagram" xmlns:a="http://schemas.openxmlformats.org/drawingml/2006/main">
  <dgm:ptLst>
    <dgm:pt modelId="{F20F6C43-9DF2-4871-AE35-8FA0F9FE357C}"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en-US"/>
        </a:p>
      </dgm:t>
    </dgm:pt>
    <dgm:pt modelId="{5A23A80F-FC69-454E-A726-681A4DFC2211}">
      <dgm:prSet custT="1"/>
      <dgm:spPr>
        <a:solidFill>
          <a:schemeClr val="accent3"/>
        </a:solidFill>
      </dgm:spPr>
      <dgm:t>
        <a:bodyPr/>
        <a:lstStyle/>
        <a:p>
          <a:pPr>
            <a:spcAft>
              <a:spcPts val="0"/>
            </a:spcAft>
          </a:pPr>
          <a:r>
            <a:rPr lang="en-US" sz="1600" b="1" dirty="0">
              <a:latin typeface="Corbel" panose="020B0503020204020204" pitchFamily="34" charset="0"/>
            </a:rPr>
            <a:t>Competency 1: Technical</a:t>
          </a:r>
        </a:p>
        <a:p>
          <a:pPr>
            <a:spcAft>
              <a:spcPts val="0"/>
            </a:spcAft>
          </a:pPr>
          <a:r>
            <a:rPr lang="en-US" sz="1200" b="1" dirty="0">
              <a:latin typeface="Corbel" panose="020B0503020204020204" pitchFamily="34" charset="0"/>
            </a:rPr>
            <a:t> </a:t>
          </a:r>
          <a:r>
            <a:rPr lang="en-US" sz="1400" dirty="0">
              <a:latin typeface="Corbel" panose="020B0503020204020204" pitchFamily="34" charset="0"/>
            </a:rPr>
            <a:t>(Provides effective and accurate evaluation of the credit activities of financial institutions)</a:t>
          </a:r>
          <a:endParaRPr lang="en-US" sz="1200" dirty="0">
            <a:latin typeface="Corbel" panose="020B0503020204020204" pitchFamily="34" charset="0"/>
          </a:endParaRPr>
        </a:p>
      </dgm:t>
      <dgm:extLst>
        <a:ext uri="{E40237B7-FDA0-4F09-8148-C483321AD2D9}">
          <dgm14:cNvPr xmlns:dgm14="http://schemas.microsoft.com/office/drawing/2010/diagram" id="0" name="">
            <a:hlinkClick xmlns:r="http://schemas.openxmlformats.org/officeDocument/2006/relationships" r:id="rId1" action="ppaction://hlinksldjump"/>
          </dgm14:cNvPr>
        </a:ext>
      </dgm:extLst>
    </dgm:pt>
    <dgm:pt modelId="{E868FD74-9078-477D-B9E8-77AE19B9BD2D}" type="parTrans" cxnId="{B45912AF-2736-419D-9D3F-882105BF04F9}">
      <dgm:prSet/>
      <dgm:spPr/>
      <dgm:t>
        <a:bodyPr/>
        <a:lstStyle/>
        <a:p>
          <a:endParaRPr lang="en-US"/>
        </a:p>
      </dgm:t>
    </dgm:pt>
    <dgm:pt modelId="{8118B423-E649-4094-A905-07241D8A3F67}" type="sibTrans" cxnId="{B45912AF-2736-419D-9D3F-882105BF04F9}">
      <dgm:prSet/>
      <dgm:spPr/>
      <dgm:t>
        <a:bodyPr/>
        <a:lstStyle/>
        <a:p>
          <a:endParaRPr lang="en-US"/>
        </a:p>
      </dgm:t>
    </dgm:pt>
    <dgm:pt modelId="{AF12D60F-EFF4-4D08-9107-2386CA28AA5D}">
      <dgm:prSet custT="1"/>
      <dgm:spPr>
        <a:solidFill>
          <a:schemeClr val="accent3">
            <a:lumMod val="20000"/>
            <a:lumOff val="80000"/>
            <a:alpha val="90000"/>
          </a:schemeClr>
        </a:solidFill>
      </dgm:spPr>
      <dgm:t>
        <a:bodyPr/>
        <a:lstStyle/>
        <a:p>
          <a:r>
            <a:rPr lang="en-US" sz="1100" dirty="0">
              <a:latin typeface="Corbel" panose="020B0503020204020204" pitchFamily="34" charset="0"/>
            </a:rPr>
            <a:t>Effectively adheres to examination procedures to collect and analyze data</a:t>
          </a:r>
        </a:p>
      </dgm:t>
    </dgm:pt>
    <dgm:pt modelId="{0F56C23E-4D6E-4996-92B3-D726D7C026AC}" type="parTrans" cxnId="{B25A4089-CA90-4693-9AA7-32398460EA03}">
      <dgm:prSet/>
      <dgm:spPr/>
      <dgm:t>
        <a:bodyPr/>
        <a:lstStyle/>
        <a:p>
          <a:endParaRPr lang="en-US"/>
        </a:p>
      </dgm:t>
    </dgm:pt>
    <dgm:pt modelId="{B8DD0BE8-7887-40D2-9D26-69AC04293B56}" type="sibTrans" cxnId="{B25A4089-CA90-4693-9AA7-32398460EA03}">
      <dgm:prSet/>
      <dgm:spPr/>
      <dgm:t>
        <a:bodyPr/>
        <a:lstStyle/>
        <a:p>
          <a:endParaRPr lang="en-US"/>
        </a:p>
      </dgm:t>
    </dgm:pt>
    <dgm:pt modelId="{BD9808CF-5801-4F9D-98C2-477BC99F4060}">
      <dgm:prSet custT="1"/>
      <dgm:spPr>
        <a:solidFill>
          <a:schemeClr val="accent3">
            <a:lumMod val="20000"/>
            <a:lumOff val="80000"/>
            <a:alpha val="90000"/>
          </a:schemeClr>
        </a:solidFill>
      </dgm:spPr>
      <dgm:t>
        <a:bodyPr/>
        <a:lstStyle/>
        <a:p>
          <a:r>
            <a:rPr lang="en-US" sz="1100" dirty="0">
              <a:latin typeface="Corbel" panose="020B0503020204020204" pitchFamily="34" charset="0"/>
            </a:rPr>
            <a:t>Effectively reviews reports of examination for accuracy, content, conclusions, and proper grammar</a:t>
          </a:r>
        </a:p>
      </dgm:t>
    </dgm:pt>
    <dgm:pt modelId="{719A0CB9-4FE2-4312-862B-5114C5B33C73}" type="parTrans" cxnId="{10632B55-5539-4ABC-9A67-AE92028FD5C9}">
      <dgm:prSet/>
      <dgm:spPr/>
      <dgm:t>
        <a:bodyPr/>
        <a:lstStyle/>
        <a:p>
          <a:endParaRPr lang="en-US"/>
        </a:p>
      </dgm:t>
    </dgm:pt>
    <dgm:pt modelId="{3ACC2A6A-612D-4FBB-A55E-7A6A0FA8CA38}" type="sibTrans" cxnId="{10632B55-5539-4ABC-9A67-AE92028FD5C9}">
      <dgm:prSet/>
      <dgm:spPr/>
      <dgm:t>
        <a:bodyPr/>
        <a:lstStyle/>
        <a:p>
          <a:endParaRPr lang="en-US"/>
        </a:p>
      </dgm:t>
    </dgm:pt>
    <dgm:pt modelId="{72AF68EB-2820-4BFE-B109-6627196F087B}" type="pres">
      <dgm:prSet presAssocID="{F20F6C43-9DF2-4871-AE35-8FA0F9FE357C}" presName="Name0" presStyleCnt="0">
        <dgm:presLayoutVars>
          <dgm:dir/>
          <dgm:animLvl val="lvl"/>
          <dgm:resizeHandles val="exact"/>
        </dgm:presLayoutVars>
      </dgm:prSet>
      <dgm:spPr/>
    </dgm:pt>
    <dgm:pt modelId="{9368F2FB-A39C-453F-91FF-46E7628BA266}" type="pres">
      <dgm:prSet presAssocID="{5A23A80F-FC69-454E-A726-681A4DFC2211}" presName="linNode" presStyleCnt="0"/>
      <dgm:spPr/>
    </dgm:pt>
    <dgm:pt modelId="{7AFD8A7A-F048-4282-B717-17D48C8B19D5}" type="pres">
      <dgm:prSet presAssocID="{5A23A80F-FC69-454E-A726-681A4DFC2211}" presName="parentText" presStyleLbl="node1" presStyleIdx="0" presStyleCnt="1">
        <dgm:presLayoutVars>
          <dgm:chMax val="1"/>
          <dgm:bulletEnabled val="1"/>
        </dgm:presLayoutVars>
      </dgm:prSet>
      <dgm:spPr/>
    </dgm:pt>
    <dgm:pt modelId="{1BD4982A-BCE3-4302-A650-93637B43A1E5}" type="pres">
      <dgm:prSet presAssocID="{5A23A80F-FC69-454E-A726-681A4DFC2211}" presName="descendantText" presStyleLbl="alignAccFollowNode1" presStyleIdx="0" presStyleCnt="1">
        <dgm:presLayoutVars>
          <dgm:bulletEnabled val="1"/>
        </dgm:presLayoutVars>
      </dgm:prSet>
      <dgm:spPr/>
    </dgm:pt>
  </dgm:ptLst>
  <dgm:cxnLst>
    <dgm:cxn modelId="{91C46805-41F8-4B13-9363-E6E8ADA84419}" type="presOf" srcId="{AF12D60F-EFF4-4D08-9107-2386CA28AA5D}" destId="{1BD4982A-BCE3-4302-A650-93637B43A1E5}" srcOrd="0" destOrd="0" presId="urn:microsoft.com/office/officeart/2005/8/layout/vList5"/>
    <dgm:cxn modelId="{B2A98527-E84C-4CF9-96A5-D47133E966BD}" type="presOf" srcId="{BD9808CF-5801-4F9D-98C2-477BC99F4060}" destId="{1BD4982A-BCE3-4302-A650-93637B43A1E5}" srcOrd="0" destOrd="1" presId="urn:microsoft.com/office/officeart/2005/8/layout/vList5"/>
    <dgm:cxn modelId="{40E1C037-053E-4739-805C-3D9F79356464}" type="presOf" srcId="{F20F6C43-9DF2-4871-AE35-8FA0F9FE357C}" destId="{72AF68EB-2820-4BFE-B109-6627196F087B}" srcOrd="0" destOrd="0" presId="urn:microsoft.com/office/officeart/2005/8/layout/vList5"/>
    <dgm:cxn modelId="{10632B55-5539-4ABC-9A67-AE92028FD5C9}" srcId="{5A23A80F-FC69-454E-A726-681A4DFC2211}" destId="{BD9808CF-5801-4F9D-98C2-477BC99F4060}" srcOrd="1" destOrd="0" parTransId="{719A0CB9-4FE2-4312-862B-5114C5B33C73}" sibTransId="{3ACC2A6A-612D-4FBB-A55E-7A6A0FA8CA38}"/>
    <dgm:cxn modelId="{B25A4089-CA90-4693-9AA7-32398460EA03}" srcId="{5A23A80F-FC69-454E-A726-681A4DFC2211}" destId="{AF12D60F-EFF4-4D08-9107-2386CA28AA5D}" srcOrd="0" destOrd="0" parTransId="{0F56C23E-4D6E-4996-92B3-D726D7C026AC}" sibTransId="{B8DD0BE8-7887-40D2-9D26-69AC04293B56}"/>
    <dgm:cxn modelId="{B45912AF-2736-419D-9D3F-882105BF04F9}" srcId="{F20F6C43-9DF2-4871-AE35-8FA0F9FE357C}" destId="{5A23A80F-FC69-454E-A726-681A4DFC2211}" srcOrd="0" destOrd="0" parTransId="{E868FD74-9078-477D-B9E8-77AE19B9BD2D}" sibTransId="{8118B423-E649-4094-A905-07241D8A3F67}"/>
    <dgm:cxn modelId="{7C4097FB-2F7B-4F59-9A91-CB21A7C2DA55}" type="presOf" srcId="{5A23A80F-FC69-454E-A726-681A4DFC2211}" destId="{7AFD8A7A-F048-4282-B717-17D48C8B19D5}" srcOrd="0" destOrd="0" presId="urn:microsoft.com/office/officeart/2005/8/layout/vList5"/>
    <dgm:cxn modelId="{11D1DFCC-5AAF-4CF4-9B84-2FD131617884}" type="presParOf" srcId="{72AF68EB-2820-4BFE-B109-6627196F087B}" destId="{9368F2FB-A39C-453F-91FF-46E7628BA266}" srcOrd="0" destOrd="0" presId="urn:microsoft.com/office/officeart/2005/8/layout/vList5"/>
    <dgm:cxn modelId="{D5E66CE7-9520-4C0A-9C81-41C564FDD90A}" type="presParOf" srcId="{9368F2FB-A39C-453F-91FF-46E7628BA266}" destId="{7AFD8A7A-F048-4282-B717-17D48C8B19D5}" srcOrd="0" destOrd="0" presId="urn:microsoft.com/office/officeart/2005/8/layout/vList5"/>
    <dgm:cxn modelId="{06B68010-7159-490B-B141-FEDEDD93571A}" type="presParOf" srcId="{9368F2FB-A39C-453F-91FF-46E7628BA266}" destId="{1BD4982A-BCE3-4302-A650-93637B43A1E5}" srcOrd="1" destOrd="0" presId="urn:microsoft.com/office/officeart/2005/8/layout/vList5"/>
  </dgm:cxnLst>
  <dgm:bg/>
  <dgm:whole/>
  <dgm:extLst>
    <a:ext uri="http://schemas.microsoft.com/office/drawing/2008/diagram">
      <dsp:dataModelExt xmlns:dsp="http://schemas.microsoft.com/office/drawing/2008/diagram" relId="rId14" minVer="http://schemas.openxmlformats.org/drawingml/2006/diagram"/>
    </a:ext>
  </dgm:extLst>
</dgm:dataModel>
</file>

<file path=ppt/diagrams/data18.xml><?xml version="1.0" encoding="utf-8"?>
<dgm:dataModel xmlns:dgm="http://schemas.openxmlformats.org/drawingml/2006/diagram" xmlns:a="http://schemas.openxmlformats.org/drawingml/2006/main">
  <dgm:ptLst>
    <dgm:pt modelId="{2F059A78-366C-4E84-BF6A-52DEDEDD4C58}"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en-US"/>
        </a:p>
      </dgm:t>
    </dgm:pt>
    <dgm:pt modelId="{6D6C2F2F-F49B-48ED-AD21-D936E4017E37}">
      <dgm:prSet custT="1"/>
      <dgm:spPr/>
      <dgm:t>
        <a:bodyPr/>
        <a:lstStyle/>
        <a:p>
          <a:pPr>
            <a:spcAft>
              <a:spcPts val="0"/>
            </a:spcAft>
          </a:pPr>
          <a:r>
            <a:rPr lang="en-US" sz="1600" b="1" dirty="0">
              <a:latin typeface="Corbel" panose="020B0503020204020204" pitchFamily="34" charset="0"/>
            </a:rPr>
            <a:t>Competency 2: Conceptual</a:t>
          </a:r>
        </a:p>
        <a:p>
          <a:pPr>
            <a:spcAft>
              <a:spcPts val="0"/>
            </a:spcAft>
          </a:pPr>
          <a:r>
            <a:rPr lang="en-US" sz="1400" b="1" dirty="0">
              <a:latin typeface="Corbel" panose="020B0503020204020204" pitchFamily="34" charset="0"/>
            </a:rPr>
            <a:t> </a:t>
          </a:r>
          <a:r>
            <a:rPr lang="en-US" sz="1400" dirty="0">
              <a:latin typeface="Corbel" panose="020B0503020204020204" pitchFamily="34" charset="0"/>
            </a:rPr>
            <a:t>(Provides effective and accurate evaluation of the lending activities of financial institutions)</a:t>
          </a:r>
        </a:p>
      </dgm:t>
      <dgm:extLst>
        <a:ext uri="{E40237B7-FDA0-4F09-8148-C483321AD2D9}">
          <dgm14:cNvPr xmlns:dgm14="http://schemas.microsoft.com/office/drawing/2010/diagram" id="0" name="">
            <a:hlinkClick xmlns:r="http://schemas.openxmlformats.org/officeDocument/2006/relationships" r:id="rId1" action="ppaction://hlinksldjump"/>
          </dgm14:cNvPr>
        </a:ext>
      </dgm:extLst>
    </dgm:pt>
    <dgm:pt modelId="{0FA35D9B-AF49-4E81-932D-122939075E4B}" type="parTrans" cxnId="{555D6F15-0F40-4F68-BED7-4A16BF145915}">
      <dgm:prSet/>
      <dgm:spPr/>
      <dgm:t>
        <a:bodyPr/>
        <a:lstStyle/>
        <a:p>
          <a:endParaRPr lang="en-US"/>
        </a:p>
      </dgm:t>
    </dgm:pt>
    <dgm:pt modelId="{3560D07D-1FB1-4580-83A7-780E009F18C4}" type="sibTrans" cxnId="{555D6F15-0F40-4F68-BED7-4A16BF145915}">
      <dgm:prSet/>
      <dgm:spPr/>
      <dgm:t>
        <a:bodyPr/>
        <a:lstStyle/>
        <a:p>
          <a:endParaRPr lang="en-US"/>
        </a:p>
      </dgm:t>
    </dgm:pt>
    <dgm:pt modelId="{D4B38A2D-4CD0-4782-9C8D-B7CE308BB1A2}">
      <dgm:prSet custT="1"/>
      <dgm:spPr/>
      <dgm:t>
        <a:bodyPr/>
        <a:lstStyle/>
        <a:p>
          <a:r>
            <a:rPr lang="en-US" sz="1050" dirty="0">
              <a:latin typeface="Corbel" panose="020B0503020204020204" pitchFamily="34" charset="0"/>
            </a:rPr>
            <a:t>Develops correct conclusions and ratings of assets from collected data</a:t>
          </a:r>
        </a:p>
      </dgm:t>
    </dgm:pt>
    <dgm:pt modelId="{24EDBDB1-6E6F-4928-9ABA-B88124C5EE25}" type="parTrans" cxnId="{B5CA02C3-C808-48ED-8341-9AA4F24F7E02}">
      <dgm:prSet/>
      <dgm:spPr/>
      <dgm:t>
        <a:bodyPr/>
        <a:lstStyle/>
        <a:p>
          <a:endParaRPr lang="en-US"/>
        </a:p>
      </dgm:t>
    </dgm:pt>
    <dgm:pt modelId="{153139B6-EA16-4C2B-A215-83FE97F70E3A}" type="sibTrans" cxnId="{B5CA02C3-C808-48ED-8341-9AA4F24F7E02}">
      <dgm:prSet/>
      <dgm:spPr/>
      <dgm:t>
        <a:bodyPr/>
        <a:lstStyle/>
        <a:p>
          <a:endParaRPr lang="en-US"/>
        </a:p>
      </dgm:t>
    </dgm:pt>
    <dgm:pt modelId="{62228364-69E8-42F6-AF3B-D03734652D83}">
      <dgm:prSet custT="1"/>
      <dgm:spPr/>
      <dgm:t>
        <a:bodyPr/>
        <a:lstStyle/>
        <a:p>
          <a:r>
            <a:rPr lang="en-US" sz="1050" dirty="0">
              <a:latin typeface="Corbel" panose="020B0503020204020204" pitchFamily="34" charset="0"/>
            </a:rPr>
            <a:t>Effectively follows established examination procedures to collect and analyze data</a:t>
          </a:r>
        </a:p>
      </dgm:t>
    </dgm:pt>
    <dgm:pt modelId="{C7A72C90-DAC3-44CF-9F25-6776998DF658}" type="parTrans" cxnId="{D7731C1E-9EE7-4255-AE79-C6B7B174268B}">
      <dgm:prSet/>
      <dgm:spPr/>
      <dgm:t>
        <a:bodyPr/>
        <a:lstStyle/>
        <a:p>
          <a:endParaRPr lang="en-US"/>
        </a:p>
      </dgm:t>
    </dgm:pt>
    <dgm:pt modelId="{2A300071-72BF-4A26-ADD6-EE211247C47A}" type="sibTrans" cxnId="{D7731C1E-9EE7-4255-AE79-C6B7B174268B}">
      <dgm:prSet/>
      <dgm:spPr/>
      <dgm:t>
        <a:bodyPr/>
        <a:lstStyle/>
        <a:p>
          <a:endParaRPr lang="en-US"/>
        </a:p>
      </dgm:t>
    </dgm:pt>
    <dgm:pt modelId="{7475FD45-6CBC-4D7E-BF18-67BAC85EEBCD}">
      <dgm:prSet custT="1"/>
      <dgm:spPr/>
      <dgm:t>
        <a:bodyPr/>
        <a:lstStyle/>
        <a:p>
          <a:r>
            <a:rPr lang="en-US" sz="1050" dirty="0">
              <a:latin typeface="Corbel" panose="020B0503020204020204" pitchFamily="34" charset="0"/>
            </a:rPr>
            <a:t>Develops correct conclusions from collected data</a:t>
          </a:r>
        </a:p>
      </dgm:t>
    </dgm:pt>
    <dgm:pt modelId="{6270DB67-833B-413D-ADF4-DF20A5A82C19}" type="parTrans" cxnId="{410EF8B4-94F2-4069-A1EC-4C2B6928F86B}">
      <dgm:prSet/>
      <dgm:spPr/>
      <dgm:t>
        <a:bodyPr/>
        <a:lstStyle/>
        <a:p>
          <a:endParaRPr lang="en-US"/>
        </a:p>
      </dgm:t>
    </dgm:pt>
    <dgm:pt modelId="{56C3F0BE-5A99-4A3D-BF3A-1AAB0F1B2C3B}" type="sibTrans" cxnId="{410EF8B4-94F2-4069-A1EC-4C2B6928F86B}">
      <dgm:prSet/>
      <dgm:spPr/>
      <dgm:t>
        <a:bodyPr/>
        <a:lstStyle/>
        <a:p>
          <a:endParaRPr lang="en-US"/>
        </a:p>
      </dgm:t>
    </dgm:pt>
    <dgm:pt modelId="{9817BF7E-EB26-4DBD-BC69-8128CFBBF885}" type="pres">
      <dgm:prSet presAssocID="{2F059A78-366C-4E84-BF6A-52DEDEDD4C58}" presName="Name0" presStyleCnt="0">
        <dgm:presLayoutVars>
          <dgm:dir/>
          <dgm:animLvl val="lvl"/>
          <dgm:resizeHandles val="exact"/>
        </dgm:presLayoutVars>
      </dgm:prSet>
      <dgm:spPr/>
    </dgm:pt>
    <dgm:pt modelId="{A1167915-DDE0-4774-92FC-1C6E3B4382D0}" type="pres">
      <dgm:prSet presAssocID="{6D6C2F2F-F49B-48ED-AD21-D936E4017E37}" presName="linNode" presStyleCnt="0"/>
      <dgm:spPr/>
    </dgm:pt>
    <dgm:pt modelId="{87CDB9E4-F6A5-4962-9048-81884685E3C2}" type="pres">
      <dgm:prSet presAssocID="{6D6C2F2F-F49B-48ED-AD21-D936E4017E37}" presName="parentText" presStyleLbl="node1" presStyleIdx="0" presStyleCnt="1">
        <dgm:presLayoutVars>
          <dgm:chMax val="1"/>
          <dgm:bulletEnabled val="1"/>
        </dgm:presLayoutVars>
      </dgm:prSet>
      <dgm:spPr/>
    </dgm:pt>
    <dgm:pt modelId="{A3D2CE37-7785-437F-B18C-156AED5687F4}" type="pres">
      <dgm:prSet presAssocID="{6D6C2F2F-F49B-48ED-AD21-D936E4017E37}" presName="descendantText" presStyleLbl="alignAccFollowNode1" presStyleIdx="0" presStyleCnt="1">
        <dgm:presLayoutVars>
          <dgm:bulletEnabled val="1"/>
        </dgm:presLayoutVars>
      </dgm:prSet>
      <dgm:spPr/>
    </dgm:pt>
  </dgm:ptLst>
  <dgm:cxnLst>
    <dgm:cxn modelId="{555D6F15-0F40-4F68-BED7-4A16BF145915}" srcId="{2F059A78-366C-4E84-BF6A-52DEDEDD4C58}" destId="{6D6C2F2F-F49B-48ED-AD21-D936E4017E37}" srcOrd="0" destOrd="0" parTransId="{0FA35D9B-AF49-4E81-932D-122939075E4B}" sibTransId="{3560D07D-1FB1-4580-83A7-780E009F18C4}"/>
    <dgm:cxn modelId="{D7731C1E-9EE7-4255-AE79-C6B7B174268B}" srcId="{6D6C2F2F-F49B-48ED-AD21-D936E4017E37}" destId="{62228364-69E8-42F6-AF3B-D03734652D83}" srcOrd="1" destOrd="0" parTransId="{C7A72C90-DAC3-44CF-9F25-6776998DF658}" sibTransId="{2A300071-72BF-4A26-ADD6-EE211247C47A}"/>
    <dgm:cxn modelId="{9F0E2373-8647-4D3D-A2FF-201D528F05C4}" type="presOf" srcId="{7475FD45-6CBC-4D7E-BF18-67BAC85EEBCD}" destId="{A3D2CE37-7785-437F-B18C-156AED5687F4}" srcOrd="0" destOrd="2" presId="urn:microsoft.com/office/officeart/2005/8/layout/vList5"/>
    <dgm:cxn modelId="{E37EC257-C005-4D56-B7B7-80FB266D3B98}" type="presOf" srcId="{D4B38A2D-4CD0-4782-9C8D-B7CE308BB1A2}" destId="{A3D2CE37-7785-437F-B18C-156AED5687F4}" srcOrd="0" destOrd="0" presId="urn:microsoft.com/office/officeart/2005/8/layout/vList5"/>
    <dgm:cxn modelId="{CF5FAA8F-96E6-4B59-B5CE-4A925AC7B6A9}" type="presOf" srcId="{2F059A78-366C-4E84-BF6A-52DEDEDD4C58}" destId="{9817BF7E-EB26-4DBD-BC69-8128CFBBF885}" srcOrd="0" destOrd="0" presId="urn:microsoft.com/office/officeart/2005/8/layout/vList5"/>
    <dgm:cxn modelId="{7BB39FAA-1908-464E-A01D-C088BC00A5D7}" type="presOf" srcId="{6D6C2F2F-F49B-48ED-AD21-D936E4017E37}" destId="{87CDB9E4-F6A5-4962-9048-81884685E3C2}" srcOrd="0" destOrd="0" presId="urn:microsoft.com/office/officeart/2005/8/layout/vList5"/>
    <dgm:cxn modelId="{410EF8B4-94F2-4069-A1EC-4C2B6928F86B}" srcId="{6D6C2F2F-F49B-48ED-AD21-D936E4017E37}" destId="{7475FD45-6CBC-4D7E-BF18-67BAC85EEBCD}" srcOrd="2" destOrd="0" parTransId="{6270DB67-833B-413D-ADF4-DF20A5A82C19}" sibTransId="{56C3F0BE-5A99-4A3D-BF3A-1AAB0F1B2C3B}"/>
    <dgm:cxn modelId="{B5CA02C3-C808-48ED-8341-9AA4F24F7E02}" srcId="{6D6C2F2F-F49B-48ED-AD21-D936E4017E37}" destId="{D4B38A2D-4CD0-4782-9C8D-B7CE308BB1A2}" srcOrd="0" destOrd="0" parTransId="{24EDBDB1-6E6F-4928-9ABA-B88124C5EE25}" sibTransId="{153139B6-EA16-4C2B-A215-83FE97F70E3A}"/>
    <dgm:cxn modelId="{E57A95E0-3D31-4477-86CA-65A1B7794587}" type="presOf" srcId="{62228364-69E8-42F6-AF3B-D03734652D83}" destId="{A3D2CE37-7785-437F-B18C-156AED5687F4}" srcOrd="0" destOrd="1" presId="urn:microsoft.com/office/officeart/2005/8/layout/vList5"/>
    <dgm:cxn modelId="{CD681A2D-FFAD-4A9A-BA4B-B089ADAA3EDE}" type="presParOf" srcId="{9817BF7E-EB26-4DBD-BC69-8128CFBBF885}" destId="{A1167915-DDE0-4774-92FC-1C6E3B4382D0}" srcOrd="0" destOrd="0" presId="urn:microsoft.com/office/officeart/2005/8/layout/vList5"/>
    <dgm:cxn modelId="{18243884-11D0-4E10-B302-038DFB17178A}" type="presParOf" srcId="{A1167915-DDE0-4774-92FC-1C6E3B4382D0}" destId="{87CDB9E4-F6A5-4962-9048-81884685E3C2}" srcOrd="0" destOrd="0" presId="urn:microsoft.com/office/officeart/2005/8/layout/vList5"/>
    <dgm:cxn modelId="{A4805844-A622-475C-AC2A-135AA9B8DB30}" type="presParOf" srcId="{A1167915-DDE0-4774-92FC-1C6E3B4382D0}" destId="{A3D2CE37-7785-437F-B18C-156AED5687F4}" srcOrd="1" destOrd="0" presId="urn:microsoft.com/office/officeart/2005/8/layout/vList5"/>
  </dgm:cxnLst>
  <dgm:bg/>
  <dgm:whole/>
  <dgm:extLst>
    <a:ext uri="http://schemas.microsoft.com/office/drawing/2008/diagram">
      <dsp:dataModelExt xmlns:dsp="http://schemas.microsoft.com/office/drawing/2008/diagram" relId="rId19" minVer="http://schemas.openxmlformats.org/drawingml/2006/diagram"/>
    </a:ext>
  </dgm:extLst>
</dgm:dataModel>
</file>

<file path=ppt/diagrams/data19.xml><?xml version="1.0" encoding="utf-8"?>
<dgm:dataModel xmlns:dgm="http://schemas.openxmlformats.org/drawingml/2006/diagram" xmlns:a="http://schemas.openxmlformats.org/drawingml/2006/main">
  <dgm:ptLst>
    <dgm:pt modelId="{5694D1DB-3F63-4E64-BC4C-3382CCA03A17}"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en-US"/>
        </a:p>
      </dgm:t>
    </dgm:pt>
    <dgm:pt modelId="{69ABA4E2-5B93-42EF-84FC-A8A2EFBA9AC0}">
      <dgm:prSet custT="1"/>
      <dgm:spPr>
        <a:solidFill>
          <a:schemeClr val="accent2"/>
        </a:solidFill>
      </dgm:spPr>
      <dgm:t>
        <a:bodyPr/>
        <a:lstStyle/>
        <a:p>
          <a:r>
            <a:rPr lang="en-US" sz="1600" b="1" dirty="0">
              <a:latin typeface="Corbel" panose="020B0503020204020204" pitchFamily="34" charset="0"/>
            </a:rPr>
            <a:t>Competency 3: Legal/Compliance</a:t>
          </a:r>
          <a:endParaRPr lang="en-US" sz="1600" dirty="0">
            <a:latin typeface="Corbel" panose="020B0503020204020204" pitchFamily="34" charset="0"/>
          </a:endParaRPr>
        </a:p>
      </dgm:t>
      <dgm:extLst>
        <a:ext uri="{E40237B7-FDA0-4F09-8148-C483321AD2D9}">
          <dgm14:cNvPr xmlns:dgm14="http://schemas.microsoft.com/office/drawing/2010/diagram" id="0" name="">
            <a:hlinkClick xmlns:r="http://schemas.openxmlformats.org/officeDocument/2006/relationships" r:id="rId1" action="ppaction://hlinksldjump"/>
          </dgm14:cNvPr>
        </a:ext>
      </dgm:extLst>
    </dgm:pt>
    <dgm:pt modelId="{133DBBA1-1F92-4596-9B39-9F6E3DF02ECC}" type="parTrans" cxnId="{B368AECC-E5AD-4EA2-99D5-BF641A7594E9}">
      <dgm:prSet/>
      <dgm:spPr/>
      <dgm:t>
        <a:bodyPr/>
        <a:lstStyle/>
        <a:p>
          <a:endParaRPr lang="en-US"/>
        </a:p>
      </dgm:t>
    </dgm:pt>
    <dgm:pt modelId="{FC7E8B35-D1B0-41EE-81E6-16BC63C9DA1A}" type="sibTrans" cxnId="{B368AECC-E5AD-4EA2-99D5-BF641A7594E9}">
      <dgm:prSet/>
      <dgm:spPr/>
      <dgm:t>
        <a:bodyPr/>
        <a:lstStyle/>
        <a:p>
          <a:endParaRPr lang="en-US"/>
        </a:p>
      </dgm:t>
    </dgm:pt>
    <dgm:pt modelId="{04EABF39-842A-4FEA-A4A1-77FE07888F18}">
      <dgm:prSet custT="1"/>
      <dgm:spPr>
        <a:solidFill>
          <a:schemeClr val="accent2">
            <a:lumMod val="20000"/>
            <a:lumOff val="80000"/>
            <a:alpha val="90000"/>
          </a:schemeClr>
        </a:solidFill>
      </dgm:spPr>
      <dgm:t>
        <a:bodyPr/>
        <a:lstStyle/>
        <a:p>
          <a:r>
            <a:rPr lang="en-US" sz="1050" dirty="0">
              <a:latin typeface="Corbel" panose="020B0503020204020204" pitchFamily="34" charset="0"/>
            </a:rPr>
            <a:t>Effectively demonstrates knowledge of policies, procedures, laws, rules and regulations</a:t>
          </a:r>
        </a:p>
      </dgm:t>
    </dgm:pt>
    <dgm:pt modelId="{0B8A626E-12B6-4875-A69E-643DA31B4C8D}" type="parTrans" cxnId="{9E01D7F9-C38F-41CB-B252-7A1464EE4D9B}">
      <dgm:prSet/>
      <dgm:spPr/>
      <dgm:t>
        <a:bodyPr/>
        <a:lstStyle/>
        <a:p>
          <a:endParaRPr lang="en-US"/>
        </a:p>
      </dgm:t>
    </dgm:pt>
    <dgm:pt modelId="{F3331622-9F3A-4311-9FA8-989457447355}" type="sibTrans" cxnId="{9E01D7F9-C38F-41CB-B252-7A1464EE4D9B}">
      <dgm:prSet/>
      <dgm:spPr/>
      <dgm:t>
        <a:bodyPr/>
        <a:lstStyle/>
        <a:p>
          <a:endParaRPr lang="en-US"/>
        </a:p>
      </dgm:t>
    </dgm:pt>
    <dgm:pt modelId="{D8A5BE03-D1C4-401B-97AE-E8384DC6093F}" type="pres">
      <dgm:prSet presAssocID="{5694D1DB-3F63-4E64-BC4C-3382CCA03A17}" presName="Name0" presStyleCnt="0">
        <dgm:presLayoutVars>
          <dgm:dir/>
          <dgm:animLvl val="lvl"/>
          <dgm:resizeHandles val="exact"/>
        </dgm:presLayoutVars>
      </dgm:prSet>
      <dgm:spPr/>
    </dgm:pt>
    <dgm:pt modelId="{E64B96AF-E5E8-4231-91BC-EC2A86A39111}" type="pres">
      <dgm:prSet presAssocID="{69ABA4E2-5B93-42EF-84FC-A8A2EFBA9AC0}" presName="linNode" presStyleCnt="0"/>
      <dgm:spPr/>
    </dgm:pt>
    <dgm:pt modelId="{265163C0-3131-42D9-B58A-73892923329A}" type="pres">
      <dgm:prSet presAssocID="{69ABA4E2-5B93-42EF-84FC-A8A2EFBA9AC0}" presName="parentText" presStyleLbl="node1" presStyleIdx="0" presStyleCnt="1">
        <dgm:presLayoutVars>
          <dgm:chMax val="1"/>
          <dgm:bulletEnabled val="1"/>
        </dgm:presLayoutVars>
      </dgm:prSet>
      <dgm:spPr/>
    </dgm:pt>
    <dgm:pt modelId="{2832BAD1-B8AC-4D52-B933-6249FAE10BC8}" type="pres">
      <dgm:prSet presAssocID="{69ABA4E2-5B93-42EF-84FC-A8A2EFBA9AC0}" presName="descendantText" presStyleLbl="alignAccFollowNode1" presStyleIdx="0" presStyleCnt="1">
        <dgm:presLayoutVars>
          <dgm:bulletEnabled val="1"/>
        </dgm:presLayoutVars>
      </dgm:prSet>
      <dgm:spPr/>
    </dgm:pt>
  </dgm:ptLst>
  <dgm:cxnLst>
    <dgm:cxn modelId="{04867733-5479-41C2-B265-5C64A38F2811}" type="presOf" srcId="{5694D1DB-3F63-4E64-BC4C-3382CCA03A17}" destId="{D8A5BE03-D1C4-401B-97AE-E8384DC6093F}" srcOrd="0" destOrd="0" presId="urn:microsoft.com/office/officeart/2005/8/layout/vList5"/>
    <dgm:cxn modelId="{260EA453-6A1C-474E-B9D6-2886E15C3236}" type="presOf" srcId="{69ABA4E2-5B93-42EF-84FC-A8A2EFBA9AC0}" destId="{265163C0-3131-42D9-B58A-73892923329A}" srcOrd="0" destOrd="0" presId="urn:microsoft.com/office/officeart/2005/8/layout/vList5"/>
    <dgm:cxn modelId="{B368AECC-E5AD-4EA2-99D5-BF641A7594E9}" srcId="{5694D1DB-3F63-4E64-BC4C-3382CCA03A17}" destId="{69ABA4E2-5B93-42EF-84FC-A8A2EFBA9AC0}" srcOrd="0" destOrd="0" parTransId="{133DBBA1-1F92-4596-9B39-9F6E3DF02ECC}" sibTransId="{FC7E8B35-D1B0-41EE-81E6-16BC63C9DA1A}"/>
    <dgm:cxn modelId="{1931B7EA-024E-4B97-8092-107E14E3CE94}" type="presOf" srcId="{04EABF39-842A-4FEA-A4A1-77FE07888F18}" destId="{2832BAD1-B8AC-4D52-B933-6249FAE10BC8}" srcOrd="0" destOrd="0" presId="urn:microsoft.com/office/officeart/2005/8/layout/vList5"/>
    <dgm:cxn modelId="{9E01D7F9-C38F-41CB-B252-7A1464EE4D9B}" srcId="{69ABA4E2-5B93-42EF-84FC-A8A2EFBA9AC0}" destId="{04EABF39-842A-4FEA-A4A1-77FE07888F18}" srcOrd="0" destOrd="0" parTransId="{0B8A626E-12B6-4875-A69E-643DA31B4C8D}" sibTransId="{F3331622-9F3A-4311-9FA8-989457447355}"/>
    <dgm:cxn modelId="{44465404-33A5-4685-9FAE-5B93269C58C9}" type="presParOf" srcId="{D8A5BE03-D1C4-401B-97AE-E8384DC6093F}" destId="{E64B96AF-E5E8-4231-91BC-EC2A86A39111}" srcOrd="0" destOrd="0" presId="urn:microsoft.com/office/officeart/2005/8/layout/vList5"/>
    <dgm:cxn modelId="{1BC3D62F-59F2-4B66-B4DA-0AD29847872D}" type="presParOf" srcId="{E64B96AF-E5E8-4231-91BC-EC2A86A39111}" destId="{265163C0-3131-42D9-B58A-73892923329A}" srcOrd="0" destOrd="0" presId="urn:microsoft.com/office/officeart/2005/8/layout/vList5"/>
    <dgm:cxn modelId="{C918A8F6-1F76-4F89-837D-2C10526F9FB4}" type="presParOf" srcId="{E64B96AF-E5E8-4231-91BC-EC2A86A39111}" destId="{2832BAD1-B8AC-4D52-B933-6249FAE10BC8}" srcOrd="1" destOrd="0" presId="urn:microsoft.com/office/officeart/2005/8/layout/vList5"/>
  </dgm:cxnLst>
  <dgm:bg/>
  <dgm:whole/>
  <dgm:extLst>
    <a:ext uri="http://schemas.microsoft.com/office/drawing/2008/diagram">
      <dsp:dataModelExt xmlns:dsp="http://schemas.microsoft.com/office/drawing/2008/diagram" relId="rId24"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DBDB0E73-8C7D-45C6-A2A1-C224C3E0FB9A}"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en-US"/>
        </a:p>
      </dgm:t>
    </dgm:pt>
    <dgm:pt modelId="{D1A750F8-CE62-486B-B22D-B8D4555445EA}">
      <dgm:prSet custT="1"/>
      <dgm:spPr>
        <a:solidFill>
          <a:schemeClr val="accent1"/>
        </a:solidFill>
      </dgm:spPr>
      <dgm:t>
        <a:bodyPr/>
        <a:lstStyle/>
        <a:p>
          <a:r>
            <a:rPr lang="en-US" sz="1600" b="1" dirty="0">
              <a:latin typeface="Corbel" panose="020B0503020204020204" pitchFamily="34" charset="0"/>
            </a:rPr>
            <a:t>Competency 2: Conceptual </a:t>
          </a:r>
          <a:r>
            <a:rPr lang="en-US" sz="1400" dirty="0">
              <a:latin typeface="Corbel" panose="020B0503020204020204" pitchFamily="34" charset="0"/>
            </a:rPr>
            <a:t>(Provides effective organization to the examination process)</a:t>
          </a:r>
          <a:endParaRPr lang="en-US" sz="1600" dirty="0">
            <a:latin typeface="Corbel" panose="020B0503020204020204" pitchFamily="34" charset="0"/>
          </a:endParaRPr>
        </a:p>
      </dgm:t>
      <dgm:extLst>
        <a:ext uri="{E40237B7-FDA0-4F09-8148-C483321AD2D9}">
          <dgm14:cNvPr xmlns:dgm14="http://schemas.microsoft.com/office/drawing/2010/diagram" id="0" name="">
            <a:hlinkClick xmlns:r="http://schemas.openxmlformats.org/officeDocument/2006/relationships" r:id="rId1" action="ppaction://hlinksldjump"/>
          </dgm14:cNvPr>
        </a:ext>
      </dgm:extLst>
    </dgm:pt>
    <dgm:pt modelId="{FF7143FA-EDFB-4067-9F64-FBB9EB4672B3}" type="parTrans" cxnId="{4B1DFBE0-4CC2-443E-9518-440274CEC6D6}">
      <dgm:prSet/>
      <dgm:spPr/>
      <dgm:t>
        <a:bodyPr/>
        <a:lstStyle/>
        <a:p>
          <a:endParaRPr lang="en-US"/>
        </a:p>
      </dgm:t>
    </dgm:pt>
    <dgm:pt modelId="{E2E224B7-4C06-42EE-92BD-95091E656F1D}" type="sibTrans" cxnId="{4B1DFBE0-4CC2-443E-9518-440274CEC6D6}">
      <dgm:prSet/>
      <dgm:spPr/>
      <dgm:t>
        <a:bodyPr/>
        <a:lstStyle/>
        <a:p>
          <a:endParaRPr lang="en-US"/>
        </a:p>
      </dgm:t>
    </dgm:pt>
    <dgm:pt modelId="{647D7048-3052-4C94-ADEE-1C4027958433}">
      <dgm:prSet custT="1"/>
      <dgm:spPr>
        <a:solidFill>
          <a:schemeClr val="accent1">
            <a:lumMod val="20000"/>
            <a:lumOff val="80000"/>
            <a:alpha val="90000"/>
          </a:schemeClr>
        </a:solidFill>
      </dgm:spPr>
      <dgm:t>
        <a:bodyPr/>
        <a:lstStyle/>
        <a:p>
          <a:r>
            <a:rPr lang="en-US" sz="1050" dirty="0">
              <a:latin typeface="Corbel" panose="020B0503020204020204" pitchFamily="34" charset="0"/>
            </a:rPr>
            <a:t>Effectively follows established examination procedures to collect and analyze data</a:t>
          </a:r>
        </a:p>
      </dgm:t>
    </dgm:pt>
    <dgm:pt modelId="{8BF98F97-D07A-4CBB-B572-517B5E9AB701}" type="parTrans" cxnId="{191EFF37-E524-45CF-96E2-A296310A7BA7}">
      <dgm:prSet/>
      <dgm:spPr/>
      <dgm:t>
        <a:bodyPr/>
        <a:lstStyle/>
        <a:p>
          <a:endParaRPr lang="en-US"/>
        </a:p>
      </dgm:t>
    </dgm:pt>
    <dgm:pt modelId="{6F676161-7003-43E0-A5D4-1688618CF9B9}" type="sibTrans" cxnId="{191EFF37-E524-45CF-96E2-A296310A7BA7}">
      <dgm:prSet/>
      <dgm:spPr/>
      <dgm:t>
        <a:bodyPr/>
        <a:lstStyle/>
        <a:p>
          <a:endParaRPr lang="en-US"/>
        </a:p>
      </dgm:t>
    </dgm:pt>
    <dgm:pt modelId="{25A285D7-6C56-49BE-BBDF-50550DBD87B8}">
      <dgm:prSet custT="1"/>
      <dgm:spPr>
        <a:solidFill>
          <a:schemeClr val="accent1">
            <a:lumMod val="20000"/>
            <a:lumOff val="80000"/>
            <a:alpha val="90000"/>
          </a:schemeClr>
        </a:solidFill>
      </dgm:spPr>
      <dgm:t>
        <a:bodyPr/>
        <a:lstStyle/>
        <a:p>
          <a:r>
            <a:rPr lang="en-US" sz="1050" dirty="0">
              <a:latin typeface="Corbel" panose="020B0503020204020204" pitchFamily="34" charset="0"/>
            </a:rPr>
            <a:t>Develops correct conclusions from collected data</a:t>
          </a:r>
        </a:p>
      </dgm:t>
    </dgm:pt>
    <dgm:pt modelId="{CBC5310D-267B-4D17-AB10-E7AACE21029B}" type="parTrans" cxnId="{D69A247F-AA56-412E-9D75-08BB71B69698}">
      <dgm:prSet/>
      <dgm:spPr/>
      <dgm:t>
        <a:bodyPr/>
        <a:lstStyle/>
        <a:p>
          <a:endParaRPr lang="en-US"/>
        </a:p>
      </dgm:t>
    </dgm:pt>
    <dgm:pt modelId="{E3D195AA-1894-41F8-8F21-7801BF645614}" type="sibTrans" cxnId="{D69A247F-AA56-412E-9D75-08BB71B69698}">
      <dgm:prSet/>
      <dgm:spPr/>
      <dgm:t>
        <a:bodyPr/>
        <a:lstStyle/>
        <a:p>
          <a:endParaRPr lang="en-US"/>
        </a:p>
      </dgm:t>
    </dgm:pt>
    <dgm:pt modelId="{BA60F550-CB4F-4B98-A792-BEE09053A043}" type="pres">
      <dgm:prSet presAssocID="{DBDB0E73-8C7D-45C6-A2A1-C224C3E0FB9A}" presName="Name0" presStyleCnt="0">
        <dgm:presLayoutVars>
          <dgm:dir/>
          <dgm:animLvl val="lvl"/>
          <dgm:resizeHandles val="exact"/>
        </dgm:presLayoutVars>
      </dgm:prSet>
      <dgm:spPr/>
    </dgm:pt>
    <dgm:pt modelId="{D8BB7FA1-8EE7-487B-A726-FCE586D02541}" type="pres">
      <dgm:prSet presAssocID="{D1A750F8-CE62-486B-B22D-B8D4555445EA}" presName="linNode" presStyleCnt="0"/>
      <dgm:spPr/>
    </dgm:pt>
    <dgm:pt modelId="{59D7AB64-F28E-4D6F-9735-521A9AE6B9B3}" type="pres">
      <dgm:prSet presAssocID="{D1A750F8-CE62-486B-B22D-B8D4555445EA}" presName="parentText" presStyleLbl="node1" presStyleIdx="0" presStyleCnt="1">
        <dgm:presLayoutVars>
          <dgm:chMax val="1"/>
          <dgm:bulletEnabled val="1"/>
        </dgm:presLayoutVars>
      </dgm:prSet>
      <dgm:spPr/>
    </dgm:pt>
    <dgm:pt modelId="{6958D6F6-17DA-4AB0-8C93-3AE1AA408C79}" type="pres">
      <dgm:prSet presAssocID="{D1A750F8-CE62-486B-B22D-B8D4555445EA}" presName="descendantText" presStyleLbl="alignAccFollowNode1" presStyleIdx="0" presStyleCnt="1">
        <dgm:presLayoutVars>
          <dgm:bulletEnabled val="1"/>
        </dgm:presLayoutVars>
      </dgm:prSet>
      <dgm:spPr/>
    </dgm:pt>
  </dgm:ptLst>
  <dgm:cxnLst>
    <dgm:cxn modelId="{191EFF37-E524-45CF-96E2-A296310A7BA7}" srcId="{D1A750F8-CE62-486B-B22D-B8D4555445EA}" destId="{647D7048-3052-4C94-ADEE-1C4027958433}" srcOrd="0" destOrd="0" parTransId="{8BF98F97-D07A-4CBB-B572-517B5E9AB701}" sibTransId="{6F676161-7003-43E0-A5D4-1688618CF9B9}"/>
    <dgm:cxn modelId="{44982255-2FE4-4B67-8651-919700BA43AF}" type="presOf" srcId="{D1A750F8-CE62-486B-B22D-B8D4555445EA}" destId="{59D7AB64-F28E-4D6F-9735-521A9AE6B9B3}" srcOrd="0" destOrd="0" presId="urn:microsoft.com/office/officeart/2005/8/layout/vList5"/>
    <dgm:cxn modelId="{D69A247F-AA56-412E-9D75-08BB71B69698}" srcId="{D1A750F8-CE62-486B-B22D-B8D4555445EA}" destId="{25A285D7-6C56-49BE-BBDF-50550DBD87B8}" srcOrd="1" destOrd="0" parTransId="{CBC5310D-267B-4D17-AB10-E7AACE21029B}" sibTransId="{E3D195AA-1894-41F8-8F21-7801BF645614}"/>
    <dgm:cxn modelId="{1A70B4B4-4227-4E0F-8951-EDD02D305A95}" type="presOf" srcId="{647D7048-3052-4C94-ADEE-1C4027958433}" destId="{6958D6F6-17DA-4AB0-8C93-3AE1AA408C79}" srcOrd="0" destOrd="0" presId="urn:microsoft.com/office/officeart/2005/8/layout/vList5"/>
    <dgm:cxn modelId="{C00E8FC6-67BA-4EF9-8BEA-4E7954877CA4}" type="presOf" srcId="{DBDB0E73-8C7D-45C6-A2A1-C224C3E0FB9A}" destId="{BA60F550-CB4F-4B98-A792-BEE09053A043}" srcOrd="0" destOrd="0" presId="urn:microsoft.com/office/officeart/2005/8/layout/vList5"/>
    <dgm:cxn modelId="{4B1DFBE0-4CC2-443E-9518-440274CEC6D6}" srcId="{DBDB0E73-8C7D-45C6-A2A1-C224C3E0FB9A}" destId="{D1A750F8-CE62-486B-B22D-B8D4555445EA}" srcOrd="0" destOrd="0" parTransId="{FF7143FA-EDFB-4067-9F64-FBB9EB4672B3}" sibTransId="{E2E224B7-4C06-42EE-92BD-95091E656F1D}"/>
    <dgm:cxn modelId="{FE60EFE8-2B72-4058-9D58-36CD968D911F}" type="presOf" srcId="{25A285D7-6C56-49BE-BBDF-50550DBD87B8}" destId="{6958D6F6-17DA-4AB0-8C93-3AE1AA408C79}" srcOrd="0" destOrd="1" presId="urn:microsoft.com/office/officeart/2005/8/layout/vList5"/>
    <dgm:cxn modelId="{8A3D788B-B18B-4A60-9733-03CE56F7ED3A}" type="presParOf" srcId="{BA60F550-CB4F-4B98-A792-BEE09053A043}" destId="{D8BB7FA1-8EE7-487B-A726-FCE586D02541}" srcOrd="0" destOrd="0" presId="urn:microsoft.com/office/officeart/2005/8/layout/vList5"/>
    <dgm:cxn modelId="{2AEDE0FF-4620-48C9-A296-AB92888123D4}" type="presParOf" srcId="{D8BB7FA1-8EE7-487B-A726-FCE586D02541}" destId="{59D7AB64-F28E-4D6F-9735-521A9AE6B9B3}" srcOrd="0" destOrd="0" presId="urn:microsoft.com/office/officeart/2005/8/layout/vList5"/>
    <dgm:cxn modelId="{264780E5-73B7-45EE-A31A-C3C095FF477C}" type="presParOf" srcId="{D8BB7FA1-8EE7-487B-A726-FCE586D02541}" destId="{6958D6F6-17DA-4AB0-8C93-3AE1AA408C79}" srcOrd="1" destOrd="0" presId="urn:microsoft.com/office/officeart/2005/8/layout/vList5"/>
  </dgm:cxnLst>
  <dgm:bg/>
  <dgm:whole/>
  <dgm:extLst>
    <a:ext uri="http://schemas.microsoft.com/office/drawing/2008/diagram">
      <dsp:dataModelExt xmlns:dsp="http://schemas.microsoft.com/office/drawing/2008/diagram" relId="rId20" minVer="http://schemas.openxmlformats.org/drawingml/2006/diagram"/>
    </a:ext>
  </dgm:extLst>
</dgm:dataModel>
</file>

<file path=ppt/diagrams/data20.xml><?xml version="1.0" encoding="utf-8"?>
<dgm:dataModel xmlns:dgm="http://schemas.openxmlformats.org/drawingml/2006/diagram" xmlns:a="http://schemas.openxmlformats.org/drawingml/2006/main">
  <dgm:ptLst>
    <dgm:pt modelId="{BEC02A32-5535-4A21-B2B1-0BD2D32CF777}"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en-US"/>
        </a:p>
      </dgm:t>
    </dgm:pt>
    <dgm:pt modelId="{B7F38181-B431-40E4-9E18-CFA2BC057C91}">
      <dgm:prSet custT="1"/>
      <dgm:spPr>
        <a:solidFill>
          <a:schemeClr val="accent4"/>
        </a:solidFill>
      </dgm:spPr>
      <dgm:t>
        <a:bodyPr/>
        <a:lstStyle/>
        <a:p>
          <a:pPr>
            <a:spcAft>
              <a:spcPts val="0"/>
            </a:spcAft>
          </a:pPr>
          <a:r>
            <a:rPr lang="en-US" sz="1600" b="1" dirty="0">
              <a:latin typeface="Corbel" panose="020B0503020204020204" pitchFamily="34" charset="0"/>
            </a:rPr>
            <a:t>Competency 4: Human Relations</a:t>
          </a:r>
        </a:p>
        <a:p>
          <a:pPr>
            <a:spcAft>
              <a:spcPts val="0"/>
            </a:spcAft>
          </a:pPr>
          <a:r>
            <a:rPr lang="en-US" sz="1400" dirty="0">
              <a:latin typeface="Corbel" panose="020B0503020204020204" pitchFamily="34" charset="0"/>
            </a:rPr>
            <a:t>(Provides effective oral and written communications)</a:t>
          </a:r>
        </a:p>
      </dgm:t>
      <dgm:extLst>
        <a:ext uri="{E40237B7-FDA0-4F09-8148-C483321AD2D9}">
          <dgm14:cNvPr xmlns:dgm14="http://schemas.microsoft.com/office/drawing/2010/diagram" id="0" name="">
            <a:hlinkClick xmlns:r="http://schemas.openxmlformats.org/officeDocument/2006/relationships" r:id="rId1" action="ppaction://hlinksldjump"/>
          </dgm14:cNvPr>
        </a:ext>
      </dgm:extLst>
    </dgm:pt>
    <dgm:pt modelId="{A85F214B-28E3-44A9-808D-16A685055479}" type="parTrans" cxnId="{A37CBDB6-427B-4613-BCE3-154163D78F7C}">
      <dgm:prSet/>
      <dgm:spPr/>
      <dgm:t>
        <a:bodyPr/>
        <a:lstStyle/>
        <a:p>
          <a:endParaRPr lang="en-US"/>
        </a:p>
      </dgm:t>
    </dgm:pt>
    <dgm:pt modelId="{4D65FEE3-2664-48B5-9751-E34C6F244802}" type="sibTrans" cxnId="{A37CBDB6-427B-4613-BCE3-154163D78F7C}">
      <dgm:prSet/>
      <dgm:spPr/>
      <dgm:t>
        <a:bodyPr/>
        <a:lstStyle/>
        <a:p>
          <a:endParaRPr lang="en-US"/>
        </a:p>
      </dgm:t>
    </dgm:pt>
    <dgm:pt modelId="{23BE6C18-74AA-414D-A829-25403258B24C}">
      <dgm:prSet custT="1"/>
      <dgm:spPr>
        <a:solidFill>
          <a:schemeClr val="accent4">
            <a:lumMod val="20000"/>
            <a:lumOff val="80000"/>
            <a:alpha val="90000"/>
          </a:schemeClr>
        </a:solidFill>
      </dgm:spPr>
      <dgm:t>
        <a:bodyPr/>
        <a:lstStyle/>
        <a:p>
          <a:r>
            <a:rPr lang="en-US" sz="1000" dirty="0">
              <a:latin typeface="Corbel" panose="020B0503020204020204" pitchFamily="34" charset="0"/>
            </a:rPr>
            <a:t>Effectively and clearly communicates assignments to assisting personnel</a:t>
          </a:r>
        </a:p>
      </dgm:t>
    </dgm:pt>
    <dgm:pt modelId="{EBE1240A-2AFD-4B6E-9FF5-089FB767B031}" type="parTrans" cxnId="{E955C924-619E-4724-B423-AF298A55C8E1}">
      <dgm:prSet/>
      <dgm:spPr/>
      <dgm:t>
        <a:bodyPr/>
        <a:lstStyle/>
        <a:p>
          <a:endParaRPr lang="en-US"/>
        </a:p>
      </dgm:t>
    </dgm:pt>
    <dgm:pt modelId="{B8804138-7D22-4D14-8AC8-52B917BBBAA2}" type="sibTrans" cxnId="{E955C924-619E-4724-B423-AF298A55C8E1}">
      <dgm:prSet/>
      <dgm:spPr/>
      <dgm:t>
        <a:bodyPr/>
        <a:lstStyle/>
        <a:p>
          <a:endParaRPr lang="en-US"/>
        </a:p>
      </dgm:t>
    </dgm:pt>
    <dgm:pt modelId="{60623B5D-F2CD-4ED5-AC4B-2038C3F69178}">
      <dgm:prSet custT="1"/>
      <dgm:spPr>
        <a:solidFill>
          <a:schemeClr val="accent4">
            <a:lumMod val="20000"/>
            <a:lumOff val="80000"/>
            <a:alpha val="90000"/>
          </a:schemeClr>
        </a:solidFill>
      </dgm:spPr>
      <dgm:t>
        <a:bodyPr/>
        <a:lstStyle/>
        <a:p>
          <a:r>
            <a:rPr lang="en-US" sz="1000" dirty="0">
              <a:latin typeface="Corbel" panose="020B0503020204020204" pitchFamily="34" charset="0"/>
            </a:rPr>
            <a:t>Effectively and clearly communicates with financial institution personnel to obtain information</a:t>
          </a:r>
        </a:p>
      </dgm:t>
    </dgm:pt>
    <dgm:pt modelId="{06482312-C076-459C-A3D9-D814D2E94D89}" type="parTrans" cxnId="{093A2928-661E-4BD7-B8DE-41B79EDD0B3E}">
      <dgm:prSet/>
      <dgm:spPr/>
      <dgm:t>
        <a:bodyPr/>
        <a:lstStyle/>
        <a:p>
          <a:endParaRPr lang="en-US"/>
        </a:p>
      </dgm:t>
    </dgm:pt>
    <dgm:pt modelId="{63B280D4-E7AD-48FF-B1BA-21153AB19869}" type="sibTrans" cxnId="{093A2928-661E-4BD7-B8DE-41B79EDD0B3E}">
      <dgm:prSet/>
      <dgm:spPr/>
      <dgm:t>
        <a:bodyPr/>
        <a:lstStyle/>
        <a:p>
          <a:endParaRPr lang="en-US"/>
        </a:p>
      </dgm:t>
    </dgm:pt>
    <dgm:pt modelId="{65DA8BD8-A9D2-4B52-80DF-AD15D8128E4D}">
      <dgm:prSet custT="1"/>
      <dgm:spPr>
        <a:solidFill>
          <a:schemeClr val="accent4">
            <a:lumMod val="20000"/>
            <a:lumOff val="80000"/>
            <a:alpha val="90000"/>
          </a:schemeClr>
        </a:solidFill>
      </dgm:spPr>
      <dgm:t>
        <a:bodyPr/>
        <a:lstStyle/>
        <a:p>
          <a:r>
            <a:rPr lang="en-US" sz="1000" dirty="0">
              <a:latin typeface="Corbel" panose="020B0503020204020204" pitchFamily="34" charset="0"/>
            </a:rPr>
            <a:t>Effectively and clearly communicates examination findings to financial institution and supervisory personnel</a:t>
          </a:r>
        </a:p>
      </dgm:t>
    </dgm:pt>
    <dgm:pt modelId="{480CD3C0-1B45-456C-99DD-D76CC311835A}" type="parTrans" cxnId="{66B53368-F23A-4D60-8111-586AC831378D}">
      <dgm:prSet/>
      <dgm:spPr/>
      <dgm:t>
        <a:bodyPr/>
        <a:lstStyle/>
        <a:p>
          <a:endParaRPr lang="en-US"/>
        </a:p>
      </dgm:t>
    </dgm:pt>
    <dgm:pt modelId="{1A923C64-A332-496D-8BDA-44A49AA564D0}" type="sibTrans" cxnId="{66B53368-F23A-4D60-8111-586AC831378D}">
      <dgm:prSet/>
      <dgm:spPr/>
      <dgm:t>
        <a:bodyPr/>
        <a:lstStyle/>
        <a:p>
          <a:endParaRPr lang="en-US"/>
        </a:p>
      </dgm:t>
    </dgm:pt>
    <dgm:pt modelId="{599970E7-00B5-473D-94DA-210A34EE09C4}">
      <dgm:prSet custT="1"/>
      <dgm:spPr>
        <a:solidFill>
          <a:schemeClr val="accent4">
            <a:lumMod val="20000"/>
            <a:lumOff val="80000"/>
            <a:alpha val="90000"/>
          </a:schemeClr>
        </a:solidFill>
      </dgm:spPr>
      <dgm:t>
        <a:bodyPr/>
        <a:lstStyle/>
        <a:p>
          <a:r>
            <a:rPr lang="en-US" sz="1000" dirty="0">
              <a:latin typeface="Corbel" panose="020B0503020204020204" pitchFamily="34" charset="0"/>
            </a:rPr>
            <a:t>Effectively prepares written comments which are accurate, grammatically correct, logically arranged, and factually support any conclusions drawn</a:t>
          </a:r>
        </a:p>
      </dgm:t>
    </dgm:pt>
    <dgm:pt modelId="{36A4B08B-E8AB-4236-8627-0AFFFF2A68BC}" type="parTrans" cxnId="{E88353B3-081C-42DF-B4BF-1514690E8AE6}">
      <dgm:prSet/>
      <dgm:spPr/>
      <dgm:t>
        <a:bodyPr/>
        <a:lstStyle/>
        <a:p>
          <a:endParaRPr lang="en-US"/>
        </a:p>
      </dgm:t>
    </dgm:pt>
    <dgm:pt modelId="{5CC5C174-98FA-4990-9E5C-BED0AB67948F}" type="sibTrans" cxnId="{E88353B3-081C-42DF-B4BF-1514690E8AE6}">
      <dgm:prSet/>
      <dgm:spPr/>
      <dgm:t>
        <a:bodyPr/>
        <a:lstStyle/>
        <a:p>
          <a:endParaRPr lang="en-US"/>
        </a:p>
      </dgm:t>
    </dgm:pt>
    <dgm:pt modelId="{5B88D6CA-BE36-49FA-8D8F-28DF9C855370}" type="pres">
      <dgm:prSet presAssocID="{BEC02A32-5535-4A21-B2B1-0BD2D32CF777}" presName="Name0" presStyleCnt="0">
        <dgm:presLayoutVars>
          <dgm:dir/>
          <dgm:animLvl val="lvl"/>
          <dgm:resizeHandles val="exact"/>
        </dgm:presLayoutVars>
      </dgm:prSet>
      <dgm:spPr/>
    </dgm:pt>
    <dgm:pt modelId="{2F079839-5157-4745-BE8A-5E8B2F8CEEC5}" type="pres">
      <dgm:prSet presAssocID="{B7F38181-B431-40E4-9E18-CFA2BC057C91}" presName="linNode" presStyleCnt="0"/>
      <dgm:spPr/>
    </dgm:pt>
    <dgm:pt modelId="{D5A7FC0F-A658-4CAA-A113-BFD099084742}" type="pres">
      <dgm:prSet presAssocID="{B7F38181-B431-40E4-9E18-CFA2BC057C91}" presName="parentText" presStyleLbl="node1" presStyleIdx="0" presStyleCnt="1">
        <dgm:presLayoutVars>
          <dgm:chMax val="1"/>
          <dgm:bulletEnabled val="1"/>
        </dgm:presLayoutVars>
      </dgm:prSet>
      <dgm:spPr/>
    </dgm:pt>
    <dgm:pt modelId="{2BDB1C70-1FC6-4FCC-9198-F17B1D0999F0}" type="pres">
      <dgm:prSet presAssocID="{B7F38181-B431-40E4-9E18-CFA2BC057C91}" presName="descendantText" presStyleLbl="alignAccFollowNode1" presStyleIdx="0" presStyleCnt="1">
        <dgm:presLayoutVars>
          <dgm:bulletEnabled val="1"/>
        </dgm:presLayoutVars>
      </dgm:prSet>
      <dgm:spPr/>
    </dgm:pt>
  </dgm:ptLst>
  <dgm:cxnLst>
    <dgm:cxn modelId="{C951BF11-4329-4B66-B040-800AC0344597}" type="presOf" srcId="{23BE6C18-74AA-414D-A829-25403258B24C}" destId="{2BDB1C70-1FC6-4FCC-9198-F17B1D0999F0}" srcOrd="0" destOrd="0" presId="urn:microsoft.com/office/officeart/2005/8/layout/vList5"/>
    <dgm:cxn modelId="{E955C924-619E-4724-B423-AF298A55C8E1}" srcId="{B7F38181-B431-40E4-9E18-CFA2BC057C91}" destId="{23BE6C18-74AA-414D-A829-25403258B24C}" srcOrd="0" destOrd="0" parTransId="{EBE1240A-2AFD-4B6E-9FF5-089FB767B031}" sibTransId="{B8804138-7D22-4D14-8AC8-52B917BBBAA2}"/>
    <dgm:cxn modelId="{093A2928-661E-4BD7-B8DE-41B79EDD0B3E}" srcId="{B7F38181-B431-40E4-9E18-CFA2BC057C91}" destId="{60623B5D-F2CD-4ED5-AC4B-2038C3F69178}" srcOrd="1" destOrd="0" parTransId="{06482312-C076-459C-A3D9-D814D2E94D89}" sibTransId="{63B280D4-E7AD-48FF-B1BA-21153AB19869}"/>
    <dgm:cxn modelId="{B069B838-3945-4615-9F7F-25630009392C}" type="presOf" srcId="{60623B5D-F2CD-4ED5-AC4B-2038C3F69178}" destId="{2BDB1C70-1FC6-4FCC-9198-F17B1D0999F0}" srcOrd="0" destOrd="1" presId="urn:microsoft.com/office/officeart/2005/8/layout/vList5"/>
    <dgm:cxn modelId="{66B53368-F23A-4D60-8111-586AC831378D}" srcId="{B7F38181-B431-40E4-9E18-CFA2BC057C91}" destId="{65DA8BD8-A9D2-4B52-80DF-AD15D8128E4D}" srcOrd="2" destOrd="0" parTransId="{480CD3C0-1B45-456C-99DD-D76CC311835A}" sibTransId="{1A923C64-A332-496D-8BDA-44A49AA564D0}"/>
    <dgm:cxn modelId="{60F99D8C-EECE-4A71-94B2-1480680A1C88}" type="presOf" srcId="{599970E7-00B5-473D-94DA-210A34EE09C4}" destId="{2BDB1C70-1FC6-4FCC-9198-F17B1D0999F0}" srcOrd="0" destOrd="3" presId="urn:microsoft.com/office/officeart/2005/8/layout/vList5"/>
    <dgm:cxn modelId="{14914096-E217-4D5F-89AB-8AEAC2C4083F}" type="presOf" srcId="{BEC02A32-5535-4A21-B2B1-0BD2D32CF777}" destId="{5B88D6CA-BE36-49FA-8D8F-28DF9C855370}" srcOrd="0" destOrd="0" presId="urn:microsoft.com/office/officeart/2005/8/layout/vList5"/>
    <dgm:cxn modelId="{8E528F9F-F0C5-4117-A45D-31DFBEBF25E8}" type="presOf" srcId="{65DA8BD8-A9D2-4B52-80DF-AD15D8128E4D}" destId="{2BDB1C70-1FC6-4FCC-9198-F17B1D0999F0}" srcOrd="0" destOrd="2" presId="urn:microsoft.com/office/officeart/2005/8/layout/vList5"/>
    <dgm:cxn modelId="{E88353B3-081C-42DF-B4BF-1514690E8AE6}" srcId="{B7F38181-B431-40E4-9E18-CFA2BC057C91}" destId="{599970E7-00B5-473D-94DA-210A34EE09C4}" srcOrd="3" destOrd="0" parTransId="{36A4B08B-E8AB-4236-8627-0AFFFF2A68BC}" sibTransId="{5CC5C174-98FA-4990-9E5C-BED0AB67948F}"/>
    <dgm:cxn modelId="{A37CBDB6-427B-4613-BCE3-154163D78F7C}" srcId="{BEC02A32-5535-4A21-B2B1-0BD2D32CF777}" destId="{B7F38181-B431-40E4-9E18-CFA2BC057C91}" srcOrd="0" destOrd="0" parTransId="{A85F214B-28E3-44A9-808D-16A685055479}" sibTransId="{4D65FEE3-2664-48B5-9751-E34C6F244802}"/>
    <dgm:cxn modelId="{83B7CAC6-D63F-4DBD-8F9E-DB7E74072F31}" type="presOf" srcId="{B7F38181-B431-40E4-9E18-CFA2BC057C91}" destId="{D5A7FC0F-A658-4CAA-A113-BFD099084742}" srcOrd="0" destOrd="0" presId="urn:microsoft.com/office/officeart/2005/8/layout/vList5"/>
    <dgm:cxn modelId="{09D9BCFB-B4C3-4FEE-A297-E75A06DD240E}" type="presParOf" srcId="{5B88D6CA-BE36-49FA-8D8F-28DF9C855370}" destId="{2F079839-5157-4745-BE8A-5E8B2F8CEEC5}" srcOrd="0" destOrd="0" presId="urn:microsoft.com/office/officeart/2005/8/layout/vList5"/>
    <dgm:cxn modelId="{D6E39671-0428-4938-95FF-92516713D3A1}" type="presParOf" srcId="{2F079839-5157-4745-BE8A-5E8B2F8CEEC5}" destId="{D5A7FC0F-A658-4CAA-A113-BFD099084742}" srcOrd="0" destOrd="0" presId="urn:microsoft.com/office/officeart/2005/8/layout/vList5"/>
    <dgm:cxn modelId="{F0DDD013-57A9-479B-9769-2FA9A06B7309}" type="presParOf" srcId="{2F079839-5157-4745-BE8A-5E8B2F8CEEC5}" destId="{2BDB1C70-1FC6-4FCC-9198-F17B1D0999F0}" srcOrd="1" destOrd="0" presId="urn:microsoft.com/office/officeart/2005/8/layout/vList5"/>
  </dgm:cxnLst>
  <dgm:bg/>
  <dgm:whole/>
  <dgm:extLst>
    <a:ext uri="http://schemas.microsoft.com/office/drawing/2008/diagram">
      <dsp:dataModelExt xmlns:dsp="http://schemas.microsoft.com/office/drawing/2008/diagram" relId="rId29" minVer="http://schemas.openxmlformats.org/drawingml/2006/diagram"/>
    </a:ext>
  </dgm:extLst>
</dgm:dataModel>
</file>

<file path=ppt/diagrams/data21.xml><?xml version="1.0" encoding="utf-8"?>
<dgm:dataModel xmlns:dgm="http://schemas.openxmlformats.org/drawingml/2006/diagram" xmlns:a="http://schemas.openxmlformats.org/drawingml/2006/main">
  <dgm:ptLst>
    <dgm:pt modelId="{9053AACF-1F1C-401F-8255-6882AEF43459}" type="doc">
      <dgm:prSet loTypeId="urn:microsoft.com/office/officeart/2005/8/layout/matrix1" loCatId="matrix" qsTypeId="urn:microsoft.com/office/officeart/2005/8/quickstyle/simple1" qsCatId="simple" csTypeId="urn:microsoft.com/office/officeart/2005/8/colors/accent3_2" csCatId="accent3" phldr="1"/>
      <dgm:spPr/>
      <dgm:t>
        <a:bodyPr/>
        <a:lstStyle/>
        <a:p>
          <a:endParaRPr lang="en-US"/>
        </a:p>
      </dgm:t>
    </dgm:pt>
    <dgm:pt modelId="{3344DAD4-D7EA-482C-AD53-1A7784017EA9}">
      <dgm:prSet phldrT="[Text]" custT="1"/>
      <dgm:spPr/>
      <dgm:t>
        <a:bodyPr/>
        <a:lstStyle/>
        <a:p>
          <a:endParaRPr lang="en-US" sz="2600" dirty="0">
            <a:latin typeface="+mn-lt"/>
            <a:cs typeface="Arial" panose="020B0604020202020204" pitchFamily="34" charset="0"/>
          </a:endParaRPr>
        </a:p>
      </dgm:t>
    </dgm:pt>
    <dgm:pt modelId="{6B6C2A99-1A39-4686-A6C5-00C080C6C2CA}" type="parTrans" cxnId="{A7C37039-676D-42E8-A5DF-34921E98D053}">
      <dgm:prSet/>
      <dgm:spPr/>
      <dgm:t>
        <a:bodyPr/>
        <a:lstStyle/>
        <a:p>
          <a:endParaRPr lang="en-US"/>
        </a:p>
      </dgm:t>
    </dgm:pt>
    <dgm:pt modelId="{57D0D976-4F17-4499-97A6-BA8EBA0F4F48}" type="sibTrans" cxnId="{A7C37039-676D-42E8-A5DF-34921E98D053}">
      <dgm:prSet/>
      <dgm:spPr/>
      <dgm:t>
        <a:bodyPr/>
        <a:lstStyle/>
        <a:p>
          <a:endParaRPr lang="en-US"/>
        </a:p>
      </dgm:t>
    </dgm:pt>
    <dgm:pt modelId="{2B0B2E9C-5414-458B-8ABC-9A85C2969158}">
      <dgm:prSet phldrT="[Text]" custT="1"/>
      <dgm:spPr/>
      <dgm:t>
        <a:bodyPr/>
        <a:lstStyle/>
        <a:p>
          <a:endParaRPr lang="en-US" sz="2600" dirty="0">
            <a:latin typeface="+mn-lt"/>
            <a:cs typeface="Arial" panose="020B0604020202020204" pitchFamily="34" charset="0"/>
          </a:endParaRPr>
        </a:p>
      </dgm:t>
    </dgm:pt>
    <dgm:pt modelId="{59D37D9A-38C5-4927-9927-ECD5C2CB9EEE}" type="sibTrans" cxnId="{C630613E-1D73-455E-9335-41870DB6FC43}">
      <dgm:prSet/>
      <dgm:spPr/>
      <dgm:t>
        <a:bodyPr/>
        <a:lstStyle/>
        <a:p>
          <a:endParaRPr lang="en-US"/>
        </a:p>
      </dgm:t>
    </dgm:pt>
    <dgm:pt modelId="{F091043A-355F-400C-BBB5-E79B5BED94D6}" type="parTrans" cxnId="{C630613E-1D73-455E-9335-41870DB6FC43}">
      <dgm:prSet/>
      <dgm:spPr/>
      <dgm:t>
        <a:bodyPr/>
        <a:lstStyle/>
        <a:p>
          <a:endParaRPr lang="en-US"/>
        </a:p>
      </dgm:t>
    </dgm:pt>
    <dgm:pt modelId="{BEE84EC6-BE25-4339-BAC1-6C63DFD46698}">
      <dgm:prSet phldrT="[Text]" custT="1"/>
      <dgm:spPr/>
      <dgm:t>
        <a:bodyPr/>
        <a:lstStyle/>
        <a:p>
          <a:endParaRPr lang="en-US" sz="2600" dirty="0">
            <a:latin typeface="+mn-lt"/>
            <a:cs typeface="Arial" panose="020B0604020202020204" pitchFamily="34" charset="0"/>
          </a:endParaRPr>
        </a:p>
      </dgm:t>
    </dgm:pt>
    <dgm:pt modelId="{BBD0CF9C-E25E-4D9C-8C41-B02FF43E0DE1}" type="sibTrans" cxnId="{2868E850-BAF0-45F2-BB92-48E19D1442F4}">
      <dgm:prSet/>
      <dgm:spPr/>
      <dgm:t>
        <a:bodyPr/>
        <a:lstStyle/>
        <a:p>
          <a:endParaRPr lang="en-US"/>
        </a:p>
      </dgm:t>
    </dgm:pt>
    <dgm:pt modelId="{34B9F9A6-16C4-49E7-9CB2-77AB98501CED}" type="parTrans" cxnId="{2868E850-BAF0-45F2-BB92-48E19D1442F4}">
      <dgm:prSet/>
      <dgm:spPr/>
      <dgm:t>
        <a:bodyPr/>
        <a:lstStyle/>
        <a:p>
          <a:endParaRPr lang="en-US"/>
        </a:p>
      </dgm:t>
    </dgm:pt>
    <dgm:pt modelId="{D54C04DA-07C4-4B92-8F8E-A743795DA8BE}">
      <dgm:prSet phldrT="[Text]" custT="1"/>
      <dgm:spPr/>
      <dgm:t>
        <a:bodyPr/>
        <a:lstStyle/>
        <a:p>
          <a:endParaRPr lang="en-US" sz="2600" dirty="0">
            <a:latin typeface="+mn-lt"/>
            <a:cs typeface="Arial" panose="020B0604020202020204" pitchFamily="34" charset="0"/>
          </a:endParaRPr>
        </a:p>
      </dgm:t>
    </dgm:pt>
    <dgm:pt modelId="{7F7A0E96-042A-4823-843F-E1D38F4580C4}" type="parTrans" cxnId="{BB9E55A9-FEC3-49B7-A841-95C61F405893}">
      <dgm:prSet/>
      <dgm:spPr/>
      <dgm:t>
        <a:bodyPr/>
        <a:lstStyle/>
        <a:p>
          <a:endParaRPr lang="en-US"/>
        </a:p>
      </dgm:t>
    </dgm:pt>
    <dgm:pt modelId="{DDEE5D20-5F25-422C-9F7E-9306859B7FAE}" type="sibTrans" cxnId="{BB9E55A9-FEC3-49B7-A841-95C61F405893}">
      <dgm:prSet/>
      <dgm:spPr/>
      <dgm:t>
        <a:bodyPr/>
        <a:lstStyle/>
        <a:p>
          <a:endParaRPr lang="en-US"/>
        </a:p>
      </dgm:t>
    </dgm:pt>
    <dgm:pt modelId="{4148BEBB-7740-48DC-8A64-C5909AE42867}">
      <dgm:prSet phldrT="[Text]"/>
      <dgm:spPr/>
      <dgm:t>
        <a:bodyPr/>
        <a:lstStyle/>
        <a:p>
          <a:r>
            <a:rPr lang="en-US" b="1" dirty="0">
              <a:latin typeface="Corbel" panose="020B0503020204020204" pitchFamily="34" charset="0"/>
              <a:cs typeface="Arial" panose="020B0604020202020204" pitchFamily="34" charset="0"/>
            </a:rPr>
            <a:t>Training options</a:t>
          </a:r>
        </a:p>
      </dgm:t>
    </dgm:pt>
    <dgm:pt modelId="{B776149E-ED18-4B12-BA4A-32AFDBD7BBF3}" type="sibTrans" cxnId="{76EE4381-BF2C-46CD-853F-6A1E8E785281}">
      <dgm:prSet/>
      <dgm:spPr/>
      <dgm:t>
        <a:bodyPr/>
        <a:lstStyle/>
        <a:p>
          <a:endParaRPr lang="en-US"/>
        </a:p>
      </dgm:t>
    </dgm:pt>
    <dgm:pt modelId="{85F8E1C1-3E20-4308-A4F9-0D839D9D9B29}" type="parTrans" cxnId="{76EE4381-BF2C-46CD-853F-6A1E8E785281}">
      <dgm:prSet/>
      <dgm:spPr/>
      <dgm:t>
        <a:bodyPr/>
        <a:lstStyle/>
        <a:p>
          <a:endParaRPr lang="en-US"/>
        </a:p>
      </dgm:t>
    </dgm:pt>
    <dgm:pt modelId="{6DBBCC72-FBB9-4D1E-9120-F08264FC6A26}" type="pres">
      <dgm:prSet presAssocID="{9053AACF-1F1C-401F-8255-6882AEF43459}" presName="diagram" presStyleCnt="0">
        <dgm:presLayoutVars>
          <dgm:chMax val="1"/>
          <dgm:dir/>
          <dgm:animLvl val="ctr"/>
          <dgm:resizeHandles val="exact"/>
        </dgm:presLayoutVars>
      </dgm:prSet>
      <dgm:spPr/>
    </dgm:pt>
    <dgm:pt modelId="{6FC9FBF3-D717-4EC2-92DB-3B4C4692B16F}" type="pres">
      <dgm:prSet presAssocID="{9053AACF-1F1C-401F-8255-6882AEF43459}" presName="matrix" presStyleCnt="0"/>
      <dgm:spPr/>
    </dgm:pt>
    <dgm:pt modelId="{B4FBA781-54AC-4929-AC10-B76E468D1A6E}" type="pres">
      <dgm:prSet presAssocID="{9053AACF-1F1C-401F-8255-6882AEF43459}" presName="tile1" presStyleLbl="node1" presStyleIdx="0" presStyleCnt="4"/>
      <dgm:spPr/>
    </dgm:pt>
    <dgm:pt modelId="{019D1DB4-BA3C-465E-BD42-EE4AC740B3FE}" type="pres">
      <dgm:prSet presAssocID="{9053AACF-1F1C-401F-8255-6882AEF43459}" presName="tile1text" presStyleLbl="node1" presStyleIdx="0" presStyleCnt="4">
        <dgm:presLayoutVars>
          <dgm:chMax val="0"/>
          <dgm:chPref val="0"/>
          <dgm:bulletEnabled val="1"/>
        </dgm:presLayoutVars>
      </dgm:prSet>
      <dgm:spPr/>
    </dgm:pt>
    <dgm:pt modelId="{6167C54B-9408-42CA-8019-3F8D7DBFEA08}" type="pres">
      <dgm:prSet presAssocID="{9053AACF-1F1C-401F-8255-6882AEF43459}" presName="tile2" presStyleLbl="node1" presStyleIdx="1" presStyleCnt="4"/>
      <dgm:spPr/>
    </dgm:pt>
    <dgm:pt modelId="{2308B8C9-8ED4-4983-82F5-90D5CA6F401C}" type="pres">
      <dgm:prSet presAssocID="{9053AACF-1F1C-401F-8255-6882AEF43459}" presName="tile2text" presStyleLbl="node1" presStyleIdx="1" presStyleCnt="4">
        <dgm:presLayoutVars>
          <dgm:chMax val="0"/>
          <dgm:chPref val="0"/>
          <dgm:bulletEnabled val="1"/>
        </dgm:presLayoutVars>
      </dgm:prSet>
      <dgm:spPr/>
    </dgm:pt>
    <dgm:pt modelId="{4D98C476-B4F1-431F-8193-FFAE83C46237}" type="pres">
      <dgm:prSet presAssocID="{9053AACF-1F1C-401F-8255-6882AEF43459}" presName="tile3" presStyleLbl="node1" presStyleIdx="2" presStyleCnt="4"/>
      <dgm:spPr/>
    </dgm:pt>
    <dgm:pt modelId="{940F77B3-3476-49B1-A9FC-AA0D8466E497}" type="pres">
      <dgm:prSet presAssocID="{9053AACF-1F1C-401F-8255-6882AEF43459}" presName="tile3text" presStyleLbl="node1" presStyleIdx="2" presStyleCnt="4">
        <dgm:presLayoutVars>
          <dgm:chMax val="0"/>
          <dgm:chPref val="0"/>
          <dgm:bulletEnabled val="1"/>
        </dgm:presLayoutVars>
      </dgm:prSet>
      <dgm:spPr/>
    </dgm:pt>
    <dgm:pt modelId="{DE7FD68A-9440-4AE0-A5B4-C5EBCCC57802}" type="pres">
      <dgm:prSet presAssocID="{9053AACF-1F1C-401F-8255-6882AEF43459}" presName="tile4" presStyleLbl="node1" presStyleIdx="3" presStyleCnt="4"/>
      <dgm:spPr/>
    </dgm:pt>
    <dgm:pt modelId="{182D444B-C7C6-41C0-B42B-C339C9E43A67}" type="pres">
      <dgm:prSet presAssocID="{9053AACF-1F1C-401F-8255-6882AEF43459}" presName="tile4text" presStyleLbl="node1" presStyleIdx="3" presStyleCnt="4">
        <dgm:presLayoutVars>
          <dgm:chMax val="0"/>
          <dgm:chPref val="0"/>
          <dgm:bulletEnabled val="1"/>
        </dgm:presLayoutVars>
      </dgm:prSet>
      <dgm:spPr/>
    </dgm:pt>
    <dgm:pt modelId="{CA9A11ED-2B16-44C2-8B03-21B0236FBD2B}" type="pres">
      <dgm:prSet presAssocID="{9053AACF-1F1C-401F-8255-6882AEF43459}" presName="centerTile" presStyleLbl="fgShp" presStyleIdx="0" presStyleCnt="1" custFlipHor="1" custScaleX="42308" custScaleY="40541" custLinFactY="-79730" custLinFactNeighborX="-19" custLinFactNeighborY="-100000">
        <dgm:presLayoutVars>
          <dgm:chMax val="0"/>
          <dgm:chPref val="0"/>
        </dgm:presLayoutVars>
      </dgm:prSet>
      <dgm:spPr/>
    </dgm:pt>
  </dgm:ptLst>
  <dgm:cxnLst>
    <dgm:cxn modelId="{918F5603-0128-4B2B-B7EC-509468B6D760}" type="presOf" srcId="{9053AACF-1F1C-401F-8255-6882AEF43459}" destId="{6DBBCC72-FBB9-4D1E-9120-F08264FC6A26}" srcOrd="0" destOrd="0" presId="urn:microsoft.com/office/officeart/2005/8/layout/matrix1"/>
    <dgm:cxn modelId="{90077A0E-0572-4532-8DEC-63479385369A}" type="presOf" srcId="{BEE84EC6-BE25-4339-BAC1-6C63DFD46698}" destId="{B4FBA781-54AC-4929-AC10-B76E468D1A6E}" srcOrd="0" destOrd="0" presId="urn:microsoft.com/office/officeart/2005/8/layout/matrix1"/>
    <dgm:cxn modelId="{8215891A-CDCD-4232-97C1-A647E99B16B2}" type="presOf" srcId="{2B0B2E9C-5414-458B-8ABC-9A85C2969158}" destId="{6167C54B-9408-42CA-8019-3F8D7DBFEA08}" srcOrd="0" destOrd="0" presId="urn:microsoft.com/office/officeart/2005/8/layout/matrix1"/>
    <dgm:cxn modelId="{9C610532-181D-435A-9FE0-202121CF3C31}" type="presOf" srcId="{D54C04DA-07C4-4B92-8F8E-A743795DA8BE}" destId="{940F77B3-3476-49B1-A9FC-AA0D8466E497}" srcOrd="1" destOrd="0" presId="urn:microsoft.com/office/officeart/2005/8/layout/matrix1"/>
    <dgm:cxn modelId="{A7C37039-676D-42E8-A5DF-34921E98D053}" srcId="{4148BEBB-7740-48DC-8A64-C5909AE42867}" destId="{3344DAD4-D7EA-482C-AD53-1A7784017EA9}" srcOrd="3" destOrd="0" parTransId="{6B6C2A99-1A39-4686-A6C5-00C080C6C2CA}" sibTransId="{57D0D976-4F17-4499-97A6-BA8EBA0F4F48}"/>
    <dgm:cxn modelId="{C630613E-1D73-455E-9335-41870DB6FC43}" srcId="{4148BEBB-7740-48DC-8A64-C5909AE42867}" destId="{2B0B2E9C-5414-458B-8ABC-9A85C2969158}" srcOrd="1" destOrd="0" parTransId="{F091043A-355F-400C-BBB5-E79B5BED94D6}" sibTransId="{59D37D9A-38C5-4927-9927-ECD5C2CB9EEE}"/>
    <dgm:cxn modelId="{5004E63E-6A51-4E80-A9C8-96C727137D2E}" type="presOf" srcId="{BEE84EC6-BE25-4339-BAC1-6C63DFD46698}" destId="{019D1DB4-BA3C-465E-BD42-EE4AC740B3FE}" srcOrd="1" destOrd="0" presId="urn:microsoft.com/office/officeart/2005/8/layout/matrix1"/>
    <dgm:cxn modelId="{A775274B-8249-4EDA-8961-9054B375AE8D}" type="presOf" srcId="{2B0B2E9C-5414-458B-8ABC-9A85C2969158}" destId="{2308B8C9-8ED4-4983-82F5-90D5CA6F401C}" srcOrd="1" destOrd="0" presId="urn:microsoft.com/office/officeart/2005/8/layout/matrix1"/>
    <dgm:cxn modelId="{2868E850-BAF0-45F2-BB92-48E19D1442F4}" srcId="{4148BEBB-7740-48DC-8A64-C5909AE42867}" destId="{BEE84EC6-BE25-4339-BAC1-6C63DFD46698}" srcOrd="0" destOrd="0" parTransId="{34B9F9A6-16C4-49E7-9CB2-77AB98501CED}" sibTransId="{BBD0CF9C-E25E-4D9C-8C41-B02FF43E0DE1}"/>
    <dgm:cxn modelId="{CB704C51-9CE6-4072-85DD-949357DDB3E0}" type="presOf" srcId="{D54C04DA-07C4-4B92-8F8E-A743795DA8BE}" destId="{4D98C476-B4F1-431F-8193-FFAE83C46237}" srcOrd="0" destOrd="0" presId="urn:microsoft.com/office/officeart/2005/8/layout/matrix1"/>
    <dgm:cxn modelId="{76EE4381-BF2C-46CD-853F-6A1E8E785281}" srcId="{9053AACF-1F1C-401F-8255-6882AEF43459}" destId="{4148BEBB-7740-48DC-8A64-C5909AE42867}" srcOrd="0" destOrd="0" parTransId="{85F8E1C1-3E20-4308-A4F9-0D839D9D9B29}" sibTransId="{B776149E-ED18-4B12-BA4A-32AFDBD7BBF3}"/>
    <dgm:cxn modelId="{8085F89E-5D29-4A03-BA28-F8D71E605E52}" type="presOf" srcId="{3344DAD4-D7EA-482C-AD53-1A7784017EA9}" destId="{182D444B-C7C6-41C0-B42B-C339C9E43A67}" srcOrd="1" destOrd="0" presId="urn:microsoft.com/office/officeart/2005/8/layout/matrix1"/>
    <dgm:cxn modelId="{BB9E55A9-FEC3-49B7-A841-95C61F405893}" srcId="{4148BEBB-7740-48DC-8A64-C5909AE42867}" destId="{D54C04DA-07C4-4B92-8F8E-A743795DA8BE}" srcOrd="2" destOrd="0" parTransId="{7F7A0E96-042A-4823-843F-E1D38F4580C4}" sibTransId="{DDEE5D20-5F25-422C-9F7E-9306859B7FAE}"/>
    <dgm:cxn modelId="{003636BA-26C6-481D-9D3B-066412460393}" type="presOf" srcId="{4148BEBB-7740-48DC-8A64-C5909AE42867}" destId="{CA9A11ED-2B16-44C2-8B03-21B0236FBD2B}" srcOrd="0" destOrd="0" presId="urn:microsoft.com/office/officeart/2005/8/layout/matrix1"/>
    <dgm:cxn modelId="{A52592F8-5038-486F-A1C4-1E7FE784EE23}" type="presOf" srcId="{3344DAD4-D7EA-482C-AD53-1A7784017EA9}" destId="{DE7FD68A-9440-4AE0-A5B4-C5EBCCC57802}" srcOrd="0" destOrd="0" presId="urn:microsoft.com/office/officeart/2005/8/layout/matrix1"/>
    <dgm:cxn modelId="{AC687AA3-F87E-4C9D-BB30-D2485B4651C0}" type="presParOf" srcId="{6DBBCC72-FBB9-4D1E-9120-F08264FC6A26}" destId="{6FC9FBF3-D717-4EC2-92DB-3B4C4692B16F}" srcOrd="0" destOrd="0" presId="urn:microsoft.com/office/officeart/2005/8/layout/matrix1"/>
    <dgm:cxn modelId="{2385EEC5-42DE-4FC8-8E51-0CBF7101EFF9}" type="presParOf" srcId="{6FC9FBF3-D717-4EC2-92DB-3B4C4692B16F}" destId="{B4FBA781-54AC-4929-AC10-B76E468D1A6E}" srcOrd="0" destOrd="0" presId="urn:microsoft.com/office/officeart/2005/8/layout/matrix1"/>
    <dgm:cxn modelId="{2308A9BA-283B-4FA4-9CFF-66E750D54B0D}" type="presParOf" srcId="{6FC9FBF3-D717-4EC2-92DB-3B4C4692B16F}" destId="{019D1DB4-BA3C-465E-BD42-EE4AC740B3FE}" srcOrd="1" destOrd="0" presId="urn:microsoft.com/office/officeart/2005/8/layout/matrix1"/>
    <dgm:cxn modelId="{C07C79F0-427D-4AA0-9709-91BDEDEAABD2}" type="presParOf" srcId="{6FC9FBF3-D717-4EC2-92DB-3B4C4692B16F}" destId="{6167C54B-9408-42CA-8019-3F8D7DBFEA08}" srcOrd="2" destOrd="0" presId="urn:microsoft.com/office/officeart/2005/8/layout/matrix1"/>
    <dgm:cxn modelId="{70574353-8E33-41AE-8419-BE3DEB5C47E6}" type="presParOf" srcId="{6FC9FBF3-D717-4EC2-92DB-3B4C4692B16F}" destId="{2308B8C9-8ED4-4983-82F5-90D5CA6F401C}" srcOrd="3" destOrd="0" presId="urn:microsoft.com/office/officeart/2005/8/layout/matrix1"/>
    <dgm:cxn modelId="{E90CB42F-2C44-4505-AD8B-3BDAE8506EA5}" type="presParOf" srcId="{6FC9FBF3-D717-4EC2-92DB-3B4C4692B16F}" destId="{4D98C476-B4F1-431F-8193-FFAE83C46237}" srcOrd="4" destOrd="0" presId="urn:microsoft.com/office/officeart/2005/8/layout/matrix1"/>
    <dgm:cxn modelId="{42375B31-71DE-4EE6-9B25-4840D16F1E49}" type="presParOf" srcId="{6FC9FBF3-D717-4EC2-92DB-3B4C4692B16F}" destId="{940F77B3-3476-49B1-A9FC-AA0D8466E497}" srcOrd="5" destOrd="0" presId="urn:microsoft.com/office/officeart/2005/8/layout/matrix1"/>
    <dgm:cxn modelId="{60D089DC-5729-4EBD-A0A1-8D00163441AC}" type="presParOf" srcId="{6FC9FBF3-D717-4EC2-92DB-3B4C4692B16F}" destId="{DE7FD68A-9440-4AE0-A5B4-C5EBCCC57802}" srcOrd="6" destOrd="0" presId="urn:microsoft.com/office/officeart/2005/8/layout/matrix1"/>
    <dgm:cxn modelId="{C01F9589-51A3-42BA-9BB5-E3B80872A447}" type="presParOf" srcId="{6FC9FBF3-D717-4EC2-92DB-3B4C4692B16F}" destId="{182D444B-C7C6-41C0-B42B-C339C9E43A67}" srcOrd="7" destOrd="0" presId="urn:microsoft.com/office/officeart/2005/8/layout/matrix1"/>
    <dgm:cxn modelId="{FED92614-19E6-40E0-89DD-4969F1F8E40B}" type="presParOf" srcId="{6DBBCC72-FBB9-4D1E-9120-F08264FC6A26}" destId="{CA9A11ED-2B16-44C2-8B03-21B0236FBD2B}" srcOrd="1" destOrd="0" presId="urn:microsoft.com/office/officeart/2005/8/layout/matrix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2.xml><?xml version="1.0" encoding="utf-8"?>
<dgm:dataModel xmlns:dgm="http://schemas.openxmlformats.org/drawingml/2006/diagram" xmlns:a="http://schemas.openxmlformats.org/drawingml/2006/main">
  <dgm:ptLst>
    <dgm:pt modelId="{819DDD69-81FC-4D84-8F03-FA720201392E}" type="doc">
      <dgm:prSet loTypeId="urn:microsoft.com/office/officeart/2005/8/layout/matrix1" loCatId="matrix" qsTypeId="urn:microsoft.com/office/officeart/2005/8/quickstyle/simple1" qsCatId="simple" csTypeId="urn:microsoft.com/office/officeart/2005/8/colors/accent5_2" csCatId="accent5" phldr="1"/>
      <dgm:spPr/>
      <dgm:t>
        <a:bodyPr/>
        <a:lstStyle/>
        <a:p>
          <a:endParaRPr lang="en-US"/>
        </a:p>
      </dgm:t>
    </dgm:pt>
    <dgm:pt modelId="{2FD8ED3C-30CF-4873-9D5C-040D737F58F4}">
      <dgm:prSet phldrT="[Text]" custT="1"/>
      <dgm:spPr>
        <a:solidFill>
          <a:schemeClr val="accent1">
            <a:lumMod val="20000"/>
            <a:lumOff val="80000"/>
          </a:schemeClr>
        </a:solidFill>
      </dgm:spPr>
      <dgm:t>
        <a:bodyPr/>
        <a:lstStyle/>
        <a:p>
          <a:r>
            <a:rPr lang="en-US" sz="1500" b="1" dirty="0">
              <a:latin typeface="Corbel" panose="020B0503020204020204" pitchFamily="34" charset="0"/>
              <a:cs typeface="Arial" panose="020B0604020202020204" pitchFamily="34" charset="0"/>
            </a:rPr>
            <a:t>Training options</a:t>
          </a:r>
          <a:endParaRPr lang="en-US" sz="1500" b="1" dirty="0">
            <a:latin typeface="Corbel" panose="020B0503020204020204" pitchFamily="34" charset="0"/>
          </a:endParaRPr>
        </a:p>
      </dgm:t>
    </dgm:pt>
    <dgm:pt modelId="{225D92BB-A47B-45FC-BE16-BC43EA258124}" type="parTrans" cxnId="{B11BC0D6-0961-4274-821A-F693045607B3}">
      <dgm:prSet/>
      <dgm:spPr/>
      <dgm:t>
        <a:bodyPr/>
        <a:lstStyle/>
        <a:p>
          <a:endParaRPr lang="en-US"/>
        </a:p>
      </dgm:t>
    </dgm:pt>
    <dgm:pt modelId="{F8E5896A-C326-487E-8B73-C3C2C1FFA5DC}" type="sibTrans" cxnId="{B11BC0D6-0961-4274-821A-F693045607B3}">
      <dgm:prSet/>
      <dgm:spPr/>
      <dgm:t>
        <a:bodyPr/>
        <a:lstStyle/>
        <a:p>
          <a:endParaRPr lang="en-US"/>
        </a:p>
      </dgm:t>
    </dgm:pt>
    <dgm:pt modelId="{18A4DF4B-4BC3-4BC0-87B7-95ED0F1D3308}">
      <dgm:prSet phldrT="[Text]"/>
      <dgm:spPr>
        <a:solidFill>
          <a:schemeClr val="accent1"/>
        </a:solidFill>
      </dgm:spPr>
      <dgm:t>
        <a:bodyPr/>
        <a:lstStyle/>
        <a:p>
          <a:endParaRPr lang="en-US" dirty="0"/>
        </a:p>
      </dgm:t>
    </dgm:pt>
    <dgm:pt modelId="{92C06DED-55D4-4E4E-9ACB-C5A8EA3A6853}" type="parTrans" cxnId="{12CFBA81-112B-48F1-A2FE-45E1B916C18F}">
      <dgm:prSet/>
      <dgm:spPr/>
      <dgm:t>
        <a:bodyPr/>
        <a:lstStyle/>
        <a:p>
          <a:endParaRPr lang="en-US"/>
        </a:p>
      </dgm:t>
    </dgm:pt>
    <dgm:pt modelId="{498D78CA-D8A8-42D6-98DD-3A50D77EAFB7}" type="sibTrans" cxnId="{12CFBA81-112B-48F1-A2FE-45E1B916C18F}">
      <dgm:prSet/>
      <dgm:spPr/>
      <dgm:t>
        <a:bodyPr/>
        <a:lstStyle/>
        <a:p>
          <a:endParaRPr lang="en-US"/>
        </a:p>
      </dgm:t>
    </dgm:pt>
    <dgm:pt modelId="{D040620F-1884-4E2D-B81F-D912DF441062}">
      <dgm:prSet phldrT="[Text]"/>
      <dgm:spPr>
        <a:solidFill>
          <a:schemeClr val="accent1"/>
        </a:solidFill>
      </dgm:spPr>
      <dgm:t>
        <a:bodyPr/>
        <a:lstStyle/>
        <a:p>
          <a:endParaRPr lang="en-US" dirty="0"/>
        </a:p>
      </dgm:t>
    </dgm:pt>
    <dgm:pt modelId="{07C208DE-3A82-4CFB-A455-81E70ECC5396}" type="parTrans" cxnId="{254F8B53-DD3D-45AF-B046-A0DE9ED04616}">
      <dgm:prSet/>
      <dgm:spPr/>
      <dgm:t>
        <a:bodyPr/>
        <a:lstStyle/>
        <a:p>
          <a:endParaRPr lang="en-US"/>
        </a:p>
      </dgm:t>
    </dgm:pt>
    <dgm:pt modelId="{225F433D-CFB0-4682-A1FB-7F7A51CCBB60}" type="sibTrans" cxnId="{254F8B53-DD3D-45AF-B046-A0DE9ED04616}">
      <dgm:prSet/>
      <dgm:spPr/>
      <dgm:t>
        <a:bodyPr/>
        <a:lstStyle/>
        <a:p>
          <a:endParaRPr lang="en-US"/>
        </a:p>
      </dgm:t>
    </dgm:pt>
    <dgm:pt modelId="{E35972AB-2632-4B4D-A738-665E658F4203}">
      <dgm:prSet phldrT="[Text]"/>
      <dgm:spPr>
        <a:solidFill>
          <a:schemeClr val="accent1"/>
        </a:solidFill>
      </dgm:spPr>
      <dgm:t>
        <a:bodyPr/>
        <a:lstStyle/>
        <a:p>
          <a:endParaRPr lang="en-US" dirty="0"/>
        </a:p>
      </dgm:t>
    </dgm:pt>
    <dgm:pt modelId="{C2522D07-2B6D-4F41-8628-F60D1B4A61E0}" type="parTrans" cxnId="{DFDC6574-76BE-4DA1-8CEE-5F840A782FD3}">
      <dgm:prSet/>
      <dgm:spPr/>
      <dgm:t>
        <a:bodyPr/>
        <a:lstStyle/>
        <a:p>
          <a:endParaRPr lang="en-US"/>
        </a:p>
      </dgm:t>
    </dgm:pt>
    <dgm:pt modelId="{8009BA98-43C3-4ADE-A8A8-FC359E897991}" type="sibTrans" cxnId="{DFDC6574-76BE-4DA1-8CEE-5F840A782FD3}">
      <dgm:prSet/>
      <dgm:spPr/>
      <dgm:t>
        <a:bodyPr/>
        <a:lstStyle/>
        <a:p>
          <a:endParaRPr lang="en-US"/>
        </a:p>
      </dgm:t>
    </dgm:pt>
    <dgm:pt modelId="{0931C8EF-7D20-44D0-BF33-4D9159B6D10B}">
      <dgm:prSet phldrT="[Text]"/>
      <dgm:spPr>
        <a:solidFill>
          <a:schemeClr val="accent1"/>
        </a:solidFill>
      </dgm:spPr>
      <dgm:t>
        <a:bodyPr/>
        <a:lstStyle/>
        <a:p>
          <a:endParaRPr lang="en-US" dirty="0"/>
        </a:p>
      </dgm:t>
    </dgm:pt>
    <dgm:pt modelId="{32DDB26B-1844-4B6B-99BE-405F25D8C140}" type="parTrans" cxnId="{15EB9696-74A7-4947-B578-E3FBDD9183E2}">
      <dgm:prSet/>
      <dgm:spPr/>
      <dgm:t>
        <a:bodyPr/>
        <a:lstStyle/>
        <a:p>
          <a:endParaRPr lang="en-US"/>
        </a:p>
      </dgm:t>
    </dgm:pt>
    <dgm:pt modelId="{09E4F244-E3D9-4A5E-AF18-EEBA9A5FA5AC}" type="sibTrans" cxnId="{15EB9696-74A7-4947-B578-E3FBDD9183E2}">
      <dgm:prSet/>
      <dgm:spPr/>
      <dgm:t>
        <a:bodyPr/>
        <a:lstStyle/>
        <a:p>
          <a:endParaRPr lang="en-US"/>
        </a:p>
      </dgm:t>
    </dgm:pt>
    <dgm:pt modelId="{C5ECA3A2-6D58-43DE-A14C-DE63FAAE9020}" type="pres">
      <dgm:prSet presAssocID="{819DDD69-81FC-4D84-8F03-FA720201392E}" presName="diagram" presStyleCnt="0">
        <dgm:presLayoutVars>
          <dgm:chMax val="1"/>
          <dgm:dir/>
          <dgm:animLvl val="ctr"/>
          <dgm:resizeHandles val="exact"/>
        </dgm:presLayoutVars>
      </dgm:prSet>
      <dgm:spPr/>
    </dgm:pt>
    <dgm:pt modelId="{9EEC4D24-2A9B-4EEA-B167-BDE7E5F6B1F8}" type="pres">
      <dgm:prSet presAssocID="{819DDD69-81FC-4D84-8F03-FA720201392E}" presName="matrix" presStyleCnt="0"/>
      <dgm:spPr/>
    </dgm:pt>
    <dgm:pt modelId="{EF903817-80EA-4CBF-9F4D-C18C906DF0EE}" type="pres">
      <dgm:prSet presAssocID="{819DDD69-81FC-4D84-8F03-FA720201392E}" presName="tile1" presStyleLbl="node1" presStyleIdx="0" presStyleCnt="4"/>
      <dgm:spPr/>
    </dgm:pt>
    <dgm:pt modelId="{B1C44A88-0A2C-4396-AA33-66A56B866AD3}" type="pres">
      <dgm:prSet presAssocID="{819DDD69-81FC-4D84-8F03-FA720201392E}" presName="tile1text" presStyleLbl="node1" presStyleIdx="0" presStyleCnt="4">
        <dgm:presLayoutVars>
          <dgm:chMax val="0"/>
          <dgm:chPref val="0"/>
          <dgm:bulletEnabled val="1"/>
        </dgm:presLayoutVars>
      </dgm:prSet>
      <dgm:spPr/>
    </dgm:pt>
    <dgm:pt modelId="{F5F1BA27-7088-469E-B4EB-5C250DF90919}" type="pres">
      <dgm:prSet presAssocID="{819DDD69-81FC-4D84-8F03-FA720201392E}" presName="tile2" presStyleLbl="node1" presStyleIdx="1" presStyleCnt="4"/>
      <dgm:spPr/>
    </dgm:pt>
    <dgm:pt modelId="{0805E657-578A-44A1-89E3-67511E115C74}" type="pres">
      <dgm:prSet presAssocID="{819DDD69-81FC-4D84-8F03-FA720201392E}" presName="tile2text" presStyleLbl="node1" presStyleIdx="1" presStyleCnt="4">
        <dgm:presLayoutVars>
          <dgm:chMax val="0"/>
          <dgm:chPref val="0"/>
          <dgm:bulletEnabled val="1"/>
        </dgm:presLayoutVars>
      </dgm:prSet>
      <dgm:spPr/>
    </dgm:pt>
    <dgm:pt modelId="{1D2B5A24-B836-4125-9E46-63B2714E27CD}" type="pres">
      <dgm:prSet presAssocID="{819DDD69-81FC-4D84-8F03-FA720201392E}" presName="tile3" presStyleLbl="node1" presStyleIdx="2" presStyleCnt="4"/>
      <dgm:spPr/>
    </dgm:pt>
    <dgm:pt modelId="{3410FE87-A00B-414A-93D6-18729641069D}" type="pres">
      <dgm:prSet presAssocID="{819DDD69-81FC-4D84-8F03-FA720201392E}" presName="tile3text" presStyleLbl="node1" presStyleIdx="2" presStyleCnt="4">
        <dgm:presLayoutVars>
          <dgm:chMax val="0"/>
          <dgm:chPref val="0"/>
          <dgm:bulletEnabled val="1"/>
        </dgm:presLayoutVars>
      </dgm:prSet>
      <dgm:spPr/>
    </dgm:pt>
    <dgm:pt modelId="{3FAF2845-63F5-47A7-A65A-DF2102B2D2E2}" type="pres">
      <dgm:prSet presAssocID="{819DDD69-81FC-4D84-8F03-FA720201392E}" presName="tile4" presStyleLbl="node1" presStyleIdx="3" presStyleCnt="4" custLinFactNeighborX="225" custLinFactNeighborY="2998"/>
      <dgm:spPr/>
    </dgm:pt>
    <dgm:pt modelId="{1DFF27BB-FC11-4B21-A5AA-6D9714A83E2C}" type="pres">
      <dgm:prSet presAssocID="{819DDD69-81FC-4D84-8F03-FA720201392E}" presName="tile4text" presStyleLbl="node1" presStyleIdx="3" presStyleCnt="4">
        <dgm:presLayoutVars>
          <dgm:chMax val="0"/>
          <dgm:chPref val="0"/>
          <dgm:bulletEnabled val="1"/>
        </dgm:presLayoutVars>
      </dgm:prSet>
      <dgm:spPr/>
    </dgm:pt>
    <dgm:pt modelId="{E05F2D3F-57CC-484B-9029-D7158592800D}" type="pres">
      <dgm:prSet presAssocID="{819DDD69-81FC-4D84-8F03-FA720201392E}" presName="centerTile" presStyleLbl="fgShp" presStyleIdx="0" presStyleCnt="1" custScaleX="42162" custScaleY="40843" custLinFactY="-80000" custLinFactNeighborX="147" custLinFactNeighborY="-100000">
        <dgm:presLayoutVars>
          <dgm:chMax val="0"/>
          <dgm:chPref val="0"/>
        </dgm:presLayoutVars>
      </dgm:prSet>
      <dgm:spPr/>
    </dgm:pt>
  </dgm:ptLst>
  <dgm:cxnLst>
    <dgm:cxn modelId="{D95F7703-5F31-4483-ABD3-404FCB9A20BD}" type="presOf" srcId="{0931C8EF-7D20-44D0-BF33-4D9159B6D10B}" destId="{3FAF2845-63F5-47A7-A65A-DF2102B2D2E2}" srcOrd="0" destOrd="0" presId="urn:microsoft.com/office/officeart/2005/8/layout/matrix1"/>
    <dgm:cxn modelId="{D9EAFB03-13F3-43E2-9C98-7D3AB59DFBDE}" type="presOf" srcId="{2FD8ED3C-30CF-4873-9D5C-040D737F58F4}" destId="{E05F2D3F-57CC-484B-9029-D7158592800D}" srcOrd="0" destOrd="0" presId="urn:microsoft.com/office/officeart/2005/8/layout/matrix1"/>
    <dgm:cxn modelId="{20203B2B-DFD1-4798-BCDF-B1EEEA1F0BB4}" type="presOf" srcId="{18A4DF4B-4BC3-4BC0-87B7-95ED0F1D3308}" destId="{EF903817-80EA-4CBF-9F4D-C18C906DF0EE}" srcOrd="0" destOrd="0" presId="urn:microsoft.com/office/officeart/2005/8/layout/matrix1"/>
    <dgm:cxn modelId="{3C682E64-FA75-4030-9F51-4DE92ADB25AC}" type="presOf" srcId="{819DDD69-81FC-4D84-8F03-FA720201392E}" destId="{C5ECA3A2-6D58-43DE-A14C-DE63FAAE9020}" srcOrd="0" destOrd="0" presId="urn:microsoft.com/office/officeart/2005/8/layout/matrix1"/>
    <dgm:cxn modelId="{D27E5945-6A6E-4498-A1C1-705D5173CC16}" type="presOf" srcId="{D040620F-1884-4E2D-B81F-D912DF441062}" destId="{0805E657-578A-44A1-89E3-67511E115C74}" srcOrd="1" destOrd="0" presId="urn:microsoft.com/office/officeart/2005/8/layout/matrix1"/>
    <dgm:cxn modelId="{72A0BE66-D7B4-48F8-9AA6-F29C87EC3AE5}" type="presOf" srcId="{D040620F-1884-4E2D-B81F-D912DF441062}" destId="{F5F1BA27-7088-469E-B4EB-5C250DF90919}" srcOrd="0" destOrd="0" presId="urn:microsoft.com/office/officeart/2005/8/layout/matrix1"/>
    <dgm:cxn modelId="{96240949-ACDA-4993-83B6-DA68E0EE682B}" type="presOf" srcId="{18A4DF4B-4BC3-4BC0-87B7-95ED0F1D3308}" destId="{B1C44A88-0A2C-4396-AA33-66A56B866AD3}" srcOrd="1" destOrd="0" presId="urn:microsoft.com/office/officeart/2005/8/layout/matrix1"/>
    <dgm:cxn modelId="{725F726C-0B74-42E3-A6F4-8BD5EFDA3256}" type="presOf" srcId="{0931C8EF-7D20-44D0-BF33-4D9159B6D10B}" destId="{1DFF27BB-FC11-4B21-A5AA-6D9714A83E2C}" srcOrd="1" destOrd="0" presId="urn:microsoft.com/office/officeart/2005/8/layout/matrix1"/>
    <dgm:cxn modelId="{254F8B53-DD3D-45AF-B046-A0DE9ED04616}" srcId="{2FD8ED3C-30CF-4873-9D5C-040D737F58F4}" destId="{D040620F-1884-4E2D-B81F-D912DF441062}" srcOrd="1" destOrd="0" parTransId="{07C208DE-3A82-4CFB-A455-81E70ECC5396}" sibTransId="{225F433D-CFB0-4682-A1FB-7F7A51CCBB60}"/>
    <dgm:cxn modelId="{DFDC6574-76BE-4DA1-8CEE-5F840A782FD3}" srcId="{2FD8ED3C-30CF-4873-9D5C-040D737F58F4}" destId="{E35972AB-2632-4B4D-A738-665E658F4203}" srcOrd="2" destOrd="0" parTransId="{C2522D07-2B6D-4F41-8628-F60D1B4A61E0}" sibTransId="{8009BA98-43C3-4ADE-A8A8-FC359E897991}"/>
    <dgm:cxn modelId="{A3C35677-3377-471C-BC4C-BED4884BAE3C}" type="presOf" srcId="{E35972AB-2632-4B4D-A738-665E658F4203}" destId="{3410FE87-A00B-414A-93D6-18729641069D}" srcOrd="1" destOrd="0" presId="urn:microsoft.com/office/officeart/2005/8/layout/matrix1"/>
    <dgm:cxn modelId="{12CFBA81-112B-48F1-A2FE-45E1B916C18F}" srcId="{2FD8ED3C-30CF-4873-9D5C-040D737F58F4}" destId="{18A4DF4B-4BC3-4BC0-87B7-95ED0F1D3308}" srcOrd="0" destOrd="0" parTransId="{92C06DED-55D4-4E4E-9ACB-C5A8EA3A6853}" sibTransId="{498D78CA-D8A8-42D6-98DD-3A50D77EAFB7}"/>
    <dgm:cxn modelId="{3555E886-37FF-4B6B-9F22-7D2219888FE0}" type="presOf" srcId="{E35972AB-2632-4B4D-A738-665E658F4203}" destId="{1D2B5A24-B836-4125-9E46-63B2714E27CD}" srcOrd="0" destOrd="0" presId="urn:microsoft.com/office/officeart/2005/8/layout/matrix1"/>
    <dgm:cxn modelId="{15EB9696-74A7-4947-B578-E3FBDD9183E2}" srcId="{2FD8ED3C-30CF-4873-9D5C-040D737F58F4}" destId="{0931C8EF-7D20-44D0-BF33-4D9159B6D10B}" srcOrd="3" destOrd="0" parTransId="{32DDB26B-1844-4B6B-99BE-405F25D8C140}" sibTransId="{09E4F244-E3D9-4A5E-AF18-EEBA9A5FA5AC}"/>
    <dgm:cxn modelId="{B11BC0D6-0961-4274-821A-F693045607B3}" srcId="{819DDD69-81FC-4D84-8F03-FA720201392E}" destId="{2FD8ED3C-30CF-4873-9D5C-040D737F58F4}" srcOrd="0" destOrd="0" parTransId="{225D92BB-A47B-45FC-BE16-BC43EA258124}" sibTransId="{F8E5896A-C326-487E-8B73-C3C2C1FFA5DC}"/>
    <dgm:cxn modelId="{DF19ED88-2DE1-4C88-ADDE-206BB217B648}" type="presParOf" srcId="{C5ECA3A2-6D58-43DE-A14C-DE63FAAE9020}" destId="{9EEC4D24-2A9B-4EEA-B167-BDE7E5F6B1F8}" srcOrd="0" destOrd="0" presId="urn:microsoft.com/office/officeart/2005/8/layout/matrix1"/>
    <dgm:cxn modelId="{43F2B203-C43B-4A14-9FCA-6E57EF43B083}" type="presParOf" srcId="{9EEC4D24-2A9B-4EEA-B167-BDE7E5F6B1F8}" destId="{EF903817-80EA-4CBF-9F4D-C18C906DF0EE}" srcOrd="0" destOrd="0" presId="urn:microsoft.com/office/officeart/2005/8/layout/matrix1"/>
    <dgm:cxn modelId="{EADEBA9F-2E17-4EED-A48C-104EA25C8E44}" type="presParOf" srcId="{9EEC4D24-2A9B-4EEA-B167-BDE7E5F6B1F8}" destId="{B1C44A88-0A2C-4396-AA33-66A56B866AD3}" srcOrd="1" destOrd="0" presId="urn:microsoft.com/office/officeart/2005/8/layout/matrix1"/>
    <dgm:cxn modelId="{95D324BB-95D9-4788-A98C-E0C60BEB0FFB}" type="presParOf" srcId="{9EEC4D24-2A9B-4EEA-B167-BDE7E5F6B1F8}" destId="{F5F1BA27-7088-469E-B4EB-5C250DF90919}" srcOrd="2" destOrd="0" presId="urn:microsoft.com/office/officeart/2005/8/layout/matrix1"/>
    <dgm:cxn modelId="{A75EA930-49CD-4863-9DA0-179C2ACBBC84}" type="presParOf" srcId="{9EEC4D24-2A9B-4EEA-B167-BDE7E5F6B1F8}" destId="{0805E657-578A-44A1-89E3-67511E115C74}" srcOrd="3" destOrd="0" presId="urn:microsoft.com/office/officeart/2005/8/layout/matrix1"/>
    <dgm:cxn modelId="{947AA1F0-946C-458D-9A4A-0ED968A4C6B3}" type="presParOf" srcId="{9EEC4D24-2A9B-4EEA-B167-BDE7E5F6B1F8}" destId="{1D2B5A24-B836-4125-9E46-63B2714E27CD}" srcOrd="4" destOrd="0" presId="urn:microsoft.com/office/officeart/2005/8/layout/matrix1"/>
    <dgm:cxn modelId="{4A10EC60-5391-4595-9F21-121F2922700E}" type="presParOf" srcId="{9EEC4D24-2A9B-4EEA-B167-BDE7E5F6B1F8}" destId="{3410FE87-A00B-414A-93D6-18729641069D}" srcOrd="5" destOrd="0" presId="urn:microsoft.com/office/officeart/2005/8/layout/matrix1"/>
    <dgm:cxn modelId="{C156063B-E0A9-45B5-99C6-C2AA2464CFC3}" type="presParOf" srcId="{9EEC4D24-2A9B-4EEA-B167-BDE7E5F6B1F8}" destId="{3FAF2845-63F5-47A7-A65A-DF2102B2D2E2}" srcOrd="6" destOrd="0" presId="urn:microsoft.com/office/officeart/2005/8/layout/matrix1"/>
    <dgm:cxn modelId="{2F034F50-44FE-4946-9D39-5E93DECE80EA}" type="presParOf" srcId="{9EEC4D24-2A9B-4EEA-B167-BDE7E5F6B1F8}" destId="{1DFF27BB-FC11-4B21-A5AA-6D9714A83E2C}" srcOrd="7" destOrd="0" presId="urn:microsoft.com/office/officeart/2005/8/layout/matrix1"/>
    <dgm:cxn modelId="{6EF75D25-0A10-402E-A827-FD85BF3727C6}" type="presParOf" srcId="{C5ECA3A2-6D58-43DE-A14C-DE63FAAE9020}" destId="{E05F2D3F-57CC-484B-9029-D7158592800D}" srcOrd="1" destOrd="0" presId="urn:microsoft.com/office/officeart/2005/8/layout/matrix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3.xml><?xml version="1.0" encoding="utf-8"?>
<dgm:dataModel xmlns:dgm="http://schemas.openxmlformats.org/drawingml/2006/diagram" xmlns:a="http://schemas.openxmlformats.org/drawingml/2006/main">
  <dgm:ptLst>
    <dgm:pt modelId="{81DDEF5D-B776-4982-BED6-904FCA7F98DA}" type="doc">
      <dgm:prSet loTypeId="urn:microsoft.com/office/officeart/2005/8/layout/matrix1" loCatId="matrix" qsTypeId="urn:microsoft.com/office/officeart/2005/8/quickstyle/simple1" qsCatId="simple" csTypeId="urn:microsoft.com/office/officeart/2005/8/colors/accent2_2" csCatId="accent2" phldr="1"/>
      <dgm:spPr/>
      <dgm:t>
        <a:bodyPr/>
        <a:lstStyle/>
        <a:p>
          <a:endParaRPr lang="en-US"/>
        </a:p>
      </dgm:t>
    </dgm:pt>
    <dgm:pt modelId="{75C9FDF7-4B78-46F4-B2EB-C1C3338101AE}">
      <dgm:prSet phldrT="[Text]" custT="1"/>
      <dgm:spPr/>
      <dgm:t>
        <a:bodyPr/>
        <a:lstStyle/>
        <a:p>
          <a:r>
            <a:rPr lang="en-US" sz="1500" b="1" dirty="0">
              <a:latin typeface="Corbel" panose="020B0503020204020204" pitchFamily="34" charset="0"/>
              <a:cs typeface="Arial" panose="020B0604020202020204" pitchFamily="34" charset="0"/>
            </a:rPr>
            <a:t>Training options</a:t>
          </a:r>
          <a:endParaRPr lang="en-US" sz="1500" b="1" dirty="0">
            <a:latin typeface="Corbel" panose="020B0503020204020204" pitchFamily="34" charset="0"/>
          </a:endParaRPr>
        </a:p>
      </dgm:t>
    </dgm:pt>
    <dgm:pt modelId="{3887AE24-68E7-467F-B547-F2920CBC3B6E}" type="parTrans" cxnId="{7AF45F47-53B0-44A8-9B95-07F2EA2BFD06}">
      <dgm:prSet/>
      <dgm:spPr/>
      <dgm:t>
        <a:bodyPr/>
        <a:lstStyle/>
        <a:p>
          <a:endParaRPr lang="en-US"/>
        </a:p>
      </dgm:t>
    </dgm:pt>
    <dgm:pt modelId="{A12CEADE-2F69-4149-AC53-7670A57938CA}" type="sibTrans" cxnId="{7AF45F47-53B0-44A8-9B95-07F2EA2BFD06}">
      <dgm:prSet/>
      <dgm:spPr/>
      <dgm:t>
        <a:bodyPr/>
        <a:lstStyle/>
        <a:p>
          <a:endParaRPr lang="en-US"/>
        </a:p>
      </dgm:t>
    </dgm:pt>
    <dgm:pt modelId="{FE1B8CD7-A9B9-4C60-A239-23F4E6A4E434}">
      <dgm:prSet phldrT="[Text]"/>
      <dgm:spPr/>
      <dgm:t>
        <a:bodyPr/>
        <a:lstStyle/>
        <a:p>
          <a:endParaRPr lang="en-US" b="1" dirty="0"/>
        </a:p>
        <a:p>
          <a:r>
            <a:rPr lang="en-US" b="1" dirty="0">
              <a:latin typeface="Corbel" panose="020B0503020204020204" pitchFamily="34" charset="0"/>
            </a:rPr>
            <a:t>CSBS Bank Safety &amp; Soundness Examiner Training</a:t>
          </a:r>
        </a:p>
      </dgm:t>
    </dgm:pt>
    <dgm:pt modelId="{7325A901-B78A-4E1C-911A-FFF07FE7208A}" type="parTrans" cxnId="{14EDE1E7-1B67-42EF-821A-D1DEDAD86A66}">
      <dgm:prSet/>
      <dgm:spPr/>
      <dgm:t>
        <a:bodyPr/>
        <a:lstStyle/>
        <a:p>
          <a:endParaRPr lang="en-US"/>
        </a:p>
      </dgm:t>
    </dgm:pt>
    <dgm:pt modelId="{BA1FFD04-9C1A-4385-885A-CEC028A1DF4C}" type="sibTrans" cxnId="{14EDE1E7-1B67-42EF-821A-D1DEDAD86A66}">
      <dgm:prSet/>
      <dgm:spPr/>
      <dgm:t>
        <a:bodyPr/>
        <a:lstStyle/>
        <a:p>
          <a:endParaRPr lang="en-US"/>
        </a:p>
      </dgm:t>
    </dgm:pt>
    <dgm:pt modelId="{775B2B51-7F7C-4F9E-BBB7-4BD712D859E3}">
      <dgm:prSet phldrT="[Text]"/>
      <dgm:spPr/>
      <dgm:t>
        <a:bodyPr/>
        <a:lstStyle/>
        <a:p>
          <a:endParaRPr lang="en-US" b="1" dirty="0">
            <a:latin typeface="Myriad Pro Light" panose="020B0403030403020204" pitchFamily="34" charset="0"/>
          </a:endParaRPr>
        </a:p>
        <a:p>
          <a:r>
            <a:rPr lang="en-US" b="1" dirty="0">
              <a:latin typeface="Corbel" panose="020B0503020204020204" pitchFamily="34" charset="0"/>
            </a:rPr>
            <a:t>Review of Exam Manual</a:t>
          </a:r>
        </a:p>
      </dgm:t>
    </dgm:pt>
    <dgm:pt modelId="{9E13F7D5-DD81-4D59-A67A-A413CF1E14D7}" type="parTrans" cxnId="{AB54758A-136C-48B9-93BB-5EADCECB2FA8}">
      <dgm:prSet/>
      <dgm:spPr/>
      <dgm:t>
        <a:bodyPr/>
        <a:lstStyle/>
        <a:p>
          <a:endParaRPr lang="en-US"/>
        </a:p>
      </dgm:t>
    </dgm:pt>
    <dgm:pt modelId="{9CF45DBA-F95B-45C9-9A1C-43E847C78FF8}" type="sibTrans" cxnId="{AB54758A-136C-48B9-93BB-5EADCECB2FA8}">
      <dgm:prSet/>
      <dgm:spPr/>
      <dgm:t>
        <a:bodyPr/>
        <a:lstStyle/>
        <a:p>
          <a:endParaRPr lang="en-US"/>
        </a:p>
      </dgm:t>
    </dgm:pt>
    <dgm:pt modelId="{63F24B57-BAF1-4D37-8EA9-0C1099BCF45E}">
      <dgm:prSet phldrT="[Text]"/>
      <dgm:spPr/>
      <dgm:t>
        <a:bodyPr/>
        <a:lstStyle/>
        <a:p>
          <a:r>
            <a:rPr lang="en-US" b="1" dirty="0">
              <a:latin typeface="Corbel" panose="020B0503020204020204" pitchFamily="34" charset="0"/>
            </a:rPr>
            <a:t>Mentoring</a:t>
          </a:r>
        </a:p>
      </dgm:t>
    </dgm:pt>
    <dgm:pt modelId="{1AB7FD8D-B1D1-4618-B6D2-09261A259A92}" type="parTrans" cxnId="{FF8430D1-660D-49B3-8799-E69DB78ED36F}">
      <dgm:prSet/>
      <dgm:spPr/>
      <dgm:t>
        <a:bodyPr/>
        <a:lstStyle/>
        <a:p>
          <a:endParaRPr lang="en-US"/>
        </a:p>
      </dgm:t>
    </dgm:pt>
    <dgm:pt modelId="{678DFC09-CB04-4527-80ED-EFC641EC12B3}" type="sibTrans" cxnId="{FF8430D1-660D-49B3-8799-E69DB78ED36F}">
      <dgm:prSet/>
      <dgm:spPr/>
      <dgm:t>
        <a:bodyPr/>
        <a:lstStyle/>
        <a:p>
          <a:endParaRPr lang="en-US"/>
        </a:p>
      </dgm:t>
    </dgm:pt>
    <dgm:pt modelId="{295BD8D9-97E5-4052-AFEB-A6950871862B}">
      <dgm:prSet phldrT="[Text]"/>
      <dgm:spPr/>
      <dgm:t>
        <a:bodyPr/>
        <a:lstStyle/>
        <a:p>
          <a:r>
            <a:rPr lang="en-US" b="1" dirty="0">
              <a:latin typeface="Corbel" panose="020B0503020204020204" pitchFamily="34" charset="0"/>
            </a:rPr>
            <a:t>Onboarding</a:t>
          </a:r>
        </a:p>
      </dgm:t>
    </dgm:pt>
    <dgm:pt modelId="{38A26351-FFB7-474C-82DB-2FAA4B34C5ED}" type="parTrans" cxnId="{24D51B8A-CC39-4757-A936-2C7F961F2B9B}">
      <dgm:prSet/>
      <dgm:spPr/>
      <dgm:t>
        <a:bodyPr/>
        <a:lstStyle/>
        <a:p>
          <a:endParaRPr lang="en-US"/>
        </a:p>
      </dgm:t>
    </dgm:pt>
    <dgm:pt modelId="{170D6882-4A69-418B-8B0F-9D67DC6EBD82}" type="sibTrans" cxnId="{24D51B8A-CC39-4757-A936-2C7F961F2B9B}">
      <dgm:prSet/>
      <dgm:spPr/>
      <dgm:t>
        <a:bodyPr/>
        <a:lstStyle/>
        <a:p>
          <a:endParaRPr lang="en-US"/>
        </a:p>
      </dgm:t>
    </dgm:pt>
    <dgm:pt modelId="{FC8B805B-0B16-4EF4-A0AE-7FF01ED37CF0}" type="pres">
      <dgm:prSet presAssocID="{81DDEF5D-B776-4982-BED6-904FCA7F98DA}" presName="diagram" presStyleCnt="0">
        <dgm:presLayoutVars>
          <dgm:chMax val="1"/>
          <dgm:dir/>
          <dgm:animLvl val="ctr"/>
          <dgm:resizeHandles val="exact"/>
        </dgm:presLayoutVars>
      </dgm:prSet>
      <dgm:spPr/>
    </dgm:pt>
    <dgm:pt modelId="{74D1368F-5EE0-4A8C-AF74-867FE1DD0E23}" type="pres">
      <dgm:prSet presAssocID="{81DDEF5D-B776-4982-BED6-904FCA7F98DA}" presName="matrix" presStyleCnt="0"/>
      <dgm:spPr/>
    </dgm:pt>
    <dgm:pt modelId="{5A51E0EE-247B-44CE-8C2F-B184B0BE1DD8}" type="pres">
      <dgm:prSet presAssocID="{81DDEF5D-B776-4982-BED6-904FCA7F98DA}" presName="tile1" presStyleLbl="node1" presStyleIdx="0" presStyleCnt="4"/>
      <dgm:spPr/>
    </dgm:pt>
    <dgm:pt modelId="{35E482F6-1493-4CFD-93A1-F1B024A03EE6}" type="pres">
      <dgm:prSet presAssocID="{81DDEF5D-B776-4982-BED6-904FCA7F98DA}" presName="tile1text" presStyleLbl="node1" presStyleIdx="0" presStyleCnt="4">
        <dgm:presLayoutVars>
          <dgm:chMax val="0"/>
          <dgm:chPref val="0"/>
          <dgm:bulletEnabled val="1"/>
        </dgm:presLayoutVars>
      </dgm:prSet>
      <dgm:spPr/>
    </dgm:pt>
    <dgm:pt modelId="{3DD6C794-8233-42DD-82A3-E8EEECBC14E2}" type="pres">
      <dgm:prSet presAssocID="{81DDEF5D-B776-4982-BED6-904FCA7F98DA}" presName="tile2" presStyleLbl="node1" presStyleIdx="1" presStyleCnt="4"/>
      <dgm:spPr/>
    </dgm:pt>
    <dgm:pt modelId="{D1E88011-EACB-4E1C-A7F2-AA73EE9CF508}" type="pres">
      <dgm:prSet presAssocID="{81DDEF5D-B776-4982-BED6-904FCA7F98DA}" presName="tile2text" presStyleLbl="node1" presStyleIdx="1" presStyleCnt="4">
        <dgm:presLayoutVars>
          <dgm:chMax val="0"/>
          <dgm:chPref val="0"/>
          <dgm:bulletEnabled val="1"/>
        </dgm:presLayoutVars>
      </dgm:prSet>
      <dgm:spPr/>
    </dgm:pt>
    <dgm:pt modelId="{29A48300-24EB-425C-BFCE-FE8407FDF185}" type="pres">
      <dgm:prSet presAssocID="{81DDEF5D-B776-4982-BED6-904FCA7F98DA}" presName="tile3" presStyleLbl="node1" presStyleIdx="2" presStyleCnt="4"/>
      <dgm:spPr/>
    </dgm:pt>
    <dgm:pt modelId="{F0F8BB62-3289-4E44-9C8D-330C4940AA3A}" type="pres">
      <dgm:prSet presAssocID="{81DDEF5D-B776-4982-BED6-904FCA7F98DA}" presName="tile3text" presStyleLbl="node1" presStyleIdx="2" presStyleCnt="4">
        <dgm:presLayoutVars>
          <dgm:chMax val="0"/>
          <dgm:chPref val="0"/>
          <dgm:bulletEnabled val="1"/>
        </dgm:presLayoutVars>
      </dgm:prSet>
      <dgm:spPr/>
    </dgm:pt>
    <dgm:pt modelId="{EE163852-1095-496B-BA1C-573FA2252CCE}" type="pres">
      <dgm:prSet presAssocID="{81DDEF5D-B776-4982-BED6-904FCA7F98DA}" presName="tile4" presStyleLbl="node1" presStyleIdx="3" presStyleCnt="4"/>
      <dgm:spPr/>
    </dgm:pt>
    <dgm:pt modelId="{CD2C83EA-A02F-495F-913E-DBB2B28306FF}" type="pres">
      <dgm:prSet presAssocID="{81DDEF5D-B776-4982-BED6-904FCA7F98DA}" presName="tile4text" presStyleLbl="node1" presStyleIdx="3" presStyleCnt="4">
        <dgm:presLayoutVars>
          <dgm:chMax val="0"/>
          <dgm:chPref val="0"/>
          <dgm:bulletEnabled val="1"/>
        </dgm:presLayoutVars>
      </dgm:prSet>
      <dgm:spPr/>
    </dgm:pt>
    <dgm:pt modelId="{18859A6D-A298-488E-B158-25FD7EAEC6EA}" type="pres">
      <dgm:prSet presAssocID="{81DDEF5D-B776-4982-BED6-904FCA7F98DA}" presName="centerTile" presStyleLbl="fgShp" presStyleIdx="0" presStyleCnt="1" custScaleX="42162" custScaleY="40843" custLinFactY="-78768" custLinFactNeighborY="-100000">
        <dgm:presLayoutVars>
          <dgm:chMax val="0"/>
          <dgm:chPref val="0"/>
        </dgm:presLayoutVars>
      </dgm:prSet>
      <dgm:spPr/>
    </dgm:pt>
  </dgm:ptLst>
  <dgm:cxnLst>
    <dgm:cxn modelId="{9F9C7F02-178B-4F26-B270-CF4A4A22405A}" type="presOf" srcId="{295BD8D9-97E5-4052-AFEB-A6950871862B}" destId="{EE163852-1095-496B-BA1C-573FA2252CCE}" srcOrd="0" destOrd="0" presId="urn:microsoft.com/office/officeart/2005/8/layout/matrix1"/>
    <dgm:cxn modelId="{C61DEB19-3AFA-41EA-83FE-13589907AA3F}" type="presOf" srcId="{75C9FDF7-4B78-46F4-B2EB-C1C3338101AE}" destId="{18859A6D-A298-488E-B158-25FD7EAEC6EA}" srcOrd="0" destOrd="0" presId="urn:microsoft.com/office/officeart/2005/8/layout/matrix1"/>
    <dgm:cxn modelId="{8A6B8E1F-3F88-48A1-B40B-28F1F51DA565}" type="presOf" srcId="{63F24B57-BAF1-4D37-8EA9-0C1099BCF45E}" destId="{F0F8BB62-3289-4E44-9C8D-330C4940AA3A}" srcOrd="1" destOrd="0" presId="urn:microsoft.com/office/officeart/2005/8/layout/matrix1"/>
    <dgm:cxn modelId="{432D8B21-74BB-4DFA-A738-AD79F2C486C9}" type="presOf" srcId="{775B2B51-7F7C-4F9E-BBB7-4BD712D859E3}" destId="{D1E88011-EACB-4E1C-A7F2-AA73EE9CF508}" srcOrd="1" destOrd="0" presId="urn:microsoft.com/office/officeart/2005/8/layout/matrix1"/>
    <dgm:cxn modelId="{667B143A-A5A1-42AE-AD91-3CD7663A863D}" type="presOf" srcId="{FE1B8CD7-A9B9-4C60-A239-23F4E6A4E434}" destId="{5A51E0EE-247B-44CE-8C2F-B184B0BE1DD8}" srcOrd="0" destOrd="0" presId="urn:microsoft.com/office/officeart/2005/8/layout/matrix1"/>
    <dgm:cxn modelId="{1D838E5C-EC12-4D3D-A005-DBCE1C76DFAD}" type="presOf" srcId="{FE1B8CD7-A9B9-4C60-A239-23F4E6A4E434}" destId="{35E482F6-1493-4CFD-93A1-F1B024A03EE6}" srcOrd="1" destOrd="0" presId="urn:microsoft.com/office/officeart/2005/8/layout/matrix1"/>
    <dgm:cxn modelId="{7AF45F47-53B0-44A8-9B95-07F2EA2BFD06}" srcId="{81DDEF5D-B776-4982-BED6-904FCA7F98DA}" destId="{75C9FDF7-4B78-46F4-B2EB-C1C3338101AE}" srcOrd="0" destOrd="0" parTransId="{3887AE24-68E7-467F-B547-F2920CBC3B6E}" sibTransId="{A12CEADE-2F69-4149-AC53-7670A57938CA}"/>
    <dgm:cxn modelId="{24D51B8A-CC39-4757-A936-2C7F961F2B9B}" srcId="{75C9FDF7-4B78-46F4-B2EB-C1C3338101AE}" destId="{295BD8D9-97E5-4052-AFEB-A6950871862B}" srcOrd="3" destOrd="0" parTransId="{38A26351-FFB7-474C-82DB-2FAA4B34C5ED}" sibTransId="{170D6882-4A69-418B-8B0F-9D67DC6EBD82}"/>
    <dgm:cxn modelId="{AB54758A-136C-48B9-93BB-5EADCECB2FA8}" srcId="{75C9FDF7-4B78-46F4-B2EB-C1C3338101AE}" destId="{775B2B51-7F7C-4F9E-BBB7-4BD712D859E3}" srcOrd="1" destOrd="0" parTransId="{9E13F7D5-DD81-4D59-A67A-A413CF1E14D7}" sibTransId="{9CF45DBA-F95B-45C9-9A1C-43E847C78FF8}"/>
    <dgm:cxn modelId="{6EEB928A-6EE2-45A4-A835-162E27D1ECE8}" type="presOf" srcId="{63F24B57-BAF1-4D37-8EA9-0C1099BCF45E}" destId="{29A48300-24EB-425C-BFCE-FE8407FDF185}" srcOrd="0" destOrd="0" presId="urn:microsoft.com/office/officeart/2005/8/layout/matrix1"/>
    <dgm:cxn modelId="{450FE4AD-F379-4D65-A1A9-63B16A572CA6}" type="presOf" srcId="{295BD8D9-97E5-4052-AFEB-A6950871862B}" destId="{CD2C83EA-A02F-495F-913E-DBB2B28306FF}" srcOrd="1" destOrd="0" presId="urn:microsoft.com/office/officeart/2005/8/layout/matrix1"/>
    <dgm:cxn modelId="{AA62E7AF-2D1A-467D-A363-2195A6D04212}" type="presOf" srcId="{81DDEF5D-B776-4982-BED6-904FCA7F98DA}" destId="{FC8B805B-0B16-4EF4-A0AE-7FF01ED37CF0}" srcOrd="0" destOrd="0" presId="urn:microsoft.com/office/officeart/2005/8/layout/matrix1"/>
    <dgm:cxn modelId="{FF8430D1-660D-49B3-8799-E69DB78ED36F}" srcId="{75C9FDF7-4B78-46F4-B2EB-C1C3338101AE}" destId="{63F24B57-BAF1-4D37-8EA9-0C1099BCF45E}" srcOrd="2" destOrd="0" parTransId="{1AB7FD8D-B1D1-4618-B6D2-09261A259A92}" sibTransId="{678DFC09-CB04-4527-80ED-EFC641EC12B3}"/>
    <dgm:cxn modelId="{14EDE1E7-1B67-42EF-821A-D1DEDAD86A66}" srcId="{75C9FDF7-4B78-46F4-B2EB-C1C3338101AE}" destId="{FE1B8CD7-A9B9-4C60-A239-23F4E6A4E434}" srcOrd="0" destOrd="0" parTransId="{7325A901-B78A-4E1C-911A-FFF07FE7208A}" sibTransId="{BA1FFD04-9C1A-4385-885A-CEC028A1DF4C}"/>
    <dgm:cxn modelId="{3B5755EF-41D4-4BE6-B465-C985A204C6A4}" type="presOf" srcId="{775B2B51-7F7C-4F9E-BBB7-4BD712D859E3}" destId="{3DD6C794-8233-42DD-82A3-E8EEECBC14E2}" srcOrd="0" destOrd="0" presId="urn:microsoft.com/office/officeart/2005/8/layout/matrix1"/>
    <dgm:cxn modelId="{BF57A77C-6FD0-40F0-9F2D-FBF4319CCD62}" type="presParOf" srcId="{FC8B805B-0B16-4EF4-A0AE-7FF01ED37CF0}" destId="{74D1368F-5EE0-4A8C-AF74-867FE1DD0E23}" srcOrd="0" destOrd="0" presId="urn:microsoft.com/office/officeart/2005/8/layout/matrix1"/>
    <dgm:cxn modelId="{BF422513-634B-4BE4-82F5-AA43567F692E}" type="presParOf" srcId="{74D1368F-5EE0-4A8C-AF74-867FE1DD0E23}" destId="{5A51E0EE-247B-44CE-8C2F-B184B0BE1DD8}" srcOrd="0" destOrd="0" presId="urn:microsoft.com/office/officeart/2005/8/layout/matrix1"/>
    <dgm:cxn modelId="{44C52842-E683-4AEA-AC47-AD1D3D4DFB04}" type="presParOf" srcId="{74D1368F-5EE0-4A8C-AF74-867FE1DD0E23}" destId="{35E482F6-1493-4CFD-93A1-F1B024A03EE6}" srcOrd="1" destOrd="0" presId="urn:microsoft.com/office/officeart/2005/8/layout/matrix1"/>
    <dgm:cxn modelId="{B5F6D7E1-0D52-47A1-90CB-C7ADF4CAF7D5}" type="presParOf" srcId="{74D1368F-5EE0-4A8C-AF74-867FE1DD0E23}" destId="{3DD6C794-8233-42DD-82A3-E8EEECBC14E2}" srcOrd="2" destOrd="0" presId="urn:microsoft.com/office/officeart/2005/8/layout/matrix1"/>
    <dgm:cxn modelId="{0F6553EF-03CF-4F72-8FB1-F4D743421C0E}" type="presParOf" srcId="{74D1368F-5EE0-4A8C-AF74-867FE1DD0E23}" destId="{D1E88011-EACB-4E1C-A7F2-AA73EE9CF508}" srcOrd="3" destOrd="0" presId="urn:microsoft.com/office/officeart/2005/8/layout/matrix1"/>
    <dgm:cxn modelId="{6FB95D0A-B8C0-4B87-A82F-63D6F402339C}" type="presParOf" srcId="{74D1368F-5EE0-4A8C-AF74-867FE1DD0E23}" destId="{29A48300-24EB-425C-BFCE-FE8407FDF185}" srcOrd="4" destOrd="0" presId="urn:microsoft.com/office/officeart/2005/8/layout/matrix1"/>
    <dgm:cxn modelId="{9991A87B-7A1E-4D1D-B6EE-FABDBAF7554D}" type="presParOf" srcId="{74D1368F-5EE0-4A8C-AF74-867FE1DD0E23}" destId="{F0F8BB62-3289-4E44-9C8D-330C4940AA3A}" srcOrd="5" destOrd="0" presId="urn:microsoft.com/office/officeart/2005/8/layout/matrix1"/>
    <dgm:cxn modelId="{8E7AC82E-36E7-4EC1-9AB9-0EB4F300D30C}" type="presParOf" srcId="{74D1368F-5EE0-4A8C-AF74-867FE1DD0E23}" destId="{EE163852-1095-496B-BA1C-573FA2252CCE}" srcOrd="6" destOrd="0" presId="urn:microsoft.com/office/officeart/2005/8/layout/matrix1"/>
    <dgm:cxn modelId="{EA9C7D06-8A2C-4772-9ECC-8C522FDB8D52}" type="presParOf" srcId="{74D1368F-5EE0-4A8C-AF74-867FE1DD0E23}" destId="{CD2C83EA-A02F-495F-913E-DBB2B28306FF}" srcOrd="7" destOrd="0" presId="urn:microsoft.com/office/officeart/2005/8/layout/matrix1"/>
    <dgm:cxn modelId="{A30A5E85-940D-4470-9409-B522D4C15B5D}" type="presParOf" srcId="{FC8B805B-0B16-4EF4-A0AE-7FF01ED37CF0}" destId="{18859A6D-A298-488E-B158-25FD7EAEC6EA}" srcOrd="1" destOrd="0" presId="urn:microsoft.com/office/officeart/2005/8/layout/matrix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4.xml><?xml version="1.0" encoding="utf-8"?>
<dgm:dataModel xmlns:dgm="http://schemas.openxmlformats.org/drawingml/2006/diagram" xmlns:a="http://schemas.openxmlformats.org/drawingml/2006/main">
  <dgm:ptLst>
    <dgm:pt modelId="{96E7095E-6E41-4DFA-997B-4F2EC8750BDE}" type="doc">
      <dgm:prSet loTypeId="urn:microsoft.com/office/officeart/2005/8/layout/matrix1" loCatId="matrix" qsTypeId="urn:microsoft.com/office/officeart/2005/8/quickstyle/simple1" qsCatId="simple" csTypeId="urn:microsoft.com/office/officeart/2005/8/colors/accent4_2" csCatId="accent4" phldr="1"/>
      <dgm:spPr/>
      <dgm:t>
        <a:bodyPr/>
        <a:lstStyle/>
        <a:p>
          <a:endParaRPr lang="en-US"/>
        </a:p>
      </dgm:t>
    </dgm:pt>
    <dgm:pt modelId="{BF52853A-8415-4432-B48F-A72ABBB17382}">
      <dgm:prSet phldrT="[Text]" custT="1"/>
      <dgm:spPr/>
      <dgm:t>
        <a:bodyPr/>
        <a:lstStyle/>
        <a:p>
          <a:r>
            <a:rPr lang="en-US" sz="1500" b="1" dirty="0">
              <a:latin typeface="Corbel" panose="020B0503020204020204" pitchFamily="34" charset="0"/>
              <a:cs typeface="Arial" panose="020B0604020202020204" pitchFamily="34" charset="0"/>
            </a:rPr>
            <a:t>Training options</a:t>
          </a:r>
          <a:endParaRPr lang="en-US" sz="1500" b="1" dirty="0">
            <a:latin typeface="Corbel" panose="020B0503020204020204" pitchFamily="34" charset="0"/>
          </a:endParaRPr>
        </a:p>
      </dgm:t>
    </dgm:pt>
    <dgm:pt modelId="{2C7A7C32-A819-4FC7-AAEE-E51F2923C76D}" type="parTrans" cxnId="{9BBDC187-80F6-4C82-ACAE-A9F2B0C228DF}">
      <dgm:prSet/>
      <dgm:spPr/>
      <dgm:t>
        <a:bodyPr/>
        <a:lstStyle/>
        <a:p>
          <a:endParaRPr lang="en-US"/>
        </a:p>
      </dgm:t>
    </dgm:pt>
    <dgm:pt modelId="{2694FE62-0479-4AB8-956D-54EB78F1CE02}" type="sibTrans" cxnId="{9BBDC187-80F6-4C82-ACAE-A9F2B0C228DF}">
      <dgm:prSet/>
      <dgm:spPr/>
      <dgm:t>
        <a:bodyPr/>
        <a:lstStyle/>
        <a:p>
          <a:endParaRPr lang="en-US"/>
        </a:p>
      </dgm:t>
    </dgm:pt>
    <dgm:pt modelId="{74C0EFEE-0667-4AEB-9F2A-2D536F042A9E}">
      <dgm:prSet phldrT="[Text]"/>
      <dgm:spPr/>
      <dgm:t>
        <a:bodyPr/>
        <a:lstStyle/>
        <a:p>
          <a:endParaRPr lang="en-US" dirty="0"/>
        </a:p>
      </dgm:t>
    </dgm:pt>
    <dgm:pt modelId="{E6E9FDE9-7DE5-4160-90F0-D08FC43D1337}" type="parTrans" cxnId="{F3FDD50B-9CE0-41A7-B948-07F8850786D3}">
      <dgm:prSet/>
      <dgm:spPr/>
      <dgm:t>
        <a:bodyPr/>
        <a:lstStyle/>
        <a:p>
          <a:endParaRPr lang="en-US"/>
        </a:p>
      </dgm:t>
    </dgm:pt>
    <dgm:pt modelId="{3D4F2B79-20EF-4F32-A218-E392614EA0D5}" type="sibTrans" cxnId="{F3FDD50B-9CE0-41A7-B948-07F8850786D3}">
      <dgm:prSet/>
      <dgm:spPr/>
      <dgm:t>
        <a:bodyPr/>
        <a:lstStyle/>
        <a:p>
          <a:endParaRPr lang="en-US"/>
        </a:p>
      </dgm:t>
    </dgm:pt>
    <dgm:pt modelId="{A381BE4F-139C-43DB-808C-5E49AF4F8A38}">
      <dgm:prSet phldrT="[Text]"/>
      <dgm:spPr/>
      <dgm:t>
        <a:bodyPr/>
        <a:lstStyle/>
        <a:p>
          <a:br>
            <a:rPr lang="en-US" dirty="0"/>
          </a:br>
          <a:endParaRPr lang="en-US" dirty="0"/>
        </a:p>
      </dgm:t>
    </dgm:pt>
    <dgm:pt modelId="{69177388-F58B-4A0E-877A-8BDB24F485FB}" type="parTrans" cxnId="{6B756CB2-ACE0-427B-966B-6FE9C3A75529}">
      <dgm:prSet/>
      <dgm:spPr/>
      <dgm:t>
        <a:bodyPr/>
        <a:lstStyle/>
        <a:p>
          <a:endParaRPr lang="en-US"/>
        </a:p>
      </dgm:t>
    </dgm:pt>
    <dgm:pt modelId="{D1EB1B04-7159-4366-BBD9-FF29227F8A67}" type="sibTrans" cxnId="{6B756CB2-ACE0-427B-966B-6FE9C3A75529}">
      <dgm:prSet/>
      <dgm:spPr/>
      <dgm:t>
        <a:bodyPr/>
        <a:lstStyle/>
        <a:p>
          <a:endParaRPr lang="en-US"/>
        </a:p>
      </dgm:t>
    </dgm:pt>
    <dgm:pt modelId="{2E329620-C368-46F5-AE04-963477E88C49}">
      <dgm:prSet phldrT="[Text]"/>
      <dgm:spPr/>
      <dgm:t>
        <a:bodyPr/>
        <a:lstStyle/>
        <a:p>
          <a:endParaRPr lang="en-US" dirty="0"/>
        </a:p>
      </dgm:t>
    </dgm:pt>
    <dgm:pt modelId="{9BF3CCAA-4F9D-419F-85D8-28CD58234017}" type="parTrans" cxnId="{59C4B7A9-2D59-4051-805A-10FE3069856F}">
      <dgm:prSet/>
      <dgm:spPr/>
      <dgm:t>
        <a:bodyPr/>
        <a:lstStyle/>
        <a:p>
          <a:endParaRPr lang="en-US"/>
        </a:p>
      </dgm:t>
    </dgm:pt>
    <dgm:pt modelId="{6F93B6CC-4D8C-4A92-9503-34C7FA5118C4}" type="sibTrans" cxnId="{59C4B7A9-2D59-4051-805A-10FE3069856F}">
      <dgm:prSet/>
      <dgm:spPr/>
      <dgm:t>
        <a:bodyPr/>
        <a:lstStyle/>
        <a:p>
          <a:endParaRPr lang="en-US"/>
        </a:p>
      </dgm:t>
    </dgm:pt>
    <dgm:pt modelId="{4780FF10-99C1-4A28-AF84-05E267D2C171}">
      <dgm:prSet phldrT="[Text]"/>
      <dgm:spPr/>
      <dgm:t>
        <a:bodyPr/>
        <a:lstStyle/>
        <a:p>
          <a:endParaRPr lang="en-US" dirty="0"/>
        </a:p>
      </dgm:t>
    </dgm:pt>
    <dgm:pt modelId="{43DBA7B3-46D1-483E-BF1A-99BE291E3BF0}" type="parTrans" cxnId="{1F193C7C-B45B-4672-BBDA-1BF297FCCF25}">
      <dgm:prSet/>
      <dgm:spPr/>
      <dgm:t>
        <a:bodyPr/>
        <a:lstStyle/>
        <a:p>
          <a:endParaRPr lang="en-US"/>
        </a:p>
      </dgm:t>
    </dgm:pt>
    <dgm:pt modelId="{5FC050D3-04CF-461C-AECD-E21E23855CE8}" type="sibTrans" cxnId="{1F193C7C-B45B-4672-BBDA-1BF297FCCF25}">
      <dgm:prSet/>
      <dgm:spPr/>
      <dgm:t>
        <a:bodyPr/>
        <a:lstStyle/>
        <a:p>
          <a:endParaRPr lang="en-US"/>
        </a:p>
      </dgm:t>
    </dgm:pt>
    <dgm:pt modelId="{D28A57C8-2EB6-4971-A827-E70DBDD8AB2F}" type="pres">
      <dgm:prSet presAssocID="{96E7095E-6E41-4DFA-997B-4F2EC8750BDE}" presName="diagram" presStyleCnt="0">
        <dgm:presLayoutVars>
          <dgm:chMax val="1"/>
          <dgm:dir/>
          <dgm:animLvl val="ctr"/>
          <dgm:resizeHandles val="exact"/>
        </dgm:presLayoutVars>
      </dgm:prSet>
      <dgm:spPr/>
    </dgm:pt>
    <dgm:pt modelId="{4CDEDB2F-FA40-4C07-8D6A-574C60E1F289}" type="pres">
      <dgm:prSet presAssocID="{96E7095E-6E41-4DFA-997B-4F2EC8750BDE}" presName="matrix" presStyleCnt="0"/>
      <dgm:spPr/>
    </dgm:pt>
    <dgm:pt modelId="{4DCF27AD-A6B8-4B6B-B06A-C73C604118C7}" type="pres">
      <dgm:prSet presAssocID="{96E7095E-6E41-4DFA-997B-4F2EC8750BDE}" presName="tile1" presStyleLbl="node1" presStyleIdx="0" presStyleCnt="4"/>
      <dgm:spPr/>
    </dgm:pt>
    <dgm:pt modelId="{2EC5C17B-5B22-4AC8-8F1D-F13F330D77D3}" type="pres">
      <dgm:prSet presAssocID="{96E7095E-6E41-4DFA-997B-4F2EC8750BDE}" presName="tile1text" presStyleLbl="node1" presStyleIdx="0" presStyleCnt="4">
        <dgm:presLayoutVars>
          <dgm:chMax val="0"/>
          <dgm:chPref val="0"/>
          <dgm:bulletEnabled val="1"/>
        </dgm:presLayoutVars>
      </dgm:prSet>
      <dgm:spPr/>
    </dgm:pt>
    <dgm:pt modelId="{527325B7-F5B0-4DE3-9B51-C6539364CC6C}" type="pres">
      <dgm:prSet presAssocID="{96E7095E-6E41-4DFA-997B-4F2EC8750BDE}" presName="tile2" presStyleLbl="node1" presStyleIdx="1" presStyleCnt="4"/>
      <dgm:spPr/>
    </dgm:pt>
    <dgm:pt modelId="{6A812DCA-9DC9-425D-B032-000A54A8CDF1}" type="pres">
      <dgm:prSet presAssocID="{96E7095E-6E41-4DFA-997B-4F2EC8750BDE}" presName="tile2text" presStyleLbl="node1" presStyleIdx="1" presStyleCnt="4">
        <dgm:presLayoutVars>
          <dgm:chMax val="0"/>
          <dgm:chPref val="0"/>
          <dgm:bulletEnabled val="1"/>
        </dgm:presLayoutVars>
      </dgm:prSet>
      <dgm:spPr/>
    </dgm:pt>
    <dgm:pt modelId="{DEAB5D4A-E1FB-4FD8-9368-823CB391F1CC}" type="pres">
      <dgm:prSet presAssocID="{96E7095E-6E41-4DFA-997B-4F2EC8750BDE}" presName="tile3" presStyleLbl="node1" presStyleIdx="2" presStyleCnt="4"/>
      <dgm:spPr/>
    </dgm:pt>
    <dgm:pt modelId="{C9A47FBF-B360-4B13-A900-5613941A42E9}" type="pres">
      <dgm:prSet presAssocID="{96E7095E-6E41-4DFA-997B-4F2EC8750BDE}" presName="tile3text" presStyleLbl="node1" presStyleIdx="2" presStyleCnt="4">
        <dgm:presLayoutVars>
          <dgm:chMax val="0"/>
          <dgm:chPref val="0"/>
          <dgm:bulletEnabled val="1"/>
        </dgm:presLayoutVars>
      </dgm:prSet>
      <dgm:spPr/>
    </dgm:pt>
    <dgm:pt modelId="{323A2FC6-4751-4A1A-A667-FC7BE68D43E1}" type="pres">
      <dgm:prSet presAssocID="{96E7095E-6E41-4DFA-997B-4F2EC8750BDE}" presName="tile4" presStyleLbl="node1" presStyleIdx="3" presStyleCnt="4"/>
      <dgm:spPr/>
    </dgm:pt>
    <dgm:pt modelId="{6A7561FC-4C9B-4E05-B07A-8ADD5E28A45D}" type="pres">
      <dgm:prSet presAssocID="{96E7095E-6E41-4DFA-997B-4F2EC8750BDE}" presName="tile4text" presStyleLbl="node1" presStyleIdx="3" presStyleCnt="4">
        <dgm:presLayoutVars>
          <dgm:chMax val="0"/>
          <dgm:chPref val="0"/>
          <dgm:bulletEnabled val="1"/>
        </dgm:presLayoutVars>
      </dgm:prSet>
      <dgm:spPr/>
    </dgm:pt>
    <dgm:pt modelId="{90F66A46-5A84-4500-B252-00641E666F23}" type="pres">
      <dgm:prSet presAssocID="{96E7095E-6E41-4DFA-997B-4F2EC8750BDE}" presName="centerTile" presStyleLbl="fgShp" presStyleIdx="0" presStyleCnt="1" custScaleX="42162" custScaleY="40865" custLinFactY="-79189" custLinFactNeighborY="-100000">
        <dgm:presLayoutVars>
          <dgm:chMax val="0"/>
          <dgm:chPref val="0"/>
        </dgm:presLayoutVars>
      </dgm:prSet>
      <dgm:spPr/>
    </dgm:pt>
  </dgm:ptLst>
  <dgm:cxnLst>
    <dgm:cxn modelId="{F3FDD50B-9CE0-41A7-B948-07F8850786D3}" srcId="{BF52853A-8415-4432-B48F-A72ABBB17382}" destId="{74C0EFEE-0667-4AEB-9F2A-2D536F042A9E}" srcOrd="0" destOrd="0" parTransId="{E6E9FDE9-7DE5-4160-90F0-D08FC43D1337}" sibTransId="{3D4F2B79-20EF-4F32-A218-E392614EA0D5}"/>
    <dgm:cxn modelId="{6232755D-24AB-4DA7-9638-54049BBED496}" type="presOf" srcId="{74C0EFEE-0667-4AEB-9F2A-2D536F042A9E}" destId="{2EC5C17B-5B22-4AC8-8F1D-F13F330D77D3}" srcOrd="1" destOrd="0" presId="urn:microsoft.com/office/officeart/2005/8/layout/matrix1"/>
    <dgm:cxn modelId="{53C5AC49-0E40-4FCC-845F-171324E243DD}" type="presOf" srcId="{BF52853A-8415-4432-B48F-A72ABBB17382}" destId="{90F66A46-5A84-4500-B252-00641E666F23}" srcOrd="0" destOrd="0" presId="urn:microsoft.com/office/officeart/2005/8/layout/matrix1"/>
    <dgm:cxn modelId="{6020854E-15C2-4961-B7A5-9A8DE36E4E1B}" type="presOf" srcId="{A381BE4F-139C-43DB-808C-5E49AF4F8A38}" destId="{6A812DCA-9DC9-425D-B032-000A54A8CDF1}" srcOrd="1" destOrd="0" presId="urn:microsoft.com/office/officeart/2005/8/layout/matrix1"/>
    <dgm:cxn modelId="{1F193C7C-B45B-4672-BBDA-1BF297FCCF25}" srcId="{BF52853A-8415-4432-B48F-A72ABBB17382}" destId="{4780FF10-99C1-4A28-AF84-05E267D2C171}" srcOrd="3" destOrd="0" parTransId="{43DBA7B3-46D1-483E-BF1A-99BE291E3BF0}" sibTransId="{5FC050D3-04CF-461C-AECD-E21E23855CE8}"/>
    <dgm:cxn modelId="{9BBDC187-80F6-4C82-ACAE-A9F2B0C228DF}" srcId="{96E7095E-6E41-4DFA-997B-4F2EC8750BDE}" destId="{BF52853A-8415-4432-B48F-A72ABBB17382}" srcOrd="0" destOrd="0" parTransId="{2C7A7C32-A819-4FC7-AAEE-E51F2923C76D}" sibTransId="{2694FE62-0479-4AB8-956D-54EB78F1CE02}"/>
    <dgm:cxn modelId="{7541759B-1595-468B-A017-114A7F0CC76C}" type="presOf" srcId="{2E329620-C368-46F5-AE04-963477E88C49}" destId="{C9A47FBF-B360-4B13-A900-5613941A42E9}" srcOrd="1" destOrd="0" presId="urn:microsoft.com/office/officeart/2005/8/layout/matrix1"/>
    <dgm:cxn modelId="{59C4B7A9-2D59-4051-805A-10FE3069856F}" srcId="{BF52853A-8415-4432-B48F-A72ABBB17382}" destId="{2E329620-C368-46F5-AE04-963477E88C49}" srcOrd="2" destOrd="0" parTransId="{9BF3CCAA-4F9D-419F-85D8-28CD58234017}" sibTransId="{6F93B6CC-4D8C-4A92-9503-34C7FA5118C4}"/>
    <dgm:cxn modelId="{9A6748B1-B815-4C69-9C0E-C7E3F9FD98D1}" type="presOf" srcId="{4780FF10-99C1-4A28-AF84-05E267D2C171}" destId="{323A2FC6-4751-4A1A-A667-FC7BE68D43E1}" srcOrd="0" destOrd="0" presId="urn:microsoft.com/office/officeart/2005/8/layout/matrix1"/>
    <dgm:cxn modelId="{6B756CB2-ACE0-427B-966B-6FE9C3A75529}" srcId="{BF52853A-8415-4432-B48F-A72ABBB17382}" destId="{A381BE4F-139C-43DB-808C-5E49AF4F8A38}" srcOrd="1" destOrd="0" parTransId="{69177388-F58B-4A0E-877A-8BDB24F485FB}" sibTransId="{D1EB1B04-7159-4366-BBD9-FF29227F8A67}"/>
    <dgm:cxn modelId="{ED683DC2-AAAA-49DA-8123-BF9F7428BC63}" type="presOf" srcId="{A381BE4F-139C-43DB-808C-5E49AF4F8A38}" destId="{527325B7-F5B0-4DE3-9B51-C6539364CC6C}" srcOrd="0" destOrd="0" presId="urn:microsoft.com/office/officeart/2005/8/layout/matrix1"/>
    <dgm:cxn modelId="{07E7F7D1-9BC7-4E1F-AED4-5987B5CEC84C}" type="presOf" srcId="{2E329620-C368-46F5-AE04-963477E88C49}" destId="{DEAB5D4A-E1FB-4FD8-9368-823CB391F1CC}" srcOrd="0" destOrd="0" presId="urn:microsoft.com/office/officeart/2005/8/layout/matrix1"/>
    <dgm:cxn modelId="{79C0C1DA-DB7B-4A61-9787-B263A426A4EE}" type="presOf" srcId="{4780FF10-99C1-4A28-AF84-05E267D2C171}" destId="{6A7561FC-4C9B-4E05-B07A-8ADD5E28A45D}" srcOrd="1" destOrd="0" presId="urn:microsoft.com/office/officeart/2005/8/layout/matrix1"/>
    <dgm:cxn modelId="{3B37A7DE-5D1B-428C-9B1F-F02D5E8A9F06}" type="presOf" srcId="{74C0EFEE-0667-4AEB-9F2A-2D536F042A9E}" destId="{4DCF27AD-A6B8-4B6B-B06A-C73C604118C7}" srcOrd="0" destOrd="0" presId="urn:microsoft.com/office/officeart/2005/8/layout/matrix1"/>
    <dgm:cxn modelId="{46AD9DED-84AE-42BA-845F-5552C87807B6}" type="presOf" srcId="{96E7095E-6E41-4DFA-997B-4F2EC8750BDE}" destId="{D28A57C8-2EB6-4971-A827-E70DBDD8AB2F}" srcOrd="0" destOrd="0" presId="urn:microsoft.com/office/officeart/2005/8/layout/matrix1"/>
    <dgm:cxn modelId="{80F1C490-D392-4175-8F6B-2D4473E69297}" type="presParOf" srcId="{D28A57C8-2EB6-4971-A827-E70DBDD8AB2F}" destId="{4CDEDB2F-FA40-4C07-8D6A-574C60E1F289}" srcOrd="0" destOrd="0" presId="urn:microsoft.com/office/officeart/2005/8/layout/matrix1"/>
    <dgm:cxn modelId="{947B4EB0-51E7-484C-A11A-106EAA8134E8}" type="presParOf" srcId="{4CDEDB2F-FA40-4C07-8D6A-574C60E1F289}" destId="{4DCF27AD-A6B8-4B6B-B06A-C73C604118C7}" srcOrd="0" destOrd="0" presId="urn:microsoft.com/office/officeart/2005/8/layout/matrix1"/>
    <dgm:cxn modelId="{D30B66E7-4FDF-43A7-BBA0-E0FF2CD0B288}" type="presParOf" srcId="{4CDEDB2F-FA40-4C07-8D6A-574C60E1F289}" destId="{2EC5C17B-5B22-4AC8-8F1D-F13F330D77D3}" srcOrd="1" destOrd="0" presId="urn:microsoft.com/office/officeart/2005/8/layout/matrix1"/>
    <dgm:cxn modelId="{B7629AC7-AA3B-4624-9506-14EF5CF04EB5}" type="presParOf" srcId="{4CDEDB2F-FA40-4C07-8D6A-574C60E1F289}" destId="{527325B7-F5B0-4DE3-9B51-C6539364CC6C}" srcOrd="2" destOrd="0" presId="urn:microsoft.com/office/officeart/2005/8/layout/matrix1"/>
    <dgm:cxn modelId="{FCA699D5-7FDF-4CEC-B2FB-F95E013CDDF2}" type="presParOf" srcId="{4CDEDB2F-FA40-4C07-8D6A-574C60E1F289}" destId="{6A812DCA-9DC9-425D-B032-000A54A8CDF1}" srcOrd="3" destOrd="0" presId="urn:microsoft.com/office/officeart/2005/8/layout/matrix1"/>
    <dgm:cxn modelId="{9D3F4EF8-59C3-45BC-BB8F-910915D06D91}" type="presParOf" srcId="{4CDEDB2F-FA40-4C07-8D6A-574C60E1F289}" destId="{DEAB5D4A-E1FB-4FD8-9368-823CB391F1CC}" srcOrd="4" destOrd="0" presId="urn:microsoft.com/office/officeart/2005/8/layout/matrix1"/>
    <dgm:cxn modelId="{3385CD49-B866-4BD5-87EE-17B4F899832A}" type="presParOf" srcId="{4CDEDB2F-FA40-4C07-8D6A-574C60E1F289}" destId="{C9A47FBF-B360-4B13-A900-5613941A42E9}" srcOrd="5" destOrd="0" presId="urn:microsoft.com/office/officeart/2005/8/layout/matrix1"/>
    <dgm:cxn modelId="{B9B95D20-8149-41F6-9FF6-E5335F1C313F}" type="presParOf" srcId="{4CDEDB2F-FA40-4C07-8D6A-574C60E1F289}" destId="{323A2FC6-4751-4A1A-A667-FC7BE68D43E1}" srcOrd="6" destOrd="0" presId="urn:microsoft.com/office/officeart/2005/8/layout/matrix1"/>
    <dgm:cxn modelId="{21AB96E4-B61D-4F45-8D92-DED10AF694FE}" type="presParOf" srcId="{4CDEDB2F-FA40-4C07-8D6A-574C60E1F289}" destId="{6A7561FC-4C9B-4E05-B07A-8ADD5E28A45D}" srcOrd="7" destOrd="0" presId="urn:microsoft.com/office/officeart/2005/8/layout/matrix1"/>
    <dgm:cxn modelId="{BA2FDCEE-462A-43E1-B8B6-7270EA7A3F84}" type="presParOf" srcId="{D28A57C8-2EB6-4971-A827-E70DBDD8AB2F}" destId="{90F66A46-5A84-4500-B252-00641E666F23}" srcOrd="1" destOrd="0" presId="urn:microsoft.com/office/officeart/2005/8/layout/matrix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5.xml><?xml version="1.0" encoding="utf-8"?>
<dgm:dataModel xmlns:dgm="http://schemas.openxmlformats.org/drawingml/2006/diagram" xmlns:a="http://schemas.openxmlformats.org/drawingml/2006/main">
  <dgm:ptLst>
    <dgm:pt modelId="{927DF126-DE82-45C4-9904-D59AE4D14761}"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en-US"/>
        </a:p>
      </dgm:t>
    </dgm:pt>
    <dgm:pt modelId="{2EDAD893-1D7B-4DAC-A764-32430D6564E0}">
      <dgm:prSet custT="1"/>
      <dgm:spPr>
        <a:solidFill>
          <a:schemeClr val="accent3"/>
        </a:solidFill>
      </dgm:spPr>
      <dgm:t>
        <a:bodyPr/>
        <a:lstStyle/>
        <a:p>
          <a:pPr>
            <a:spcAft>
              <a:spcPts val="0"/>
            </a:spcAft>
          </a:pPr>
          <a:r>
            <a:rPr lang="en-US" sz="1600" b="1" dirty="0">
              <a:latin typeface="Corbel" panose="020B0503020204020204" pitchFamily="34" charset="0"/>
            </a:rPr>
            <a:t>Competency 1: Technical</a:t>
          </a:r>
        </a:p>
        <a:p>
          <a:pPr>
            <a:spcAft>
              <a:spcPts val="0"/>
            </a:spcAft>
          </a:pPr>
          <a:r>
            <a:rPr lang="en-US" sz="1400" dirty="0">
              <a:latin typeface="Corbel" panose="020B0503020204020204" pitchFamily="34" charset="0"/>
            </a:rPr>
            <a:t>(Provides effective leadership and organization to the examination process)</a:t>
          </a:r>
        </a:p>
      </dgm:t>
      <dgm:extLst>
        <a:ext uri="{E40237B7-FDA0-4F09-8148-C483321AD2D9}">
          <dgm14:cNvPr xmlns:dgm14="http://schemas.microsoft.com/office/drawing/2010/diagram" id="0" name="">
            <a:hlinkClick xmlns:r="http://schemas.openxmlformats.org/officeDocument/2006/relationships" r:id="rId1" action="ppaction://hlinksldjump"/>
          </dgm14:cNvPr>
        </a:ext>
      </dgm:extLst>
    </dgm:pt>
    <dgm:pt modelId="{A3C4F7CD-5E64-44F5-AAB4-8234CF3D9E74}" type="parTrans" cxnId="{35973F39-2380-47AE-A5EA-1EEBDD9E8A87}">
      <dgm:prSet/>
      <dgm:spPr/>
      <dgm:t>
        <a:bodyPr/>
        <a:lstStyle/>
        <a:p>
          <a:endParaRPr lang="en-US"/>
        </a:p>
      </dgm:t>
    </dgm:pt>
    <dgm:pt modelId="{8248EB33-0EFE-4FBD-8E5F-3E9515B237C1}" type="sibTrans" cxnId="{35973F39-2380-47AE-A5EA-1EEBDD9E8A87}">
      <dgm:prSet/>
      <dgm:spPr/>
      <dgm:t>
        <a:bodyPr/>
        <a:lstStyle/>
        <a:p>
          <a:endParaRPr lang="en-US"/>
        </a:p>
      </dgm:t>
    </dgm:pt>
    <dgm:pt modelId="{4962F9C1-B09E-4580-8EEF-4FD24E71E7DD}">
      <dgm:prSet custT="1"/>
      <dgm:spPr>
        <a:solidFill>
          <a:schemeClr val="accent3">
            <a:lumMod val="20000"/>
            <a:lumOff val="80000"/>
            <a:alpha val="90000"/>
          </a:schemeClr>
        </a:solidFill>
      </dgm:spPr>
      <dgm:t>
        <a:bodyPr/>
        <a:lstStyle/>
        <a:p>
          <a:r>
            <a:rPr lang="en-US" sz="1000" dirty="0">
              <a:latin typeface="Corbel" panose="020B0503020204020204" pitchFamily="34" charset="0"/>
            </a:rPr>
            <a:t>Effectively supervises personnel to ensure adherence to all procedures and policies</a:t>
          </a:r>
        </a:p>
      </dgm:t>
    </dgm:pt>
    <dgm:pt modelId="{EE4E5400-6365-4CDA-A09D-1E62B3FAE344}" type="parTrans" cxnId="{EA19281F-A829-4B1D-AEFF-85B6B92CAB88}">
      <dgm:prSet/>
      <dgm:spPr/>
      <dgm:t>
        <a:bodyPr/>
        <a:lstStyle/>
        <a:p>
          <a:endParaRPr lang="en-US"/>
        </a:p>
      </dgm:t>
    </dgm:pt>
    <dgm:pt modelId="{8090739A-563C-4C32-9A80-747C4735EC28}" type="sibTrans" cxnId="{EA19281F-A829-4B1D-AEFF-85B6B92CAB88}">
      <dgm:prSet/>
      <dgm:spPr/>
      <dgm:t>
        <a:bodyPr/>
        <a:lstStyle/>
        <a:p>
          <a:endParaRPr lang="en-US"/>
        </a:p>
      </dgm:t>
    </dgm:pt>
    <dgm:pt modelId="{4ACA9BF4-FF79-436E-9C49-F62AA448C736}">
      <dgm:prSet custT="1"/>
      <dgm:spPr>
        <a:solidFill>
          <a:schemeClr val="accent3">
            <a:lumMod val="20000"/>
            <a:lumOff val="80000"/>
            <a:alpha val="90000"/>
          </a:schemeClr>
        </a:solidFill>
      </dgm:spPr>
      <dgm:t>
        <a:bodyPr/>
        <a:lstStyle/>
        <a:p>
          <a:r>
            <a:rPr lang="en-US" sz="1000" dirty="0">
              <a:latin typeface="Corbel" panose="020B0503020204020204" pitchFamily="34" charset="0"/>
            </a:rPr>
            <a:t>Monitoring senior examination personnel to ensure department mission, goals, and responsibilities are being met</a:t>
          </a:r>
        </a:p>
      </dgm:t>
    </dgm:pt>
    <dgm:pt modelId="{CD927B13-D3B1-4C7A-AF7C-220457F10C86}" type="parTrans" cxnId="{31690739-0E13-4CEA-9EDC-CD1B504A896E}">
      <dgm:prSet/>
      <dgm:spPr/>
      <dgm:t>
        <a:bodyPr/>
        <a:lstStyle/>
        <a:p>
          <a:endParaRPr lang="en-US"/>
        </a:p>
      </dgm:t>
    </dgm:pt>
    <dgm:pt modelId="{7F4805B5-8C0B-42FE-B90E-F987552CF835}" type="sibTrans" cxnId="{31690739-0E13-4CEA-9EDC-CD1B504A896E}">
      <dgm:prSet/>
      <dgm:spPr/>
      <dgm:t>
        <a:bodyPr/>
        <a:lstStyle/>
        <a:p>
          <a:endParaRPr lang="en-US"/>
        </a:p>
      </dgm:t>
    </dgm:pt>
    <dgm:pt modelId="{097C8A15-4763-4BC3-8352-E20A40718354}">
      <dgm:prSet custT="1"/>
      <dgm:spPr>
        <a:solidFill>
          <a:schemeClr val="accent3">
            <a:lumMod val="20000"/>
            <a:lumOff val="80000"/>
            <a:alpha val="90000"/>
          </a:schemeClr>
        </a:solidFill>
      </dgm:spPr>
      <dgm:t>
        <a:bodyPr/>
        <a:lstStyle/>
        <a:p>
          <a:r>
            <a:rPr lang="en-US" sz="1000" dirty="0">
              <a:latin typeface="Corbel" panose="020B0503020204020204" pitchFamily="34" charset="0"/>
            </a:rPr>
            <a:t>Effectively organizing and delegating assignments, and supervising the entire examination process</a:t>
          </a:r>
        </a:p>
      </dgm:t>
    </dgm:pt>
    <dgm:pt modelId="{4F4EE52A-AD28-40BD-AD07-FD77DEBF00FB}" type="parTrans" cxnId="{2F5DFF23-36EA-43D4-B457-F572792318AA}">
      <dgm:prSet/>
      <dgm:spPr/>
      <dgm:t>
        <a:bodyPr/>
        <a:lstStyle/>
        <a:p>
          <a:endParaRPr lang="en-US"/>
        </a:p>
      </dgm:t>
    </dgm:pt>
    <dgm:pt modelId="{E4D25E46-D60C-43DD-AC8A-C35FE0481F40}" type="sibTrans" cxnId="{2F5DFF23-36EA-43D4-B457-F572792318AA}">
      <dgm:prSet/>
      <dgm:spPr/>
      <dgm:t>
        <a:bodyPr/>
        <a:lstStyle/>
        <a:p>
          <a:endParaRPr lang="en-US"/>
        </a:p>
      </dgm:t>
    </dgm:pt>
    <dgm:pt modelId="{170C3760-1341-41A6-BED1-E616B211E926}">
      <dgm:prSet custT="1"/>
      <dgm:spPr>
        <a:solidFill>
          <a:schemeClr val="accent3">
            <a:lumMod val="20000"/>
            <a:lumOff val="80000"/>
            <a:alpha val="90000"/>
          </a:schemeClr>
        </a:solidFill>
      </dgm:spPr>
      <dgm:t>
        <a:bodyPr/>
        <a:lstStyle/>
        <a:p>
          <a:r>
            <a:rPr lang="en-US" sz="1000" dirty="0">
              <a:latin typeface="Corbel" panose="020B0503020204020204" pitchFamily="34" charset="0"/>
            </a:rPr>
            <a:t>Effectively provide for personnel management (budget, recruiting, training, team-building, negotiation, coaching, performance evaluation, disciplinary actions)</a:t>
          </a:r>
        </a:p>
      </dgm:t>
    </dgm:pt>
    <dgm:pt modelId="{83B14D28-8CAF-4472-9317-619F7AF70943}" type="parTrans" cxnId="{D11E8C3B-AAB4-4895-83EE-510E0A8E62F8}">
      <dgm:prSet/>
      <dgm:spPr/>
      <dgm:t>
        <a:bodyPr/>
        <a:lstStyle/>
        <a:p>
          <a:endParaRPr lang="en-US"/>
        </a:p>
      </dgm:t>
    </dgm:pt>
    <dgm:pt modelId="{1A53F511-36A2-4AAC-B05C-85013968F429}" type="sibTrans" cxnId="{D11E8C3B-AAB4-4895-83EE-510E0A8E62F8}">
      <dgm:prSet/>
      <dgm:spPr/>
      <dgm:t>
        <a:bodyPr/>
        <a:lstStyle/>
        <a:p>
          <a:endParaRPr lang="en-US"/>
        </a:p>
      </dgm:t>
    </dgm:pt>
    <dgm:pt modelId="{71DE5F86-74A5-4011-A340-476B30885C53}">
      <dgm:prSet custT="1"/>
      <dgm:spPr>
        <a:solidFill>
          <a:schemeClr val="accent3">
            <a:lumMod val="20000"/>
            <a:lumOff val="80000"/>
            <a:alpha val="90000"/>
          </a:schemeClr>
        </a:solidFill>
      </dgm:spPr>
      <dgm:t>
        <a:bodyPr/>
        <a:lstStyle/>
        <a:p>
          <a:r>
            <a:rPr lang="en-US" sz="1000" dirty="0">
              <a:latin typeface="Corbel" panose="020B0503020204020204" pitchFamily="34" charset="0"/>
            </a:rPr>
            <a:t>Participate in department policy formulation and strategic planning</a:t>
          </a:r>
        </a:p>
      </dgm:t>
    </dgm:pt>
    <dgm:pt modelId="{582EF06F-DAED-4710-B510-86416EE49785}" type="parTrans" cxnId="{99036BCB-7F15-404F-8FCD-E8C7A59FD4EB}">
      <dgm:prSet/>
      <dgm:spPr/>
      <dgm:t>
        <a:bodyPr/>
        <a:lstStyle/>
        <a:p>
          <a:endParaRPr lang="en-US"/>
        </a:p>
      </dgm:t>
    </dgm:pt>
    <dgm:pt modelId="{EB948725-7FDB-4009-923E-E8540CECB240}" type="sibTrans" cxnId="{99036BCB-7F15-404F-8FCD-E8C7A59FD4EB}">
      <dgm:prSet/>
      <dgm:spPr/>
      <dgm:t>
        <a:bodyPr/>
        <a:lstStyle/>
        <a:p>
          <a:endParaRPr lang="en-US"/>
        </a:p>
      </dgm:t>
    </dgm:pt>
    <dgm:pt modelId="{C27E5BBB-3E60-4393-A633-6634862CCC37}" type="pres">
      <dgm:prSet presAssocID="{927DF126-DE82-45C4-9904-D59AE4D14761}" presName="Name0" presStyleCnt="0">
        <dgm:presLayoutVars>
          <dgm:dir/>
          <dgm:animLvl val="lvl"/>
          <dgm:resizeHandles val="exact"/>
        </dgm:presLayoutVars>
      </dgm:prSet>
      <dgm:spPr/>
    </dgm:pt>
    <dgm:pt modelId="{24D4173A-9DF4-4919-A132-C8F6CF49927B}" type="pres">
      <dgm:prSet presAssocID="{2EDAD893-1D7B-4DAC-A764-32430D6564E0}" presName="linNode" presStyleCnt="0"/>
      <dgm:spPr/>
    </dgm:pt>
    <dgm:pt modelId="{F7E972B6-F9F9-4207-B380-4A93A74E02FC}" type="pres">
      <dgm:prSet presAssocID="{2EDAD893-1D7B-4DAC-A764-32430D6564E0}" presName="parentText" presStyleLbl="node1" presStyleIdx="0" presStyleCnt="1" custScaleY="78932" custLinFactNeighborY="-2325">
        <dgm:presLayoutVars>
          <dgm:chMax val="1"/>
          <dgm:bulletEnabled val="1"/>
        </dgm:presLayoutVars>
      </dgm:prSet>
      <dgm:spPr/>
    </dgm:pt>
    <dgm:pt modelId="{D1467284-7325-4C00-8DF0-2C29D8622D7F}" type="pres">
      <dgm:prSet presAssocID="{2EDAD893-1D7B-4DAC-A764-32430D6564E0}" presName="descendantText" presStyleLbl="alignAccFollowNode1" presStyleIdx="0" presStyleCnt="1">
        <dgm:presLayoutVars>
          <dgm:bulletEnabled val="1"/>
        </dgm:presLayoutVars>
      </dgm:prSet>
      <dgm:spPr/>
    </dgm:pt>
  </dgm:ptLst>
  <dgm:cxnLst>
    <dgm:cxn modelId="{8D0B8903-5E25-42DE-9C1A-7E9F7ED2AA81}" type="presOf" srcId="{2EDAD893-1D7B-4DAC-A764-32430D6564E0}" destId="{F7E972B6-F9F9-4207-B380-4A93A74E02FC}" srcOrd="0" destOrd="0" presId="urn:microsoft.com/office/officeart/2005/8/layout/vList5"/>
    <dgm:cxn modelId="{EA19281F-A829-4B1D-AEFF-85B6B92CAB88}" srcId="{2EDAD893-1D7B-4DAC-A764-32430D6564E0}" destId="{4962F9C1-B09E-4580-8EEF-4FD24E71E7DD}" srcOrd="0" destOrd="0" parTransId="{EE4E5400-6365-4CDA-A09D-1E62B3FAE344}" sibTransId="{8090739A-563C-4C32-9A80-747C4735EC28}"/>
    <dgm:cxn modelId="{2F5DFF23-36EA-43D4-B457-F572792318AA}" srcId="{2EDAD893-1D7B-4DAC-A764-32430D6564E0}" destId="{097C8A15-4763-4BC3-8352-E20A40718354}" srcOrd="2" destOrd="0" parTransId="{4F4EE52A-AD28-40BD-AD07-FD77DEBF00FB}" sibTransId="{E4D25E46-D60C-43DD-AC8A-C35FE0481F40}"/>
    <dgm:cxn modelId="{B31F8E27-1E52-49DB-B8F6-CE2776183694}" type="presOf" srcId="{927DF126-DE82-45C4-9904-D59AE4D14761}" destId="{C27E5BBB-3E60-4393-A633-6634862CCC37}" srcOrd="0" destOrd="0" presId="urn:microsoft.com/office/officeart/2005/8/layout/vList5"/>
    <dgm:cxn modelId="{31690739-0E13-4CEA-9EDC-CD1B504A896E}" srcId="{2EDAD893-1D7B-4DAC-A764-32430D6564E0}" destId="{4ACA9BF4-FF79-436E-9C49-F62AA448C736}" srcOrd="1" destOrd="0" parTransId="{CD927B13-D3B1-4C7A-AF7C-220457F10C86}" sibTransId="{7F4805B5-8C0B-42FE-B90E-F987552CF835}"/>
    <dgm:cxn modelId="{35973F39-2380-47AE-A5EA-1EEBDD9E8A87}" srcId="{927DF126-DE82-45C4-9904-D59AE4D14761}" destId="{2EDAD893-1D7B-4DAC-A764-32430D6564E0}" srcOrd="0" destOrd="0" parTransId="{A3C4F7CD-5E64-44F5-AAB4-8234CF3D9E74}" sibTransId="{8248EB33-0EFE-4FBD-8E5F-3E9515B237C1}"/>
    <dgm:cxn modelId="{D11E8C3B-AAB4-4895-83EE-510E0A8E62F8}" srcId="{2EDAD893-1D7B-4DAC-A764-32430D6564E0}" destId="{170C3760-1341-41A6-BED1-E616B211E926}" srcOrd="3" destOrd="0" parTransId="{83B14D28-8CAF-4472-9317-619F7AF70943}" sibTransId="{1A53F511-36A2-4AAC-B05C-85013968F429}"/>
    <dgm:cxn modelId="{F4672B66-75A6-4326-AE9F-976C3D87BF27}" type="presOf" srcId="{170C3760-1341-41A6-BED1-E616B211E926}" destId="{D1467284-7325-4C00-8DF0-2C29D8622D7F}" srcOrd="0" destOrd="3" presId="urn:microsoft.com/office/officeart/2005/8/layout/vList5"/>
    <dgm:cxn modelId="{6987084C-D76B-436C-A879-F80EF04EF06B}" type="presOf" srcId="{097C8A15-4763-4BC3-8352-E20A40718354}" destId="{D1467284-7325-4C00-8DF0-2C29D8622D7F}" srcOrd="0" destOrd="2" presId="urn:microsoft.com/office/officeart/2005/8/layout/vList5"/>
    <dgm:cxn modelId="{FB5FA378-DA4A-409F-AC80-0E94C2A1B485}" type="presOf" srcId="{4962F9C1-B09E-4580-8EEF-4FD24E71E7DD}" destId="{D1467284-7325-4C00-8DF0-2C29D8622D7F}" srcOrd="0" destOrd="0" presId="urn:microsoft.com/office/officeart/2005/8/layout/vList5"/>
    <dgm:cxn modelId="{BA63A7B4-F30D-4567-B751-270A3B175A91}" type="presOf" srcId="{71DE5F86-74A5-4011-A340-476B30885C53}" destId="{D1467284-7325-4C00-8DF0-2C29D8622D7F}" srcOrd="0" destOrd="4" presId="urn:microsoft.com/office/officeart/2005/8/layout/vList5"/>
    <dgm:cxn modelId="{7E8FDDC8-CA18-45E3-ABA0-67AFFA659CFB}" type="presOf" srcId="{4ACA9BF4-FF79-436E-9C49-F62AA448C736}" destId="{D1467284-7325-4C00-8DF0-2C29D8622D7F}" srcOrd="0" destOrd="1" presId="urn:microsoft.com/office/officeart/2005/8/layout/vList5"/>
    <dgm:cxn modelId="{99036BCB-7F15-404F-8FCD-E8C7A59FD4EB}" srcId="{2EDAD893-1D7B-4DAC-A764-32430D6564E0}" destId="{71DE5F86-74A5-4011-A340-476B30885C53}" srcOrd="4" destOrd="0" parTransId="{582EF06F-DAED-4710-B510-86416EE49785}" sibTransId="{EB948725-7FDB-4009-923E-E8540CECB240}"/>
    <dgm:cxn modelId="{D9A66E3D-6BB4-4F68-B5F3-5BA74437FE6F}" type="presParOf" srcId="{C27E5BBB-3E60-4393-A633-6634862CCC37}" destId="{24D4173A-9DF4-4919-A132-C8F6CF49927B}" srcOrd="0" destOrd="0" presId="urn:microsoft.com/office/officeart/2005/8/layout/vList5"/>
    <dgm:cxn modelId="{4D8BB748-7393-4E85-BEB0-BBF5F414BC21}" type="presParOf" srcId="{24D4173A-9DF4-4919-A132-C8F6CF49927B}" destId="{F7E972B6-F9F9-4207-B380-4A93A74E02FC}" srcOrd="0" destOrd="0" presId="urn:microsoft.com/office/officeart/2005/8/layout/vList5"/>
    <dgm:cxn modelId="{0E69C797-B9BE-48B1-939A-45E578BE3D00}" type="presParOf" srcId="{24D4173A-9DF4-4919-A132-C8F6CF49927B}" destId="{D1467284-7325-4C00-8DF0-2C29D8622D7F}" srcOrd="1" destOrd="0" presId="urn:microsoft.com/office/officeart/2005/8/layout/vList5"/>
  </dgm:cxnLst>
  <dgm:bg/>
  <dgm:whole/>
  <dgm:extLst>
    <a:ext uri="http://schemas.microsoft.com/office/drawing/2008/diagram">
      <dsp:dataModelExt xmlns:dsp="http://schemas.microsoft.com/office/drawing/2008/diagram" relId="rId13" minVer="http://schemas.openxmlformats.org/drawingml/2006/diagram"/>
    </a:ext>
  </dgm:extLst>
</dgm:dataModel>
</file>

<file path=ppt/diagrams/data26.xml><?xml version="1.0" encoding="utf-8"?>
<dgm:dataModel xmlns:dgm="http://schemas.openxmlformats.org/drawingml/2006/diagram" xmlns:a="http://schemas.openxmlformats.org/drawingml/2006/main">
  <dgm:ptLst>
    <dgm:pt modelId="{39ADB25C-B4FF-447D-909A-0A772BC00CD2}"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en-US"/>
        </a:p>
      </dgm:t>
    </dgm:pt>
    <dgm:pt modelId="{1909DC67-3FCC-47B6-96EC-9A7ED3AC8D9B}">
      <dgm:prSet custT="1"/>
      <dgm:spPr>
        <a:solidFill>
          <a:schemeClr val="accent1"/>
        </a:solidFill>
      </dgm:spPr>
      <dgm:t>
        <a:bodyPr/>
        <a:lstStyle/>
        <a:p>
          <a:pPr>
            <a:spcAft>
              <a:spcPts val="0"/>
            </a:spcAft>
          </a:pPr>
          <a:r>
            <a:rPr lang="en-US" sz="1600" b="1" dirty="0">
              <a:latin typeface="Corbel" panose="020B0503020204020204" pitchFamily="34" charset="0"/>
            </a:rPr>
            <a:t>Competency 2: Conceptual</a:t>
          </a:r>
        </a:p>
        <a:p>
          <a:pPr>
            <a:spcAft>
              <a:spcPts val="0"/>
            </a:spcAft>
          </a:pPr>
          <a:r>
            <a:rPr lang="en-US" sz="1400" b="1" dirty="0">
              <a:latin typeface="Corbel" panose="020B0503020204020204" pitchFamily="34" charset="0"/>
            </a:rPr>
            <a:t> </a:t>
          </a:r>
          <a:r>
            <a:rPr lang="en-US" sz="1400" dirty="0">
              <a:latin typeface="Corbel" panose="020B0503020204020204" pitchFamily="34" charset="0"/>
            </a:rPr>
            <a:t>(Provides effective and accurate evaluation of the overall activities of financial institutions)</a:t>
          </a:r>
        </a:p>
      </dgm:t>
      <dgm:extLst>
        <a:ext uri="{E40237B7-FDA0-4F09-8148-C483321AD2D9}">
          <dgm14:cNvPr xmlns:dgm14="http://schemas.microsoft.com/office/drawing/2010/diagram" id="0" name="">
            <a:hlinkClick xmlns:r="http://schemas.openxmlformats.org/officeDocument/2006/relationships" r:id="rId1" action="ppaction://hlinksldjump"/>
          </dgm14:cNvPr>
        </a:ext>
      </dgm:extLst>
    </dgm:pt>
    <dgm:pt modelId="{64F6974B-F194-4928-8EC9-1EB9FEA88A8B}" type="parTrans" cxnId="{98C1DAC7-CABD-4D43-A8D5-8084B609CC5A}">
      <dgm:prSet/>
      <dgm:spPr/>
      <dgm:t>
        <a:bodyPr/>
        <a:lstStyle/>
        <a:p>
          <a:endParaRPr lang="en-US"/>
        </a:p>
      </dgm:t>
    </dgm:pt>
    <dgm:pt modelId="{C99EEF27-FF6A-45AF-822F-65284740204E}" type="sibTrans" cxnId="{98C1DAC7-CABD-4D43-A8D5-8084B609CC5A}">
      <dgm:prSet/>
      <dgm:spPr/>
      <dgm:t>
        <a:bodyPr/>
        <a:lstStyle/>
        <a:p>
          <a:endParaRPr lang="en-US"/>
        </a:p>
      </dgm:t>
    </dgm:pt>
    <dgm:pt modelId="{EBDDB451-4052-4EEE-8C86-372376CE8D24}">
      <dgm:prSet custT="1"/>
      <dgm:spPr/>
      <dgm:t>
        <a:bodyPr/>
        <a:lstStyle/>
        <a:p>
          <a:r>
            <a:rPr lang="en-US" sz="1050" dirty="0">
              <a:latin typeface="Corbel" panose="020B0503020204020204" pitchFamily="34" charset="0"/>
            </a:rPr>
            <a:t>Effectively determining financial institution condition from completed reports of examination</a:t>
          </a:r>
        </a:p>
      </dgm:t>
    </dgm:pt>
    <dgm:pt modelId="{77936806-C844-4268-9946-29FC819995C2}" type="parTrans" cxnId="{69D05E1A-1F52-4DDE-894B-0C0B7D298ECD}">
      <dgm:prSet/>
      <dgm:spPr/>
      <dgm:t>
        <a:bodyPr/>
        <a:lstStyle/>
        <a:p>
          <a:endParaRPr lang="en-US"/>
        </a:p>
      </dgm:t>
    </dgm:pt>
    <dgm:pt modelId="{08B7D133-7F8B-43DA-AA4A-CB202F92AB44}" type="sibTrans" cxnId="{69D05E1A-1F52-4DDE-894B-0C0B7D298ECD}">
      <dgm:prSet/>
      <dgm:spPr/>
      <dgm:t>
        <a:bodyPr/>
        <a:lstStyle/>
        <a:p>
          <a:endParaRPr lang="en-US"/>
        </a:p>
      </dgm:t>
    </dgm:pt>
    <dgm:pt modelId="{BC98F7D5-E8B0-44B2-9DAD-017E6FB70EE2}">
      <dgm:prSet custT="1"/>
      <dgm:spPr/>
      <dgm:t>
        <a:bodyPr/>
        <a:lstStyle/>
        <a:p>
          <a:r>
            <a:rPr lang="en-US" sz="1050" dirty="0">
              <a:latin typeface="Corbel" panose="020B0503020204020204" pitchFamily="34" charset="0"/>
            </a:rPr>
            <a:t>Effectively administering appropriate departmental response from examination findings</a:t>
          </a:r>
        </a:p>
      </dgm:t>
    </dgm:pt>
    <dgm:pt modelId="{C23C27DA-726E-458B-87BE-DA5265AF22A3}" type="parTrans" cxnId="{8838041B-14C2-49C2-9F97-2155FDA545B0}">
      <dgm:prSet/>
      <dgm:spPr/>
      <dgm:t>
        <a:bodyPr/>
        <a:lstStyle/>
        <a:p>
          <a:endParaRPr lang="en-US"/>
        </a:p>
      </dgm:t>
    </dgm:pt>
    <dgm:pt modelId="{A7AFF8E6-4F9D-4795-A545-8007F49B44AE}" type="sibTrans" cxnId="{8838041B-14C2-49C2-9F97-2155FDA545B0}">
      <dgm:prSet/>
      <dgm:spPr/>
      <dgm:t>
        <a:bodyPr/>
        <a:lstStyle/>
        <a:p>
          <a:endParaRPr lang="en-US"/>
        </a:p>
      </dgm:t>
    </dgm:pt>
    <dgm:pt modelId="{5BAC9867-6B51-4F8B-9BEE-A092660601F1}" type="pres">
      <dgm:prSet presAssocID="{39ADB25C-B4FF-447D-909A-0A772BC00CD2}" presName="Name0" presStyleCnt="0">
        <dgm:presLayoutVars>
          <dgm:dir/>
          <dgm:animLvl val="lvl"/>
          <dgm:resizeHandles val="exact"/>
        </dgm:presLayoutVars>
      </dgm:prSet>
      <dgm:spPr/>
    </dgm:pt>
    <dgm:pt modelId="{00BA75A8-1974-499D-B30F-2B62676965C1}" type="pres">
      <dgm:prSet presAssocID="{1909DC67-3FCC-47B6-96EC-9A7ED3AC8D9B}" presName="linNode" presStyleCnt="0"/>
      <dgm:spPr/>
    </dgm:pt>
    <dgm:pt modelId="{5E7862D8-9357-4E4F-8125-DCBBCA0F6E02}" type="pres">
      <dgm:prSet presAssocID="{1909DC67-3FCC-47B6-96EC-9A7ED3AC8D9B}" presName="parentText" presStyleLbl="node1" presStyleIdx="0" presStyleCnt="1" custScaleY="100098">
        <dgm:presLayoutVars>
          <dgm:chMax val="1"/>
          <dgm:bulletEnabled val="1"/>
        </dgm:presLayoutVars>
      </dgm:prSet>
      <dgm:spPr/>
    </dgm:pt>
    <dgm:pt modelId="{438F236F-BB38-437C-A2BB-7F437E438367}" type="pres">
      <dgm:prSet presAssocID="{1909DC67-3FCC-47B6-96EC-9A7ED3AC8D9B}" presName="descendantText" presStyleLbl="alignAccFollowNode1" presStyleIdx="0" presStyleCnt="1">
        <dgm:presLayoutVars>
          <dgm:bulletEnabled val="1"/>
        </dgm:presLayoutVars>
      </dgm:prSet>
      <dgm:spPr/>
    </dgm:pt>
  </dgm:ptLst>
  <dgm:cxnLst>
    <dgm:cxn modelId="{69D05E1A-1F52-4DDE-894B-0C0B7D298ECD}" srcId="{1909DC67-3FCC-47B6-96EC-9A7ED3AC8D9B}" destId="{EBDDB451-4052-4EEE-8C86-372376CE8D24}" srcOrd="0" destOrd="0" parTransId="{77936806-C844-4268-9946-29FC819995C2}" sibTransId="{08B7D133-7F8B-43DA-AA4A-CB202F92AB44}"/>
    <dgm:cxn modelId="{9DC4521A-0060-4719-A3A2-A1D61D59BC95}" type="presOf" srcId="{39ADB25C-B4FF-447D-909A-0A772BC00CD2}" destId="{5BAC9867-6B51-4F8B-9BEE-A092660601F1}" srcOrd="0" destOrd="0" presId="urn:microsoft.com/office/officeart/2005/8/layout/vList5"/>
    <dgm:cxn modelId="{8838041B-14C2-49C2-9F97-2155FDA545B0}" srcId="{1909DC67-3FCC-47B6-96EC-9A7ED3AC8D9B}" destId="{BC98F7D5-E8B0-44B2-9DAD-017E6FB70EE2}" srcOrd="1" destOrd="0" parTransId="{C23C27DA-726E-458B-87BE-DA5265AF22A3}" sibTransId="{A7AFF8E6-4F9D-4795-A545-8007F49B44AE}"/>
    <dgm:cxn modelId="{FD16352E-65E1-4E1E-8268-1AFEEAC4D92F}" type="presOf" srcId="{EBDDB451-4052-4EEE-8C86-372376CE8D24}" destId="{438F236F-BB38-437C-A2BB-7F437E438367}" srcOrd="0" destOrd="0" presId="urn:microsoft.com/office/officeart/2005/8/layout/vList5"/>
    <dgm:cxn modelId="{3CB8D14C-545E-44F3-9087-592E77A71883}" type="presOf" srcId="{BC98F7D5-E8B0-44B2-9DAD-017E6FB70EE2}" destId="{438F236F-BB38-437C-A2BB-7F437E438367}" srcOrd="0" destOrd="1" presId="urn:microsoft.com/office/officeart/2005/8/layout/vList5"/>
    <dgm:cxn modelId="{0DFF6477-3D0B-4819-9064-0C81BBE63FBE}" type="presOf" srcId="{1909DC67-3FCC-47B6-96EC-9A7ED3AC8D9B}" destId="{5E7862D8-9357-4E4F-8125-DCBBCA0F6E02}" srcOrd="0" destOrd="0" presId="urn:microsoft.com/office/officeart/2005/8/layout/vList5"/>
    <dgm:cxn modelId="{98C1DAC7-CABD-4D43-A8D5-8084B609CC5A}" srcId="{39ADB25C-B4FF-447D-909A-0A772BC00CD2}" destId="{1909DC67-3FCC-47B6-96EC-9A7ED3AC8D9B}" srcOrd="0" destOrd="0" parTransId="{64F6974B-F194-4928-8EC9-1EB9FEA88A8B}" sibTransId="{C99EEF27-FF6A-45AF-822F-65284740204E}"/>
    <dgm:cxn modelId="{77F608EC-4EFC-4850-9794-6FAB0A8BAD0C}" type="presParOf" srcId="{5BAC9867-6B51-4F8B-9BEE-A092660601F1}" destId="{00BA75A8-1974-499D-B30F-2B62676965C1}" srcOrd="0" destOrd="0" presId="urn:microsoft.com/office/officeart/2005/8/layout/vList5"/>
    <dgm:cxn modelId="{D143DB48-7716-42AF-B6A1-43FCDD34AE7B}" type="presParOf" srcId="{00BA75A8-1974-499D-B30F-2B62676965C1}" destId="{5E7862D8-9357-4E4F-8125-DCBBCA0F6E02}" srcOrd="0" destOrd="0" presId="urn:microsoft.com/office/officeart/2005/8/layout/vList5"/>
    <dgm:cxn modelId="{8DD0D788-FDFC-466D-8E7E-CA16AE8B6AF8}" type="presParOf" srcId="{00BA75A8-1974-499D-B30F-2B62676965C1}" destId="{438F236F-BB38-437C-A2BB-7F437E438367}" srcOrd="1" destOrd="0" presId="urn:microsoft.com/office/officeart/2005/8/layout/vList5"/>
  </dgm:cxnLst>
  <dgm:bg/>
  <dgm:whole/>
  <dgm:extLst>
    <a:ext uri="http://schemas.microsoft.com/office/drawing/2008/diagram">
      <dsp:dataModelExt xmlns:dsp="http://schemas.microsoft.com/office/drawing/2008/diagram" relId="rId18" minVer="http://schemas.openxmlformats.org/drawingml/2006/diagram"/>
    </a:ext>
  </dgm:extLst>
</dgm:dataModel>
</file>

<file path=ppt/diagrams/data27.xml><?xml version="1.0" encoding="utf-8"?>
<dgm:dataModel xmlns:dgm="http://schemas.openxmlformats.org/drawingml/2006/diagram" xmlns:a="http://schemas.openxmlformats.org/drawingml/2006/main">
  <dgm:ptLst>
    <dgm:pt modelId="{F928E3AB-FCB2-47EB-86BB-27FE241C1AF3}"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en-US"/>
        </a:p>
      </dgm:t>
    </dgm:pt>
    <dgm:pt modelId="{42018221-CB02-4110-9E75-831BA4C77B11}">
      <dgm:prSet custT="1"/>
      <dgm:spPr>
        <a:solidFill>
          <a:schemeClr val="accent2"/>
        </a:solidFill>
      </dgm:spPr>
      <dgm:t>
        <a:bodyPr/>
        <a:lstStyle/>
        <a:p>
          <a:r>
            <a:rPr lang="en-US" sz="1600" b="1" dirty="0">
              <a:latin typeface="Corbel" panose="020B0503020204020204" pitchFamily="34" charset="0"/>
            </a:rPr>
            <a:t>Competency 3:</a:t>
          </a:r>
        </a:p>
        <a:p>
          <a:r>
            <a:rPr lang="en-US" sz="1600" b="1" dirty="0">
              <a:latin typeface="Corbel" panose="020B0503020204020204" pitchFamily="34" charset="0"/>
            </a:rPr>
            <a:t>Legal/Compliance</a:t>
          </a:r>
          <a:endParaRPr lang="en-US" sz="1600" dirty="0">
            <a:latin typeface="Corbel" panose="020B0503020204020204" pitchFamily="34" charset="0"/>
          </a:endParaRPr>
        </a:p>
      </dgm:t>
      <dgm:extLst>
        <a:ext uri="{E40237B7-FDA0-4F09-8148-C483321AD2D9}">
          <dgm14:cNvPr xmlns:dgm14="http://schemas.microsoft.com/office/drawing/2010/diagram" id="0" name="">
            <a:hlinkClick xmlns:r="http://schemas.openxmlformats.org/officeDocument/2006/relationships" r:id="rId1" action="ppaction://hlinksldjump"/>
          </dgm14:cNvPr>
        </a:ext>
      </dgm:extLst>
    </dgm:pt>
    <dgm:pt modelId="{F12BA22F-D730-4117-99FF-0D9C51CE5023}" type="parTrans" cxnId="{D4DAA750-CFC5-4D91-9D97-AB24A36F1603}">
      <dgm:prSet/>
      <dgm:spPr/>
      <dgm:t>
        <a:bodyPr/>
        <a:lstStyle/>
        <a:p>
          <a:endParaRPr lang="en-US"/>
        </a:p>
      </dgm:t>
    </dgm:pt>
    <dgm:pt modelId="{DD4FFEFF-8979-43AB-90A7-B51E6A99749B}" type="sibTrans" cxnId="{D4DAA750-CFC5-4D91-9D97-AB24A36F1603}">
      <dgm:prSet/>
      <dgm:spPr/>
      <dgm:t>
        <a:bodyPr/>
        <a:lstStyle/>
        <a:p>
          <a:endParaRPr lang="en-US"/>
        </a:p>
      </dgm:t>
    </dgm:pt>
    <dgm:pt modelId="{54E1C9C6-65A8-44C7-9290-F374987342A8}">
      <dgm:prSet custT="1"/>
      <dgm:spPr>
        <a:solidFill>
          <a:schemeClr val="accent2">
            <a:lumMod val="20000"/>
            <a:lumOff val="80000"/>
            <a:alpha val="90000"/>
          </a:schemeClr>
        </a:solidFill>
      </dgm:spPr>
      <dgm:t>
        <a:bodyPr/>
        <a:lstStyle/>
        <a:p>
          <a:r>
            <a:rPr lang="en-US" sz="1050" dirty="0">
              <a:latin typeface="Corbel" panose="020B0503020204020204" pitchFamily="34" charset="0"/>
            </a:rPr>
            <a:t>Effectively demonstrates knowledge of policies, procedures, laws, rules and regulations</a:t>
          </a:r>
        </a:p>
      </dgm:t>
    </dgm:pt>
    <dgm:pt modelId="{C7916001-8EC8-4779-89C4-00FBE6367C2B}" type="parTrans" cxnId="{D19B6E39-0B8F-4FFF-AC1A-912AB7DFDAE7}">
      <dgm:prSet/>
      <dgm:spPr/>
      <dgm:t>
        <a:bodyPr/>
        <a:lstStyle/>
        <a:p>
          <a:endParaRPr lang="en-US"/>
        </a:p>
      </dgm:t>
    </dgm:pt>
    <dgm:pt modelId="{7E363319-0AA4-41DA-9450-9886A226D0E7}" type="sibTrans" cxnId="{D19B6E39-0B8F-4FFF-AC1A-912AB7DFDAE7}">
      <dgm:prSet/>
      <dgm:spPr/>
      <dgm:t>
        <a:bodyPr/>
        <a:lstStyle/>
        <a:p>
          <a:endParaRPr lang="en-US"/>
        </a:p>
      </dgm:t>
    </dgm:pt>
    <dgm:pt modelId="{D303C6C0-F4F7-4E16-BAAA-F351767EA058}">
      <dgm:prSet custT="1"/>
      <dgm:spPr>
        <a:solidFill>
          <a:schemeClr val="accent2">
            <a:lumMod val="20000"/>
            <a:lumOff val="80000"/>
            <a:alpha val="90000"/>
          </a:schemeClr>
        </a:solidFill>
      </dgm:spPr>
      <dgm:t>
        <a:bodyPr/>
        <a:lstStyle/>
        <a:p>
          <a:r>
            <a:rPr lang="en-US" sz="1050" dirty="0">
              <a:latin typeface="Corbel" panose="020B0503020204020204" pitchFamily="34" charset="0"/>
            </a:rPr>
            <a:t>Participate in department policy formulations</a:t>
          </a:r>
        </a:p>
      </dgm:t>
    </dgm:pt>
    <dgm:pt modelId="{A1A29CE4-5B79-400B-B61C-7FCEB7A7B6CB}" type="parTrans" cxnId="{9B4D57AA-8300-49CD-9E2E-45579FE86A8A}">
      <dgm:prSet/>
      <dgm:spPr/>
      <dgm:t>
        <a:bodyPr/>
        <a:lstStyle/>
        <a:p>
          <a:endParaRPr lang="en-US"/>
        </a:p>
      </dgm:t>
    </dgm:pt>
    <dgm:pt modelId="{2976B71F-371E-4734-B3A5-A435F5CD8030}" type="sibTrans" cxnId="{9B4D57AA-8300-49CD-9E2E-45579FE86A8A}">
      <dgm:prSet/>
      <dgm:spPr/>
      <dgm:t>
        <a:bodyPr/>
        <a:lstStyle/>
        <a:p>
          <a:endParaRPr lang="en-US"/>
        </a:p>
      </dgm:t>
    </dgm:pt>
    <dgm:pt modelId="{C55B8AD7-C79C-40E8-BF6F-CF0FE8196158}" type="pres">
      <dgm:prSet presAssocID="{F928E3AB-FCB2-47EB-86BB-27FE241C1AF3}" presName="Name0" presStyleCnt="0">
        <dgm:presLayoutVars>
          <dgm:dir/>
          <dgm:animLvl val="lvl"/>
          <dgm:resizeHandles val="exact"/>
        </dgm:presLayoutVars>
      </dgm:prSet>
      <dgm:spPr/>
    </dgm:pt>
    <dgm:pt modelId="{AEB2B1C5-F685-448B-B2C2-13BFB87F7461}" type="pres">
      <dgm:prSet presAssocID="{42018221-CB02-4110-9E75-831BA4C77B11}" presName="linNode" presStyleCnt="0"/>
      <dgm:spPr/>
    </dgm:pt>
    <dgm:pt modelId="{81BC6FC2-2008-4459-94BA-52526F27FB68}" type="pres">
      <dgm:prSet presAssocID="{42018221-CB02-4110-9E75-831BA4C77B11}" presName="parentText" presStyleLbl="node1" presStyleIdx="0" presStyleCnt="1" custLinFactNeighborX="335" custLinFactNeighborY="11535">
        <dgm:presLayoutVars>
          <dgm:chMax val="1"/>
          <dgm:bulletEnabled val="1"/>
        </dgm:presLayoutVars>
      </dgm:prSet>
      <dgm:spPr/>
    </dgm:pt>
    <dgm:pt modelId="{FE21A5C4-4D1A-485E-B6D8-E3E280B6DDA0}" type="pres">
      <dgm:prSet presAssocID="{42018221-CB02-4110-9E75-831BA4C77B11}" presName="descendantText" presStyleLbl="alignAccFollowNode1" presStyleIdx="0" presStyleCnt="1" custLinFactNeighborY="-12561">
        <dgm:presLayoutVars>
          <dgm:bulletEnabled val="1"/>
        </dgm:presLayoutVars>
      </dgm:prSet>
      <dgm:spPr/>
    </dgm:pt>
  </dgm:ptLst>
  <dgm:cxnLst>
    <dgm:cxn modelId="{98946A13-7469-426F-8E6D-BE461189ED7E}" type="presOf" srcId="{F928E3AB-FCB2-47EB-86BB-27FE241C1AF3}" destId="{C55B8AD7-C79C-40E8-BF6F-CF0FE8196158}" srcOrd="0" destOrd="0" presId="urn:microsoft.com/office/officeart/2005/8/layout/vList5"/>
    <dgm:cxn modelId="{D19B6E39-0B8F-4FFF-AC1A-912AB7DFDAE7}" srcId="{42018221-CB02-4110-9E75-831BA4C77B11}" destId="{54E1C9C6-65A8-44C7-9290-F374987342A8}" srcOrd="0" destOrd="0" parTransId="{C7916001-8EC8-4779-89C4-00FBE6367C2B}" sibTransId="{7E363319-0AA4-41DA-9450-9886A226D0E7}"/>
    <dgm:cxn modelId="{C0ECD041-1294-4B60-A787-FA0517730A8C}" type="presOf" srcId="{54E1C9C6-65A8-44C7-9290-F374987342A8}" destId="{FE21A5C4-4D1A-485E-B6D8-E3E280B6DDA0}" srcOrd="0" destOrd="0" presId="urn:microsoft.com/office/officeart/2005/8/layout/vList5"/>
    <dgm:cxn modelId="{D4DAA750-CFC5-4D91-9D97-AB24A36F1603}" srcId="{F928E3AB-FCB2-47EB-86BB-27FE241C1AF3}" destId="{42018221-CB02-4110-9E75-831BA4C77B11}" srcOrd="0" destOrd="0" parTransId="{F12BA22F-D730-4117-99FF-0D9C51CE5023}" sibTransId="{DD4FFEFF-8979-43AB-90A7-B51E6A99749B}"/>
    <dgm:cxn modelId="{9B4D57AA-8300-49CD-9E2E-45579FE86A8A}" srcId="{42018221-CB02-4110-9E75-831BA4C77B11}" destId="{D303C6C0-F4F7-4E16-BAAA-F351767EA058}" srcOrd="1" destOrd="0" parTransId="{A1A29CE4-5B79-400B-B61C-7FCEB7A7B6CB}" sibTransId="{2976B71F-371E-4734-B3A5-A435F5CD8030}"/>
    <dgm:cxn modelId="{F3C875C5-C99A-43E0-9CE7-2933FA462844}" type="presOf" srcId="{D303C6C0-F4F7-4E16-BAAA-F351767EA058}" destId="{FE21A5C4-4D1A-485E-B6D8-E3E280B6DDA0}" srcOrd="0" destOrd="1" presId="urn:microsoft.com/office/officeart/2005/8/layout/vList5"/>
    <dgm:cxn modelId="{EE4ED0F1-DBF0-4A1B-8C9E-DFF235E4CF9F}" type="presOf" srcId="{42018221-CB02-4110-9E75-831BA4C77B11}" destId="{81BC6FC2-2008-4459-94BA-52526F27FB68}" srcOrd="0" destOrd="0" presId="urn:microsoft.com/office/officeart/2005/8/layout/vList5"/>
    <dgm:cxn modelId="{1AA02A03-5B6F-4D19-A13B-36C25683F471}" type="presParOf" srcId="{C55B8AD7-C79C-40E8-BF6F-CF0FE8196158}" destId="{AEB2B1C5-F685-448B-B2C2-13BFB87F7461}" srcOrd="0" destOrd="0" presId="urn:microsoft.com/office/officeart/2005/8/layout/vList5"/>
    <dgm:cxn modelId="{586E262B-D089-4872-94E7-FAA8B110050A}" type="presParOf" srcId="{AEB2B1C5-F685-448B-B2C2-13BFB87F7461}" destId="{81BC6FC2-2008-4459-94BA-52526F27FB68}" srcOrd="0" destOrd="0" presId="urn:microsoft.com/office/officeart/2005/8/layout/vList5"/>
    <dgm:cxn modelId="{D7765A79-7A3D-4140-8D80-4DD0D9454545}" type="presParOf" srcId="{AEB2B1C5-F685-448B-B2C2-13BFB87F7461}" destId="{FE21A5C4-4D1A-485E-B6D8-E3E280B6DDA0}" srcOrd="1" destOrd="0" presId="urn:microsoft.com/office/officeart/2005/8/layout/vList5"/>
  </dgm:cxnLst>
  <dgm:bg/>
  <dgm:whole/>
  <dgm:extLst>
    <a:ext uri="http://schemas.microsoft.com/office/drawing/2008/diagram">
      <dsp:dataModelExt xmlns:dsp="http://schemas.microsoft.com/office/drawing/2008/diagram" relId="rId23" minVer="http://schemas.openxmlformats.org/drawingml/2006/diagram"/>
    </a:ext>
  </dgm:extLst>
</dgm:dataModel>
</file>

<file path=ppt/diagrams/data28.xml><?xml version="1.0" encoding="utf-8"?>
<dgm:dataModel xmlns:dgm="http://schemas.openxmlformats.org/drawingml/2006/diagram" xmlns:a="http://schemas.openxmlformats.org/drawingml/2006/main">
  <dgm:ptLst>
    <dgm:pt modelId="{F8998D2E-41C9-4FA2-863A-E844262F9C17}"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en-US"/>
        </a:p>
      </dgm:t>
    </dgm:pt>
    <dgm:pt modelId="{BCC49138-D159-41D4-8562-5EB2FBAEDD9B}">
      <dgm:prSet custT="1"/>
      <dgm:spPr>
        <a:solidFill>
          <a:schemeClr val="accent4"/>
        </a:solidFill>
      </dgm:spPr>
      <dgm:t>
        <a:bodyPr/>
        <a:lstStyle/>
        <a:p>
          <a:pPr>
            <a:spcAft>
              <a:spcPts val="0"/>
            </a:spcAft>
          </a:pPr>
          <a:r>
            <a:rPr lang="en-US" sz="1600" b="1" dirty="0">
              <a:latin typeface="Corbel" panose="020B0503020204020204" pitchFamily="34" charset="0"/>
            </a:rPr>
            <a:t>Competency 4: Human Relations</a:t>
          </a:r>
        </a:p>
        <a:p>
          <a:pPr>
            <a:spcAft>
              <a:spcPts val="0"/>
            </a:spcAft>
          </a:pPr>
          <a:r>
            <a:rPr lang="en-US" sz="1400" dirty="0">
              <a:latin typeface="Corbel" panose="020B0503020204020204" pitchFamily="34" charset="0"/>
            </a:rPr>
            <a:t>(Provides effective oral and written communications)</a:t>
          </a:r>
        </a:p>
      </dgm:t>
      <dgm:extLst>
        <a:ext uri="{E40237B7-FDA0-4F09-8148-C483321AD2D9}">
          <dgm14:cNvPr xmlns:dgm14="http://schemas.microsoft.com/office/drawing/2010/diagram" id="0" name="">
            <a:hlinkClick xmlns:r="http://schemas.openxmlformats.org/officeDocument/2006/relationships" r:id="rId1" action="ppaction://hlinksldjump"/>
          </dgm14:cNvPr>
        </a:ext>
      </dgm:extLst>
    </dgm:pt>
    <dgm:pt modelId="{CC88EC35-F455-4D1A-A5C8-B82C217825E4}" type="parTrans" cxnId="{C44CAEA5-1BCC-4A84-9A57-ABF2A8CBFAE3}">
      <dgm:prSet/>
      <dgm:spPr/>
      <dgm:t>
        <a:bodyPr/>
        <a:lstStyle/>
        <a:p>
          <a:endParaRPr lang="en-US"/>
        </a:p>
      </dgm:t>
    </dgm:pt>
    <dgm:pt modelId="{D79C5EE7-8493-4CB2-A491-EB26B950349B}" type="sibTrans" cxnId="{C44CAEA5-1BCC-4A84-9A57-ABF2A8CBFAE3}">
      <dgm:prSet/>
      <dgm:spPr/>
      <dgm:t>
        <a:bodyPr/>
        <a:lstStyle/>
        <a:p>
          <a:endParaRPr lang="en-US"/>
        </a:p>
      </dgm:t>
    </dgm:pt>
    <dgm:pt modelId="{FB4D0ECA-8A1F-4267-A7E9-A4C576E0FE9C}">
      <dgm:prSet custT="1"/>
      <dgm:spPr>
        <a:solidFill>
          <a:schemeClr val="accent4">
            <a:lumMod val="20000"/>
            <a:lumOff val="80000"/>
            <a:alpha val="90000"/>
          </a:schemeClr>
        </a:solidFill>
      </dgm:spPr>
      <dgm:t>
        <a:bodyPr/>
        <a:lstStyle/>
        <a:p>
          <a:r>
            <a:rPr lang="en-US" sz="1000" dirty="0">
              <a:latin typeface="Corbel" panose="020B0503020204020204" pitchFamily="34" charset="0"/>
            </a:rPr>
            <a:t>Effectively and clearly communicates assignments to assisting  personnel</a:t>
          </a:r>
        </a:p>
      </dgm:t>
    </dgm:pt>
    <dgm:pt modelId="{32AC1CD1-2BF8-4943-BC1C-85A4D63DA128}" type="parTrans" cxnId="{6ECD2EDA-11E2-41DE-A700-21A0BC9B9F85}">
      <dgm:prSet/>
      <dgm:spPr/>
      <dgm:t>
        <a:bodyPr/>
        <a:lstStyle/>
        <a:p>
          <a:endParaRPr lang="en-US"/>
        </a:p>
      </dgm:t>
    </dgm:pt>
    <dgm:pt modelId="{5486D1D2-D3A1-4777-A514-2CB0C0C15DB3}" type="sibTrans" cxnId="{6ECD2EDA-11E2-41DE-A700-21A0BC9B9F85}">
      <dgm:prSet/>
      <dgm:spPr/>
      <dgm:t>
        <a:bodyPr/>
        <a:lstStyle/>
        <a:p>
          <a:endParaRPr lang="en-US"/>
        </a:p>
      </dgm:t>
    </dgm:pt>
    <dgm:pt modelId="{DC4B8DF3-7A53-4287-8589-411131F1B378}">
      <dgm:prSet custT="1"/>
      <dgm:spPr>
        <a:solidFill>
          <a:schemeClr val="accent4">
            <a:lumMod val="20000"/>
            <a:lumOff val="80000"/>
            <a:alpha val="90000"/>
          </a:schemeClr>
        </a:solidFill>
      </dgm:spPr>
      <dgm:t>
        <a:bodyPr/>
        <a:lstStyle/>
        <a:p>
          <a:r>
            <a:rPr lang="en-US" sz="1000" dirty="0">
              <a:latin typeface="Corbel" panose="020B0503020204020204" pitchFamily="34" charset="0"/>
            </a:rPr>
            <a:t>Effectively and clearly communicates with financial institution personnel to obtain information</a:t>
          </a:r>
        </a:p>
      </dgm:t>
    </dgm:pt>
    <dgm:pt modelId="{0F60E381-6C81-45AC-9DD2-9065A1858716}" type="parTrans" cxnId="{E1F53CF8-9B49-4E0E-B471-D45CBC43F2C7}">
      <dgm:prSet/>
      <dgm:spPr/>
      <dgm:t>
        <a:bodyPr/>
        <a:lstStyle/>
        <a:p>
          <a:endParaRPr lang="en-US"/>
        </a:p>
      </dgm:t>
    </dgm:pt>
    <dgm:pt modelId="{E3A8818B-7D9E-4A9E-A6FC-9CA84E6BB076}" type="sibTrans" cxnId="{E1F53CF8-9B49-4E0E-B471-D45CBC43F2C7}">
      <dgm:prSet/>
      <dgm:spPr/>
      <dgm:t>
        <a:bodyPr/>
        <a:lstStyle/>
        <a:p>
          <a:endParaRPr lang="en-US"/>
        </a:p>
      </dgm:t>
    </dgm:pt>
    <dgm:pt modelId="{24F8E887-7E02-46BF-8655-1E5437BF48C8}">
      <dgm:prSet custT="1"/>
      <dgm:spPr>
        <a:solidFill>
          <a:schemeClr val="accent4">
            <a:lumMod val="20000"/>
            <a:lumOff val="80000"/>
            <a:alpha val="90000"/>
          </a:schemeClr>
        </a:solidFill>
      </dgm:spPr>
      <dgm:t>
        <a:bodyPr/>
        <a:lstStyle/>
        <a:p>
          <a:r>
            <a:rPr lang="en-US" sz="1000" dirty="0">
              <a:latin typeface="Corbel" panose="020B0503020204020204" pitchFamily="34" charset="0"/>
            </a:rPr>
            <a:t>Effectively and clearly communicates examination findings to financial institution and supervisory personnel</a:t>
          </a:r>
        </a:p>
      </dgm:t>
    </dgm:pt>
    <dgm:pt modelId="{D4576FB4-717D-453D-8CF2-20EF1CDC9FD7}" type="parTrans" cxnId="{1A44EE14-8766-4E99-AAD7-023D9199CE38}">
      <dgm:prSet/>
      <dgm:spPr/>
      <dgm:t>
        <a:bodyPr/>
        <a:lstStyle/>
        <a:p>
          <a:endParaRPr lang="en-US"/>
        </a:p>
      </dgm:t>
    </dgm:pt>
    <dgm:pt modelId="{9E1D5A6B-19D6-40A3-A51B-F45B0251A041}" type="sibTrans" cxnId="{1A44EE14-8766-4E99-AAD7-023D9199CE38}">
      <dgm:prSet/>
      <dgm:spPr/>
      <dgm:t>
        <a:bodyPr/>
        <a:lstStyle/>
        <a:p>
          <a:endParaRPr lang="en-US"/>
        </a:p>
      </dgm:t>
    </dgm:pt>
    <dgm:pt modelId="{F480E879-FDB4-4263-B34D-94CB789C3D3E}">
      <dgm:prSet custT="1"/>
      <dgm:spPr>
        <a:solidFill>
          <a:schemeClr val="accent4">
            <a:lumMod val="20000"/>
            <a:lumOff val="80000"/>
            <a:alpha val="90000"/>
          </a:schemeClr>
        </a:solidFill>
      </dgm:spPr>
      <dgm:t>
        <a:bodyPr/>
        <a:lstStyle/>
        <a:p>
          <a:r>
            <a:rPr lang="en-US" sz="1000" dirty="0">
              <a:latin typeface="Corbel" panose="020B0503020204020204" pitchFamily="34" charset="0"/>
            </a:rPr>
            <a:t>Effectively prepares written comments which are accurate, grammatical, logically arranged, and factually support any conclusions drawn</a:t>
          </a:r>
        </a:p>
      </dgm:t>
    </dgm:pt>
    <dgm:pt modelId="{0C4466B7-FC60-4B0E-84EC-548590E43916}" type="parTrans" cxnId="{B8677B03-65F5-46CC-8A9E-307CDBFF35DB}">
      <dgm:prSet/>
      <dgm:spPr/>
      <dgm:t>
        <a:bodyPr/>
        <a:lstStyle/>
        <a:p>
          <a:endParaRPr lang="en-US"/>
        </a:p>
      </dgm:t>
    </dgm:pt>
    <dgm:pt modelId="{5B9A251E-6FC8-4C89-B659-B5E1926C7F17}" type="sibTrans" cxnId="{B8677B03-65F5-46CC-8A9E-307CDBFF35DB}">
      <dgm:prSet/>
      <dgm:spPr/>
      <dgm:t>
        <a:bodyPr/>
        <a:lstStyle/>
        <a:p>
          <a:endParaRPr lang="en-US"/>
        </a:p>
      </dgm:t>
    </dgm:pt>
    <dgm:pt modelId="{BAF608F2-A148-40C1-B243-EEF8638DA924}">
      <dgm:prSet custT="1"/>
      <dgm:spPr>
        <a:solidFill>
          <a:schemeClr val="accent4">
            <a:lumMod val="20000"/>
            <a:lumOff val="80000"/>
            <a:alpha val="90000"/>
          </a:schemeClr>
        </a:solidFill>
      </dgm:spPr>
      <dgm:t>
        <a:bodyPr/>
        <a:lstStyle/>
        <a:p>
          <a:r>
            <a:rPr lang="en-US" sz="1000" dirty="0">
              <a:latin typeface="Corbel" panose="020B0503020204020204" pitchFamily="34" charset="0"/>
            </a:rPr>
            <a:t>Effectively conducts meetings with management and the boards of directors of financial  institutions</a:t>
          </a:r>
        </a:p>
      </dgm:t>
    </dgm:pt>
    <dgm:pt modelId="{1B653C38-14DE-4EB4-8EF1-27C8CAE84EA7}" type="parTrans" cxnId="{BC3F0495-FE63-4760-AC36-2A3107E32187}">
      <dgm:prSet/>
      <dgm:spPr/>
      <dgm:t>
        <a:bodyPr/>
        <a:lstStyle/>
        <a:p>
          <a:endParaRPr lang="en-US"/>
        </a:p>
      </dgm:t>
    </dgm:pt>
    <dgm:pt modelId="{450AE180-6A69-43ED-A692-F4A189A52D12}" type="sibTrans" cxnId="{BC3F0495-FE63-4760-AC36-2A3107E32187}">
      <dgm:prSet/>
      <dgm:spPr/>
      <dgm:t>
        <a:bodyPr/>
        <a:lstStyle/>
        <a:p>
          <a:endParaRPr lang="en-US"/>
        </a:p>
      </dgm:t>
    </dgm:pt>
    <dgm:pt modelId="{054FBA4F-2A00-43CD-AA3A-CB3645CFC386}">
      <dgm:prSet custT="1"/>
      <dgm:spPr>
        <a:solidFill>
          <a:schemeClr val="accent4">
            <a:lumMod val="20000"/>
            <a:lumOff val="80000"/>
            <a:alpha val="90000"/>
          </a:schemeClr>
        </a:solidFill>
      </dgm:spPr>
      <dgm:t>
        <a:bodyPr/>
        <a:lstStyle/>
        <a:p>
          <a:r>
            <a:rPr lang="en-US" sz="1000" dirty="0">
              <a:latin typeface="Corbel" panose="020B0503020204020204" pitchFamily="34" charset="0"/>
            </a:rPr>
            <a:t>Effectively coordinates examination planning and execution with other state and federal supervisory authorities</a:t>
          </a:r>
        </a:p>
      </dgm:t>
    </dgm:pt>
    <dgm:pt modelId="{7BEF1060-591A-4EB0-B2EC-651C43360EE7}" type="parTrans" cxnId="{9B610E55-A5A9-4646-A6C0-E37316522D55}">
      <dgm:prSet/>
      <dgm:spPr/>
      <dgm:t>
        <a:bodyPr/>
        <a:lstStyle/>
        <a:p>
          <a:endParaRPr lang="en-US"/>
        </a:p>
      </dgm:t>
    </dgm:pt>
    <dgm:pt modelId="{695ED211-C80D-44F1-8909-9E52D0AAF3D7}" type="sibTrans" cxnId="{9B610E55-A5A9-4646-A6C0-E37316522D55}">
      <dgm:prSet/>
      <dgm:spPr/>
      <dgm:t>
        <a:bodyPr/>
        <a:lstStyle/>
        <a:p>
          <a:endParaRPr lang="en-US"/>
        </a:p>
      </dgm:t>
    </dgm:pt>
    <dgm:pt modelId="{6F2E3091-3B8F-4590-8450-D5D00A844A5B}" type="pres">
      <dgm:prSet presAssocID="{F8998D2E-41C9-4FA2-863A-E844262F9C17}" presName="Name0" presStyleCnt="0">
        <dgm:presLayoutVars>
          <dgm:dir/>
          <dgm:animLvl val="lvl"/>
          <dgm:resizeHandles val="exact"/>
        </dgm:presLayoutVars>
      </dgm:prSet>
      <dgm:spPr/>
    </dgm:pt>
    <dgm:pt modelId="{2FC6179B-77C3-4CF6-BF4F-D5C5DF42A8F7}" type="pres">
      <dgm:prSet presAssocID="{BCC49138-D159-41D4-8562-5EB2FBAEDD9B}" presName="linNode" presStyleCnt="0"/>
      <dgm:spPr/>
    </dgm:pt>
    <dgm:pt modelId="{C52B3773-D292-4A6D-8CF2-B0844CCA274A}" type="pres">
      <dgm:prSet presAssocID="{BCC49138-D159-41D4-8562-5EB2FBAEDD9B}" presName="parentText" presStyleLbl="node1" presStyleIdx="0" presStyleCnt="1" custScaleX="101340" custScaleY="83843" custLinFactNeighborX="-6" custLinFactNeighborY="-4421">
        <dgm:presLayoutVars>
          <dgm:chMax val="1"/>
          <dgm:bulletEnabled val="1"/>
        </dgm:presLayoutVars>
      </dgm:prSet>
      <dgm:spPr/>
    </dgm:pt>
    <dgm:pt modelId="{F9C92684-B720-4898-967E-82B7D0F2BB75}" type="pres">
      <dgm:prSet presAssocID="{BCC49138-D159-41D4-8562-5EB2FBAEDD9B}" presName="descendantText" presStyleLbl="alignAccFollowNode1" presStyleIdx="0" presStyleCnt="1" custScaleY="115545" custLinFactNeighborY="-5147">
        <dgm:presLayoutVars>
          <dgm:bulletEnabled val="1"/>
        </dgm:presLayoutVars>
      </dgm:prSet>
      <dgm:spPr/>
    </dgm:pt>
  </dgm:ptLst>
  <dgm:cxnLst>
    <dgm:cxn modelId="{B8677B03-65F5-46CC-8A9E-307CDBFF35DB}" srcId="{BCC49138-D159-41D4-8562-5EB2FBAEDD9B}" destId="{F480E879-FDB4-4263-B34D-94CB789C3D3E}" srcOrd="3" destOrd="0" parTransId="{0C4466B7-FC60-4B0E-84EC-548590E43916}" sibTransId="{5B9A251E-6FC8-4C89-B659-B5E1926C7F17}"/>
    <dgm:cxn modelId="{1A44EE14-8766-4E99-AAD7-023D9199CE38}" srcId="{BCC49138-D159-41D4-8562-5EB2FBAEDD9B}" destId="{24F8E887-7E02-46BF-8655-1E5437BF48C8}" srcOrd="2" destOrd="0" parTransId="{D4576FB4-717D-453D-8CF2-20EF1CDC9FD7}" sibTransId="{9E1D5A6B-19D6-40A3-A51B-F45B0251A041}"/>
    <dgm:cxn modelId="{9DA30D43-E6EC-4367-BBC0-01099550B58B}" type="presOf" srcId="{DC4B8DF3-7A53-4287-8589-411131F1B378}" destId="{F9C92684-B720-4898-967E-82B7D0F2BB75}" srcOrd="0" destOrd="1" presId="urn:microsoft.com/office/officeart/2005/8/layout/vList5"/>
    <dgm:cxn modelId="{717CB245-CF42-43BD-BA47-589EE1143F72}" type="presOf" srcId="{F480E879-FDB4-4263-B34D-94CB789C3D3E}" destId="{F9C92684-B720-4898-967E-82B7D0F2BB75}" srcOrd="0" destOrd="3" presId="urn:microsoft.com/office/officeart/2005/8/layout/vList5"/>
    <dgm:cxn modelId="{B500F245-9FCB-4E9D-B72D-4B3C4D3DBB93}" type="presOf" srcId="{F8998D2E-41C9-4FA2-863A-E844262F9C17}" destId="{6F2E3091-3B8F-4590-8450-D5D00A844A5B}" srcOrd="0" destOrd="0" presId="urn:microsoft.com/office/officeart/2005/8/layout/vList5"/>
    <dgm:cxn modelId="{91AACE47-477B-481C-BA68-763202BF090F}" type="presOf" srcId="{24F8E887-7E02-46BF-8655-1E5437BF48C8}" destId="{F9C92684-B720-4898-967E-82B7D0F2BB75}" srcOrd="0" destOrd="2" presId="urn:microsoft.com/office/officeart/2005/8/layout/vList5"/>
    <dgm:cxn modelId="{9B610E55-A5A9-4646-A6C0-E37316522D55}" srcId="{BCC49138-D159-41D4-8562-5EB2FBAEDD9B}" destId="{054FBA4F-2A00-43CD-AA3A-CB3645CFC386}" srcOrd="5" destOrd="0" parTransId="{7BEF1060-591A-4EB0-B2EC-651C43360EE7}" sibTransId="{695ED211-C80D-44F1-8909-9E52D0AAF3D7}"/>
    <dgm:cxn modelId="{8A87B884-4951-4C90-BF85-79F9465E688F}" type="presOf" srcId="{BAF608F2-A148-40C1-B243-EEF8638DA924}" destId="{F9C92684-B720-4898-967E-82B7D0F2BB75}" srcOrd="0" destOrd="4" presId="urn:microsoft.com/office/officeart/2005/8/layout/vList5"/>
    <dgm:cxn modelId="{BC3F0495-FE63-4760-AC36-2A3107E32187}" srcId="{BCC49138-D159-41D4-8562-5EB2FBAEDD9B}" destId="{BAF608F2-A148-40C1-B243-EEF8638DA924}" srcOrd="4" destOrd="0" parTransId="{1B653C38-14DE-4EB4-8EF1-27C8CAE84EA7}" sibTransId="{450AE180-6A69-43ED-A692-F4A189A52D12}"/>
    <dgm:cxn modelId="{AC5722A0-4C3A-4017-8C9D-8D925D6523A2}" type="presOf" srcId="{054FBA4F-2A00-43CD-AA3A-CB3645CFC386}" destId="{F9C92684-B720-4898-967E-82B7D0F2BB75}" srcOrd="0" destOrd="5" presId="urn:microsoft.com/office/officeart/2005/8/layout/vList5"/>
    <dgm:cxn modelId="{4EE60CA1-96DD-48BF-9DAD-BA051440B782}" type="presOf" srcId="{FB4D0ECA-8A1F-4267-A7E9-A4C576E0FE9C}" destId="{F9C92684-B720-4898-967E-82B7D0F2BB75}" srcOrd="0" destOrd="0" presId="urn:microsoft.com/office/officeart/2005/8/layout/vList5"/>
    <dgm:cxn modelId="{C44CAEA5-1BCC-4A84-9A57-ABF2A8CBFAE3}" srcId="{F8998D2E-41C9-4FA2-863A-E844262F9C17}" destId="{BCC49138-D159-41D4-8562-5EB2FBAEDD9B}" srcOrd="0" destOrd="0" parTransId="{CC88EC35-F455-4D1A-A5C8-B82C217825E4}" sibTransId="{D79C5EE7-8493-4CB2-A491-EB26B950349B}"/>
    <dgm:cxn modelId="{6ECD2EDA-11E2-41DE-A700-21A0BC9B9F85}" srcId="{BCC49138-D159-41D4-8562-5EB2FBAEDD9B}" destId="{FB4D0ECA-8A1F-4267-A7E9-A4C576E0FE9C}" srcOrd="0" destOrd="0" parTransId="{32AC1CD1-2BF8-4943-BC1C-85A4D63DA128}" sibTransId="{5486D1D2-D3A1-4777-A514-2CB0C0C15DB3}"/>
    <dgm:cxn modelId="{E1F53CF8-9B49-4E0E-B471-D45CBC43F2C7}" srcId="{BCC49138-D159-41D4-8562-5EB2FBAEDD9B}" destId="{DC4B8DF3-7A53-4287-8589-411131F1B378}" srcOrd="1" destOrd="0" parTransId="{0F60E381-6C81-45AC-9DD2-9065A1858716}" sibTransId="{E3A8818B-7D9E-4A9E-A6FC-9CA84E6BB076}"/>
    <dgm:cxn modelId="{0870D4FD-EAB4-45A8-9752-B79599A45394}" type="presOf" srcId="{BCC49138-D159-41D4-8562-5EB2FBAEDD9B}" destId="{C52B3773-D292-4A6D-8CF2-B0844CCA274A}" srcOrd="0" destOrd="0" presId="urn:microsoft.com/office/officeart/2005/8/layout/vList5"/>
    <dgm:cxn modelId="{2F2820A3-8491-4A6C-BFE0-FE4102493A85}" type="presParOf" srcId="{6F2E3091-3B8F-4590-8450-D5D00A844A5B}" destId="{2FC6179B-77C3-4CF6-BF4F-D5C5DF42A8F7}" srcOrd="0" destOrd="0" presId="urn:microsoft.com/office/officeart/2005/8/layout/vList5"/>
    <dgm:cxn modelId="{A66B4819-1038-40B7-8901-0DD69767F285}" type="presParOf" srcId="{2FC6179B-77C3-4CF6-BF4F-D5C5DF42A8F7}" destId="{C52B3773-D292-4A6D-8CF2-B0844CCA274A}" srcOrd="0" destOrd="0" presId="urn:microsoft.com/office/officeart/2005/8/layout/vList5"/>
    <dgm:cxn modelId="{2D23D411-973D-4150-9015-AE4FC248E8DF}" type="presParOf" srcId="{2FC6179B-77C3-4CF6-BF4F-D5C5DF42A8F7}" destId="{F9C92684-B720-4898-967E-82B7D0F2BB75}" srcOrd="1" destOrd="0" presId="urn:microsoft.com/office/officeart/2005/8/layout/vList5"/>
  </dgm:cxnLst>
  <dgm:bg/>
  <dgm:whole/>
  <dgm:extLst>
    <a:ext uri="http://schemas.microsoft.com/office/drawing/2008/diagram">
      <dsp:dataModelExt xmlns:dsp="http://schemas.microsoft.com/office/drawing/2008/diagram" relId="rId28" minVer="http://schemas.openxmlformats.org/drawingml/2006/diagram"/>
    </a:ext>
  </dgm:extLst>
</dgm:dataModel>
</file>

<file path=ppt/diagrams/data29.xml><?xml version="1.0" encoding="utf-8"?>
<dgm:dataModel xmlns:dgm="http://schemas.openxmlformats.org/drawingml/2006/diagram" xmlns:a="http://schemas.openxmlformats.org/drawingml/2006/main">
  <dgm:ptLst>
    <dgm:pt modelId="{9053AACF-1F1C-401F-8255-6882AEF43459}" type="doc">
      <dgm:prSet loTypeId="urn:microsoft.com/office/officeart/2005/8/layout/matrix1" loCatId="matrix" qsTypeId="urn:microsoft.com/office/officeart/2005/8/quickstyle/simple1" qsCatId="simple" csTypeId="urn:microsoft.com/office/officeart/2005/8/colors/accent3_2" csCatId="accent3" phldr="1"/>
      <dgm:spPr/>
      <dgm:t>
        <a:bodyPr/>
        <a:lstStyle/>
        <a:p>
          <a:endParaRPr lang="en-US"/>
        </a:p>
      </dgm:t>
    </dgm:pt>
    <dgm:pt modelId="{3344DAD4-D7EA-482C-AD53-1A7784017EA9}">
      <dgm:prSet phldrT="[Text]" custT="1"/>
      <dgm:spPr/>
      <dgm:t>
        <a:bodyPr/>
        <a:lstStyle/>
        <a:p>
          <a:endParaRPr lang="en-US" sz="2600" dirty="0">
            <a:latin typeface="+mn-lt"/>
            <a:cs typeface="Arial" panose="020B0604020202020204" pitchFamily="34" charset="0"/>
          </a:endParaRPr>
        </a:p>
      </dgm:t>
    </dgm:pt>
    <dgm:pt modelId="{6B6C2A99-1A39-4686-A6C5-00C080C6C2CA}" type="parTrans" cxnId="{A7C37039-676D-42E8-A5DF-34921E98D053}">
      <dgm:prSet/>
      <dgm:spPr/>
      <dgm:t>
        <a:bodyPr/>
        <a:lstStyle/>
        <a:p>
          <a:endParaRPr lang="en-US"/>
        </a:p>
      </dgm:t>
    </dgm:pt>
    <dgm:pt modelId="{57D0D976-4F17-4499-97A6-BA8EBA0F4F48}" type="sibTrans" cxnId="{A7C37039-676D-42E8-A5DF-34921E98D053}">
      <dgm:prSet/>
      <dgm:spPr/>
      <dgm:t>
        <a:bodyPr/>
        <a:lstStyle/>
        <a:p>
          <a:endParaRPr lang="en-US"/>
        </a:p>
      </dgm:t>
    </dgm:pt>
    <dgm:pt modelId="{2B0B2E9C-5414-458B-8ABC-9A85C2969158}">
      <dgm:prSet phldrT="[Text]" custT="1"/>
      <dgm:spPr/>
      <dgm:t>
        <a:bodyPr/>
        <a:lstStyle/>
        <a:p>
          <a:endParaRPr lang="en-US" sz="2600" dirty="0">
            <a:latin typeface="+mn-lt"/>
            <a:cs typeface="Arial" panose="020B0604020202020204" pitchFamily="34" charset="0"/>
          </a:endParaRPr>
        </a:p>
      </dgm:t>
    </dgm:pt>
    <dgm:pt modelId="{59D37D9A-38C5-4927-9927-ECD5C2CB9EEE}" type="sibTrans" cxnId="{C630613E-1D73-455E-9335-41870DB6FC43}">
      <dgm:prSet/>
      <dgm:spPr/>
      <dgm:t>
        <a:bodyPr/>
        <a:lstStyle/>
        <a:p>
          <a:endParaRPr lang="en-US"/>
        </a:p>
      </dgm:t>
    </dgm:pt>
    <dgm:pt modelId="{F091043A-355F-400C-BBB5-E79B5BED94D6}" type="parTrans" cxnId="{C630613E-1D73-455E-9335-41870DB6FC43}">
      <dgm:prSet/>
      <dgm:spPr/>
      <dgm:t>
        <a:bodyPr/>
        <a:lstStyle/>
        <a:p>
          <a:endParaRPr lang="en-US"/>
        </a:p>
      </dgm:t>
    </dgm:pt>
    <dgm:pt modelId="{BEE84EC6-BE25-4339-BAC1-6C63DFD46698}">
      <dgm:prSet phldrT="[Text]" custT="1"/>
      <dgm:spPr/>
      <dgm:t>
        <a:bodyPr/>
        <a:lstStyle/>
        <a:p>
          <a:endParaRPr lang="en-US" sz="2600" dirty="0">
            <a:latin typeface="+mn-lt"/>
            <a:cs typeface="Arial" panose="020B0604020202020204" pitchFamily="34" charset="0"/>
          </a:endParaRPr>
        </a:p>
      </dgm:t>
    </dgm:pt>
    <dgm:pt modelId="{BBD0CF9C-E25E-4D9C-8C41-B02FF43E0DE1}" type="sibTrans" cxnId="{2868E850-BAF0-45F2-BB92-48E19D1442F4}">
      <dgm:prSet/>
      <dgm:spPr/>
      <dgm:t>
        <a:bodyPr/>
        <a:lstStyle/>
        <a:p>
          <a:endParaRPr lang="en-US"/>
        </a:p>
      </dgm:t>
    </dgm:pt>
    <dgm:pt modelId="{34B9F9A6-16C4-49E7-9CB2-77AB98501CED}" type="parTrans" cxnId="{2868E850-BAF0-45F2-BB92-48E19D1442F4}">
      <dgm:prSet/>
      <dgm:spPr/>
      <dgm:t>
        <a:bodyPr/>
        <a:lstStyle/>
        <a:p>
          <a:endParaRPr lang="en-US"/>
        </a:p>
      </dgm:t>
    </dgm:pt>
    <dgm:pt modelId="{D54C04DA-07C4-4B92-8F8E-A743795DA8BE}">
      <dgm:prSet phldrT="[Text]" custT="1"/>
      <dgm:spPr/>
      <dgm:t>
        <a:bodyPr/>
        <a:lstStyle/>
        <a:p>
          <a:endParaRPr lang="en-US" sz="2600" dirty="0">
            <a:latin typeface="+mn-lt"/>
            <a:cs typeface="Arial" panose="020B0604020202020204" pitchFamily="34" charset="0"/>
          </a:endParaRPr>
        </a:p>
      </dgm:t>
    </dgm:pt>
    <dgm:pt modelId="{7F7A0E96-042A-4823-843F-E1D38F4580C4}" type="parTrans" cxnId="{BB9E55A9-FEC3-49B7-A841-95C61F405893}">
      <dgm:prSet/>
      <dgm:spPr/>
      <dgm:t>
        <a:bodyPr/>
        <a:lstStyle/>
        <a:p>
          <a:endParaRPr lang="en-US"/>
        </a:p>
      </dgm:t>
    </dgm:pt>
    <dgm:pt modelId="{DDEE5D20-5F25-422C-9F7E-9306859B7FAE}" type="sibTrans" cxnId="{BB9E55A9-FEC3-49B7-A841-95C61F405893}">
      <dgm:prSet/>
      <dgm:spPr/>
      <dgm:t>
        <a:bodyPr/>
        <a:lstStyle/>
        <a:p>
          <a:endParaRPr lang="en-US"/>
        </a:p>
      </dgm:t>
    </dgm:pt>
    <dgm:pt modelId="{4148BEBB-7740-48DC-8A64-C5909AE42867}">
      <dgm:prSet phldrT="[Text]" custT="1"/>
      <dgm:spPr/>
      <dgm:t>
        <a:bodyPr/>
        <a:lstStyle/>
        <a:p>
          <a:r>
            <a:rPr lang="en-US" sz="1500" b="1" dirty="0">
              <a:latin typeface="Corbel" panose="020B0503020204020204" pitchFamily="34" charset="0"/>
              <a:cs typeface="Arial" panose="020B0604020202020204" pitchFamily="34" charset="0"/>
            </a:rPr>
            <a:t>Training options</a:t>
          </a:r>
        </a:p>
      </dgm:t>
    </dgm:pt>
    <dgm:pt modelId="{B776149E-ED18-4B12-BA4A-32AFDBD7BBF3}" type="sibTrans" cxnId="{76EE4381-BF2C-46CD-853F-6A1E8E785281}">
      <dgm:prSet/>
      <dgm:spPr/>
      <dgm:t>
        <a:bodyPr/>
        <a:lstStyle/>
        <a:p>
          <a:endParaRPr lang="en-US"/>
        </a:p>
      </dgm:t>
    </dgm:pt>
    <dgm:pt modelId="{85F8E1C1-3E20-4308-A4F9-0D839D9D9B29}" type="parTrans" cxnId="{76EE4381-BF2C-46CD-853F-6A1E8E785281}">
      <dgm:prSet/>
      <dgm:spPr/>
      <dgm:t>
        <a:bodyPr/>
        <a:lstStyle/>
        <a:p>
          <a:endParaRPr lang="en-US"/>
        </a:p>
      </dgm:t>
    </dgm:pt>
    <dgm:pt modelId="{6DBBCC72-FBB9-4D1E-9120-F08264FC6A26}" type="pres">
      <dgm:prSet presAssocID="{9053AACF-1F1C-401F-8255-6882AEF43459}" presName="diagram" presStyleCnt="0">
        <dgm:presLayoutVars>
          <dgm:chMax val="1"/>
          <dgm:dir/>
          <dgm:animLvl val="ctr"/>
          <dgm:resizeHandles val="exact"/>
        </dgm:presLayoutVars>
      </dgm:prSet>
      <dgm:spPr/>
    </dgm:pt>
    <dgm:pt modelId="{6FC9FBF3-D717-4EC2-92DB-3B4C4692B16F}" type="pres">
      <dgm:prSet presAssocID="{9053AACF-1F1C-401F-8255-6882AEF43459}" presName="matrix" presStyleCnt="0"/>
      <dgm:spPr/>
    </dgm:pt>
    <dgm:pt modelId="{B4FBA781-54AC-4929-AC10-B76E468D1A6E}" type="pres">
      <dgm:prSet presAssocID="{9053AACF-1F1C-401F-8255-6882AEF43459}" presName="tile1" presStyleLbl="node1" presStyleIdx="0" presStyleCnt="4"/>
      <dgm:spPr/>
    </dgm:pt>
    <dgm:pt modelId="{019D1DB4-BA3C-465E-BD42-EE4AC740B3FE}" type="pres">
      <dgm:prSet presAssocID="{9053AACF-1F1C-401F-8255-6882AEF43459}" presName="tile1text" presStyleLbl="node1" presStyleIdx="0" presStyleCnt="4">
        <dgm:presLayoutVars>
          <dgm:chMax val="0"/>
          <dgm:chPref val="0"/>
          <dgm:bulletEnabled val="1"/>
        </dgm:presLayoutVars>
      </dgm:prSet>
      <dgm:spPr/>
    </dgm:pt>
    <dgm:pt modelId="{6167C54B-9408-42CA-8019-3F8D7DBFEA08}" type="pres">
      <dgm:prSet presAssocID="{9053AACF-1F1C-401F-8255-6882AEF43459}" presName="tile2" presStyleLbl="node1" presStyleIdx="1" presStyleCnt="4"/>
      <dgm:spPr/>
    </dgm:pt>
    <dgm:pt modelId="{2308B8C9-8ED4-4983-82F5-90D5CA6F401C}" type="pres">
      <dgm:prSet presAssocID="{9053AACF-1F1C-401F-8255-6882AEF43459}" presName="tile2text" presStyleLbl="node1" presStyleIdx="1" presStyleCnt="4">
        <dgm:presLayoutVars>
          <dgm:chMax val="0"/>
          <dgm:chPref val="0"/>
          <dgm:bulletEnabled val="1"/>
        </dgm:presLayoutVars>
      </dgm:prSet>
      <dgm:spPr/>
    </dgm:pt>
    <dgm:pt modelId="{4D98C476-B4F1-431F-8193-FFAE83C46237}" type="pres">
      <dgm:prSet presAssocID="{9053AACF-1F1C-401F-8255-6882AEF43459}" presName="tile3" presStyleLbl="node1" presStyleIdx="2" presStyleCnt="4"/>
      <dgm:spPr/>
    </dgm:pt>
    <dgm:pt modelId="{940F77B3-3476-49B1-A9FC-AA0D8466E497}" type="pres">
      <dgm:prSet presAssocID="{9053AACF-1F1C-401F-8255-6882AEF43459}" presName="tile3text" presStyleLbl="node1" presStyleIdx="2" presStyleCnt="4">
        <dgm:presLayoutVars>
          <dgm:chMax val="0"/>
          <dgm:chPref val="0"/>
          <dgm:bulletEnabled val="1"/>
        </dgm:presLayoutVars>
      </dgm:prSet>
      <dgm:spPr/>
    </dgm:pt>
    <dgm:pt modelId="{DE7FD68A-9440-4AE0-A5B4-C5EBCCC57802}" type="pres">
      <dgm:prSet presAssocID="{9053AACF-1F1C-401F-8255-6882AEF43459}" presName="tile4" presStyleLbl="node1" presStyleIdx="3" presStyleCnt="4"/>
      <dgm:spPr/>
    </dgm:pt>
    <dgm:pt modelId="{182D444B-C7C6-41C0-B42B-C339C9E43A67}" type="pres">
      <dgm:prSet presAssocID="{9053AACF-1F1C-401F-8255-6882AEF43459}" presName="tile4text" presStyleLbl="node1" presStyleIdx="3" presStyleCnt="4">
        <dgm:presLayoutVars>
          <dgm:chMax val="0"/>
          <dgm:chPref val="0"/>
          <dgm:bulletEnabled val="1"/>
        </dgm:presLayoutVars>
      </dgm:prSet>
      <dgm:spPr/>
    </dgm:pt>
    <dgm:pt modelId="{CA9A11ED-2B16-44C2-8B03-21B0236FBD2B}" type="pres">
      <dgm:prSet presAssocID="{9053AACF-1F1C-401F-8255-6882AEF43459}" presName="centerTile" presStyleLbl="fgShp" presStyleIdx="0" presStyleCnt="1" custFlipHor="1" custScaleX="42308" custScaleY="40541" custLinFactY="-79730" custLinFactNeighborX="-19" custLinFactNeighborY="-100000">
        <dgm:presLayoutVars>
          <dgm:chMax val="0"/>
          <dgm:chPref val="0"/>
        </dgm:presLayoutVars>
      </dgm:prSet>
      <dgm:spPr/>
    </dgm:pt>
  </dgm:ptLst>
  <dgm:cxnLst>
    <dgm:cxn modelId="{918F5603-0128-4B2B-B7EC-509468B6D760}" type="presOf" srcId="{9053AACF-1F1C-401F-8255-6882AEF43459}" destId="{6DBBCC72-FBB9-4D1E-9120-F08264FC6A26}" srcOrd="0" destOrd="0" presId="urn:microsoft.com/office/officeart/2005/8/layout/matrix1"/>
    <dgm:cxn modelId="{90077A0E-0572-4532-8DEC-63479385369A}" type="presOf" srcId="{BEE84EC6-BE25-4339-BAC1-6C63DFD46698}" destId="{B4FBA781-54AC-4929-AC10-B76E468D1A6E}" srcOrd="0" destOrd="0" presId="urn:microsoft.com/office/officeart/2005/8/layout/matrix1"/>
    <dgm:cxn modelId="{8215891A-CDCD-4232-97C1-A647E99B16B2}" type="presOf" srcId="{2B0B2E9C-5414-458B-8ABC-9A85C2969158}" destId="{6167C54B-9408-42CA-8019-3F8D7DBFEA08}" srcOrd="0" destOrd="0" presId="urn:microsoft.com/office/officeart/2005/8/layout/matrix1"/>
    <dgm:cxn modelId="{9C610532-181D-435A-9FE0-202121CF3C31}" type="presOf" srcId="{D54C04DA-07C4-4B92-8F8E-A743795DA8BE}" destId="{940F77B3-3476-49B1-A9FC-AA0D8466E497}" srcOrd="1" destOrd="0" presId="urn:microsoft.com/office/officeart/2005/8/layout/matrix1"/>
    <dgm:cxn modelId="{A7C37039-676D-42E8-A5DF-34921E98D053}" srcId="{4148BEBB-7740-48DC-8A64-C5909AE42867}" destId="{3344DAD4-D7EA-482C-AD53-1A7784017EA9}" srcOrd="3" destOrd="0" parTransId="{6B6C2A99-1A39-4686-A6C5-00C080C6C2CA}" sibTransId="{57D0D976-4F17-4499-97A6-BA8EBA0F4F48}"/>
    <dgm:cxn modelId="{C630613E-1D73-455E-9335-41870DB6FC43}" srcId="{4148BEBB-7740-48DC-8A64-C5909AE42867}" destId="{2B0B2E9C-5414-458B-8ABC-9A85C2969158}" srcOrd="1" destOrd="0" parTransId="{F091043A-355F-400C-BBB5-E79B5BED94D6}" sibTransId="{59D37D9A-38C5-4927-9927-ECD5C2CB9EEE}"/>
    <dgm:cxn modelId="{5004E63E-6A51-4E80-A9C8-96C727137D2E}" type="presOf" srcId="{BEE84EC6-BE25-4339-BAC1-6C63DFD46698}" destId="{019D1DB4-BA3C-465E-BD42-EE4AC740B3FE}" srcOrd="1" destOrd="0" presId="urn:microsoft.com/office/officeart/2005/8/layout/matrix1"/>
    <dgm:cxn modelId="{A775274B-8249-4EDA-8961-9054B375AE8D}" type="presOf" srcId="{2B0B2E9C-5414-458B-8ABC-9A85C2969158}" destId="{2308B8C9-8ED4-4983-82F5-90D5CA6F401C}" srcOrd="1" destOrd="0" presId="urn:microsoft.com/office/officeart/2005/8/layout/matrix1"/>
    <dgm:cxn modelId="{2868E850-BAF0-45F2-BB92-48E19D1442F4}" srcId="{4148BEBB-7740-48DC-8A64-C5909AE42867}" destId="{BEE84EC6-BE25-4339-BAC1-6C63DFD46698}" srcOrd="0" destOrd="0" parTransId="{34B9F9A6-16C4-49E7-9CB2-77AB98501CED}" sibTransId="{BBD0CF9C-E25E-4D9C-8C41-B02FF43E0DE1}"/>
    <dgm:cxn modelId="{CB704C51-9CE6-4072-85DD-949357DDB3E0}" type="presOf" srcId="{D54C04DA-07C4-4B92-8F8E-A743795DA8BE}" destId="{4D98C476-B4F1-431F-8193-FFAE83C46237}" srcOrd="0" destOrd="0" presId="urn:microsoft.com/office/officeart/2005/8/layout/matrix1"/>
    <dgm:cxn modelId="{76EE4381-BF2C-46CD-853F-6A1E8E785281}" srcId="{9053AACF-1F1C-401F-8255-6882AEF43459}" destId="{4148BEBB-7740-48DC-8A64-C5909AE42867}" srcOrd="0" destOrd="0" parTransId="{85F8E1C1-3E20-4308-A4F9-0D839D9D9B29}" sibTransId="{B776149E-ED18-4B12-BA4A-32AFDBD7BBF3}"/>
    <dgm:cxn modelId="{8085F89E-5D29-4A03-BA28-F8D71E605E52}" type="presOf" srcId="{3344DAD4-D7EA-482C-AD53-1A7784017EA9}" destId="{182D444B-C7C6-41C0-B42B-C339C9E43A67}" srcOrd="1" destOrd="0" presId="urn:microsoft.com/office/officeart/2005/8/layout/matrix1"/>
    <dgm:cxn modelId="{BB9E55A9-FEC3-49B7-A841-95C61F405893}" srcId="{4148BEBB-7740-48DC-8A64-C5909AE42867}" destId="{D54C04DA-07C4-4B92-8F8E-A743795DA8BE}" srcOrd="2" destOrd="0" parTransId="{7F7A0E96-042A-4823-843F-E1D38F4580C4}" sibTransId="{DDEE5D20-5F25-422C-9F7E-9306859B7FAE}"/>
    <dgm:cxn modelId="{003636BA-26C6-481D-9D3B-066412460393}" type="presOf" srcId="{4148BEBB-7740-48DC-8A64-C5909AE42867}" destId="{CA9A11ED-2B16-44C2-8B03-21B0236FBD2B}" srcOrd="0" destOrd="0" presId="urn:microsoft.com/office/officeart/2005/8/layout/matrix1"/>
    <dgm:cxn modelId="{A52592F8-5038-486F-A1C4-1E7FE784EE23}" type="presOf" srcId="{3344DAD4-D7EA-482C-AD53-1A7784017EA9}" destId="{DE7FD68A-9440-4AE0-A5B4-C5EBCCC57802}" srcOrd="0" destOrd="0" presId="urn:microsoft.com/office/officeart/2005/8/layout/matrix1"/>
    <dgm:cxn modelId="{AC687AA3-F87E-4C9D-BB30-D2485B4651C0}" type="presParOf" srcId="{6DBBCC72-FBB9-4D1E-9120-F08264FC6A26}" destId="{6FC9FBF3-D717-4EC2-92DB-3B4C4692B16F}" srcOrd="0" destOrd="0" presId="urn:microsoft.com/office/officeart/2005/8/layout/matrix1"/>
    <dgm:cxn modelId="{2385EEC5-42DE-4FC8-8E51-0CBF7101EFF9}" type="presParOf" srcId="{6FC9FBF3-D717-4EC2-92DB-3B4C4692B16F}" destId="{B4FBA781-54AC-4929-AC10-B76E468D1A6E}" srcOrd="0" destOrd="0" presId="urn:microsoft.com/office/officeart/2005/8/layout/matrix1"/>
    <dgm:cxn modelId="{2308A9BA-283B-4FA4-9CFF-66E750D54B0D}" type="presParOf" srcId="{6FC9FBF3-D717-4EC2-92DB-3B4C4692B16F}" destId="{019D1DB4-BA3C-465E-BD42-EE4AC740B3FE}" srcOrd="1" destOrd="0" presId="urn:microsoft.com/office/officeart/2005/8/layout/matrix1"/>
    <dgm:cxn modelId="{C07C79F0-427D-4AA0-9709-91BDEDEAABD2}" type="presParOf" srcId="{6FC9FBF3-D717-4EC2-92DB-3B4C4692B16F}" destId="{6167C54B-9408-42CA-8019-3F8D7DBFEA08}" srcOrd="2" destOrd="0" presId="urn:microsoft.com/office/officeart/2005/8/layout/matrix1"/>
    <dgm:cxn modelId="{70574353-8E33-41AE-8419-BE3DEB5C47E6}" type="presParOf" srcId="{6FC9FBF3-D717-4EC2-92DB-3B4C4692B16F}" destId="{2308B8C9-8ED4-4983-82F5-90D5CA6F401C}" srcOrd="3" destOrd="0" presId="urn:microsoft.com/office/officeart/2005/8/layout/matrix1"/>
    <dgm:cxn modelId="{E90CB42F-2C44-4505-AD8B-3BDAE8506EA5}" type="presParOf" srcId="{6FC9FBF3-D717-4EC2-92DB-3B4C4692B16F}" destId="{4D98C476-B4F1-431F-8193-FFAE83C46237}" srcOrd="4" destOrd="0" presId="urn:microsoft.com/office/officeart/2005/8/layout/matrix1"/>
    <dgm:cxn modelId="{42375B31-71DE-4EE6-9B25-4840D16F1E49}" type="presParOf" srcId="{6FC9FBF3-D717-4EC2-92DB-3B4C4692B16F}" destId="{940F77B3-3476-49B1-A9FC-AA0D8466E497}" srcOrd="5" destOrd="0" presId="urn:microsoft.com/office/officeart/2005/8/layout/matrix1"/>
    <dgm:cxn modelId="{60D089DC-5729-4EBD-A0A1-8D00163441AC}" type="presParOf" srcId="{6FC9FBF3-D717-4EC2-92DB-3B4C4692B16F}" destId="{DE7FD68A-9440-4AE0-A5B4-C5EBCCC57802}" srcOrd="6" destOrd="0" presId="urn:microsoft.com/office/officeart/2005/8/layout/matrix1"/>
    <dgm:cxn modelId="{C01F9589-51A3-42BA-9BB5-E3B80872A447}" type="presParOf" srcId="{6FC9FBF3-D717-4EC2-92DB-3B4C4692B16F}" destId="{182D444B-C7C6-41C0-B42B-C339C9E43A67}" srcOrd="7" destOrd="0" presId="urn:microsoft.com/office/officeart/2005/8/layout/matrix1"/>
    <dgm:cxn modelId="{FED92614-19E6-40E0-89DD-4969F1F8E40B}" type="presParOf" srcId="{6DBBCC72-FBB9-4D1E-9120-F08264FC6A26}" destId="{CA9A11ED-2B16-44C2-8B03-21B0236FBD2B}" srcOrd="1" destOrd="0" presId="urn:microsoft.com/office/officeart/2005/8/layout/matrix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168C73FB-043E-492A-8B8F-DDD95D7464C8}"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en-US"/>
        </a:p>
      </dgm:t>
    </dgm:pt>
    <dgm:pt modelId="{7EFB07DF-1047-4C95-B1AC-C5FB39A4FE44}">
      <dgm:prSet custT="1"/>
      <dgm:spPr>
        <a:solidFill>
          <a:schemeClr val="accent2"/>
        </a:solidFill>
      </dgm:spPr>
      <dgm:t>
        <a:bodyPr/>
        <a:lstStyle/>
        <a:p>
          <a:r>
            <a:rPr lang="en-US" sz="1600" b="1" dirty="0">
              <a:latin typeface="Corbel" panose="020B0503020204020204" pitchFamily="34" charset="0"/>
            </a:rPr>
            <a:t>Competency 3: Legal/Compliance</a:t>
          </a:r>
          <a:endParaRPr lang="en-US" sz="1600" dirty="0">
            <a:latin typeface="Corbel" panose="020B0503020204020204" pitchFamily="34" charset="0"/>
          </a:endParaRPr>
        </a:p>
      </dgm:t>
      <dgm:extLst>
        <a:ext uri="{E40237B7-FDA0-4F09-8148-C483321AD2D9}">
          <dgm14:cNvPr xmlns:dgm14="http://schemas.microsoft.com/office/drawing/2010/diagram" id="0" name="">
            <a:hlinkClick xmlns:r="http://schemas.openxmlformats.org/officeDocument/2006/relationships" r:id="rId1" action="ppaction://hlinksldjump"/>
          </dgm14:cNvPr>
        </a:ext>
      </dgm:extLst>
    </dgm:pt>
    <dgm:pt modelId="{76718E24-923A-42B0-8510-51F18107CD82}" type="parTrans" cxnId="{98F7F85A-A0D0-4B5F-9743-1FCF59CC870D}">
      <dgm:prSet/>
      <dgm:spPr/>
      <dgm:t>
        <a:bodyPr/>
        <a:lstStyle/>
        <a:p>
          <a:endParaRPr lang="en-US"/>
        </a:p>
      </dgm:t>
    </dgm:pt>
    <dgm:pt modelId="{03A67453-2CBA-463A-B731-641DEBD7F495}" type="sibTrans" cxnId="{98F7F85A-A0D0-4B5F-9743-1FCF59CC870D}">
      <dgm:prSet/>
      <dgm:spPr/>
      <dgm:t>
        <a:bodyPr/>
        <a:lstStyle/>
        <a:p>
          <a:endParaRPr lang="en-US"/>
        </a:p>
      </dgm:t>
    </dgm:pt>
    <dgm:pt modelId="{21B5CE55-B2DE-4F86-A8A6-7AE88BDB6D58}">
      <dgm:prSet custT="1"/>
      <dgm:spPr>
        <a:solidFill>
          <a:schemeClr val="accent2">
            <a:lumMod val="20000"/>
            <a:lumOff val="80000"/>
            <a:alpha val="90000"/>
          </a:schemeClr>
        </a:solidFill>
      </dgm:spPr>
      <dgm:t>
        <a:bodyPr/>
        <a:lstStyle/>
        <a:p>
          <a:r>
            <a:rPr lang="en-US" sz="1050" dirty="0">
              <a:latin typeface="Corbel" panose="020B0503020204020204" pitchFamily="34" charset="0"/>
            </a:rPr>
            <a:t>Effectively demonstrates knowledge of policies, procedures, laws, rules and regulations</a:t>
          </a:r>
        </a:p>
      </dgm:t>
    </dgm:pt>
    <dgm:pt modelId="{4EE9043E-0AFF-4D29-8CD1-AEE4776E873F}" type="parTrans" cxnId="{178CED46-2AAE-41C4-951E-2E3D1CE7B72E}">
      <dgm:prSet/>
      <dgm:spPr/>
      <dgm:t>
        <a:bodyPr/>
        <a:lstStyle/>
        <a:p>
          <a:endParaRPr lang="en-US"/>
        </a:p>
      </dgm:t>
    </dgm:pt>
    <dgm:pt modelId="{5538FAE9-9546-42AC-BB02-A5B738D95578}" type="sibTrans" cxnId="{178CED46-2AAE-41C4-951E-2E3D1CE7B72E}">
      <dgm:prSet/>
      <dgm:spPr/>
      <dgm:t>
        <a:bodyPr/>
        <a:lstStyle/>
        <a:p>
          <a:endParaRPr lang="en-US"/>
        </a:p>
      </dgm:t>
    </dgm:pt>
    <dgm:pt modelId="{1B768983-65C7-4716-98C8-6F5909A2D77A}" type="pres">
      <dgm:prSet presAssocID="{168C73FB-043E-492A-8B8F-DDD95D7464C8}" presName="Name0" presStyleCnt="0">
        <dgm:presLayoutVars>
          <dgm:dir/>
          <dgm:animLvl val="lvl"/>
          <dgm:resizeHandles val="exact"/>
        </dgm:presLayoutVars>
      </dgm:prSet>
      <dgm:spPr/>
    </dgm:pt>
    <dgm:pt modelId="{DFA4FDF9-C1D6-4397-A95A-27327C1CAC34}" type="pres">
      <dgm:prSet presAssocID="{7EFB07DF-1047-4C95-B1AC-C5FB39A4FE44}" presName="linNode" presStyleCnt="0"/>
      <dgm:spPr/>
    </dgm:pt>
    <dgm:pt modelId="{0EC414DC-EDE3-4EF8-8764-1376B10D59F2}" type="pres">
      <dgm:prSet presAssocID="{7EFB07DF-1047-4C95-B1AC-C5FB39A4FE44}" presName="parentText" presStyleLbl="node1" presStyleIdx="0" presStyleCnt="1" custLinFactNeighborX="-551">
        <dgm:presLayoutVars>
          <dgm:chMax val="1"/>
          <dgm:bulletEnabled val="1"/>
        </dgm:presLayoutVars>
      </dgm:prSet>
      <dgm:spPr/>
    </dgm:pt>
    <dgm:pt modelId="{4F0CA416-C329-4512-B417-01696507F778}" type="pres">
      <dgm:prSet presAssocID="{7EFB07DF-1047-4C95-B1AC-C5FB39A4FE44}" presName="descendantText" presStyleLbl="alignAccFollowNode1" presStyleIdx="0" presStyleCnt="1">
        <dgm:presLayoutVars>
          <dgm:bulletEnabled val="1"/>
        </dgm:presLayoutVars>
      </dgm:prSet>
      <dgm:spPr/>
    </dgm:pt>
  </dgm:ptLst>
  <dgm:cxnLst>
    <dgm:cxn modelId="{2027741E-D577-4853-BB52-A7EEC2875104}" type="presOf" srcId="{168C73FB-043E-492A-8B8F-DDD95D7464C8}" destId="{1B768983-65C7-4716-98C8-6F5909A2D77A}" srcOrd="0" destOrd="0" presId="urn:microsoft.com/office/officeart/2005/8/layout/vList5"/>
    <dgm:cxn modelId="{CE525A2C-FB03-4750-A7BE-D409B4784F6D}" type="presOf" srcId="{21B5CE55-B2DE-4F86-A8A6-7AE88BDB6D58}" destId="{4F0CA416-C329-4512-B417-01696507F778}" srcOrd="0" destOrd="0" presId="urn:microsoft.com/office/officeart/2005/8/layout/vList5"/>
    <dgm:cxn modelId="{178CED46-2AAE-41C4-951E-2E3D1CE7B72E}" srcId="{7EFB07DF-1047-4C95-B1AC-C5FB39A4FE44}" destId="{21B5CE55-B2DE-4F86-A8A6-7AE88BDB6D58}" srcOrd="0" destOrd="0" parTransId="{4EE9043E-0AFF-4D29-8CD1-AEE4776E873F}" sibTransId="{5538FAE9-9546-42AC-BB02-A5B738D95578}"/>
    <dgm:cxn modelId="{7371F555-6196-492A-B4ED-46E213853B3F}" type="presOf" srcId="{7EFB07DF-1047-4C95-B1AC-C5FB39A4FE44}" destId="{0EC414DC-EDE3-4EF8-8764-1376B10D59F2}" srcOrd="0" destOrd="0" presId="urn:microsoft.com/office/officeart/2005/8/layout/vList5"/>
    <dgm:cxn modelId="{98F7F85A-A0D0-4B5F-9743-1FCF59CC870D}" srcId="{168C73FB-043E-492A-8B8F-DDD95D7464C8}" destId="{7EFB07DF-1047-4C95-B1AC-C5FB39A4FE44}" srcOrd="0" destOrd="0" parTransId="{76718E24-923A-42B0-8510-51F18107CD82}" sibTransId="{03A67453-2CBA-463A-B731-641DEBD7F495}"/>
    <dgm:cxn modelId="{F5E341F0-3FEA-424A-B947-2DB750FBE45C}" type="presParOf" srcId="{1B768983-65C7-4716-98C8-6F5909A2D77A}" destId="{DFA4FDF9-C1D6-4397-A95A-27327C1CAC34}" srcOrd="0" destOrd="0" presId="urn:microsoft.com/office/officeart/2005/8/layout/vList5"/>
    <dgm:cxn modelId="{8FFFC672-ECD3-4824-9751-93060DCE3ECD}" type="presParOf" srcId="{DFA4FDF9-C1D6-4397-A95A-27327C1CAC34}" destId="{0EC414DC-EDE3-4EF8-8764-1376B10D59F2}" srcOrd="0" destOrd="0" presId="urn:microsoft.com/office/officeart/2005/8/layout/vList5"/>
    <dgm:cxn modelId="{B523664A-86F3-409B-AB48-2351FA605A37}" type="presParOf" srcId="{DFA4FDF9-C1D6-4397-A95A-27327C1CAC34}" destId="{4F0CA416-C329-4512-B417-01696507F778}" srcOrd="1" destOrd="0" presId="urn:microsoft.com/office/officeart/2005/8/layout/vList5"/>
  </dgm:cxnLst>
  <dgm:bg/>
  <dgm:whole/>
  <dgm:extLst>
    <a:ext uri="http://schemas.microsoft.com/office/drawing/2008/diagram">
      <dsp:dataModelExt xmlns:dsp="http://schemas.microsoft.com/office/drawing/2008/diagram" relId="rId25" minVer="http://schemas.openxmlformats.org/drawingml/2006/diagram"/>
    </a:ext>
  </dgm:extLst>
</dgm:dataModel>
</file>

<file path=ppt/diagrams/data30.xml><?xml version="1.0" encoding="utf-8"?>
<dgm:dataModel xmlns:dgm="http://schemas.openxmlformats.org/drawingml/2006/diagram" xmlns:a="http://schemas.openxmlformats.org/drawingml/2006/main">
  <dgm:ptLst>
    <dgm:pt modelId="{819DDD69-81FC-4D84-8F03-FA720201392E}" type="doc">
      <dgm:prSet loTypeId="urn:microsoft.com/office/officeart/2005/8/layout/matrix1" loCatId="matrix" qsTypeId="urn:microsoft.com/office/officeart/2005/8/quickstyle/simple1" qsCatId="simple" csTypeId="urn:microsoft.com/office/officeart/2005/8/colors/accent5_2" csCatId="accent5" phldr="1"/>
      <dgm:spPr/>
      <dgm:t>
        <a:bodyPr/>
        <a:lstStyle/>
        <a:p>
          <a:endParaRPr lang="en-US"/>
        </a:p>
      </dgm:t>
    </dgm:pt>
    <dgm:pt modelId="{2FD8ED3C-30CF-4873-9D5C-040D737F58F4}">
      <dgm:prSet phldrT="[Text]" custT="1"/>
      <dgm:spPr>
        <a:solidFill>
          <a:schemeClr val="accent1">
            <a:lumMod val="20000"/>
            <a:lumOff val="80000"/>
          </a:schemeClr>
        </a:solidFill>
      </dgm:spPr>
      <dgm:t>
        <a:bodyPr/>
        <a:lstStyle/>
        <a:p>
          <a:r>
            <a:rPr lang="en-US" sz="1500" b="1" dirty="0">
              <a:latin typeface="Corbel" panose="020B0503020204020204" pitchFamily="34" charset="0"/>
              <a:cs typeface="Arial" panose="020B0604020202020204" pitchFamily="34" charset="0"/>
            </a:rPr>
            <a:t>Training options</a:t>
          </a:r>
          <a:endParaRPr lang="en-US" sz="1500" b="1" dirty="0">
            <a:latin typeface="Corbel" panose="020B0503020204020204" pitchFamily="34" charset="0"/>
          </a:endParaRPr>
        </a:p>
      </dgm:t>
    </dgm:pt>
    <dgm:pt modelId="{225D92BB-A47B-45FC-BE16-BC43EA258124}" type="parTrans" cxnId="{B11BC0D6-0961-4274-821A-F693045607B3}">
      <dgm:prSet/>
      <dgm:spPr/>
      <dgm:t>
        <a:bodyPr/>
        <a:lstStyle/>
        <a:p>
          <a:endParaRPr lang="en-US"/>
        </a:p>
      </dgm:t>
    </dgm:pt>
    <dgm:pt modelId="{F8E5896A-C326-487E-8B73-C3C2C1FFA5DC}" type="sibTrans" cxnId="{B11BC0D6-0961-4274-821A-F693045607B3}">
      <dgm:prSet/>
      <dgm:spPr/>
      <dgm:t>
        <a:bodyPr/>
        <a:lstStyle/>
        <a:p>
          <a:endParaRPr lang="en-US"/>
        </a:p>
      </dgm:t>
    </dgm:pt>
    <dgm:pt modelId="{18A4DF4B-4BC3-4BC0-87B7-95ED0F1D3308}">
      <dgm:prSet phldrT="[Text]"/>
      <dgm:spPr>
        <a:solidFill>
          <a:schemeClr val="accent1"/>
        </a:solidFill>
      </dgm:spPr>
      <dgm:t>
        <a:bodyPr/>
        <a:lstStyle/>
        <a:p>
          <a:endParaRPr lang="en-US" dirty="0"/>
        </a:p>
      </dgm:t>
    </dgm:pt>
    <dgm:pt modelId="{92C06DED-55D4-4E4E-9ACB-C5A8EA3A6853}" type="parTrans" cxnId="{12CFBA81-112B-48F1-A2FE-45E1B916C18F}">
      <dgm:prSet/>
      <dgm:spPr/>
      <dgm:t>
        <a:bodyPr/>
        <a:lstStyle/>
        <a:p>
          <a:endParaRPr lang="en-US"/>
        </a:p>
      </dgm:t>
    </dgm:pt>
    <dgm:pt modelId="{498D78CA-D8A8-42D6-98DD-3A50D77EAFB7}" type="sibTrans" cxnId="{12CFBA81-112B-48F1-A2FE-45E1B916C18F}">
      <dgm:prSet/>
      <dgm:spPr/>
      <dgm:t>
        <a:bodyPr/>
        <a:lstStyle/>
        <a:p>
          <a:endParaRPr lang="en-US"/>
        </a:p>
      </dgm:t>
    </dgm:pt>
    <dgm:pt modelId="{D040620F-1884-4E2D-B81F-D912DF441062}">
      <dgm:prSet phldrT="[Text]"/>
      <dgm:spPr>
        <a:solidFill>
          <a:schemeClr val="accent1"/>
        </a:solidFill>
      </dgm:spPr>
      <dgm:t>
        <a:bodyPr/>
        <a:lstStyle/>
        <a:p>
          <a:endParaRPr lang="en-US" dirty="0"/>
        </a:p>
      </dgm:t>
    </dgm:pt>
    <dgm:pt modelId="{07C208DE-3A82-4CFB-A455-81E70ECC5396}" type="parTrans" cxnId="{254F8B53-DD3D-45AF-B046-A0DE9ED04616}">
      <dgm:prSet/>
      <dgm:spPr/>
      <dgm:t>
        <a:bodyPr/>
        <a:lstStyle/>
        <a:p>
          <a:endParaRPr lang="en-US"/>
        </a:p>
      </dgm:t>
    </dgm:pt>
    <dgm:pt modelId="{225F433D-CFB0-4682-A1FB-7F7A51CCBB60}" type="sibTrans" cxnId="{254F8B53-DD3D-45AF-B046-A0DE9ED04616}">
      <dgm:prSet/>
      <dgm:spPr/>
      <dgm:t>
        <a:bodyPr/>
        <a:lstStyle/>
        <a:p>
          <a:endParaRPr lang="en-US"/>
        </a:p>
      </dgm:t>
    </dgm:pt>
    <dgm:pt modelId="{E35972AB-2632-4B4D-A738-665E658F4203}">
      <dgm:prSet phldrT="[Text]"/>
      <dgm:spPr>
        <a:solidFill>
          <a:schemeClr val="accent1"/>
        </a:solidFill>
      </dgm:spPr>
      <dgm:t>
        <a:bodyPr/>
        <a:lstStyle/>
        <a:p>
          <a:endParaRPr lang="en-US" dirty="0"/>
        </a:p>
      </dgm:t>
    </dgm:pt>
    <dgm:pt modelId="{C2522D07-2B6D-4F41-8628-F60D1B4A61E0}" type="parTrans" cxnId="{DFDC6574-76BE-4DA1-8CEE-5F840A782FD3}">
      <dgm:prSet/>
      <dgm:spPr/>
      <dgm:t>
        <a:bodyPr/>
        <a:lstStyle/>
        <a:p>
          <a:endParaRPr lang="en-US"/>
        </a:p>
      </dgm:t>
    </dgm:pt>
    <dgm:pt modelId="{8009BA98-43C3-4ADE-A8A8-FC359E897991}" type="sibTrans" cxnId="{DFDC6574-76BE-4DA1-8CEE-5F840A782FD3}">
      <dgm:prSet/>
      <dgm:spPr/>
      <dgm:t>
        <a:bodyPr/>
        <a:lstStyle/>
        <a:p>
          <a:endParaRPr lang="en-US"/>
        </a:p>
      </dgm:t>
    </dgm:pt>
    <dgm:pt modelId="{0931C8EF-7D20-44D0-BF33-4D9159B6D10B}">
      <dgm:prSet phldrT="[Text]"/>
      <dgm:spPr>
        <a:solidFill>
          <a:schemeClr val="accent1"/>
        </a:solidFill>
      </dgm:spPr>
      <dgm:t>
        <a:bodyPr/>
        <a:lstStyle/>
        <a:p>
          <a:endParaRPr lang="en-US" dirty="0"/>
        </a:p>
      </dgm:t>
    </dgm:pt>
    <dgm:pt modelId="{32DDB26B-1844-4B6B-99BE-405F25D8C140}" type="parTrans" cxnId="{15EB9696-74A7-4947-B578-E3FBDD9183E2}">
      <dgm:prSet/>
      <dgm:spPr/>
      <dgm:t>
        <a:bodyPr/>
        <a:lstStyle/>
        <a:p>
          <a:endParaRPr lang="en-US"/>
        </a:p>
      </dgm:t>
    </dgm:pt>
    <dgm:pt modelId="{09E4F244-E3D9-4A5E-AF18-EEBA9A5FA5AC}" type="sibTrans" cxnId="{15EB9696-74A7-4947-B578-E3FBDD9183E2}">
      <dgm:prSet/>
      <dgm:spPr/>
      <dgm:t>
        <a:bodyPr/>
        <a:lstStyle/>
        <a:p>
          <a:endParaRPr lang="en-US"/>
        </a:p>
      </dgm:t>
    </dgm:pt>
    <dgm:pt modelId="{C5ECA3A2-6D58-43DE-A14C-DE63FAAE9020}" type="pres">
      <dgm:prSet presAssocID="{819DDD69-81FC-4D84-8F03-FA720201392E}" presName="diagram" presStyleCnt="0">
        <dgm:presLayoutVars>
          <dgm:chMax val="1"/>
          <dgm:dir/>
          <dgm:animLvl val="ctr"/>
          <dgm:resizeHandles val="exact"/>
        </dgm:presLayoutVars>
      </dgm:prSet>
      <dgm:spPr/>
    </dgm:pt>
    <dgm:pt modelId="{9EEC4D24-2A9B-4EEA-B167-BDE7E5F6B1F8}" type="pres">
      <dgm:prSet presAssocID="{819DDD69-81FC-4D84-8F03-FA720201392E}" presName="matrix" presStyleCnt="0"/>
      <dgm:spPr/>
    </dgm:pt>
    <dgm:pt modelId="{EF903817-80EA-4CBF-9F4D-C18C906DF0EE}" type="pres">
      <dgm:prSet presAssocID="{819DDD69-81FC-4D84-8F03-FA720201392E}" presName="tile1" presStyleLbl="node1" presStyleIdx="0" presStyleCnt="4"/>
      <dgm:spPr/>
    </dgm:pt>
    <dgm:pt modelId="{B1C44A88-0A2C-4396-AA33-66A56B866AD3}" type="pres">
      <dgm:prSet presAssocID="{819DDD69-81FC-4D84-8F03-FA720201392E}" presName="tile1text" presStyleLbl="node1" presStyleIdx="0" presStyleCnt="4">
        <dgm:presLayoutVars>
          <dgm:chMax val="0"/>
          <dgm:chPref val="0"/>
          <dgm:bulletEnabled val="1"/>
        </dgm:presLayoutVars>
      </dgm:prSet>
      <dgm:spPr/>
    </dgm:pt>
    <dgm:pt modelId="{F5F1BA27-7088-469E-B4EB-5C250DF90919}" type="pres">
      <dgm:prSet presAssocID="{819DDD69-81FC-4D84-8F03-FA720201392E}" presName="tile2" presStyleLbl="node1" presStyleIdx="1" presStyleCnt="4"/>
      <dgm:spPr/>
    </dgm:pt>
    <dgm:pt modelId="{0805E657-578A-44A1-89E3-67511E115C74}" type="pres">
      <dgm:prSet presAssocID="{819DDD69-81FC-4D84-8F03-FA720201392E}" presName="tile2text" presStyleLbl="node1" presStyleIdx="1" presStyleCnt="4">
        <dgm:presLayoutVars>
          <dgm:chMax val="0"/>
          <dgm:chPref val="0"/>
          <dgm:bulletEnabled val="1"/>
        </dgm:presLayoutVars>
      </dgm:prSet>
      <dgm:spPr/>
    </dgm:pt>
    <dgm:pt modelId="{1D2B5A24-B836-4125-9E46-63B2714E27CD}" type="pres">
      <dgm:prSet presAssocID="{819DDD69-81FC-4D84-8F03-FA720201392E}" presName="tile3" presStyleLbl="node1" presStyleIdx="2" presStyleCnt="4"/>
      <dgm:spPr/>
    </dgm:pt>
    <dgm:pt modelId="{3410FE87-A00B-414A-93D6-18729641069D}" type="pres">
      <dgm:prSet presAssocID="{819DDD69-81FC-4D84-8F03-FA720201392E}" presName="tile3text" presStyleLbl="node1" presStyleIdx="2" presStyleCnt="4">
        <dgm:presLayoutVars>
          <dgm:chMax val="0"/>
          <dgm:chPref val="0"/>
          <dgm:bulletEnabled val="1"/>
        </dgm:presLayoutVars>
      </dgm:prSet>
      <dgm:spPr/>
    </dgm:pt>
    <dgm:pt modelId="{3FAF2845-63F5-47A7-A65A-DF2102B2D2E2}" type="pres">
      <dgm:prSet presAssocID="{819DDD69-81FC-4D84-8F03-FA720201392E}" presName="tile4" presStyleLbl="node1" presStyleIdx="3" presStyleCnt="4"/>
      <dgm:spPr/>
    </dgm:pt>
    <dgm:pt modelId="{1DFF27BB-FC11-4B21-A5AA-6D9714A83E2C}" type="pres">
      <dgm:prSet presAssocID="{819DDD69-81FC-4D84-8F03-FA720201392E}" presName="tile4text" presStyleLbl="node1" presStyleIdx="3" presStyleCnt="4">
        <dgm:presLayoutVars>
          <dgm:chMax val="0"/>
          <dgm:chPref val="0"/>
          <dgm:bulletEnabled val="1"/>
        </dgm:presLayoutVars>
      </dgm:prSet>
      <dgm:spPr/>
    </dgm:pt>
    <dgm:pt modelId="{E05F2D3F-57CC-484B-9029-D7158592800D}" type="pres">
      <dgm:prSet presAssocID="{819DDD69-81FC-4D84-8F03-FA720201392E}" presName="centerTile" presStyleLbl="fgShp" presStyleIdx="0" presStyleCnt="1" custScaleX="42162" custScaleY="40843" custLinFactY="-80000" custLinFactNeighborX="147" custLinFactNeighborY="-100000">
        <dgm:presLayoutVars>
          <dgm:chMax val="0"/>
          <dgm:chPref val="0"/>
        </dgm:presLayoutVars>
      </dgm:prSet>
      <dgm:spPr/>
    </dgm:pt>
  </dgm:ptLst>
  <dgm:cxnLst>
    <dgm:cxn modelId="{D95F7703-5F31-4483-ABD3-404FCB9A20BD}" type="presOf" srcId="{0931C8EF-7D20-44D0-BF33-4D9159B6D10B}" destId="{3FAF2845-63F5-47A7-A65A-DF2102B2D2E2}" srcOrd="0" destOrd="0" presId="urn:microsoft.com/office/officeart/2005/8/layout/matrix1"/>
    <dgm:cxn modelId="{D9EAFB03-13F3-43E2-9C98-7D3AB59DFBDE}" type="presOf" srcId="{2FD8ED3C-30CF-4873-9D5C-040D737F58F4}" destId="{E05F2D3F-57CC-484B-9029-D7158592800D}" srcOrd="0" destOrd="0" presId="urn:microsoft.com/office/officeart/2005/8/layout/matrix1"/>
    <dgm:cxn modelId="{20203B2B-DFD1-4798-BCDF-B1EEEA1F0BB4}" type="presOf" srcId="{18A4DF4B-4BC3-4BC0-87B7-95ED0F1D3308}" destId="{EF903817-80EA-4CBF-9F4D-C18C906DF0EE}" srcOrd="0" destOrd="0" presId="urn:microsoft.com/office/officeart/2005/8/layout/matrix1"/>
    <dgm:cxn modelId="{3C682E64-FA75-4030-9F51-4DE92ADB25AC}" type="presOf" srcId="{819DDD69-81FC-4D84-8F03-FA720201392E}" destId="{C5ECA3A2-6D58-43DE-A14C-DE63FAAE9020}" srcOrd="0" destOrd="0" presId="urn:microsoft.com/office/officeart/2005/8/layout/matrix1"/>
    <dgm:cxn modelId="{D27E5945-6A6E-4498-A1C1-705D5173CC16}" type="presOf" srcId="{D040620F-1884-4E2D-B81F-D912DF441062}" destId="{0805E657-578A-44A1-89E3-67511E115C74}" srcOrd="1" destOrd="0" presId="urn:microsoft.com/office/officeart/2005/8/layout/matrix1"/>
    <dgm:cxn modelId="{72A0BE66-D7B4-48F8-9AA6-F29C87EC3AE5}" type="presOf" srcId="{D040620F-1884-4E2D-B81F-D912DF441062}" destId="{F5F1BA27-7088-469E-B4EB-5C250DF90919}" srcOrd="0" destOrd="0" presId="urn:microsoft.com/office/officeart/2005/8/layout/matrix1"/>
    <dgm:cxn modelId="{96240949-ACDA-4993-83B6-DA68E0EE682B}" type="presOf" srcId="{18A4DF4B-4BC3-4BC0-87B7-95ED0F1D3308}" destId="{B1C44A88-0A2C-4396-AA33-66A56B866AD3}" srcOrd="1" destOrd="0" presId="urn:microsoft.com/office/officeart/2005/8/layout/matrix1"/>
    <dgm:cxn modelId="{725F726C-0B74-42E3-A6F4-8BD5EFDA3256}" type="presOf" srcId="{0931C8EF-7D20-44D0-BF33-4D9159B6D10B}" destId="{1DFF27BB-FC11-4B21-A5AA-6D9714A83E2C}" srcOrd="1" destOrd="0" presId="urn:microsoft.com/office/officeart/2005/8/layout/matrix1"/>
    <dgm:cxn modelId="{254F8B53-DD3D-45AF-B046-A0DE9ED04616}" srcId="{2FD8ED3C-30CF-4873-9D5C-040D737F58F4}" destId="{D040620F-1884-4E2D-B81F-D912DF441062}" srcOrd="1" destOrd="0" parTransId="{07C208DE-3A82-4CFB-A455-81E70ECC5396}" sibTransId="{225F433D-CFB0-4682-A1FB-7F7A51CCBB60}"/>
    <dgm:cxn modelId="{DFDC6574-76BE-4DA1-8CEE-5F840A782FD3}" srcId="{2FD8ED3C-30CF-4873-9D5C-040D737F58F4}" destId="{E35972AB-2632-4B4D-A738-665E658F4203}" srcOrd="2" destOrd="0" parTransId="{C2522D07-2B6D-4F41-8628-F60D1B4A61E0}" sibTransId="{8009BA98-43C3-4ADE-A8A8-FC359E897991}"/>
    <dgm:cxn modelId="{A3C35677-3377-471C-BC4C-BED4884BAE3C}" type="presOf" srcId="{E35972AB-2632-4B4D-A738-665E658F4203}" destId="{3410FE87-A00B-414A-93D6-18729641069D}" srcOrd="1" destOrd="0" presId="urn:microsoft.com/office/officeart/2005/8/layout/matrix1"/>
    <dgm:cxn modelId="{12CFBA81-112B-48F1-A2FE-45E1B916C18F}" srcId="{2FD8ED3C-30CF-4873-9D5C-040D737F58F4}" destId="{18A4DF4B-4BC3-4BC0-87B7-95ED0F1D3308}" srcOrd="0" destOrd="0" parTransId="{92C06DED-55D4-4E4E-9ACB-C5A8EA3A6853}" sibTransId="{498D78CA-D8A8-42D6-98DD-3A50D77EAFB7}"/>
    <dgm:cxn modelId="{3555E886-37FF-4B6B-9F22-7D2219888FE0}" type="presOf" srcId="{E35972AB-2632-4B4D-A738-665E658F4203}" destId="{1D2B5A24-B836-4125-9E46-63B2714E27CD}" srcOrd="0" destOrd="0" presId="urn:microsoft.com/office/officeart/2005/8/layout/matrix1"/>
    <dgm:cxn modelId="{15EB9696-74A7-4947-B578-E3FBDD9183E2}" srcId="{2FD8ED3C-30CF-4873-9D5C-040D737F58F4}" destId="{0931C8EF-7D20-44D0-BF33-4D9159B6D10B}" srcOrd="3" destOrd="0" parTransId="{32DDB26B-1844-4B6B-99BE-405F25D8C140}" sibTransId="{09E4F244-E3D9-4A5E-AF18-EEBA9A5FA5AC}"/>
    <dgm:cxn modelId="{B11BC0D6-0961-4274-821A-F693045607B3}" srcId="{819DDD69-81FC-4D84-8F03-FA720201392E}" destId="{2FD8ED3C-30CF-4873-9D5C-040D737F58F4}" srcOrd="0" destOrd="0" parTransId="{225D92BB-A47B-45FC-BE16-BC43EA258124}" sibTransId="{F8E5896A-C326-487E-8B73-C3C2C1FFA5DC}"/>
    <dgm:cxn modelId="{DF19ED88-2DE1-4C88-ADDE-206BB217B648}" type="presParOf" srcId="{C5ECA3A2-6D58-43DE-A14C-DE63FAAE9020}" destId="{9EEC4D24-2A9B-4EEA-B167-BDE7E5F6B1F8}" srcOrd="0" destOrd="0" presId="urn:microsoft.com/office/officeart/2005/8/layout/matrix1"/>
    <dgm:cxn modelId="{43F2B203-C43B-4A14-9FCA-6E57EF43B083}" type="presParOf" srcId="{9EEC4D24-2A9B-4EEA-B167-BDE7E5F6B1F8}" destId="{EF903817-80EA-4CBF-9F4D-C18C906DF0EE}" srcOrd="0" destOrd="0" presId="urn:microsoft.com/office/officeart/2005/8/layout/matrix1"/>
    <dgm:cxn modelId="{EADEBA9F-2E17-4EED-A48C-104EA25C8E44}" type="presParOf" srcId="{9EEC4D24-2A9B-4EEA-B167-BDE7E5F6B1F8}" destId="{B1C44A88-0A2C-4396-AA33-66A56B866AD3}" srcOrd="1" destOrd="0" presId="urn:microsoft.com/office/officeart/2005/8/layout/matrix1"/>
    <dgm:cxn modelId="{95D324BB-95D9-4788-A98C-E0C60BEB0FFB}" type="presParOf" srcId="{9EEC4D24-2A9B-4EEA-B167-BDE7E5F6B1F8}" destId="{F5F1BA27-7088-469E-B4EB-5C250DF90919}" srcOrd="2" destOrd="0" presId="urn:microsoft.com/office/officeart/2005/8/layout/matrix1"/>
    <dgm:cxn modelId="{A75EA930-49CD-4863-9DA0-179C2ACBBC84}" type="presParOf" srcId="{9EEC4D24-2A9B-4EEA-B167-BDE7E5F6B1F8}" destId="{0805E657-578A-44A1-89E3-67511E115C74}" srcOrd="3" destOrd="0" presId="urn:microsoft.com/office/officeart/2005/8/layout/matrix1"/>
    <dgm:cxn modelId="{947AA1F0-946C-458D-9A4A-0ED968A4C6B3}" type="presParOf" srcId="{9EEC4D24-2A9B-4EEA-B167-BDE7E5F6B1F8}" destId="{1D2B5A24-B836-4125-9E46-63B2714E27CD}" srcOrd="4" destOrd="0" presId="urn:microsoft.com/office/officeart/2005/8/layout/matrix1"/>
    <dgm:cxn modelId="{4A10EC60-5391-4595-9F21-121F2922700E}" type="presParOf" srcId="{9EEC4D24-2A9B-4EEA-B167-BDE7E5F6B1F8}" destId="{3410FE87-A00B-414A-93D6-18729641069D}" srcOrd="5" destOrd="0" presId="urn:microsoft.com/office/officeart/2005/8/layout/matrix1"/>
    <dgm:cxn modelId="{C156063B-E0A9-45B5-99C6-C2AA2464CFC3}" type="presParOf" srcId="{9EEC4D24-2A9B-4EEA-B167-BDE7E5F6B1F8}" destId="{3FAF2845-63F5-47A7-A65A-DF2102B2D2E2}" srcOrd="6" destOrd="0" presId="urn:microsoft.com/office/officeart/2005/8/layout/matrix1"/>
    <dgm:cxn modelId="{2F034F50-44FE-4946-9D39-5E93DECE80EA}" type="presParOf" srcId="{9EEC4D24-2A9B-4EEA-B167-BDE7E5F6B1F8}" destId="{1DFF27BB-FC11-4B21-A5AA-6D9714A83E2C}" srcOrd="7" destOrd="0" presId="urn:microsoft.com/office/officeart/2005/8/layout/matrix1"/>
    <dgm:cxn modelId="{6EF75D25-0A10-402E-A827-FD85BF3727C6}" type="presParOf" srcId="{C5ECA3A2-6D58-43DE-A14C-DE63FAAE9020}" destId="{E05F2D3F-57CC-484B-9029-D7158592800D}" srcOrd="1" destOrd="0" presId="urn:microsoft.com/office/officeart/2005/8/layout/matrix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1.xml><?xml version="1.0" encoding="utf-8"?>
<dgm:dataModel xmlns:dgm="http://schemas.openxmlformats.org/drawingml/2006/diagram" xmlns:a="http://schemas.openxmlformats.org/drawingml/2006/main">
  <dgm:ptLst>
    <dgm:pt modelId="{81DDEF5D-B776-4982-BED6-904FCA7F98DA}" type="doc">
      <dgm:prSet loTypeId="urn:microsoft.com/office/officeart/2005/8/layout/matrix1" loCatId="matrix" qsTypeId="urn:microsoft.com/office/officeart/2005/8/quickstyle/simple1" qsCatId="simple" csTypeId="urn:microsoft.com/office/officeart/2005/8/colors/accent2_2" csCatId="accent2" phldr="1"/>
      <dgm:spPr/>
      <dgm:t>
        <a:bodyPr/>
        <a:lstStyle/>
        <a:p>
          <a:endParaRPr lang="en-US"/>
        </a:p>
      </dgm:t>
    </dgm:pt>
    <dgm:pt modelId="{75C9FDF7-4B78-46F4-B2EB-C1C3338101AE}">
      <dgm:prSet phldrT="[Text]" custT="1"/>
      <dgm:spPr/>
      <dgm:t>
        <a:bodyPr/>
        <a:lstStyle/>
        <a:p>
          <a:r>
            <a:rPr lang="en-US" sz="1500" b="1" dirty="0">
              <a:latin typeface="Corbel" panose="020B0503020204020204" pitchFamily="34" charset="0"/>
              <a:cs typeface="Arial" panose="020B0604020202020204" pitchFamily="34" charset="0"/>
            </a:rPr>
            <a:t>Training options</a:t>
          </a:r>
          <a:endParaRPr lang="en-US" sz="1500" b="1" dirty="0">
            <a:latin typeface="Corbel" panose="020B0503020204020204" pitchFamily="34" charset="0"/>
          </a:endParaRPr>
        </a:p>
      </dgm:t>
    </dgm:pt>
    <dgm:pt modelId="{3887AE24-68E7-467F-B547-F2920CBC3B6E}" type="parTrans" cxnId="{7AF45F47-53B0-44A8-9B95-07F2EA2BFD06}">
      <dgm:prSet/>
      <dgm:spPr/>
      <dgm:t>
        <a:bodyPr/>
        <a:lstStyle/>
        <a:p>
          <a:endParaRPr lang="en-US"/>
        </a:p>
      </dgm:t>
    </dgm:pt>
    <dgm:pt modelId="{A12CEADE-2F69-4149-AC53-7670A57938CA}" type="sibTrans" cxnId="{7AF45F47-53B0-44A8-9B95-07F2EA2BFD06}">
      <dgm:prSet/>
      <dgm:spPr/>
      <dgm:t>
        <a:bodyPr/>
        <a:lstStyle/>
        <a:p>
          <a:endParaRPr lang="en-US"/>
        </a:p>
      </dgm:t>
    </dgm:pt>
    <dgm:pt modelId="{FE1B8CD7-A9B9-4C60-A239-23F4E6A4E434}">
      <dgm:prSet phldrT="[Text]"/>
      <dgm:spPr/>
      <dgm:t>
        <a:bodyPr/>
        <a:lstStyle/>
        <a:p>
          <a:endParaRPr lang="en-US" dirty="0"/>
        </a:p>
      </dgm:t>
    </dgm:pt>
    <dgm:pt modelId="{7325A901-B78A-4E1C-911A-FFF07FE7208A}" type="parTrans" cxnId="{14EDE1E7-1B67-42EF-821A-D1DEDAD86A66}">
      <dgm:prSet/>
      <dgm:spPr/>
      <dgm:t>
        <a:bodyPr/>
        <a:lstStyle/>
        <a:p>
          <a:endParaRPr lang="en-US"/>
        </a:p>
      </dgm:t>
    </dgm:pt>
    <dgm:pt modelId="{BA1FFD04-9C1A-4385-885A-CEC028A1DF4C}" type="sibTrans" cxnId="{14EDE1E7-1B67-42EF-821A-D1DEDAD86A66}">
      <dgm:prSet/>
      <dgm:spPr/>
      <dgm:t>
        <a:bodyPr/>
        <a:lstStyle/>
        <a:p>
          <a:endParaRPr lang="en-US"/>
        </a:p>
      </dgm:t>
    </dgm:pt>
    <dgm:pt modelId="{775B2B51-7F7C-4F9E-BBB7-4BD712D859E3}">
      <dgm:prSet phldrT="[Text]"/>
      <dgm:spPr/>
      <dgm:t>
        <a:bodyPr/>
        <a:lstStyle/>
        <a:p>
          <a:endParaRPr lang="en-US" dirty="0"/>
        </a:p>
      </dgm:t>
    </dgm:pt>
    <dgm:pt modelId="{9E13F7D5-DD81-4D59-A67A-A413CF1E14D7}" type="parTrans" cxnId="{AB54758A-136C-48B9-93BB-5EADCECB2FA8}">
      <dgm:prSet/>
      <dgm:spPr/>
      <dgm:t>
        <a:bodyPr/>
        <a:lstStyle/>
        <a:p>
          <a:endParaRPr lang="en-US"/>
        </a:p>
      </dgm:t>
    </dgm:pt>
    <dgm:pt modelId="{9CF45DBA-F95B-45C9-9A1C-43E847C78FF8}" type="sibTrans" cxnId="{AB54758A-136C-48B9-93BB-5EADCECB2FA8}">
      <dgm:prSet/>
      <dgm:spPr/>
      <dgm:t>
        <a:bodyPr/>
        <a:lstStyle/>
        <a:p>
          <a:endParaRPr lang="en-US"/>
        </a:p>
      </dgm:t>
    </dgm:pt>
    <dgm:pt modelId="{63F24B57-BAF1-4D37-8EA9-0C1099BCF45E}">
      <dgm:prSet phldrT="[Text]"/>
      <dgm:spPr/>
      <dgm:t>
        <a:bodyPr/>
        <a:lstStyle/>
        <a:p>
          <a:endParaRPr lang="en-US" dirty="0"/>
        </a:p>
      </dgm:t>
    </dgm:pt>
    <dgm:pt modelId="{1AB7FD8D-B1D1-4618-B6D2-09261A259A92}" type="parTrans" cxnId="{FF8430D1-660D-49B3-8799-E69DB78ED36F}">
      <dgm:prSet/>
      <dgm:spPr/>
      <dgm:t>
        <a:bodyPr/>
        <a:lstStyle/>
        <a:p>
          <a:endParaRPr lang="en-US"/>
        </a:p>
      </dgm:t>
    </dgm:pt>
    <dgm:pt modelId="{678DFC09-CB04-4527-80ED-EFC641EC12B3}" type="sibTrans" cxnId="{FF8430D1-660D-49B3-8799-E69DB78ED36F}">
      <dgm:prSet/>
      <dgm:spPr/>
      <dgm:t>
        <a:bodyPr/>
        <a:lstStyle/>
        <a:p>
          <a:endParaRPr lang="en-US"/>
        </a:p>
      </dgm:t>
    </dgm:pt>
    <dgm:pt modelId="{295BD8D9-97E5-4052-AFEB-A6950871862B}">
      <dgm:prSet phldrT="[Text]"/>
      <dgm:spPr/>
      <dgm:t>
        <a:bodyPr/>
        <a:lstStyle/>
        <a:p>
          <a:endParaRPr lang="en-US" dirty="0"/>
        </a:p>
      </dgm:t>
    </dgm:pt>
    <dgm:pt modelId="{38A26351-FFB7-474C-82DB-2FAA4B34C5ED}" type="parTrans" cxnId="{24D51B8A-CC39-4757-A936-2C7F961F2B9B}">
      <dgm:prSet/>
      <dgm:spPr/>
      <dgm:t>
        <a:bodyPr/>
        <a:lstStyle/>
        <a:p>
          <a:endParaRPr lang="en-US"/>
        </a:p>
      </dgm:t>
    </dgm:pt>
    <dgm:pt modelId="{170D6882-4A69-418B-8B0F-9D67DC6EBD82}" type="sibTrans" cxnId="{24D51B8A-CC39-4757-A936-2C7F961F2B9B}">
      <dgm:prSet/>
      <dgm:spPr/>
      <dgm:t>
        <a:bodyPr/>
        <a:lstStyle/>
        <a:p>
          <a:endParaRPr lang="en-US"/>
        </a:p>
      </dgm:t>
    </dgm:pt>
    <dgm:pt modelId="{FC8B805B-0B16-4EF4-A0AE-7FF01ED37CF0}" type="pres">
      <dgm:prSet presAssocID="{81DDEF5D-B776-4982-BED6-904FCA7F98DA}" presName="diagram" presStyleCnt="0">
        <dgm:presLayoutVars>
          <dgm:chMax val="1"/>
          <dgm:dir/>
          <dgm:animLvl val="ctr"/>
          <dgm:resizeHandles val="exact"/>
        </dgm:presLayoutVars>
      </dgm:prSet>
      <dgm:spPr/>
    </dgm:pt>
    <dgm:pt modelId="{74D1368F-5EE0-4A8C-AF74-867FE1DD0E23}" type="pres">
      <dgm:prSet presAssocID="{81DDEF5D-B776-4982-BED6-904FCA7F98DA}" presName="matrix" presStyleCnt="0"/>
      <dgm:spPr/>
    </dgm:pt>
    <dgm:pt modelId="{5A51E0EE-247B-44CE-8C2F-B184B0BE1DD8}" type="pres">
      <dgm:prSet presAssocID="{81DDEF5D-B776-4982-BED6-904FCA7F98DA}" presName="tile1" presStyleLbl="node1" presStyleIdx="0" presStyleCnt="4"/>
      <dgm:spPr/>
    </dgm:pt>
    <dgm:pt modelId="{35E482F6-1493-4CFD-93A1-F1B024A03EE6}" type="pres">
      <dgm:prSet presAssocID="{81DDEF5D-B776-4982-BED6-904FCA7F98DA}" presName="tile1text" presStyleLbl="node1" presStyleIdx="0" presStyleCnt="4">
        <dgm:presLayoutVars>
          <dgm:chMax val="0"/>
          <dgm:chPref val="0"/>
          <dgm:bulletEnabled val="1"/>
        </dgm:presLayoutVars>
      </dgm:prSet>
      <dgm:spPr/>
    </dgm:pt>
    <dgm:pt modelId="{3DD6C794-8233-42DD-82A3-E8EEECBC14E2}" type="pres">
      <dgm:prSet presAssocID="{81DDEF5D-B776-4982-BED6-904FCA7F98DA}" presName="tile2" presStyleLbl="node1" presStyleIdx="1" presStyleCnt="4"/>
      <dgm:spPr/>
    </dgm:pt>
    <dgm:pt modelId="{D1E88011-EACB-4E1C-A7F2-AA73EE9CF508}" type="pres">
      <dgm:prSet presAssocID="{81DDEF5D-B776-4982-BED6-904FCA7F98DA}" presName="tile2text" presStyleLbl="node1" presStyleIdx="1" presStyleCnt="4">
        <dgm:presLayoutVars>
          <dgm:chMax val="0"/>
          <dgm:chPref val="0"/>
          <dgm:bulletEnabled val="1"/>
        </dgm:presLayoutVars>
      </dgm:prSet>
      <dgm:spPr/>
    </dgm:pt>
    <dgm:pt modelId="{29A48300-24EB-425C-BFCE-FE8407FDF185}" type="pres">
      <dgm:prSet presAssocID="{81DDEF5D-B776-4982-BED6-904FCA7F98DA}" presName="tile3" presStyleLbl="node1" presStyleIdx="2" presStyleCnt="4"/>
      <dgm:spPr/>
    </dgm:pt>
    <dgm:pt modelId="{F0F8BB62-3289-4E44-9C8D-330C4940AA3A}" type="pres">
      <dgm:prSet presAssocID="{81DDEF5D-B776-4982-BED6-904FCA7F98DA}" presName="tile3text" presStyleLbl="node1" presStyleIdx="2" presStyleCnt="4">
        <dgm:presLayoutVars>
          <dgm:chMax val="0"/>
          <dgm:chPref val="0"/>
          <dgm:bulletEnabled val="1"/>
        </dgm:presLayoutVars>
      </dgm:prSet>
      <dgm:spPr/>
    </dgm:pt>
    <dgm:pt modelId="{EE163852-1095-496B-BA1C-573FA2252CCE}" type="pres">
      <dgm:prSet presAssocID="{81DDEF5D-B776-4982-BED6-904FCA7F98DA}" presName="tile4" presStyleLbl="node1" presStyleIdx="3" presStyleCnt="4"/>
      <dgm:spPr/>
    </dgm:pt>
    <dgm:pt modelId="{CD2C83EA-A02F-495F-913E-DBB2B28306FF}" type="pres">
      <dgm:prSet presAssocID="{81DDEF5D-B776-4982-BED6-904FCA7F98DA}" presName="tile4text" presStyleLbl="node1" presStyleIdx="3" presStyleCnt="4">
        <dgm:presLayoutVars>
          <dgm:chMax val="0"/>
          <dgm:chPref val="0"/>
          <dgm:bulletEnabled val="1"/>
        </dgm:presLayoutVars>
      </dgm:prSet>
      <dgm:spPr/>
    </dgm:pt>
    <dgm:pt modelId="{18859A6D-A298-488E-B158-25FD7EAEC6EA}" type="pres">
      <dgm:prSet presAssocID="{81DDEF5D-B776-4982-BED6-904FCA7F98DA}" presName="centerTile" presStyleLbl="fgShp" presStyleIdx="0" presStyleCnt="1" custScaleX="42162" custScaleY="40843" custLinFactY="-78768" custLinFactNeighborY="-100000">
        <dgm:presLayoutVars>
          <dgm:chMax val="0"/>
          <dgm:chPref val="0"/>
        </dgm:presLayoutVars>
      </dgm:prSet>
      <dgm:spPr/>
    </dgm:pt>
  </dgm:ptLst>
  <dgm:cxnLst>
    <dgm:cxn modelId="{9F9C7F02-178B-4F26-B270-CF4A4A22405A}" type="presOf" srcId="{295BD8D9-97E5-4052-AFEB-A6950871862B}" destId="{EE163852-1095-496B-BA1C-573FA2252CCE}" srcOrd="0" destOrd="0" presId="urn:microsoft.com/office/officeart/2005/8/layout/matrix1"/>
    <dgm:cxn modelId="{C61DEB19-3AFA-41EA-83FE-13589907AA3F}" type="presOf" srcId="{75C9FDF7-4B78-46F4-B2EB-C1C3338101AE}" destId="{18859A6D-A298-488E-B158-25FD7EAEC6EA}" srcOrd="0" destOrd="0" presId="urn:microsoft.com/office/officeart/2005/8/layout/matrix1"/>
    <dgm:cxn modelId="{8A6B8E1F-3F88-48A1-B40B-28F1F51DA565}" type="presOf" srcId="{63F24B57-BAF1-4D37-8EA9-0C1099BCF45E}" destId="{F0F8BB62-3289-4E44-9C8D-330C4940AA3A}" srcOrd="1" destOrd="0" presId="urn:microsoft.com/office/officeart/2005/8/layout/matrix1"/>
    <dgm:cxn modelId="{432D8B21-74BB-4DFA-A738-AD79F2C486C9}" type="presOf" srcId="{775B2B51-7F7C-4F9E-BBB7-4BD712D859E3}" destId="{D1E88011-EACB-4E1C-A7F2-AA73EE9CF508}" srcOrd="1" destOrd="0" presId="urn:microsoft.com/office/officeart/2005/8/layout/matrix1"/>
    <dgm:cxn modelId="{667B143A-A5A1-42AE-AD91-3CD7663A863D}" type="presOf" srcId="{FE1B8CD7-A9B9-4C60-A239-23F4E6A4E434}" destId="{5A51E0EE-247B-44CE-8C2F-B184B0BE1DD8}" srcOrd="0" destOrd="0" presId="urn:microsoft.com/office/officeart/2005/8/layout/matrix1"/>
    <dgm:cxn modelId="{1D838E5C-EC12-4D3D-A005-DBCE1C76DFAD}" type="presOf" srcId="{FE1B8CD7-A9B9-4C60-A239-23F4E6A4E434}" destId="{35E482F6-1493-4CFD-93A1-F1B024A03EE6}" srcOrd="1" destOrd="0" presId="urn:microsoft.com/office/officeart/2005/8/layout/matrix1"/>
    <dgm:cxn modelId="{7AF45F47-53B0-44A8-9B95-07F2EA2BFD06}" srcId="{81DDEF5D-B776-4982-BED6-904FCA7F98DA}" destId="{75C9FDF7-4B78-46F4-B2EB-C1C3338101AE}" srcOrd="0" destOrd="0" parTransId="{3887AE24-68E7-467F-B547-F2920CBC3B6E}" sibTransId="{A12CEADE-2F69-4149-AC53-7670A57938CA}"/>
    <dgm:cxn modelId="{24D51B8A-CC39-4757-A936-2C7F961F2B9B}" srcId="{75C9FDF7-4B78-46F4-B2EB-C1C3338101AE}" destId="{295BD8D9-97E5-4052-AFEB-A6950871862B}" srcOrd="3" destOrd="0" parTransId="{38A26351-FFB7-474C-82DB-2FAA4B34C5ED}" sibTransId="{170D6882-4A69-418B-8B0F-9D67DC6EBD82}"/>
    <dgm:cxn modelId="{AB54758A-136C-48B9-93BB-5EADCECB2FA8}" srcId="{75C9FDF7-4B78-46F4-B2EB-C1C3338101AE}" destId="{775B2B51-7F7C-4F9E-BBB7-4BD712D859E3}" srcOrd="1" destOrd="0" parTransId="{9E13F7D5-DD81-4D59-A67A-A413CF1E14D7}" sibTransId="{9CF45DBA-F95B-45C9-9A1C-43E847C78FF8}"/>
    <dgm:cxn modelId="{6EEB928A-6EE2-45A4-A835-162E27D1ECE8}" type="presOf" srcId="{63F24B57-BAF1-4D37-8EA9-0C1099BCF45E}" destId="{29A48300-24EB-425C-BFCE-FE8407FDF185}" srcOrd="0" destOrd="0" presId="urn:microsoft.com/office/officeart/2005/8/layout/matrix1"/>
    <dgm:cxn modelId="{450FE4AD-F379-4D65-A1A9-63B16A572CA6}" type="presOf" srcId="{295BD8D9-97E5-4052-AFEB-A6950871862B}" destId="{CD2C83EA-A02F-495F-913E-DBB2B28306FF}" srcOrd="1" destOrd="0" presId="urn:microsoft.com/office/officeart/2005/8/layout/matrix1"/>
    <dgm:cxn modelId="{AA62E7AF-2D1A-467D-A363-2195A6D04212}" type="presOf" srcId="{81DDEF5D-B776-4982-BED6-904FCA7F98DA}" destId="{FC8B805B-0B16-4EF4-A0AE-7FF01ED37CF0}" srcOrd="0" destOrd="0" presId="urn:microsoft.com/office/officeart/2005/8/layout/matrix1"/>
    <dgm:cxn modelId="{FF8430D1-660D-49B3-8799-E69DB78ED36F}" srcId="{75C9FDF7-4B78-46F4-B2EB-C1C3338101AE}" destId="{63F24B57-BAF1-4D37-8EA9-0C1099BCF45E}" srcOrd="2" destOrd="0" parTransId="{1AB7FD8D-B1D1-4618-B6D2-09261A259A92}" sibTransId="{678DFC09-CB04-4527-80ED-EFC641EC12B3}"/>
    <dgm:cxn modelId="{14EDE1E7-1B67-42EF-821A-D1DEDAD86A66}" srcId="{75C9FDF7-4B78-46F4-B2EB-C1C3338101AE}" destId="{FE1B8CD7-A9B9-4C60-A239-23F4E6A4E434}" srcOrd="0" destOrd="0" parTransId="{7325A901-B78A-4E1C-911A-FFF07FE7208A}" sibTransId="{BA1FFD04-9C1A-4385-885A-CEC028A1DF4C}"/>
    <dgm:cxn modelId="{3B5755EF-41D4-4BE6-B465-C985A204C6A4}" type="presOf" srcId="{775B2B51-7F7C-4F9E-BBB7-4BD712D859E3}" destId="{3DD6C794-8233-42DD-82A3-E8EEECBC14E2}" srcOrd="0" destOrd="0" presId="urn:microsoft.com/office/officeart/2005/8/layout/matrix1"/>
    <dgm:cxn modelId="{BF57A77C-6FD0-40F0-9F2D-FBF4319CCD62}" type="presParOf" srcId="{FC8B805B-0B16-4EF4-A0AE-7FF01ED37CF0}" destId="{74D1368F-5EE0-4A8C-AF74-867FE1DD0E23}" srcOrd="0" destOrd="0" presId="urn:microsoft.com/office/officeart/2005/8/layout/matrix1"/>
    <dgm:cxn modelId="{BF422513-634B-4BE4-82F5-AA43567F692E}" type="presParOf" srcId="{74D1368F-5EE0-4A8C-AF74-867FE1DD0E23}" destId="{5A51E0EE-247B-44CE-8C2F-B184B0BE1DD8}" srcOrd="0" destOrd="0" presId="urn:microsoft.com/office/officeart/2005/8/layout/matrix1"/>
    <dgm:cxn modelId="{44C52842-E683-4AEA-AC47-AD1D3D4DFB04}" type="presParOf" srcId="{74D1368F-5EE0-4A8C-AF74-867FE1DD0E23}" destId="{35E482F6-1493-4CFD-93A1-F1B024A03EE6}" srcOrd="1" destOrd="0" presId="urn:microsoft.com/office/officeart/2005/8/layout/matrix1"/>
    <dgm:cxn modelId="{B5F6D7E1-0D52-47A1-90CB-C7ADF4CAF7D5}" type="presParOf" srcId="{74D1368F-5EE0-4A8C-AF74-867FE1DD0E23}" destId="{3DD6C794-8233-42DD-82A3-E8EEECBC14E2}" srcOrd="2" destOrd="0" presId="urn:microsoft.com/office/officeart/2005/8/layout/matrix1"/>
    <dgm:cxn modelId="{0F6553EF-03CF-4F72-8FB1-F4D743421C0E}" type="presParOf" srcId="{74D1368F-5EE0-4A8C-AF74-867FE1DD0E23}" destId="{D1E88011-EACB-4E1C-A7F2-AA73EE9CF508}" srcOrd="3" destOrd="0" presId="urn:microsoft.com/office/officeart/2005/8/layout/matrix1"/>
    <dgm:cxn modelId="{6FB95D0A-B8C0-4B87-A82F-63D6F402339C}" type="presParOf" srcId="{74D1368F-5EE0-4A8C-AF74-867FE1DD0E23}" destId="{29A48300-24EB-425C-BFCE-FE8407FDF185}" srcOrd="4" destOrd="0" presId="urn:microsoft.com/office/officeart/2005/8/layout/matrix1"/>
    <dgm:cxn modelId="{9991A87B-7A1E-4D1D-B6EE-FABDBAF7554D}" type="presParOf" srcId="{74D1368F-5EE0-4A8C-AF74-867FE1DD0E23}" destId="{F0F8BB62-3289-4E44-9C8D-330C4940AA3A}" srcOrd="5" destOrd="0" presId="urn:microsoft.com/office/officeart/2005/8/layout/matrix1"/>
    <dgm:cxn modelId="{8E7AC82E-36E7-4EC1-9AB9-0EB4F300D30C}" type="presParOf" srcId="{74D1368F-5EE0-4A8C-AF74-867FE1DD0E23}" destId="{EE163852-1095-496B-BA1C-573FA2252CCE}" srcOrd="6" destOrd="0" presId="urn:microsoft.com/office/officeart/2005/8/layout/matrix1"/>
    <dgm:cxn modelId="{EA9C7D06-8A2C-4772-9ECC-8C522FDB8D52}" type="presParOf" srcId="{74D1368F-5EE0-4A8C-AF74-867FE1DD0E23}" destId="{CD2C83EA-A02F-495F-913E-DBB2B28306FF}" srcOrd="7" destOrd="0" presId="urn:microsoft.com/office/officeart/2005/8/layout/matrix1"/>
    <dgm:cxn modelId="{A30A5E85-940D-4470-9409-B522D4C15B5D}" type="presParOf" srcId="{FC8B805B-0B16-4EF4-A0AE-7FF01ED37CF0}" destId="{18859A6D-A298-488E-B158-25FD7EAEC6EA}" srcOrd="1" destOrd="0" presId="urn:microsoft.com/office/officeart/2005/8/layout/matrix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2.xml><?xml version="1.0" encoding="utf-8"?>
<dgm:dataModel xmlns:dgm="http://schemas.openxmlformats.org/drawingml/2006/diagram" xmlns:a="http://schemas.openxmlformats.org/drawingml/2006/main">
  <dgm:ptLst>
    <dgm:pt modelId="{96E7095E-6E41-4DFA-997B-4F2EC8750BDE}" type="doc">
      <dgm:prSet loTypeId="urn:microsoft.com/office/officeart/2005/8/layout/matrix1" loCatId="matrix" qsTypeId="urn:microsoft.com/office/officeart/2005/8/quickstyle/simple1" qsCatId="simple" csTypeId="urn:microsoft.com/office/officeart/2005/8/colors/accent4_2" csCatId="accent4" phldr="1"/>
      <dgm:spPr/>
      <dgm:t>
        <a:bodyPr/>
        <a:lstStyle/>
        <a:p>
          <a:endParaRPr lang="en-US"/>
        </a:p>
      </dgm:t>
    </dgm:pt>
    <dgm:pt modelId="{BF52853A-8415-4432-B48F-A72ABBB17382}">
      <dgm:prSet phldrT="[Text]" custT="1"/>
      <dgm:spPr/>
      <dgm:t>
        <a:bodyPr/>
        <a:lstStyle/>
        <a:p>
          <a:r>
            <a:rPr lang="en-US" sz="1500" b="1" dirty="0">
              <a:latin typeface="Corbel" panose="020B0503020204020204" pitchFamily="34" charset="0"/>
              <a:cs typeface="Arial" panose="020B0604020202020204" pitchFamily="34" charset="0"/>
            </a:rPr>
            <a:t>Training options</a:t>
          </a:r>
          <a:endParaRPr lang="en-US" sz="1500" b="1" dirty="0">
            <a:latin typeface="Corbel" panose="020B0503020204020204" pitchFamily="34" charset="0"/>
          </a:endParaRPr>
        </a:p>
      </dgm:t>
    </dgm:pt>
    <dgm:pt modelId="{2C7A7C32-A819-4FC7-AAEE-E51F2923C76D}" type="parTrans" cxnId="{9BBDC187-80F6-4C82-ACAE-A9F2B0C228DF}">
      <dgm:prSet/>
      <dgm:spPr/>
      <dgm:t>
        <a:bodyPr/>
        <a:lstStyle/>
        <a:p>
          <a:endParaRPr lang="en-US"/>
        </a:p>
      </dgm:t>
    </dgm:pt>
    <dgm:pt modelId="{2694FE62-0479-4AB8-956D-54EB78F1CE02}" type="sibTrans" cxnId="{9BBDC187-80F6-4C82-ACAE-A9F2B0C228DF}">
      <dgm:prSet/>
      <dgm:spPr/>
      <dgm:t>
        <a:bodyPr/>
        <a:lstStyle/>
        <a:p>
          <a:endParaRPr lang="en-US"/>
        </a:p>
      </dgm:t>
    </dgm:pt>
    <dgm:pt modelId="{74C0EFEE-0667-4AEB-9F2A-2D536F042A9E}">
      <dgm:prSet phldrT="[Text]"/>
      <dgm:spPr/>
      <dgm:t>
        <a:bodyPr/>
        <a:lstStyle/>
        <a:p>
          <a:endParaRPr lang="en-US" dirty="0"/>
        </a:p>
      </dgm:t>
    </dgm:pt>
    <dgm:pt modelId="{E6E9FDE9-7DE5-4160-90F0-D08FC43D1337}" type="parTrans" cxnId="{F3FDD50B-9CE0-41A7-B948-07F8850786D3}">
      <dgm:prSet/>
      <dgm:spPr/>
      <dgm:t>
        <a:bodyPr/>
        <a:lstStyle/>
        <a:p>
          <a:endParaRPr lang="en-US"/>
        </a:p>
      </dgm:t>
    </dgm:pt>
    <dgm:pt modelId="{3D4F2B79-20EF-4F32-A218-E392614EA0D5}" type="sibTrans" cxnId="{F3FDD50B-9CE0-41A7-B948-07F8850786D3}">
      <dgm:prSet/>
      <dgm:spPr/>
      <dgm:t>
        <a:bodyPr/>
        <a:lstStyle/>
        <a:p>
          <a:endParaRPr lang="en-US"/>
        </a:p>
      </dgm:t>
    </dgm:pt>
    <dgm:pt modelId="{A381BE4F-139C-43DB-808C-5E49AF4F8A38}">
      <dgm:prSet phldrT="[Text]"/>
      <dgm:spPr/>
      <dgm:t>
        <a:bodyPr/>
        <a:lstStyle/>
        <a:p>
          <a:br>
            <a:rPr lang="en-US" dirty="0"/>
          </a:br>
          <a:endParaRPr lang="en-US" dirty="0"/>
        </a:p>
      </dgm:t>
    </dgm:pt>
    <dgm:pt modelId="{69177388-F58B-4A0E-877A-8BDB24F485FB}" type="parTrans" cxnId="{6B756CB2-ACE0-427B-966B-6FE9C3A75529}">
      <dgm:prSet/>
      <dgm:spPr/>
      <dgm:t>
        <a:bodyPr/>
        <a:lstStyle/>
        <a:p>
          <a:endParaRPr lang="en-US"/>
        </a:p>
      </dgm:t>
    </dgm:pt>
    <dgm:pt modelId="{D1EB1B04-7159-4366-BBD9-FF29227F8A67}" type="sibTrans" cxnId="{6B756CB2-ACE0-427B-966B-6FE9C3A75529}">
      <dgm:prSet/>
      <dgm:spPr/>
      <dgm:t>
        <a:bodyPr/>
        <a:lstStyle/>
        <a:p>
          <a:endParaRPr lang="en-US"/>
        </a:p>
      </dgm:t>
    </dgm:pt>
    <dgm:pt modelId="{2E329620-C368-46F5-AE04-963477E88C49}">
      <dgm:prSet phldrT="[Text]"/>
      <dgm:spPr/>
      <dgm:t>
        <a:bodyPr/>
        <a:lstStyle/>
        <a:p>
          <a:endParaRPr lang="en-US" dirty="0"/>
        </a:p>
      </dgm:t>
    </dgm:pt>
    <dgm:pt modelId="{9BF3CCAA-4F9D-419F-85D8-28CD58234017}" type="parTrans" cxnId="{59C4B7A9-2D59-4051-805A-10FE3069856F}">
      <dgm:prSet/>
      <dgm:spPr/>
      <dgm:t>
        <a:bodyPr/>
        <a:lstStyle/>
        <a:p>
          <a:endParaRPr lang="en-US"/>
        </a:p>
      </dgm:t>
    </dgm:pt>
    <dgm:pt modelId="{6F93B6CC-4D8C-4A92-9503-34C7FA5118C4}" type="sibTrans" cxnId="{59C4B7A9-2D59-4051-805A-10FE3069856F}">
      <dgm:prSet/>
      <dgm:spPr/>
      <dgm:t>
        <a:bodyPr/>
        <a:lstStyle/>
        <a:p>
          <a:endParaRPr lang="en-US"/>
        </a:p>
      </dgm:t>
    </dgm:pt>
    <dgm:pt modelId="{4780FF10-99C1-4A28-AF84-05E267D2C171}">
      <dgm:prSet phldrT="[Text]"/>
      <dgm:spPr/>
      <dgm:t>
        <a:bodyPr/>
        <a:lstStyle/>
        <a:p>
          <a:endParaRPr lang="en-US" dirty="0"/>
        </a:p>
      </dgm:t>
    </dgm:pt>
    <dgm:pt modelId="{43DBA7B3-46D1-483E-BF1A-99BE291E3BF0}" type="parTrans" cxnId="{1F193C7C-B45B-4672-BBDA-1BF297FCCF25}">
      <dgm:prSet/>
      <dgm:spPr/>
      <dgm:t>
        <a:bodyPr/>
        <a:lstStyle/>
        <a:p>
          <a:endParaRPr lang="en-US"/>
        </a:p>
      </dgm:t>
    </dgm:pt>
    <dgm:pt modelId="{5FC050D3-04CF-461C-AECD-E21E23855CE8}" type="sibTrans" cxnId="{1F193C7C-B45B-4672-BBDA-1BF297FCCF25}">
      <dgm:prSet/>
      <dgm:spPr/>
      <dgm:t>
        <a:bodyPr/>
        <a:lstStyle/>
        <a:p>
          <a:endParaRPr lang="en-US"/>
        </a:p>
      </dgm:t>
    </dgm:pt>
    <dgm:pt modelId="{D28A57C8-2EB6-4971-A827-E70DBDD8AB2F}" type="pres">
      <dgm:prSet presAssocID="{96E7095E-6E41-4DFA-997B-4F2EC8750BDE}" presName="diagram" presStyleCnt="0">
        <dgm:presLayoutVars>
          <dgm:chMax val="1"/>
          <dgm:dir/>
          <dgm:animLvl val="ctr"/>
          <dgm:resizeHandles val="exact"/>
        </dgm:presLayoutVars>
      </dgm:prSet>
      <dgm:spPr/>
    </dgm:pt>
    <dgm:pt modelId="{4CDEDB2F-FA40-4C07-8D6A-574C60E1F289}" type="pres">
      <dgm:prSet presAssocID="{96E7095E-6E41-4DFA-997B-4F2EC8750BDE}" presName="matrix" presStyleCnt="0"/>
      <dgm:spPr/>
    </dgm:pt>
    <dgm:pt modelId="{4DCF27AD-A6B8-4B6B-B06A-C73C604118C7}" type="pres">
      <dgm:prSet presAssocID="{96E7095E-6E41-4DFA-997B-4F2EC8750BDE}" presName="tile1" presStyleLbl="node1" presStyleIdx="0" presStyleCnt="4"/>
      <dgm:spPr/>
    </dgm:pt>
    <dgm:pt modelId="{2EC5C17B-5B22-4AC8-8F1D-F13F330D77D3}" type="pres">
      <dgm:prSet presAssocID="{96E7095E-6E41-4DFA-997B-4F2EC8750BDE}" presName="tile1text" presStyleLbl="node1" presStyleIdx="0" presStyleCnt="4">
        <dgm:presLayoutVars>
          <dgm:chMax val="0"/>
          <dgm:chPref val="0"/>
          <dgm:bulletEnabled val="1"/>
        </dgm:presLayoutVars>
      </dgm:prSet>
      <dgm:spPr/>
    </dgm:pt>
    <dgm:pt modelId="{527325B7-F5B0-4DE3-9B51-C6539364CC6C}" type="pres">
      <dgm:prSet presAssocID="{96E7095E-6E41-4DFA-997B-4F2EC8750BDE}" presName="tile2" presStyleLbl="node1" presStyleIdx="1" presStyleCnt="4"/>
      <dgm:spPr/>
    </dgm:pt>
    <dgm:pt modelId="{6A812DCA-9DC9-425D-B032-000A54A8CDF1}" type="pres">
      <dgm:prSet presAssocID="{96E7095E-6E41-4DFA-997B-4F2EC8750BDE}" presName="tile2text" presStyleLbl="node1" presStyleIdx="1" presStyleCnt="4">
        <dgm:presLayoutVars>
          <dgm:chMax val="0"/>
          <dgm:chPref val="0"/>
          <dgm:bulletEnabled val="1"/>
        </dgm:presLayoutVars>
      </dgm:prSet>
      <dgm:spPr/>
    </dgm:pt>
    <dgm:pt modelId="{DEAB5D4A-E1FB-4FD8-9368-823CB391F1CC}" type="pres">
      <dgm:prSet presAssocID="{96E7095E-6E41-4DFA-997B-4F2EC8750BDE}" presName="tile3" presStyleLbl="node1" presStyleIdx="2" presStyleCnt="4"/>
      <dgm:spPr/>
    </dgm:pt>
    <dgm:pt modelId="{C9A47FBF-B360-4B13-A900-5613941A42E9}" type="pres">
      <dgm:prSet presAssocID="{96E7095E-6E41-4DFA-997B-4F2EC8750BDE}" presName="tile3text" presStyleLbl="node1" presStyleIdx="2" presStyleCnt="4">
        <dgm:presLayoutVars>
          <dgm:chMax val="0"/>
          <dgm:chPref val="0"/>
          <dgm:bulletEnabled val="1"/>
        </dgm:presLayoutVars>
      </dgm:prSet>
      <dgm:spPr/>
    </dgm:pt>
    <dgm:pt modelId="{323A2FC6-4751-4A1A-A667-FC7BE68D43E1}" type="pres">
      <dgm:prSet presAssocID="{96E7095E-6E41-4DFA-997B-4F2EC8750BDE}" presName="tile4" presStyleLbl="node1" presStyleIdx="3" presStyleCnt="4"/>
      <dgm:spPr/>
    </dgm:pt>
    <dgm:pt modelId="{6A7561FC-4C9B-4E05-B07A-8ADD5E28A45D}" type="pres">
      <dgm:prSet presAssocID="{96E7095E-6E41-4DFA-997B-4F2EC8750BDE}" presName="tile4text" presStyleLbl="node1" presStyleIdx="3" presStyleCnt="4">
        <dgm:presLayoutVars>
          <dgm:chMax val="0"/>
          <dgm:chPref val="0"/>
          <dgm:bulletEnabled val="1"/>
        </dgm:presLayoutVars>
      </dgm:prSet>
      <dgm:spPr/>
    </dgm:pt>
    <dgm:pt modelId="{90F66A46-5A84-4500-B252-00641E666F23}" type="pres">
      <dgm:prSet presAssocID="{96E7095E-6E41-4DFA-997B-4F2EC8750BDE}" presName="centerTile" presStyleLbl="fgShp" presStyleIdx="0" presStyleCnt="1" custScaleX="42162" custScaleY="40865" custLinFactY="-79189" custLinFactNeighborY="-100000">
        <dgm:presLayoutVars>
          <dgm:chMax val="0"/>
          <dgm:chPref val="0"/>
        </dgm:presLayoutVars>
      </dgm:prSet>
      <dgm:spPr/>
    </dgm:pt>
  </dgm:ptLst>
  <dgm:cxnLst>
    <dgm:cxn modelId="{F3FDD50B-9CE0-41A7-B948-07F8850786D3}" srcId="{BF52853A-8415-4432-B48F-A72ABBB17382}" destId="{74C0EFEE-0667-4AEB-9F2A-2D536F042A9E}" srcOrd="0" destOrd="0" parTransId="{E6E9FDE9-7DE5-4160-90F0-D08FC43D1337}" sibTransId="{3D4F2B79-20EF-4F32-A218-E392614EA0D5}"/>
    <dgm:cxn modelId="{6232755D-24AB-4DA7-9638-54049BBED496}" type="presOf" srcId="{74C0EFEE-0667-4AEB-9F2A-2D536F042A9E}" destId="{2EC5C17B-5B22-4AC8-8F1D-F13F330D77D3}" srcOrd="1" destOrd="0" presId="urn:microsoft.com/office/officeart/2005/8/layout/matrix1"/>
    <dgm:cxn modelId="{53C5AC49-0E40-4FCC-845F-171324E243DD}" type="presOf" srcId="{BF52853A-8415-4432-B48F-A72ABBB17382}" destId="{90F66A46-5A84-4500-B252-00641E666F23}" srcOrd="0" destOrd="0" presId="urn:microsoft.com/office/officeart/2005/8/layout/matrix1"/>
    <dgm:cxn modelId="{6020854E-15C2-4961-B7A5-9A8DE36E4E1B}" type="presOf" srcId="{A381BE4F-139C-43DB-808C-5E49AF4F8A38}" destId="{6A812DCA-9DC9-425D-B032-000A54A8CDF1}" srcOrd="1" destOrd="0" presId="urn:microsoft.com/office/officeart/2005/8/layout/matrix1"/>
    <dgm:cxn modelId="{1F193C7C-B45B-4672-BBDA-1BF297FCCF25}" srcId="{BF52853A-8415-4432-B48F-A72ABBB17382}" destId="{4780FF10-99C1-4A28-AF84-05E267D2C171}" srcOrd="3" destOrd="0" parTransId="{43DBA7B3-46D1-483E-BF1A-99BE291E3BF0}" sibTransId="{5FC050D3-04CF-461C-AECD-E21E23855CE8}"/>
    <dgm:cxn modelId="{9BBDC187-80F6-4C82-ACAE-A9F2B0C228DF}" srcId="{96E7095E-6E41-4DFA-997B-4F2EC8750BDE}" destId="{BF52853A-8415-4432-B48F-A72ABBB17382}" srcOrd="0" destOrd="0" parTransId="{2C7A7C32-A819-4FC7-AAEE-E51F2923C76D}" sibTransId="{2694FE62-0479-4AB8-956D-54EB78F1CE02}"/>
    <dgm:cxn modelId="{7541759B-1595-468B-A017-114A7F0CC76C}" type="presOf" srcId="{2E329620-C368-46F5-AE04-963477E88C49}" destId="{C9A47FBF-B360-4B13-A900-5613941A42E9}" srcOrd="1" destOrd="0" presId="urn:microsoft.com/office/officeart/2005/8/layout/matrix1"/>
    <dgm:cxn modelId="{59C4B7A9-2D59-4051-805A-10FE3069856F}" srcId="{BF52853A-8415-4432-B48F-A72ABBB17382}" destId="{2E329620-C368-46F5-AE04-963477E88C49}" srcOrd="2" destOrd="0" parTransId="{9BF3CCAA-4F9D-419F-85D8-28CD58234017}" sibTransId="{6F93B6CC-4D8C-4A92-9503-34C7FA5118C4}"/>
    <dgm:cxn modelId="{9A6748B1-B815-4C69-9C0E-C7E3F9FD98D1}" type="presOf" srcId="{4780FF10-99C1-4A28-AF84-05E267D2C171}" destId="{323A2FC6-4751-4A1A-A667-FC7BE68D43E1}" srcOrd="0" destOrd="0" presId="urn:microsoft.com/office/officeart/2005/8/layout/matrix1"/>
    <dgm:cxn modelId="{6B756CB2-ACE0-427B-966B-6FE9C3A75529}" srcId="{BF52853A-8415-4432-B48F-A72ABBB17382}" destId="{A381BE4F-139C-43DB-808C-5E49AF4F8A38}" srcOrd="1" destOrd="0" parTransId="{69177388-F58B-4A0E-877A-8BDB24F485FB}" sibTransId="{D1EB1B04-7159-4366-BBD9-FF29227F8A67}"/>
    <dgm:cxn modelId="{ED683DC2-AAAA-49DA-8123-BF9F7428BC63}" type="presOf" srcId="{A381BE4F-139C-43DB-808C-5E49AF4F8A38}" destId="{527325B7-F5B0-4DE3-9B51-C6539364CC6C}" srcOrd="0" destOrd="0" presId="urn:microsoft.com/office/officeart/2005/8/layout/matrix1"/>
    <dgm:cxn modelId="{07E7F7D1-9BC7-4E1F-AED4-5987B5CEC84C}" type="presOf" srcId="{2E329620-C368-46F5-AE04-963477E88C49}" destId="{DEAB5D4A-E1FB-4FD8-9368-823CB391F1CC}" srcOrd="0" destOrd="0" presId="urn:microsoft.com/office/officeart/2005/8/layout/matrix1"/>
    <dgm:cxn modelId="{79C0C1DA-DB7B-4A61-9787-B263A426A4EE}" type="presOf" srcId="{4780FF10-99C1-4A28-AF84-05E267D2C171}" destId="{6A7561FC-4C9B-4E05-B07A-8ADD5E28A45D}" srcOrd="1" destOrd="0" presId="urn:microsoft.com/office/officeart/2005/8/layout/matrix1"/>
    <dgm:cxn modelId="{3B37A7DE-5D1B-428C-9B1F-F02D5E8A9F06}" type="presOf" srcId="{74C0EFEE-0667-4AEB-9F2A-2D536F042A9E}" destId="{4DCF27AD-A6B8-4B6B-B06A-C73C604118C7}" srcOrd="0" destOrd="0" presId="urn:microsoft.com/office/officeart/2005/8/layout/matrix1"/>
    <dgm:cxn modelId="{46AD9DED-84AE-42BA-845F-5552C87807B6}" type="presOf" srcId="{96E7095E-6E41-4DFA-997B-4F2EC8750BDE}" destId="{D28A57C8-2EB6-4971-A827-E70DBDD8AB2F}" srcOrd="0" destOrd="0" presId="urn:microsoft.com/office/officeart/2005/8/layout/matrix1"/>
    <dgm:cxn modelId="{80F1C490-D392-4175-8F6B-2D4473E69297}" type="presParOf" srcId="{D28A57C8-2EB6-4971-A827-E70DBDD8AB2F}" destId="{4CDEDB2F-FA40-4C07-8D6A-574C60E1F289}" srcOrd="0" destOrd="0" presId="urn:microsoft.com/office/officeart/2005/8/layout/matrix1"/>
    <dgm:cxn modelId="{947B4EB0-51E7-484C-A11A-106EAA8134E8}" type="presParOf" srcId="{4CDEDB2F-FA40-4C07-8D6A-574C60E1F289}" destId="{4DCF27AD-A6B8-4B6B-B06A-C73C604118C7}" srcOrd="0" destOrd="0" presId="urn:microsoft.com/office/officeart/2005/8/layout/matrix1"/>
    <dgm:cxn modelId="{D30B66E7-4FDF-43A7-BBA0-E0FF2CD0B288}" type="presParOf" srcId="{4CDEDB2F-FA40-4C07-8D6A-574C60E1F289}" destId="{2EC5C17B-5B22-4AC8-8F1D-F13F330D77D3}" srcOrd="1" destOrd="0" presId="urn:microsoft.com/office/officeart/2005/8/layout/matrix1"/>
    <dgm:cxn modelId="{B7629AC7-AA3B-4624-9506-14EF5CF04EB5}" type="presParOf" srcId="{4CDEDB2F-FA40-4C07-8D6A-574C60E1F289}" destId="{527325B7-F5B0-4DE3-9B51-C6539364CC6C}" srcOrd="2" destOrd="0" presId="urn:microsoft.com/office/officeart/2005/8/layout/matrix1"/>
    <dgm:cxn modelId="{FCA699D5-7FDF-4CEC-B2FB-F95E013CDDF2}" type="presParOf" srcId="{4CDEDB2F-FA40-4C07-8D6A-574C60E1F289}" destId="{6A812DCA-9DC9-425D-B032-000A54A8CDF1}" srcOrd="3" destOrd="0" presId="urn:microsoft.com/office/officeart/2005/8/layout/matrix1"/>
    <dgm:cxn modelId="{9D3F4EF8-59C3-45BC-BB8F-910915D06D91}" type="presParOf" srcId="{4CDEDB2F-FA40-4C07-8D6A-574C60E1F289}" destId="{DEAB5D4A-E1FB-4FD8-9368-823CB391F1CC}" srcOrd="4" destOrd="0" presId="urn:microsoft.com/office/officeart/2005/8/layout/matrix1"/>
    <dgm:cxn modelId="{3385CD49-B866-4BD5-87EE-17B4F899832A}" type="presParOf" srcId="{4CDEDB2F-FA40-4C07-8D6A-574C60E1F289}" destId="{C9A47FBF-B360-4B13-A900-5613941A42E9}" srcOrd="5" destOrd="0" presId="urn:microsoft.com/office/officeart/2005/8/layout/matrix1"/>
    <dgm:cxn modelId="{B9B95D20-8149-41F6-9FF6-E5335F1C313F}" type="presParOf" srcId="{4CDEDB2F-FA40-4C07-8D6A-574C60E1F289}" destId="{323A2FC6-4751-4A1A-A667-FC7BE68D43E1}" srcOrd="6" destOrd="0" presId="urn:microsoft.com/office/officeart/2005/8/layout/matrix1"/>
    <dgm:cxn modelId="{21AB96E4-B61D-4F45-8D92-DED10AF694FE}" type="presParOf" srcId="{4CDEDB2F-FA40-4C07-8D6A-574C60E1F289}" destId="{6A7561FC-4C9B-4E05-B07A-8ADD5E28A45D}" srcOrd="7" destOrd="0" presId="urn:microsoft.com/office/officeart/2005/8/layout/matrix1"/>
    <dgm:cxn modelId="{BA2FDCEE-462A-43E1-B8B6-7270EA7A3F84}" type="presParOf" srcId="{D28A57C8-2EB6-4971-A827-E70DBDD8AB2F}" destId="{90F66A46-5A84-4500-B252-00641E666F23}" srcOrd="1" destOrd="0" presId="urn:microsoft.com/office/officeart/2005/8/layout/matrix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3.xml><?xml version="1.0" encoding="utf-8"?>
<dgm:dataModel xmlns:dgm="http://schemas.openxmlformats.org/drawingml/2006/diagram" xmlns:a="http://schemas.openxmlformats.org/drawingml/2006/main">
  <dgm:ptLst>
    <dgm:pt modelId="{DBEACF0B-EE0A-4ADE-9434-872D62A3C21F}"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en-US"/>
        </a:p>
      </dgm:t>
    </dgm:pt>
    <dgm:pt modelId="{56F8C80E-BDFA-485D-85CC-D397552574D8}">
      <dgm:prSet custT="1"/>
      <dgm:spPr>
        <a:solidFill>
          <a:schemeClr val="accent3"/>
        </a:solidFill>
      </dgm:spPr>
      <dgm:t>
        <a:bodyPr/>
        <a:lstStyle/>
        <a:p>
          <a:r>
            <a:rPr lang="en-US" sz="1600" b="1" dirty="0">
              <a:latin typeface="Corbel" panose="020B0503020204020204" pitchFamily="34" charset="0"/>
            </a:rPr>
            <a:t>Competency 1: Technical</a:t>
          </a:r>
          <a:endParaRPr lang="en-US" sz="1600" dirty="0">
            <a:latin typeface="Corbel" panose="020B0503020204020204" pitchFamily="34" charset="0"/>
          </a:endParaRPr>
        </a:p>
      </dgm:t>
      <dgm:extLst>
        <a:ext uri="{E40237B7-FDA0-4F09-8148-C483321AD2D9}">
          <dgm14:cNvPr xmlns:dgm14="http://schemas.microsoft.com/office/drawing/2010/diagram" id="0" name="">
            <a:hlinkClick xmlns:r="http://schemas.openxmlformats.org/officeDocument/2006/relationships" r:id="rId1" action="ppaction://hlinksldjump"/>
          </dgm14:cNvPr>
        </a:ext>
      </dgm:extLst>
    </dgm:pt>
    <dgm:pt modelId="{FD94D2B9-6281-4048-9517-94A7C36AD6FC}" type="parTrans" cxnId="{B7690D3A-6C9F-4E86-B8C8-66F363CF5CB9}">
      <dgm:prSet/>
      <dgm:spPr/>
      <dgm:t>
        <a:bodyPr/>
        <a:lstStyle/>
        <a:p>
          <a:endParaRPr lang="en-US"/>
        </a:p>
      </dgm:t>
    </dgm:pt>
    <dgm:pt modelId="{8DD73963-9DC5-4A0E-89B2-571C39392962}" type="sibTrans" cxnId="{B7690D3A-6C9F-4E86-B8C8-66F363CF5CB9}">
      <dgm:prSet/>
      <dgm:spPr/>
      <dgm:t>
        <a:bodyPr/>
        <a:lstStyle/>
        <a:p>
          <a:endParaRPr lang="en-US"/>
        </a:p>
      </dgm:t>
    </dgm:pt>
    <dgm:pt modelId="{FB0BB9BE-D72E-42C6-880A-4264F8C21219}">
      <dgm:prSet custT="1"/>
      <dgm:spPr>
        <a:solidFill>
          <a:schemeClr val="accent3">
            <a:lumMod val="20000"/>
            <a:lumOff val="80000"/>
            <a:alpha val="90000"/>
          </a:schemeClr>
        </a:solidFill>
      </dgm:spPr>
      <dgm:t>
        <a:bodyPr/>
        <a:lstStyle/>
        <a:p>
          <a:r>
            <a:rPr lang="en-US" sz="1000" dirty="0">
              <a:latin typeface="Corbel" panose="020B0503020204020204" pitchFamily="34" charset="0"/>
            </a:rPr>
            <a:t>Effectively supervising personnel to ensure adherence to all procedures and policies</a:t>
          </a:r>
        </a:p>
      </dgm:t>
    </dgm:pt>
    <dgm:pt modelId="{1B5D983D-90A7-43AB-95DA-20439699410C}" type="parTrans" cxnId="{D1F656A4-044D-4327-BDD5-A7C258284444}">
      <dgm:prSet/>
      <dgm:spPr/>
      <dgm:t>
        <a:bodyPr/>
        <a:lstStyle/>
        <a:p>
          <a:endParaRPr lang="en-US"/>
        </a:p>
      </dgm:t>
    </dgm:pt>
    <dgm:pt modelId="{59E5D362-DF4D-4D2F-BA20-25231B1A5EFF}" type="sibTrans" cxnId="{D1F656A4-044D-4327-BDD5-A7C258284444}">
      <dgm:prSet/>
      <dgm:spPr/>
      <dgm:t>
        <a:bodyPr/>
        <a:lstStyle/>
        <a:p>
          <a:endParaRPr lang="en-US"/>
        </a:p>
      </dgm:t>
    </dgm:pt>
    <dgm:pt modelId="{D16DCA41-BAA1-47C1-A08A-C841965DD398}">
      <dgm:prSet custT="1"/>
      <dgm:spPr>
        <a:solidFill>
          <a:schemeClr val="accent3">
            <a:lumMod val="20000"/>
            <a:lumOff val="80000"/>
            <a:alpha val="90000"/>
          </a:schemeClr>
        </a:solidFill>
      </dgm:spPr>
      <dgm:t>
        <a:bodyPr/>
        <a:lstStyle/>
        <a:p>
          <a:r>
            <a:rPr lang="en-US" sz="1000" dirty="0">
              <a:latin typeface="Corbel" panose="020B0503020204020204" pitchFamily="34" charset="0"/>
            </a:rPr>
            <a:t>Monitoring senior examination personnel to ensure department mission, goals, and responsibilities are being met</a:t>
          </a:r>
        </a:p>
      </dgm:t>
    </dgm:pt>
    <dgm:pt modelId="{27DE0208-438F-487E-8395-577C39E3E563}" type="parTrans" cxnId="{629DF51C-4DB7-4966-8D01-4DC268FEFF0D}">
      <dgm:prSet/>
      <dgm:spPr/>
      <dgm:t>
        <a:bodyPr/>
        <a:lstStyle/>
        <a:p>
          <a:endParaRPr lang="en-US"/>
        </a:p>
      </dgm:t>
    </dgm:pt>
    <dgm:pt modelId="{52E47515-C6E7-4F51-8D5A-1648C35E54EE}" type="sibTrans" cxnId="{629DF51C-4DB7-4966-8D01-4DC268FEFF0D}">
      <dgm:prSet/>
      <dgm:spPr/>
      <dgm:t>
        <a:bodyPr/>
        <a:lstStyle/>
        <a:p>
          <a:endParaRPr lang="en-US"/>
        </a:p>
      </dgm:t>
    </dgm:pt>
    <dgm:pt modelId="{53F273B5-FCBF-4C40-8A07-F0382A7B72F6}">
      <dgm:prSet custT="1"/>
      <dgm:spPr>
        <a:solidFill>
          <a:schemeClr val="accent3">
            <a:lumMod val="20000"/>
            <a:lumOff val="80000"/>
            <a:alpha val="90000"/>
          </a:schemeClr>
        </a:solidFill>
      </dgm:spPr>
      <dgm:t>
        <a:bodyPr/>
        <a:lstStyle/>
        <a:p>
          <a:r>
            <a:rPr lang="en-US" sz="1000" dirty="0">
              <a:latin typeface="Corbel" panose="020B0503020204020204" pitchFamily="34" charset="0"/>
            </a:rPr>
            <a:t>Effectively organizing and delegating assignments, and supervising the entire examination process</a:t>
          </a:r>
        </a:p>
      </dgm:t>
    </dgm:pt>
    <dgm:pt modelId="{70F923B0-69C2-4DE3-90D6-625E9979BF4B}" type="parTrans" cxnId="{52647A0B-AE29-4C13-A2EE-E23B3451661D}">
      <dgm:prSet/>
      <dgm:spPr/>
      <dgm:t>
        <a:bodyPr/>
        <a:lstStyle/>
        <a:p>
          <a:endParaRPr lang="en-US"/>
        </a:p>
      </dgm:t>
    </dgm:pt>
    <dgm:pt modelId="{779F7ABB-189E-4A6E-9650-B76F0EFFDE3C}" type="sibTrans" cxnId="{52647A0B-AE29-4C13-A2EE-E23B3451661D}">
      <dgm:prSet/>
      <dgm:spPr/>
      <dgm:t>
        <a:bodyPr/>
        <a:lstStyle/>
        <a:p>
          <a:endParaRPr lang="en-US"/>
        </a:p>
      </dgm:t>
    </dgm:pt>
    <dgm:pt modelId="{E852DBD4-ABD8-4689-ABEB-BC4484179720}">
      <dgm:prSet custT="1"/>
      <dgm:spPr>
        <a:solidFill>
          <a:schemeClr val="accent3">
            <a:lumMod val="20000"/>
            <a:lumOff val="80000"/>
            <a:alpha val="90000"/>
          </a:schemeClr>
        </a:solidFill>
      </dgm:spPr>
      <dgm:t>
        <a:bodyPr/>
        <a:lstStyle/>
        <a:p>
          <a:r>
            <a:rPr lang="en-US" sz="1000" dirty="0">
              <a:latin typeface="Corbel" panose="020B0503020204020204" pitchFamily="34" charset="0"/>
            </a:rPr>
            <a:t>Effectively provide for personnel management (budget, recruiting, training, team-building, negotiation, coaching, performance evaluation, disciplinary actions)</a:t>
          </a:r>
        </a:p>
      </dgm:t>
    </dgm:pt>
    <dgm:pt modelId="{4C7EBA89-52E1-469D-B380-B8A76B7C6B51}" type="parTrans" cxnId="{09C1D205-6B0B-42C8-9425-AA933A275139}">
      <dgm:prSet/>
      <dgm:spPr/>
      <dgm:t>
        <a:bodyPr/>
        <a:lstStyle/>
        <a:p>
          <a:endParaRPr lang="en-US"/>
        </a:p>
      </dgm:t>
    </dgm:pt>
    <dgm:pt modelId="{569BA565-2E55-4DC7-90C3-7FF0A5057135}" type="sibTrans" cxnId="{09C1D205-6B0B-42C8-9425-AA933A275139}">
      <dgm:prSet/>
      <dgm:spPr/>
      <dgm:t>
        <a:bodyPr/>
        <a:lstStyle/>
        <a:p>
          <a:endParaRPr lang="en-US"/>
        </a:p>
      </dgm:t>
    </dgm:pt>
    <dgm:pt modelId="{6B411588-4652-4373-BE03-AAEA688A15E0}">
      <dgm:prSet custT="1"/>
      <dgm:spPr>
        <a:solidFill>
          <a:schemeClr val="accent3">
            <a:lumMod val="20000"/>
            <a:lumOff val="80000"/>
            <a:alpha val="90000"/>
          </a:schemeClr>
        </a:solidFill>
      </dgm:spPr>
      <dgm:t>
        <a:bodyPr/>
        <a:lstStyle/>
        <a:p>
          <a:r>
            <a:rPr lang="en-US" sz="1000" dirty="0">
              <a:latin typeface="Corbel" panose="020B0503020204020204" pitchFamily="34" charset="0"/>
            </a:rPr>
            <a:t>Participate in department policy formulation and strategic planning</a:t>
          </a:r>
        </a:p>
      </dgm:t>
    </dgm:pt>
    <dgm:pt modelId="{736C0C5F-9EDF-4EA4-850F-CB3403120F1C}" type="parTrans" cxnId="{923D6547-6B30-4FE1-94E5-A0501581A5C1}">
      <dgm:prSet/>
      <dgm:spPr/>
      <dgm:t>
        <a:bodyPr/>
        <a:lstStyle/>
        <a:p>
          <a:endParaRPr lang="en-US"/>
        </a:p>
      </dgm:t>
    </dgm:pt>
    <dgm:pt modelId="{1539BA25-E814-4781-8697-0AD95F04C8AA}" type="sibTrans" cxnId="{923D6547-6B30-4FE1-94E5-A0501581A5C1}">
      <dgm:prSet/>
      <dgm:spPr/>
      <dgm:t>
        <a:bodyPr/>
        <a:lstStyle/>
        <a:p>
          <a:endParaRPr lang="en-US"/>
        </a:p>
      </dgm:t>
    </dgm:pt>
    <dgm:pt modelId="{606D08DE-F822-472B-AAD2-FCA7B9FAD719}" type="pres">
      <dgm:prSet presAssocID="{DBEACF0B-EE0A-4ADE-9434-872D62A3C21F}" presName="Name0" presStyleCnt="0">
        <dgm:presLayoutVars>
          <dgm:dir/>
          <dgm:animLvl val="lvl"/>
          <dgm:resizeHandles val="exact"/>
        </dgm:presLayoutVars>
      </dgm:prSet>
      <dgm:spPr/>
    </dgm:pt>
    <dgm:pt modelId="{393044EF-E59C-4EDB-AF6A-C704B77F31B3}" type="pres">
      <dgm:prSet presAssocID="{56F8C80E-BDFA-485D-85CC-D397552574D8}" presName="linNode" presStyleCnt="0"/>
      <dgm:spPr/>
    </dgm:pt>
    <dgm:pt modelId="{CCE41BDD-E46F-4D54-B43A-04447E1AFFA3}" type="pres">
      <dgm:prSet presAssocID="{56F8C80E-BDFA-485D-85CC-D397552574D8}" presName="parentText" presStyleLbl="node1" presStyleIdx="0" presStyleCnt="1" custScaleY="77319">
        <dgm:presLayoutVars>
          <dgm:chMax val="1"/>
          <dgm:bulletEnabled val="1"/>
        </dgm:presLayoutVars>
      </dgm:prSet>
      <dgm:spPr/>
    </dgm:pt>
    <dgm:pt modelId="{024ED5A4-F094-42C6-B905-3CDC9A11CB54}" type="pres">
      <dgm:prSet presAssocID="{56F8C80E-BDFA-485D-85CC-D397552574D8}" presName="descendantText" presStyleLbl="alignAccFollowNode1" presStyleIdx="0" presStyleCnt="1">
        <dgm:presLayoutVars>
          <dgm:bulletEnabled val="1"/>
        </dgm:presLayoutVars>
      </dgm:prSet>
      <dgm:spPr/>
    </dgm:pt>
  </dgm:ptLst>
  <dgm:cxnLst>
    <dgm:cxn modelId="{09C1D205-6B0B-42C8-9425-AA933A275139}" srcId="{56F8C80E-BDFA-485D-85CC-D397552574D8}" destId="{E852DBD4-ABD8-4689-ABEB-BC4484179720}" srcOrd="3" destOrd="0" parTransId="{4C7EBA89-52E1-469D-B380-B8A76B7C6B51}" sibTransId="{569BA565-2E55-4DC7-90C3-7FF0A5057135}"/>
    <dgm:cxn modelId="{52647A0B-AE29-4C13-A2EE-E23B3451661D}" srcId="{56F8C80E-BDFA-485D-85CC-D397552574D8}" destId="{53F273B5-FCBF-4C40-8A07-F0382A7B72F6}" srcOrd="2" destOrd="0" parTransId="{70F923B0-69C2-4DE3-90D6-625E9979BF4B}" sibTransId="{779F7ABB-189E-4A6E-9650-B76F0EFFDE3C}"/>
    <dgm:cxn modelId="{85EACD0F-93A3-43E6-8917-EA68DA1731C3}" type="presOf" srcId="{D16DCA41-BAA1-47C1-A08A-C841965DD398}" destId="{024ED5A4-F094-42C6-B905-3CDC9A11CB54}" srcOrd="0" destOrd="1" presId="urn:microsoft.com/office/officeart/2005/8/layout/vList5"/>
    <dgm:cxn modelId="{CE105A13-9451-4CBB-A75B-EECDE1C4D48A}" type="presOf" srcId="{E852DBD4-ABD8-4689-ABEB-BC4484179720}" destId="{024ED5A4-F094-42C6-B905-3CDC9A11CB54}" srcOrd="0" destOrd="3" presId="urn:microsoft.com/office/officeart/2005/8/layout/vList5"/>
    <dgm:cxn modelId="{629DF51C-4DB7-4966-8D01-4DC268FEFF0D}" srcId="{56F8C80E-BDFA-485D-85CC-D397552574D8}" destId="{D16DCA41-BAA1-47C1-A08A-C841965DD398}" srcOrd="1" destOrd="0" parTransId="{27DE0208-438F-487E-8395-577C39E3E563}" sibTransId="{52E47515-C6E7-4F51-8D5A-1648C35E54EE}"/>
    <dgm:cxn modelId="{33B03729-049B-4931-9126-F7AA43219656}" type="presOf" srcId="{6B411588-4652-4373-BE03-AAEA688A15E0}" destId="{024ED5A4-F094-42C6-B905-3CDC9A11CB54}" srcOrd="0" destOrd="4" presId="urn:microsoft.com/office/officeart/2005/8/layout/vList5"/>
    <dgm:cxn modelId="{3A566C30-23BA-4D56-B68C-3AB548D6C525}" type="presOf" srcId="{DBEACF0B-EE0A-4ADE-9434-872D62A3C21F}" destId="{606D08DE-F822-472B-AAD2-FCA7B9FAD719}" srcOrd="0" destOrd="0" presId="urn:microsoft.com/office/officeart/2005/8/layout/vList5"/>
    <dgm:cxn modelId="{B7690D3A-6C9F-4E86-B8C8-66F363CF5CB9}" srcId="{DBEACF0B-EE0A-4ADE-9434-872D62A3C21F}" destId="{56F8C80E-BDFA-485D-85CC-D397552574D8}" srcOrd="0" destOrd="0" parTransId="{FD94D2B9-6281-4048-9517-94A7C36AD6FC}" sibTransId="{8DD73963-9DC5-4A0E-89B2-571C39392962}"/>
    <dgm:cxn modelId="{923D6547-6B30-4FE1-94E5-A0501581A5C1}" srcId="{56F8C80E-BDFA-485D-85CC-D397552574D8}" destId="{6B411588-4652-4373-BE03-AAEA688A15E0}" srcOrd="4" destOrd="0" parTransId="{736C0C5F-9EDF-4EA4-850F-CB3403120F1C}" sibTransId="{1539BA25-E814-4781-8697-0AD95F04C8AA}"/>
    <dgm:cxn modelId="{BA229C88-731E-478E-AD54-8C3F3809F1E0}" type="presOf" srcId="{53F273B5-FCBF-4C40-8A07-F0382A7B72F6}" destId="{024ED5A4-F094-42C6-B905-3CDC9A11CB54}" srcOrd="0" destOrd="2" presId="urn:microsoft.com/office/officeart/2005/8/layout/vList5"/>
    <dgm:cxn modelId="{D1F656A4-044D-4327-BDD5-A7C258284444}" srcId="{56F8C80E-BDFA-485D-85CC-D397552574D8}" destId="{FB0BB9BE-D72E-42C6-880A-4264F8C21219}" srcOrd="0" destOrd="0" parTransId="{1B5D983D-90A7-43AB-95DA-20439699410C}" sibTransId="{59E5D362-DF4D-4D2F-BA20-25231B1A5EFF}"/>
    <dgm:cxn modelId="{DE06BDCC-2C5A-4562-828A-892F284E4908}" type="presOf" srcId="{56F8C80E-BDFA-485D-85CC-D397552574D8}" destId="{CCE41BDD-E46F-4D54-B43A-04447E1AFFA3}" srcOrd="0" destOrd="0" presId="urn:microsoft.com/office/officeart/2005/8/layout/vList5"/>
    <dgm:cxn modelId="{EF7FF6CD-37EE-4F2A-AA9E-320CB2F0A1DE}" type="presOf" srcId="{FB0BB9BE-D72E-42C6-880A-4264F8C21219}" destId="{024ED5A4-F094-42C6-B905-3CDC9A11CB54}" srcOrd="0" destOrd="0" presId="urn:microsoft.com/office/officeart/2005/8/layout/vList5"/>
    <dgm:cxn modelId="{EA3233BE-A65C-4492-9287-0AB08A48AD61}" type="presParOf" srcId="{606D08DE-F822-472B-AAD2-FCA7B9FAD719}" destId="{393044EF-E59C-4EDB-AF6A-C704B77F31B3}" srcOrd="0" destOrd="0" presId="urn:microsoft.com/office/officeart/2005/8/layout/vList5"/>
    <dgm:cxn modelId="{E783A706-214C-43DB-8A77-2303D5560B24}" type="presParOf" srcId="{393044EF-E59C-4EDB-AF6A-C704B77F31B3}" destId="{CCE41BDD-E46F-4D54-B43A-04447E1AFFA3}" srcOrd="0" destOrd="0" presId="urn:microsoft.com/office/officeart/2005/8/layout/vList5"/>
    <dgm:cxn modelId="{F7CC342C-5FCE-4FA9-B75E-58F7FCA3706C}" type="presParOf" srcId="{393044EF-E59C-4EDB-AF6A-C704B77F31B3}" destId="{024ED5A4-F094-42C6-B905-3CDC9A11CB54}" srcOrd="1" destOrd="0" presId="urn:microsoft.com/office/officeart/2005/8/layout/vList5"/>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ata34.xml><?xml version="1.0" encoding="utf-8"?>
<dgm:dataModel xmlns:dgm="http://schemas.openxmlformats.org/drawingml/2006/diagram" xmlns:a="http://schemas.openxmlformats.org/drawingml/2006/main">
  <dgm:ptLst>
    <dgm:pt modelId="{121BA91E-FF36-4ABB-A469-92B282479458}"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en-US"/>
        </a:p>
      </dgm:t>
    </dgm:pt>
    <dgm:pt modelId="{C5CF33CE-313E-4B17-9EA7-748B68BE6CA1}">
      <dgm:prSet custT="1"/>
      <dgm:spPr/>
      <dgm:t>
        <a:bodyPr/>
        <a:lstStyle/>
        <a:p>
          <a:r>
            <a:rPr lang="en-US" sz="1600" b="1" dirty="0">
              <a:latin typeface="Corbel" panose="020B0503020204020204" pitchFamily="34" charset="0"/>
            </a:rPr>
            <a:t>Competency: Conceptual</a:t>
          </a:r>
          <a:endParaRPr lang="en-US" sz="1600" dirty="0">
            <a:latin typeface="Corbel" panose="020B0503020204020204" pitchFamily="34" charset="0"/>
          </a:endParaRPr>
        </a:p>
      </dgm:t>
      <dgm:extLst>
        <a:ext uri="{E40237B7-FDA0-4F09-8148-C483321AD2D9}">
          <dgm14:cNvPr xmlns:dgm14="http://schemas.microsoft.com/office/drawing/2010/diagram" id="0" name="">
            <a:hlinkClick xmlns:r="http://schemas.openxmlformats.org/officeDocument/2006/relationships" r:id="rId1" action="ppaction://hlinksldjump"/>
          </dgm14:cNvPr>
        </a:ext>
      </dgm:extLst>
    </dgm:pt>
    <dgm:pt modelId="{FA4E66D8-101A-408A-867B-0ABCBBF2591E}" type="parTrans" cxnId="{EB33CD6D-DB29-48E8-BBC2-DD2D700453DE}">
      <dgm:prSet/>
      <dgm:spPr/>
      <dgm:t>
        <a:bodyPr/>
        <a:lstStyle/>
        <a:p>
          <a:endParaRPr lang="en-US"/>
        </a:p>
      </dgm:t>
    </dgm:pt>
    <dgm:pt modelId="{51DBC75A-FDB8-47FC-9C75-DE624422445D}" type="sibTrans" cxnId="{EB33CD6D-DB29-48E8-BBC2-DD2D700453DE}">
      <dgm:prSet/>
      <dgm:spPr/>
      <dgm:t>
        <a:bodyPr/>
        <a:lstStyle/>
        <a:p>
          <a:endParaRPr lang="en-US"/>
        </a:p>
      </dgm:t>
    </dgm:pt>
    <dgm:pt modelId="{A72ECF39-5AC8-4876-92EF-48F76B0C79E0}">
      <dgm:prSet custT="1"/>
      <dgm:spPr/>
      <dgm:t>
        <a:bodyPr/>
        <a:lstStyle/>
        <a:p>
          <a:r>
            <a:rPr lang="en-US" sz="1000" dirty="0">
              <a:latin typeface="Corbel" panose="020B0503020204020204" pitchFamily="34" charset="0"/>
            </a:rPr>
            <a:t>Effectively determining financial institution condition from completed reports of examination</a:t>
          </a:r>
        </a:p>
      </dgm:t>
    </dgm:pt>
    <dgm:pt modelId="{B090803D-C2F8-4D5B-909E-634E6BDE2A35}" type="parTrans" cxnId="{61B07D05-45AA-44B9-BAAB-1DD8F78C078E}">
      <dgm:prSet/>
      <dgm:spPr/>
      <dgm:t>
        <a:bodyPr/>
        <a:lstStyle/>
        <a:p>
          <a:endParaRPr lang="en-US"/>
        </a:p>
      </dgm:t>
    </dgm:pt>
    <dgm:pt modelId="{A2B6BE47-68ED-4470-B1E1-82EE364B4AB8}" type="sibTrans" cxnId="{61B07D05-45AA-44B9-BAAB-1DD8F78C078E}">
      <dgm:prSet/>
      <dgm:spPr/>
      <dgm:t>
        <a:bodyPr/>
        <a:lstStyle/>
        <a:p>
          <a:endParaRPr lang="en-US"/>
        </a:p>
      </dgm:t>
    </dgm:pt>
    <dgm:pt modelId="{3DBC8E6A-FC13-4671-A09A-7F2A3EB89521}">
      <dgm:prSet custT="1"/>
      <dgm:spPr/>
      <dgm:t>
        <a:bodyPr/>
        <a:lstStyle/>
        <a:p>
          <a:r>
            <a:rPr lang="en-US" sz="1000" dirty="0">
              <a:latin typeface="Corbel" panose="020B0503020204020204" pitchFamily="34" charset="0"/>
            </a:rPr>
            <a:t>Effectively administering appropriate departmental response from examination findings</a:t>
          </a:r>
        </a:p>
      </dgm:t>
    </dgm:pt>
    <dgm:pt modelId="{061DDB11-B959-4C6D-A084-8CDFA2BB4BF5}" type="parTrans" cxnId="{6E14A8A8-D1F3-42A1-8235-A7F6622C020E}">
      <dgm:prSet/>
      <dgm:spPr/>
      <dgm:t>
        <a:bodyPr/>
        <a:lstStyle/>
        <a:p>
          <a:endParaRPr lang="en-US"/>
        </a:p>
      </dgm:t>
    </dgm:pt>
    <dgm:pt modelId="{212D6346-976A-4633-966A-2EF14CABFFE1}" type="sibTrans" cxnId="{6E14A8A8-D1F3-42A1-8235-A7F6622C020E}">
      <dgm:prSet/>
      <dgm:spPr/>
      <dgm:t>
        <a:bodyPr/>
        <a:lstStyle/>
        <a:p>
          <a:endParaRPr lang="en-US"/>
        </a:p>
      </dgm:t>
    </dgm:pt>
    <dgm:pt modelId="{CE615873-ECFA-43B0-B531-2D67D23BC43A}" type="pres">
      <dgm:prSet presAssocID="{121BA91E-FF36-4ABB-A469-92B282479458}" presName="Name0" presStyleCnt="0">
        <dgm:presLayoutVars>
          <dgm:dir/>
          <dgm:animLvl val="lvl"/>
          <dgm:resizeHandles val="exact"/>
        </dgm:presLayoutVars>
      </dgm:prSet>
      <dgm:spPr/>
    </dgm:pt>
    <dgm:pt modelId="{232B8A5F-7F0C-445E-8F1F-D88B9C7DA532}" type="pres">
      <dgm:prSet presAssocID="{C5CF33CE-313E-4B17-9EA7-748B68BE6CA1}" presName="linNode" presStyleCnt="0"/>
      <dgm:spPr/>
    </dgm:pt>
    <dgm:pt modelId="{829DD2DD-66CC-4E24-B229-DE618BDDBB0F}" type="pres">
      <dgm:prSet presAssocID="{C5CF33CE-313E-4B17-9EA7-748B68BE6CA1}" presName="parentText" presStyleLbl="node1" presStyleIdx="0" presStyleCnt="1">
        <dgm:presLayoutVars>
          <dgm:chMax val="1"/>
          <dgm:bulletEnabled val="1"/>
        </dgm:presLayoutVars>
      </dgm:prSet>
      <dgm:spPr/>
    </dgm:pt>
    <dgm:pt modelId="{E2CE39CC-E253-49B7-9A58-993E2293FE62}" type="pres">
      <dgm:prSet presAssocID="{C5CF33CE-313E-4B17-9EA7-748B68BE6CA1}" presName="descendantText" presStyleLbl="alignAccFollowNode1" presStyleIdx="0" presStyleCnt="1">
        <dgm:presLayoutVars>
          <dgm:bulletEnabled val="1"/>
        </dgm:presLayoutVars>
      </dgm:prSet>
      <dgm:spPr/>
    </dgm:pt>
  </dgm:ptLst>
  <dgm:cxnLst>
    <dgm:cxn modelId="{61B07D05-45AA-44B9-BAAB-1DD8F78C078E}" srcId="{C5CF33CE-313E-4B17-9EA7-748B68BE6CA1}" destId="{A72ECF39-5AC8-4876-92EF-48F76B0C79E0}" srcOrd="0" destOrd="0" parTransId="{B090803D-C2F8-4D5B-909E-634E6BDE2A35}" sibTransId="{A2B6BE47-68ED-4470-B1E1-82EE364B4AB8}"/>
    <dgm:cxn modelId="{D184320D-072D-4D0A-A8AA-74637386DD1D}" type="presOf" srcId="{3DBC8E6A-FC13-4671-A09A-7F2A3EB89521}" destId="{E2CE39CC-E253-49B7-9A58-993E2293FE62}" srcOrd="0" destOrd="1" presId="urn:microsoft.com/office/officeart/2005/8/layout/vList5"/>
    <dgm:cxn modelId="{1FEABA18-DFB6-49CF-B3A3-A3ACE8034940}" type="presOf" srcId="{A72ECF39-5AC8-4876-92EF-48F76B0C79E0}" destId="{E2CE39CC-E253-49B7-9A58-993E2293FE62}" srcOrd="0" destOrd="0" presId="urn:microsoft.com/office/officeart/2005/8/layout/vList5"/>
    <dgm:cxn modelId="{9B475069-67CC-45F5-9683-B87DA27BD364}" type="presOf" srcId="{C5CF33CE-313E-4B17-9EA7-748B68BE6CA1}" destId="{829DD2DD-66CC-4E24-B229-DE618BDDBB0F}" srcOrd="0" destOrd="0" presId="urn:microsoft.com/office/officeart/2005/8/layout/vList5"/>
    <dgm:cxn modelId="{EB33CD6D-DB29-48E8-BBC2-DD2D700453DE}" srcId="{121BA91E-FF36-4ABB-A469-92B282479458}" destId="{C5CF33CE-313E-4B17-9EA7-748B68BE6CA1}" srcOrd="0" destOrd="0" parTransId="{FA4E66D8-101A-408A-867B-0ABCBBF2591E}" sibTransId="{51DBC75A-FDB8-47FC-9C75-DE624422445D}"/>
    <dgm:cxn modelId="{6E14A8A8-D1F3-42A1-8235-A7F6622C020E}" srcId="{C5CF33CE-313E-4B17-9EA7-748B68BE6CA1}" destId="{3DBC8E6A-FC13-4671-A09A-7F2A3EB89521}" srcOrd="1" destOrd="0" parTransId="{061DDB11-B959-4C6D-A084-8CDFA2BB4BF5}" sibTransId="{212D6346-976A-4633-966A-2EF14CABFFE1}"/>
    <dgm:cxn modelId="{4D333AF6-A9BE-44CE-AD73-9FABEC163D6C}" type="presOf" srcId="{121BA91E-FF36-4ABB-A469-92B282479458}" destId="{CE615873-ECFA-43B0-B531-2D67D23BC43A}" srcOrd="0" destOrd="0" presId="urn:microsoft.com/office/officeart/2005/8/layout/vList5"/>
    <dgm:cxn modelId="{7EDAA162-5C88-4B56-847E-F68AEB565DFD}" type="presParOf" srcId="{CE615873-ECFA-43B0-B531-2D67D23BC43A}" destId="{232B8A5F-7F0C-445E-8F1F-D88B9C7DA532}" srcOrd="0" destOrd="0" presId="urn:microsoft.com/office/officeart/2005/8/layout/vList5"/>
    <dgm:cxn modelId="{2A3AEDCB-D52B-490A-820A-B7FDC4ED4BA7}" type="presParOf" srcId="{232B8A5F-7F0C-445E-8F1F-D88B9C7DA532}" destId="{829DD2DD-66CC-4E24-B229-DE618BDDBB0F}" srcOrd="0" destOrd="0" presId="urn:microsoft.com/office/officeart/2005/8/layout/vList5"/>
    <dgm:cxn modelId="{72B7C477-4553-4345-9524-8B804AE75E34}" type="presParOf" srcId="{232B8A5F-7F0C-445E-8F1F-D88B9C7DA532}" destId="{E2CE39CC-E253-49B7-9A58-993E2293FE62}" srcOrd="1" destOrd="0" presId="urn:microsoft.com/office/officeart/2005/8/layout/vList5"/>
  </dgm:cxnLst>
  <dgm:bg/>
  <dgm:whole/>
  <dgm:extLst>
    <a:ext uri="http://schemas.microsoft.com/office/drawing/2008/diagram">
      <dsp:dataModelExt xmlns:dsp="http://schemas.microsoft.com/office/drawing/2008/diagram" relId="rId17" minVer="http://schemas.openxmlformats.org/drawingml/2006/diagram"/>
    </a:ext>
  </dgm:extLst>
</dgm:dataModel>
</file>

<file path=ppt/diagrams/data35.xml><?xml version="1.0" encoding="utf-8"?>
<dgm:dataModel xmlns:dgm="http://schemas.openxmlformats.org/drawingml/2006/diagram" xmlns:a="http://schemas.openxmlformats.org/drawingml/2006/main">
  <dgm:ptLst>
    <dgm:pt modelId="{BE38113E-B64F-40C7-B5ED-254B0A4D99ED}"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en-US"/>
        </a:p>
      </dgm:t>
    </dgm:pt>
    <dgm:pt modelId="{E30E62A8-2BB7-4ECD-81C2-63A7D702B6EB}">
      <dgm:prSet custT="1"/>
      <dgm:spPr>
        <a:solidFill>
          <a:schemeClr val="accent2"/>
        </a:solidFill>
      </dgm:spPr>
      <dgm:t>
        <a:bodyPr/>
        <a:lstStyle/>
        <a:p>
          <a:r>
            <a:rPr lang="en-US" sz="1600" b="1" dirty="0">
              <a:latin typeface="Corbel" panose="020B0503020204020204" pitchFamily="34" charset="0"/>
            </a:rPr>
            <a:t>Competency 3: Legal/Compliance</a:t>
          </a:r>
          <a:endParaRPr lang="en-US" sz="1600" dirty="0">
            <a:latin typeface="Corbel" panose="020B0503020204020204" pitchFamily="34" charset="0"/>
          </a:endParaRPr>
        </a:p>
      </dgm:t>
      <dgm:extLst>
        <a:ext uri="{E40237B7-FDA0-4F09-8148-C483321AD2D9}">
          <dgm14:cNvPr xmlns:dgm14="http://schemas.microsoft.com/office/drawing/2010/diagram" id="0" name="">
            <a:hlinkClick xmlns:r="http://schemas.openxmlformats.org/officeDocument/2006/relationships" r:id="rId1" action="ppaction://hlinksldjump"/>
          </dgm14:cNvPr>
        </a:ext>
      </dgm:extLst>
    </dgm:pt>
    <dgm:pt modelId="{89544143-8CCB-4811-AE9D-7F07D218FD5A}" type="parTrans" cxnId="{6D3FDAA9-A4A2-4ED7-A826-4E533F2B9135}">
      <dgm:prSet/>
      <dgm:spPr/>
      <dgm:t>
        <a:bodyPr/>
        <a:lstStyle/>
        <a:p>
          <a:endParaRPr lang="en-US"/>
        </a:p>
      </dgm:t>
    </dgm:pt>
    <dgm:pt modelId="{3C1E97FA-AD06-4615-BA7E-B0A04C786C6E}" type="sibTrans" cxnId="{6D3FDAA9-A4A2-4ED7-A826-4E533F2B9135}">
      <dgm:prSet/>
      <dgm:spPr/>
      <dgm:t>
        <a:bodyPr/>
        <a:lstStyle/>
        <a:p>
          <a:endParaRPr lang="en-US"/>
        </a:p>
      </dgm:t>
    </dgm:pt>
    <dgm:pt modelId="{C223D3E3-9225-4752-9B15-D13C6A47440F}">
      <dgm:prSet custT="1"/>
      <dgm:spPr>
        <a:solidFill>
          <a:schemeClr val="accent2">
            <a:lumMod val="20000"/>
            <a:lumOff val="80000"/>
            <a:alpha val="90000"/>
          </a:schemeClr>
        </a:solidFill>
      </dgm:spPr>
      <dgm:t>
        <a:bodyPr/>
        <a:lstStyle/>
        <a:p>
          <a:r>
            <a:rPr lang="en-US" sz="1000" dirty="0">
              <a:latin typeface="Corbel" panose="020B0503020204020204" pitchFamily="34" charset="0"/>
            </a:rPr>
            <a:t>Effectively demonstrates knowledge of policies, procedures, laws, rules and regulations</a:t>
          </a:r>
        </a:p>
      </dgm:t>
    </dgm:pt>
    <dgm:pt modelId="{1A34A92B-678D-47DB-9584-9170FB93911F}" type="parTrans" cxnId="{0A08C71A-77D7-46BE-A854-8B616EEDD44B}">
      <dgm:prSet/>
      <dgm:spPr/>
      <dgm:t>
        <a:bodyPr/>
        <a:lstStyle/>
        <a:p>
          <a:endParaRPr lang="en-US"/>
        </a:p>
      </dgm:t>
    </dgm:pt>
    <dgm:pt modelId="{78B0595C-F33B-44D7-8E86-B6E68CE8F24C}" type="sibTrans" cxnId="{0A08C71A-77D7-46BE-A854-8B616EEDD44B}">
      <dgm:prSet/>
      <dgm:spPr/>
      <dgm:t>
        <a:bodyPr/>
        <a:lstStyle/>
        <a:p>
          <a:endParaRPr lang="en-US"/>
        </a:p>
      </dgm:t>
    </dgm:pt>
    <dgm:pt modelId="{EC601C54-DFA6-4D14-B128-97FE52E8F8F7}">
      <dgm:prSet custT="1"/>
      <dgm:spPr>
        <a:solidFill>
          <a:schemeClr val="accent2">
            <a:lumMod val="20000"/>
            <a:lumOff val="80000"/>
            <a:alpha val="90000"/>
          </a:schemeClr>
        </a:solidFill>
      </dgm:spPr>
      <dgm:t>
        <a:bodyPr/>
        <a:lstStyle/>
        <a:p>
          <a:r>
            <a:rPr lang="en-US" sz="1000" dirty="0">
              <a:latin typeface="Corbel" panose="020B0503020204020204" pitchFamily="34" charset="0"/>
            </a:rPr>
            <a:t>Participate in department policy formulations</a:t>
          </a:r>
        </a:p>
      </dgm:t>
    </dgm:pt>
    <dgm:pt modelId="{1114B2F4-C857-453C-A522-6FD62C3C2CD6}" type="parTrans" cxnId="{1C82A4D9-92D5-4CFD-89E4-EEAEB5BEAB48}">
      <dgm:prSet/>
      <dgm:spPr/>
      <dgm:t>
        <a:bodyPr/>
        <a:lstStyle/>
        <a:p>
          <a:endParaRPr lang="en-US"/>
        </a:p>
      </dgm:t>
    </dgm:pt>
    <dgm:pt modelId="{70A32DC1-AA36-44D7-91D7-7861F9F4664D}" type="sibTrans" cxnId="{1C82A4D9-92D5-4CFD-89E4-EEAEB5BEAB48}">
      <dgm:prSet/>
      <dgm:spPr/>
      <dgm:t>
        <a:bodyPr/>
        <a:lstStyle/>
        <a:p>
          <a:endParaRPr lang="en-US"/>
        </a:p>
      </dgm:t>
    </dgm:pt>
    <dgm:pt modelId="{F2BE9FF0-088D-487B-9527-C0F9935E6EA1}" type="pres">
      <dgm:prSet presAssocID="{BE38113E-B64F-40C7-B5ED-254B0A4D99ED}" presName="Name0" presStyleCnt="0">
        <dgm:presLayoutVars>
          <dgm:dir/>
          <dgm:animLvl val="lvl"/>
          <dgm:resizeHandles val="exact"/>
        </dgm:presLayoutVars>
      </dgm:prSet>
      <dgm:spPr/>
    </dgm:pt>
    <dgm:pt modelId="{FEA37DB3-5EFC-4C7C-B735-E3ED782F8B86}" type="pres">
      <dgm:prSet presAssocID="{E30E62A8-2BB7-4ECD-81C2-63A7D702B6EB}" presName="linNode" presStyleCnt="0"/>
      <dgm:spPr/>
    </dgm:pt>
    <dgm:pt modelId="{A7F6E4D8-CC41-435E-882F-5EF839E967E1}" type="pres">
      <dgm:prSet presAssocID="{E30E62A8-2BB7-4ECD-81C2-63A7D702B6EB}" presName="parentText" presStyleLbl="node1" presStyleIdx="0" presStyleCnt="1">
        <dgm:presLayoutVars>
          <dgm:chMax val="1"/>
          <dgm:bulletEnabled val="1"/>
        </dgm:presLayoutVars>
      </dgm:prSet>
      <dgm:spPr/>
    </dgm:pt>
    <dgm:pt modelId="{7EAC7349-E2E5-4C9A-9CDF-B0A50496C401}" type="pres">
      <dgm:prSet presAssocID="{E30E62A8-2BB7-4ECD-81C2-63A7D702B6EB}" presName="descendantText" presStyleLbl="alignAccFollowNode1" presStyleIdx="0" presStyleCnt="1" custScaleY="125122" custLinFactNeighborY="-12561">
        <dgm:presLayoutVars>
          <dgm:bulletEnabled val="1"/>
        </dgm:presLayoutVars>
      </dgm:prSet>
      <dgm:spPr/>
    </dgm:pt>
  </dgm:ptLst>
  <dgm:cxnLst>
    <dgm:cxn modelId="{0A08C71A-77D7-46BE-A854-8B616EEDD44B}" srcId="{E30E62A8-2BB7-4ECD-81C2-63A7D702B6EB}" destId="{C223D3E3-9225-4752-9B15-D13C6A47440F}" srcOrd="0" destOrd="0" parTransId="{1A34A92B-678D-47DB-9584-9170FB93911F}" sibTransId="{78B0595C-F33B-44D7-8E86-B6E68CE8F24C}"/>
    <dgm:cxn modelId="{35258A46-491F-459B-9501-2D10B6B0CD3D}" type="presOf" srcId="{EC601C54-DFA6-4D14-B128-97FE52E8F8F7}" destId="{7EAC7349-E2E5-4C9A-9CDF-B0A50496C401}" srcOrd="0" destOrd="1" presId="urn:microsoft.com/office/officeart/2005/8/layout/vList5"/>
    <dgm:cxn modelId="{3E61A659-0E61-4290-8892-D64096C14D8C}" type="presOf" srcId="{C223D3E3-9225-4752-9B15-D13C6A47440F}" destId="{7EAC7349-E2E5-4C9A-9CDF-B0A50496C401}" srcOrd="0" destOrd="0" presId="urn:microsoft.com/office/officeart/2005/8/layout/vList5"/>
    <dgm:cxn modelId="{6D3FDAA9-A4A2-4ED7-A826-4E533F2B9135}" srcId="{BE38113E-B64F-40C7-B5ED-254B0A4D99ED}" destId="{E30E62A8-2BB7-4ECD-81C2-63A7D702B6EB}" srcOrd="0" destOrd="0" parTransId="{89544143-8CCB-4811-AE9D-7F07D218FD5A}" sibTransId="{3C1E97FA-AD06-4615-BA7E-B0A04C786C6E}"/>
    <dgm:cxn modelId="{03EE0BD8-9082-47C9-9990-6A1FA887FE76}" type="presOf" srcId="{BE38113E-B64F-40C7-B5ED-254B0A4D99ED}" destId="{F2BE9FF0-088D-487B-9527-C0F9935E6EA1}" srcOrd="0" destOrd="0" presId="urn:microsoft.com/office/officeart/2005/8/layout/vList5"/>
    <dgm:cxn modelId="{1C82A4D9-92D5-4CFD-89E4-EEAEB5BEAB48}" srcId="{E30E62A8-2BB7-4ECD-81C2-63A7D702B6EB}" destId="{EC601C54-DFA6-4D14-B128-97FE52E8F8F7}" srcOrd="1" destOrd="0" parTransId="{1114B2F4-C857-453C-A522-6FD62C3C2CD6}" sibTransId="{70A32DC1-AA36-44D7-91D7-7861F9F4664D}"/>
    <dgm:cxn modelId="{8816FAFC-3B8E-46CF-8299-BC762777768F}" type="presOf" srcId="{E30E62A8-2BB7-4ECD-81C2-63A7D702B6EB}" destId="{A7F6E4D8-CC41-435E-882F-5EF839E967E1}" srcOrd="0" destOrd="0" presId="urn:microsoft.com/office/officeart/2005/8/layout/vList5"/>
    <dgm:cxn modelId="{55C32930-16AB-4DA3-A415-1BF1AD64A85B}" type="presParOf" srcId="{F2BE9FF0-088D-487B-9527-C0F9935E6EA1}" destId="{FEA37DB3-5EFC-4C7C-B735-E3ED782F8B86}" srcOrd="0" destOrd="0" presId="urn:microsoft.com/office/officeart/2005/8/layout/vList5"/>
    <dgm:cxn modelId="{15317737-7467-4D65-8F3C-3E38FF192D80}" type="presParOf" srcId="{FEA37DB3-5EFC-4C7C-B735-E3ED782F8B86}" destId="{A7F6E4D8-CC41-435E-882F-5EF839E967E1}" srcOrd="0" destOrd="0" presId="urn:microsoft.com/office/officeart/2005/8/layout/vList5"/>
    <dgm:cxn modelId="{F8FE9106-1DD8-434F-B9C2-B92BE65F1003}" type="presParOf" srcId="{FEA37DB3-5EFC-4C7C-B735-E3ED782F8B86}" destId="{7EAC7349-E2E5-4C9A-9CDF-B0A50496C401}" srcOrd="1" destOrd="0" presId="urn:microsoft.com/office/officeart/2005/8/layout/vList5"/>
  </dgm:cxnLst>
  <dgm:bg/>
  <dgm:whole/>
  <dgm:extLst>
    <a:ext uri="http://schemas.microsoft.com/office/drawing/2008/diagram">
      <dsp:dataModelExt xmlns:dsp="http://schemas.microsoft.com/office/drawing/2008/diagram" relId="rId22" minVer="http://schemas.openxmlformats.org/drawingml/2006/diagram"/>
    </a:ext>
  </dgm:extLst>
</dgm:dataModel>
</file>

<file path=ppt/diagrams/data36.xml><?xml version="1.0" encoding="utf-8"?>
<dgm:dataModel xmlns:dgm="http://schemas.openxmlformats.org/drawingml/2006/diagram" xmlns:a="http://schemas.openxmlformats.org/drawingml/2006/main">
  <dgm:ptLst>
    <dgm:pt modelId="{7F98BF3F-6DA8-476D-BC31-402CE3AD68BE}"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en-US"/>
        </a:p>
      </dgm:t>
    </dgm:pt>
    <dgm:pt modelId="{B0C13D46-B66C-4B68-88C1-FBF91DABF28F}">
      <dgm:prSet custT="1"/>
      <dgm:spPr>
        <a:solidFill>
          <a:schemeClr val="accent4"/>
        </a:solidFill>
      </dgm:spPr>
      <dgm:t>
        <a:bodyPr/>
        <a:lstStyle/>
        <a:p>
          <a:pPr>
            <a:spcAft>
              <a:spcPts val="0"/>
            </a:spcAft>
          </a:pPr>
          <a:r>
            <a:rPr lang="en-US" sz="1600" b="1" dirty="0">
              <a:latin typeface="Corbel" panose="020B0503020204020204" pitchFamily="34" charset="0"/>
            </a:rPr>
            <a:t>Competency 4: Human Relations</a:t>
          </a:r>
        </a:p>
        <a:p>
          <a:pPr>
            <a:spcAft>
              <a:spcPts val="0"/>
            </a:spcAft>
          </a:pPr>
          <a:r>
            <a:rPr lang="en-US" sz="1400" dirty="0">
              <a:latin typeface="Corbel" panose="020B0503020204020204" pitchFamily="34" charset="0"/>
            </a:rPr>
            <a:t>(Provides effective oral and written communications)</a:t>
          </a:r>
        </a:p>
      </dgm:t>
      <dgm:extLst>
        <a:ext uri="{E40237B7-FDA0-4F09-8148-C483321AD2D9}">
          <dgm14:cNvPr xmlns:dgm14="http://schemas.microsoft.com/office/drawing/2010/diagram" id="0" name="">
            <a:hlinkClick xmlns:r="http://schemas.openxmlformats.org/officeDocument/2006/relationships" r:id="rId1" action="ppaction://hlinksldjump"/>
          </dgm14:cNvPr>
        </a:ext>
      </dgm:extLst>
    </dgm:pt>
    <dgm:pt modelId="{01CA5C68-8944-4BA4-BADB-9A4B19C82075}" type="parTrans" cxnId="{4DE794FD-F06F-425C-8ECF-BA719BF5057A}">
      <dgm:prSet/>
      <dgm:spPr/>
      <dgm:t>
        <a:bodyPr/>
        <a:lstStyle/>
        <a:p>
          <a:endParaRPr lang="en-US"/>
        </a:p>
      </dgm:t>
    </dgm:pt>
    <dgm:pt modelId="{4F985241-8257-4640-A1E2-A1162D4D59D5}" type="sibTrans" cxnId="{4DE794FD-F06F-425C-8ECF-BA719BF5057A}">
      <dgm:prSet/>
      <dgm:spPr/>
      <dgm:t>
        <a:bodyPr/>
        <a:lstStyle/>
        <a:p>
          <a:endParaRPr lang="en-US"/>
        </a:p>
      </dgm:t>
    </dgm:pt>
    <dgm:pt modelId="{7496B12F-D0A0-49E3-B835-F2962551647A}">
      <dgm:prSet custT="1"/>
      <dgm:spPr>
        <a:solidFill>
          <a:schemeClr val="accent4">
            <a:lumMod val="20000"/>
            <a:lumOff val="80000"/>
            <a:alpha val="90000"/>
          </a:schemeClr>
        </a:solidFill>
      </dgm:spPr>
      <dgm:t>
        <a:bodyPr/>
        <a:lstStyle/>
        <a:p>
          <a:r>
            <a:rPr lang="en-US" sz="1000" dirty="0">
              <a:latin typeface="Corbel" panose="020B0503020204020204" pitchFamily="34" charset="0"/>
            </a:rPr>
            <a:t>Effectively and clearly communicating with people and organizations internal and external to the department</a:t>
          </a:r>
        </a:p>
      </dgm:t>
    </dgm:pt>
    <dgm:pt modelId="{9FA26B4E-E5DC-4B40-8F00-7B18BA6E3271}" type="parTrans" cxnId="{443CE678-4F30-4E98-BBB5-DFA8EA5B4D77}">
      <dgm:prSet/>
      <dgm:spPr/>
      <dgm:t>
        <a:bodyPr/>
        <a:lstStyle/>
        <a:p>
          <a:endParaRPr lang="en-US"/>
        </a:p>
      </dgm:t>
    </dgm:pt>
    <dgm:pt modelId="{CC17BFD7-83DD-458B-9E7B-0094854FD412}" type="sibTrans" cxnId="{443CE678-4F30-4E98-BBB5-DFA8EA5B4D77}">
      <dgm:prSet/>
      <dgm:spPr/>
      <dgm:t>
        <a:bodyPr/>
        <a:lstStyle/>
        <a:p>
          <a:endParaRPr lang="en-US"/>
        </a:p>
      </dgm:t>
    </dgm:pt>
    <dgm:pt modelId="{581B7DA3-DDF4-4916-BFD3-9C20C4DB1F96}">
      <dgm:prSet custT="1"/>
      <dgm:spPr>
        <a:solidFill>
          <a:schemeClr val="accent4">
            <a:lumMod val="20000"/>
            <a:lumOff val="80000"/>
            <a:alpha val="90000"/>
          </a:schemeClr>
        </a:solidFill>
      </dgm:spPr>
      <dgm:t>
        <a:bodyPr/>
        <a:lstStyle/>
        <a:p>
          <a:r>
            <a:rPr lang="en-US" sz="1000" dirty="0">
              <a:latin typeface="Corbel" panose="020B0503020204020204" pitchFamily="34" charset="0"/>
            </a:rPr>
            <a:t>Effectively conducting meetings with management and the boards of directors of financial institutions</a:t>
          </a:r>
        </a:p>
      </dgm:t>
    </dgm:pt>
    <dgm:pt modelId="{616F43B5-D869-4F3B-A7A7-F6525E82F70D}" type="parTrans" cxnId="{955F58AE-0884-4D46-8584-A4FC5F6CDE09}">
      <dgm:prSet/>
      <dgm:spPr/>
      <dgm:t>
        <a:bodyPr/>
        <a:lstStyle/>
        <a:p>
          <a:endParaRPr lang="en-US"/>
        </a:p>
      </dgm:t>
    </dgm:pt>
    <dgm:pt modelId="{F418E1CE-BF39-4F5D-B68B-F796AAA9C132}" type="sibTrans" cxnId="{955F58AE-0884-4D46-8584-A4FC5F6CDE09}">
      <dgm:prSet/>
      <dgm:spPr/>
      <dgm:t>
        <a:bodyPr/>
        <a:lstStyle/>
        <a:p>
          <a:endParaRPr lang="en-US"/>
        </a:p>
      </dgm:t>
    </dgm:pt>
    <dgm:pt modelId="{8BF93BA1-5A2D-43EB-89A4-CB59EB39296F}">
      <dgm:prSet custT="1"/>
      <dgm:spPr>
        <a:solidFill>
          <a:schemeClr val="accent4">
            <a:lumMod val="20000"/>
            <a:lumOff val="80000"/>
            <a:alpha val="90000"/>
          </a:schemeClr>
        </a:solidFill>
      </dgm:spPr>
      <dgm:t>
        <a:bodyPr/>
        <a:lstStyle/>
        <a:p>
          <a:r>
            <a:rPr lang="en-US" sz="1000" dirty="0">
              <a:latin typeface="Corbel" panose="020B0503020204020204" pitchFamily="34" charset="0"/>
            </a:rPr>
            <a:t>Effectively coordinating examination planning, execution and regulatory response with other state and federal financial institution supervisory authorities</a:t>
          </a:r>
        </a:p>
      </dgm:t>
    </dgm:pt>
    <dgm:pt modelId="{EAC42D77-F33C-4EAD-9A9E-D3DB1623DC55}" type="parTrans" cxnId="{CF441F4E-705C-4785-B929-92B13F5A5A00}">
      <dgm:prSet/>
      <dgm:spPr/>
      <dgm:t>
        <a:bodyPr/>
        <a:lstStyle/>
        <a:p>
          <a:endParaRPr lang="en-US"/>
        </a:p>
      </dgm:t>
    </dgm:pt>
    <dgm:pt modelId="{2BFFD4FD-764E-4B69-A838-3AC8916341CA}" type="sibTrans" cxnId="{CF441F4E-705C-4785-B929-92B13F5A5A00}">
      <dgm:prSet/>
      <dgm:spPr/>
      <dgm:t>
        <a:bodyPr/>
        <a:lstStyle/>
        <a:p>
          <a:endParaRPr lang="en-US"/>
        </a:p>
      </dgm:t>
    </dgm:pt>
    <dgm:pt modelId="{DAA3EF1E-D635-402B-99B4-0B15CD8A3AC8}">
      <dgm:prSet custT="1"/>
      <dgm:spPr>
        <a:solidFill>
          <a:schemeClr val="accent4">
            <a:lumMod val="20000"/>
            <a:lumOff val="80000"/>
            <a:alpha val="90000"/>
          </a:schemeClr>
        </a:solidFill>
      </dgm:spPr>
      <dgm:t>
        <a:bodyPr/>
        <a:lstStyle/>
        <a:p>
          <a:r>
            <a:rPr lang="en-US" sz="1000" dirty="0">
              <a:latin typeface="Corbel" panose="020B0503020204020204" pitchFamily="34" charset="0"/>
            </a:rPr>
            <a:t>Effectively and clearly communicating with other state agencies and the state legislatures</a:t>
          </a:r>
        </a:p>
      </dgm:t>
    </dgm:pt>
    <dgm:pt modelId="{AE76EE66-05F9-4382-A295-92B0645FCBE8}" type="parTrans" cxnId="{3C6F1002-1223-4E32-AC31-E83792559527}">
      <dgm:prSet/>
      <dgm:spPr/>
      <dgm:t>
        <a:bodyPr/>
        <a:lstStyle/>
        <a:p>
          <a:endParaRPr lang="en-US"/>
        </a:p>
      </dgm:t>
    </dgm:pt>
    <dgm:pt modelId="{FBAE66AA-EEE9-4CBE-BCB2-1126A6C39826}" type="sibTrans" cxnId="{3C6F1002-1223-4E32-AC31-E83792559527}">
      <dgm:prSet/>
      <dgm:spPr/>
      <dgm:t>
        <a:bodyPr/>
        <a:lstStyle/>
        <a:p>
          <a:endParaRPr lang="en-US"/>
        </a:p>
      </dgm:t>
    </dgm:pt>
    <dgm:pt modelId="{F0008EA9-F585-402E-AAC2-594B4261A5EF}" type="pres">
      <dgm:prSet presAssocID="{7F98BF3F-6DA8-476D-BC31-402CE3AD68BE}" presName="Name0" presStyleCnt="0">
        <dgm:presLayoutVars>
          <dgm:dir/>
          <dgm:animLvl val="lvl"/>
          <dgm:resizeHandles val="exact"/>
        </dgm:presLayoutVars>
      </dgm:prSet>
      <dgm:spPr/>
    </dgm:pt>
    <dgm:pt modelId="{24D5E4B4-17C6-4FB7-B689-698174158D5F}" type="pres">
      <dgm:prSet presAssocID="{B0C13D46-B66C-4B68-88C1-FBF91DABF28F}" presName="linNode" presStyleCnt="0"/>
      <dgm:spPr/>
    </dgm:pt>
    <dgm:pt modelId="{B23F67DC-94CD-41C8-B96A-A6DD04AD3072}" type="pres">
      <dgm:prSet presAssocID="{B0C13D46-B66C-4B68-88C1-FBF91DABF28F}" presName="parentText" presStyleLbl="node1" presStyleIdx="0" presStyleCnt="1" custScaleY="100098" custLinFactNeighborY="-3816">
        <dgm:presLayoutVars>
          <dgm:chMax val="1"/>
          <dgm:bulletEnabled val="1"/>
        </dgm:presLayoutVars>
      </dgm:prSet>
      <dgm:spPr/>
    </dgm:pt>
    <dgm:pt modelId="{39A166E4-8E36-491C-B452-4F23A80B3154}" type="pres">
      <dgm:prSet presAssocID="{B0C13D46-B66C-4B68-88C1-FBF91DABF28F}" presName="descendantText" presStyleLbl="alignAccFollowNode1" presStyleIdx="0" presStyleCnt="1" custScaleY="125122" custLinFactNeighborY="6535">
        <dgm:presLayoutVars>
          <dgm:bulletEnabled val="1"/>
        </dgm:presLayoutVars>
      </dgm:prSet>
      <dgm:spPr/>
    </dgm:pt>
  </dgm:ptLst>
  <dgm:cxnLst>
    <dgm:cxn modelId="{3C6F1002-1223-4E32-AC31-E83792559527}" srcId="{B0C13D46-B66C-4B68-88C1-FBF91DABF28F}" destId="{DAA3EF1E-D635-402B-99B4-0B15CD8A3AC8}" srcOrd="3" destOrd="0" parTransId="{AE76EE66-05F9-4382-A295-92B0645FCBE8}" sibTransId="{FBAE66AA-EEE9-4CBE-BCB2-1126A6C39826}"/>
    <dgm:cxn modelId="{545A7912-24F0-4D0F-8AA1-97E160B3FC11}" type="presOf" srcId="{7496B12F-D0A0-49E3-B835-F2962551647A}" destId="{39A166E4-8E36-491C-B452-4F23A80B3154}" srcOrd="0" destOrd="0" presId="urn:microsoft.com/office/officeart/2005/8/layout/vList5"/>
    <dgm:cxn modelId="{3355AF2D-A929-42ED-B8FD-4C1AD002486B}" type="presOf" srcId="{B0C13D46-B66C-4B68-88C1-FBF91DABF28F}" destId="{B23F67DC-94CD-41C8-B96A-A6DD04AD3072}" srcOrd="0" destOrd="0" presId="urn:microsoft.com/office/officeart/2005/8/layout/vList5"/>
    <dgm:cxn modelId="{CF441F4E-705C-4785-B929-92B13F5A5A00}" srcId="{B0C13D46-B66C-4B68-88C1-FBF91DABF28F}" destId="{8BF93BA1-5A2D-43EB-89A4-CB59EB39296F}" srcOrd="2" destOrd="0" parTransId="{EAC42D77-F33C-4EAD-9A9E-D3DB1623DC55}" sibTransId="{2BFFD4FD-764E-4B69-A838-3AC8916341CA}"/>
    <dgm:cxn modelId="{443CE678-4F30-4E98-BBB5-DFA8EA5B4D77}" srcId="{B0C13D46-B66C-4B68-88C1-FBF91DABF28F}" destId="{7496B12F-D0A0-49E3-B835-F2962551647A}" srcOrd="0" destOrd="0" parTransId="{9FA26B4E-E5DC-4B40-8F00-7B18BA6E3271}" sibTransId="{CC17BFD7-83DD-458B-9E7B-0094854FD412}"/>
    <dgm:cxn modelId="{3FE9B3AB-02A2-4F07-8B81-7FC336C83499}" type="presOf" srcId="{581B7DA3-DDF4-4916-BFD3-9C20C4DB1F96}" destId="{39A166E4-8E36-491C-B452-4F23A80B3154}" srcOrd="0" destOrd="1" presId="urn:microsoft.com/office/officeart/2005/8/layout/vList5"/>
    <dgm:cxn modelId="{955F58AE-0884-4D46-8584-A4FC5F6CDE09}" srcId="{B0C13D46-B66C-4B68-88C1-FBF91DABF28F}" destId="{581B7DA3-DDF4-4916-BFD3-9C20C4DB1F96}" srcOrd="1" destOrd="0" parTransId="{616F43B5-D869-4F3B-A7A7-F6525E82F70D}" sibTransId="{F418E1CE-BF39-4F5D-B68B-F796AAA9C132}"/>
    <dgm:cxn modelId="{078C52CF-BA60-45CF-B662-15687B5F871B}" type="presOf" srcId="{7F98BF3F-6DA8-476D-BC31-402CE3AD68BE}" destId="{F0008EA9-F585-402E-AAC2-594B4261A5EF}" srcOrd="0" destOrd="0" presId="urn:microsoft.com/office/officeart/2005/8/layout/vList5"/>
    <dgm:cxn modelId="{341474ED-7C49-4BD9-8F7D-066B31E32518}" type="presOf" srcId="{DAA3EF1E-D635-402B-99B4-0B15CD8A3AC8}" destId="{39A166E4-8E36-491C-B452-4F23A80B3154}" srcOrd="0" destOrd="3" presId="urn:microsoft.com/office/officeart/2005/8/layout/vList5"/>
    <dgm:cxn modelId="{3A53A9F0-BF8C-4FC8-8D78-10BA6B3C10EA}" type="presOf" srcId="{8BF93BA1-5A2D-43EB-89A4-CB59EB39296F}" destId="{39A166E4-8E36-491C-B452-4F23A80B3154}" srcOrd="0" destOrd="2" presId="urn:microsoft.com/office/officeart/2005/8/layout/vList5"/>
    <dgm:cxn modelId="{4DE794FD-F06F-425C-8ECF-BA719BF5057A}" srcId="{7F98BF3F-6DA8-476D-BC31-402CE3AD68BE}" destId="{B0C13D46-B66C-4B68-88C1-FBF91DABF28F}" srcOrd="0" destOrd="0" parTransId="{01CA5C68-8944-4BA4-BADB-9A4B19C82075}" sibTransId="{4F985241-8257-4640-A1E2-A1162D4D59D5}"/>
    <dgm:cxn modelId="{DB8CBD48-C2B9-4C69-A0FB-0F96FFF322B1}" type="presParOf" srcId="{F0008EA9-F585-402E-AAC2-594B4261A5EF}" destId="{24D5E4B4-17C6-4FB7-B689-698174158D5F}" srcOrd="0" destOrd="0" presId="urn:microsoft.com/office/officeart/2005/8/layout/vList5"/>
    <dgm:cxn modelId="{57A54852-1EA5-4D61-9442-1FC8259482A9}" type="presParOf" srcId="{24D5E4B4-17C6-4FB7-B689-698174158D5F}" destId="{B23F67DC-94CD-41C8-B96A-A6DD04AD3072}" srcOrd="0" destOrd="0" presId="urn:microsoft.com/office/officeart/2005/8/layout/vList5"/>
    <dgm:cxn modelId="{BD9045CF-C58F-413B-A0F4-B4D23E3DF836}" type="presParOf" srcId="{24D5E4B4-17C6-4FB7-B689-698174158D5F}" destId="{39A166E4-8E36-491C-B452-4F23A80B3154}" srcOrd="1" destOrd="0" presId="urn:microsoft.com/office/officeart/2005/8/layout/vList5"/>
  </dgm:cxnLst>
  <dgm:bg/>
  <dgm:whole/>
  <dgm:extLst>
    <a:ext uri="http://schemas.microsoft.com/office/drawing/2008/diagram">
      <dsp:dataModelExt xmlns:dsp="http://schemas.microsoft.com/office/drawing/2008/diagram" relId="rId27" minVer="http://schemas.openxmlformats.org/drawingml/2006/diagram"/>
    </a:ext>
  </dgm:extLst>
</dgm:dataModel>
</file>

<file path=ppt/diagrams/data37.xml><?xml version="1.0" encoding="utf-8"?>
<dgm:dataModel xmlns:dgm="http://schemas.openxmlformats.org/drawingml/2006/diagram" xmlns:a="http://schemas.openxmlformats.org/drawingml/2006/main">
  <dgm:ptLst>
    <dgm:pt modelId="{04F84C25-3FFA-4D8B-8A9B-783FBBD77F05}"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en-US"/>
        </a:p>
      </dgm:t>
    </dgm:pt>
    <dgm:pt modelId="{6E8870E9-4C36-458E-B717-F16579A4D9F5}">
      <dgm:prSet custT="1"/>
      <dgm:spPr>
        <a:solidFill>
          <a:schemeClr val="accent3"/>
        </a:solidFill>
      </dgm:spPr>
      <dgm:t>
        <a:bodyPr/>
        <a:lstStyle/>
        <a:p>
          <a:r>
            <a:rPr lang="en-US" sz="1600" b="1" dirty="0">
              <a:latin typeface="Corbel" panose="020B0503020204020204" pitchFamily="34" charset="0"/>
            </a:rPr>
            <a:t>Competency 1: Technical</a:t>
          </a:r>
          <a:endParaRPr lang="en-US" sz="1600" dirty="0">
            <a:latin typeface="Corbel" panose="020B0503020204020204" pitchFamily="34" charset="0"/>
          </a:endParaRPr>
        </a:p>
      </dgm:t>
      <dgm:extLst>
        <a:ext uri="{E40237B7-FDA0-4F09-8148-C483321AD2D9}">
          <dgm14:cNvPr xmlns:dgm14="http://schemas.microsoft.com/office/drawing/2010/diagram" id="0" name="">
            <a:hlinkClick xmlns:r="http://schemas.openxmlformats.org/officeDocument/2006/relationships" r:id="rId1" action="ppaction://hlinksldjump"/>
          </dgm14:cNvPr>
        </a:ext>
      </dgm:extLst>
    </dgm:pt>
    <dgm:pt modelId="{3DF15CEB-AD0A-4AAF-A49F-96A91110D6F4}" type="parTrans" cxnId="{540F597B-2068-4C0B-A979-4A114CD32359}">
      <dgm:prSet/>
      <dgm:spPr/>
      <dgm:t>
        <a:bodyPr/>
        <a:lstStyle/>
        <a:p>
          <a:endParaRPr lang="en-US"/>
        </a:p>
      </dgm:t>
    </dgm:pt>
    <dgm:pt modelId="{2E3E842E-D685-44DE-93EB-0FD559039049}" type="sibTrans" cxnId="{540F597B-2068-4C0B-A979-4A114CD32359}">
      <dgm:prSet/>
      <dgm:spPr/>
      <dgm:t>
        <a:bodyPr/>
        <a:lstStyle/>
        <a:p>
          <a:endParaRPr lang="en-US"/>
        </a:p>
      </dgm:t>
    </dgm:pt>
    <dgm:pt modelId="{B55A92E2-68FF-4F9E-B785-EDE3D2E31F21}">
      <dgm:prSet custT="1"/>
      <dgm:spPr>
        <a:solidFill>
          <a:schemeClr val="accent3">
            <a:lumMod val="20000"/>
            <a:lumOff val="80000"/>
            <a:alpha val="90000"/>
          </a:schemeClr>
        </a:solidFill>
      </dgm:spPr>
      <dgm:t>
        <a:bodyPr/>
        <a:lstStyle/>
        <a:p>
          <a:r>
            <a:rPr lang="en-US" sz="1000" dirty="0">
              <a:latin typeface="Corbel" panose="020B0503020204020204" pitchFamily="34" charset="0"/>
            </a:rPr>
            <a:t>Effectively supervising personnel to ensure adherence to all procedures and policies</a:t>
          </a:r>
        </a:p>
      </dgm:t>
    </dgm:pt>
    <dgm:pt modelId="{E7C0A4F0-3162-4501-9CD1-F8681070AFF3}" type="parTrans" cxnId="{D0EF3B63-4E25-43A9-956C-9697A362D657}">
      <dgm:prSet/>
      <dgm:spPr/>
      <dgm:t>
        <a:bodyPr/>
        <a:lstStyle/>
        <a:p>
          <a:endParaRPr lang="en-US"/>
        </a:p>
      </dgm:t>
    </dgm:pt>
    <dgm:pt modelId="{0F62C6AC-E11B-486F-8818-1D25396599A8}" type="sibTrans" cxnId="{D0EF3B63-4E25-43A9-956C-9697A362D657}">
      <dgm:prSet/>
      <dgm:spPr/>
      <dgm:t>
        <a:bodyPr/>
        <a:lstStyle/>
        <a:p>
          <a:endParaRPr lang="en-US"/>
        </a:p>
      </dgm:t>
    </dgm:pt>
    <dgm:pt modelId="{2A8699A3-E2BE-4D08-B7EF-2087F350BED1}">
      <dgm:prSet custT="1"/>
      <dgm:spPr>
        <a:solidFill>
          <a:schemeClr val="accent3">
            <a:lumMod val="20000"/>
            <a:lumOff val="80000"/>
            <a:alpha val="90000"/>
          </a:schemeClr>
        </a:solidFill>
      </dgm:spPr>
      <dgm:t>
        <a:bodyPr/>
        <a:lstStyle/>
        <a:p>
          <a:r>
            <a:rPr lang="en-US" sz="1000" dirty="0">
              <a:latin typeface="Corbel" panose="020B0503020204020204" pitchFamily="34" charset="0"/>
            </a:rPr>
            <a:t>Monitoring senior examination personnel to ensure department mission, goals, and responsibilities are being met</a:t>
          </a:r>
        </a:p>
      </dgm:t>
    </dgm:pt>
    <dgm:pt modelId="{C70308BC-6931-4323-A678-74C6E50D874D}" type="parTrans" cxnId="{E1C10A01-0BF2-4BD5-9560-E57D077B3C72}">
      <dgm:prSet/>
      <dgm:spPr/>
      <dgm:t>
        <a:bodyPr/>
        <a:lstStyle/>
        <a:p>
          <a:endParaRPr lang="en-US"/>
        </a:p>
      </dgm:t>
    </dgm:pt>
    <dgm:pt modelId="{F6E11DBB-6BF7-4E72-A015-0CE4AF9FCB50}" type="sibTrans" cxnId="{E1C10A01-0BF2-4BD5-9560-E57D077B3C72}">
      <dgm:prSet/>
      <dgm:spPr/>
      <dgm:t>
        <a:bodyPr/>
        <a:lstStyle/>
        <a:p>
          <a:endParaRPr lang="en-US"/>
        </a:p>
      </dgm:t>
    </dgm:pt>
    <dgm:pt modelId="{79B91ACF-A62B-41D8-BA17-7E9BC9FCBEC1}">
      <dgm:prSet custT="1"/>
      <dgm:spPr>
        <a:solidFill>
          <a:schemeClr val="accent3">
            <a:lumMod val="20000"/>
            <a:lumOff val="80000"/>
            <a:alpha val="90000"/>
          </a:schemeClr>
        </a:solidFill>
      </dgm:spPr>
      <dgm:t>
        <a:bodyPr/>
        <a:lstStyle/>
        <a:p>
          <a:r>
            <a:rPr lang="en-US" sz="1000" dirty="0">
              <a:latin typeface="Corbel" panose="020B0503020204020204" pitchFamily="34" charset="0"/>
            </a:rPr>
            <a:t>Effectively organizing and delegating assignments, and supervising the entire examination process, including examinations performed jointly with multiple regulatory agencies</a:t>
          </a:r>
        </a:p>
      </dgm:t>
    </dgm:pt>
    <dgm:pt modelId="{949A3013-6E82-4649-8FB8-F4AD6C193374}" type="parTrans" cxnId="{B299AB36-F00E-40C9-B258-97ADB13020B9}">
      <dgm:prSet/>
      <dgm:spPr/>
      <dgm:t>
        <a:bodyPr/>
        <a:lstStyle/>
        <a:p>
          <a:endParaRPr lang="en-US"/>
        </a:p>
      </dgm:t>
    </dgm:pt>
    <dgm:pt modelId="{0F148054-5858-4326-B557-61DDC9FE245F}" type="sibTrans" cxnId="{B299AB36-F00E-40C9-B258-97ADB13020B9}">
      <dgm:prSet/>
      <dgm:spPr/>
      <dgm:t>
        <a:bodyPr/>
        <a:lstStyle/>
        <a:p>
          <a:endParaRPr lang="en-US"/>
        </a:p>
      </dgm:t>
    </dgm:pt>
    <dgm:pt modelId="{38B8772C-6093-4F44-925B-C0BFBB3558A3}">
      <dgm:prSet custT="1"/>
      <dgm:spPr>
        <a:solidFill>
          <a:schemeClr val="accent3">
            <a:lumMod val="20000"/>
            <a:lumOff val="80000"/>
            <a:alpha val="90000"/>
          </a:schemeClr>
        </a:solidFill>
      </dgm:spPr>
      <dgm:t>
        <a:bodyPr/>
        <a:lstStyle/>
        <a:p>
          <a:r>
            <a:rPr lang="en-US" sz="1000" dirty="0">
              <a:latin typeface="Corbel" panose="020B0503020204020204" pitchFamily="34" charset="0"/>
            </a:rPr>
            <a:t>Effectively provide for personnel management (budget, recruiting, training, team-building, negotiation, coaching, performance evaluation, disciplinary actions)</a:t>
          </a:r>
        </a:p>
      </dgm:t>
    </dgm:pt>
    <dgm:pt modelId="{A7FCB427-90A4-41E6-AB78-BEEB662B3793}" type="parTrans" cxnId="{0FA06045-1B68-4FAD-B855-AFA6A59C0405}">
      <dgm:prSet/>
      <dgm:spPr/>
      <dgm:t>
        <a:bodyPr/>
        <a:lstStyle/>
        <a:p>
          <a:endParaRPr lang="en-US"/>
        </a:p>
      </dgm:t>
    </dgm:pt>
    <dgm:pt modelId="{04B8B708-E014-4AFB-A358-DCC2AF807976}" type="sibTrans" cxnId="{0FA06045-1B68-4FAD-B855-AFA6A59C0405}">
      <dgm:prSet/>
      <dgm:spPr/>
      <dgm:t>
        <a:bodyPr/>
        <a:lstStyle/>
        <a:p>
          <a:endParaRPr lang="en-US"/>
        </a:p>
      </dgm:t>
    </dgm:pt>
    <dgm:pt modelId="{5E2DE980-2CF6-48DC-90CD-1699AACC0295}">
      <dgm:prSet custT="1"/>
      <dgm:spPr>
        <a:solidFill>
          <a:schemeClr val="accent3">
            <a:lumMod val="20000"/>
            <a:lumOff val="80000"/>
            <a:alpha val="90000"/>
          </a:schemeClr>
        </a:solidFill>
      </dgm:spPr>
      <dgm:t>
        <a:bodyPr/>
        <a:lstStyle/>
        <a:p>
          <a:r>
            <a:rPr lang="en-US" sz="1000" dirty="0">
              <a:latin typeface="Corbel" panose="020B0503020204020204" pitchFamily="34" charset="0"/>
            </a:rPr>
            <a:t>Effectively supervises the organization and documentation of </a:t>
          </a:r>
          <a:r>
            <a:rPr lang="en-US" sz="1000" dirty="0" err="1">
              <a:latin typeface="Corbel" panose="020B0503020204020204" pitchFamily="34" charset="0"/>
            </a:rPr>
            <a:t>workpapers</a:t>
          </a:r>
          <a:r>
            <a:rPr lang="en-US" sz="1000" dirty="0">
              <a:latin typeface="Corbel" panose="020B0503020204020204" pitchFamily="34" charset="0"/>
            </a:rPr>
            <a:t> according to prescribed procedures</a:t>
          </a:r>
        </a:p>
      </dgm:t>
    </dgm:pt>
    <dgm:pt modelId="{3951DADB-D899-4965-A952-1A1670D1FE4D}" type="parTrans" cxnId="{245D44E1-A1AE-43A1-8003-362EDBEBD022}">
      <dgm:prSet/>
      <dgm:spPr/>
      <dgm:t>
        <a:bodyPr/>
        <a:lstStyle/>
        <a:p>
          <a:endParaRPr lang="en-US"/>
        </a:p>
      </dgm:t>
    </dgm:pt>
    <dgm:pt modelId="{44EE58B6-06FE-423F-A55C-33D98169484F}" type="sibTrans" cxnId="{245D44E1-A1AE-43A1-8003-362EDBEBD022}">
      <dgm:prSet/>
      <dgm:spPr/>
      <dgm:t>
        <a:bodyPr/>
        <a:lstStyle/>
        <a:p>
          <a:endParaRPr lang="en-US"/>
        </a:p>
      </dgm:t>
    </dgm:pt>
    <dgm:pt modelId="{BBDC74EA-31BF-4E8D-8839-50217FF4B99E}" type="pres">
      <dgm:prSet presAssocID="{04F84C25-3FFA-4D8B-8A9B-783FBBD77F05}" presName="Name0" presStyleCnt="0">
        <dgm:presLayoutVars>
          <dgm:dir/>
          <dgm:animLvl val="lvl"/>
          <dgm:resizeHandles val="exact"/>
        </dgm:presLayoutVars>
      </dgm:prSet>
      <dgm:spPr/>
    </dgm:pt>
    <dgm:pt modelId="{1D40C3E3-76CA-4DE9-AAE8-E2679A40FF9B}" type="pres">
      <dgm:prSet presAssocID="{6E8870E9-4C36-458E-B717-F16579A4D9F5}" presName="linNode" presStyleCnt="0"/>
      <dgm:spPr/>
    </dgm:pt>
    <dgm:pt modelId="{9EE52D84-EFC1-4AC8-8DCE-EFD95A62FFB2}" type="pres">
      <dgm:prSet presAssocID="{6E8870E9-4C36-458E-B717-F16579A4D9F5}" presName="parentText" presStyleLbl="node1" presStyleIdx="0" presStyleCnt="1" custScaleY="76403">
        <dgm:presLayoutVars>
          <dgm:chMax val="1"/>
          <dgm:bulletEnabled val="1"/>
        </dgm:presLayoutVars>
      </dgm:prSet>
      <dgm:spPr/>
    </dgm:pt>
    <dgm:pt modelId="{D0CBD1D2-2867-4E9F-AD65-EAC4E37C84D2}" type="pres">
      <dgm:prSet presAssocID="{6E8870E9-4C36-458E-B717-F16579A4D9F5}" presName="descendantText" presStyleLbl="alignAccFollowNode1" presStyleIdx="0" presStyleCnt="1" custScaleY="107418">
        <dgm:presLayoutVars>
          <dgm:bulletEnabled val="1"/>
        </dgm:presLayoutVars>
      </dgm:prSet>
      <dgm:spPr/>
    </dgm:pt>
  </dgm:ptLst>
  <dgm:cxnLst>
    <dgm:cxn modelId="{E1C10A01-0BF2-4BD5-9560-E57D077B3C72}" srcId="{6E8870E9-4C36-458E-B717-F16579A4D9F5}" destId="{2A8699A3-E2BE-4D08-B7EF-2087F350BED1}" srcOrd="1" destOrd="0" parTransId="{C70308BC-6931-4323-A678-74C6E50D874D}" sibTransId="{F6E11DBB-6BF7-4E72-A015-0CE4AF9FCB50}"/>
    <dgm:cxn modelId="{B299AB36-F00E-40C9-B258-97ADB13020B9}" srcId="{6E8870E9-4C36-458E-B717-F16579A4D9F5}" destId="{79B91ACF-A62B-41D8-BA17-7E9BC9FCBEC1}" srcOrd="2" destOrd="0" parTransId="{949A3013-6E82-4649-8FB8-F4AD6C193374}" sibTransId="{0F148054-5858-4326-B557-61DDC9FE245F}"/>
    <dgm:cxn modelId="{CC374737-31D5-4366-B12F-A66436B3C4E2}" type="presOf" srcId="{38B8772C-6093-4F44-925B-C0BFBB3558A3}" destId="{D0CBD1D2-2867-4E9F-AD65-EAC4E37C84D2}" srcOrd="0" destOrd="3" presId="urn:microsoft.com/office/officeart/2005/8/layout/vList5"/>
    <dgm:cxn modelId="{D0EF3B63-4E25-43A9-956C-9697A362D657}" srcId="{6E8870E9-4C36-458E-B717-F16579A4D9F5}" destId="{B55A92E2-68FF-4F9E-B785-EDE3D2E31F21}" srcOrd="0" destOrd="0" parTransId="{E7C0A4F0-3162-4501-9CD1-F8681070AFF3}" sibTransId="{0F62C6AC-E11B-486F-8818-1D25396599A8}"/>
    <dgm:cxn modelId="{0FA06045-1B68-4FAD-B855-AFA6A59C0405}" srcId="{6E8870E9-4C36-458E-B717-F16579A4D9F5}" destId="{38B8772C-6093-4F44-925B-C0BFBB3558A3}" srcOrd="3" destOrd="0" parTransId="{A7FCB427-90A4-41E6-AB78-BEEB662B3793}" sibTransId="{04B8B708-E014-4AFB-A358-DCC2AF807976}"/>
    <dgm:cxn modelId="{540F597B-2068-4C0B-A979-4A114CD32359}" srcId="{04F84C25-3FFA-4D8B-8A9B-783FBBD77F05}" destId="{6E8870E9-4C36-458E-B717-F16579A4D9F5}" srcOrd="0" destOrd="0" parTransId="{3DF15CEB-AD0A-4AAF-A49F-96A91110D6F4}" sibTransId="{2E3E842E-D685-44DE-93EB-0FD559039049}"/>
    <dgm:cxn modelId="{2D4BDEAE-A7D9-4C4D-980B-3B4DE4D6DF24}" type="presOf" srcId="{6E8870E9-4C36-458E-B717-F16579A4D9F5}" destId="{9EE52D84-EFC1-4AC8-8DCE-EFD95A62FFB2}" srcOrd="0" destOrd="0" presId="urn:microsoft.com/office/officeart/2005/8/layout/vList5"/>
    <dgm:cxn modelId="{8F0007D5-BE1B-45F4-BC78-9475343E04F9}" type="presOf" srcId="{79B91ACF-A62B-41D8-BA17-7E9BC9FCBEC1}" destId="{D0CBD1D2-2867-4E9F-AD65-EAC4E37C84D2}" srcOrd="0" destOrd="2" presId="urn:microsoft.com/office/officeart/2005/8/layout/vList5"/>
    <dgm:cxn modelId="{245D44E1-A1AE-43A1-8003-362EDBEBD022}" srcId="{6E8870E9-4C36-458E-B717-F16579A4D9F5}" destId="{5E2DE980-2CF6-48DC-90CD-1699AACC0295}" srcOrd="4" destOrd="0" parTransId="{3951DADB-D899-4965-A952-1A1670D1FE4D}" sibTransId="{44EE58B6-06FE-423F-A55C-33D98169484F}"/>
    <dgm:cxn modelId="{714FC5E4-5743-4832-AD73-33E77D9576C8}" type="presOf" srcId="{2A8699A3-E2BE-4D08-B7EF-2087F350BED1}" destId="{D0CBD1D2-2867-4E9F-AD65-EAC4E37C84D2}" srcOrd="0" destOrd="1" presId="urn:microsoft.com/office/officeart/2005/8/layout/vList5"/>
    <dgm:cxn modelId="{DF8254ED-6881-461A-97E6-0FF6A56B869A}" type="presOf" srcId="{5E2DE980-2CF6-48DC-90CD-1699AACC0295}" destId="{D0CBD1D2-2867-4E9F-AD65-EAC4E37C84D2}" srcOrd="0" destOrd="4" presId="urn:microsoft.com/office/officeart/2005/8/layout/vList5"/>
    <dgm:cxn modelId="{DD38B5F3-1F93-4FDE-8207-CD46406E3221}" type="presOf" srcId="{B55A92E2-68FF-4F9E-B785-EDE3D2E31F21}" destId="{D0CBD1D2-2867-4E9F-AD65-EAC4E37C84D2}" srcOrd="0" destOrd="0" presId="urn:microsoft.com/office/officeart/2005/8/layout/vList5"/>
    <dgm:cxn modelId="{58C7DCFF-CEE4-4152-ABFD-0E2BE2252CAF}" type="presOf" srcId="{04F84C25-3FFA-4D8B-8A9B-783FBBD77F05}" destId="{BBDC74EA-31BF-4E8D-8839-50217FF4B99E}" srcOrd="0" destOrd="0" presId="urn:microsoft.com/office/officeart/2005/8/layout/vList5"/>
    <dgm:cxn modelId="{1A3C5E20-4872-4165-965E-F5E911995C3C}" type="presParOf" srcId="{BBDC74EA-31BF-4E8D-8839-50217FF4B99E}" destId="{1D40C3E3-76CA-4DE9-AAE8-E2679A40FF9B}" srcOrd="0" destOrd="0" presId="urn:microsoft.com/office/officeart/2005/8/layout/vList5"/>
    <dgm:cxn modelId="{B6A9885C-0947-470C-AB79-070A7885487A}" type="presParOf" srcId="{1D40C3E3-76CA-4DE9-AAE8-E2679A40FF9B}" destId="{9EE52D84-EFC1-4AC8-8DCE-EFD95A62FFB2}" srcOrd="0" destOrd="0" presId="urn:microsoft.com/office/officeart/2005/8/layout/vList5"/>
    <dgm:cxn modelId="{80D4171B-7C33-4B10-8E38-6CC30FF4514A}" type="presParOf" srcId="{1D40C3E3-76CA-4DE9-AAE8-E2679A40FF9B}" destId="{D0CBD1D2-2867-4E9F-AD65-EAC4E37C84D2}" srcOrd="1" destOrd="0" presId="urn:microsoft.com/office/officeart/2005/8/layout/vList5"/>
  </dgm:cxnLst>
  <dgm:bg/>
  <dgm:whole/>
  <dgm:extLst>
    <a:ext uri="http://schemas.microsoft.com/office/drawing/2008/diagram">
      <dsp:dataModelExt xmlns:dsp="http://schemas.microsoft.com/office/drawing/2008/diagram" relId="rId13" minVer="http://schemas.openxmlformats.org/drawingml/2006/diagram"/>
    </a:ext>
  </dgm:extLst>
</dgm:dataModel>
</file>

<file path=ppt/diagrams/data38.xml><?xml version="1.0" encoding="utf-8"?>
<dgm:dataModel xmlns:dgm="http://schemas.openxmlformats.org/drawingml/2006/diagram" xmlns:a="http://schemas.openxmlformats.org/drawingml/2006/main">
  <dgm:ptLst>
    <dgm:pt modelId="{6FC8AA4E-2093-4BEB-B1A8-AD289C124ED0}"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en-US"/>
        </a:p>
      </dgm:t>
    </dgm:pt>
    <dgm:pt modelId="{D98F04A2-7E58-4076-B50C-25CAD8985E48}">
      <dgm:prSet custT="1"/>
      <dgm:spPr/>
      <dgm:t>
        <a:bodyPr/>
        <a:lstStyle/>
        <a:p>
          <a:r>
            <a:rPr lang="en-US" sz="1600" b="1" dirty="0">
              <a:latin typeface="Corbel" panose="020B0503020204020204" pitchFamily="34" charset="0"/>
            </a:rPr>
            <a:t>Competency 2: Conceptual</a:t>
          </a:r>
          <a:endParaRPr lang="en-US" sz="1600" dirty="0">
            <a:latin typeface="Corbel" panose="020B0503020204020204" pitchFamily="34" charset="0"/>
          </a:endParaRPr>
        </a:p>
      </dgm:t>
      <dgm:extLst>
        <a:ext uri="{E40237B7-FDA0-4F09-8148-C483321AD2D9}">
          <dgm14:cNvPr xmlns:dgm14="http://schemas.microsoft.com/office/drawing/2010/diagram" id="0" name="">
            <a:hlinkClick xmlns:r="http://schemas.openxmlformats.org/officeDocument/2006/relationships" r:id="rId1" action="ppaction://hlinksldjump"/>
          </dgm14:cNvPr>
        </a:ext>
      </dgm:extLst>
    </dgm:pt>
    <dgm:pt modelId="{7CC4534B-A42A-490D-8170-82AA2394301E}" type="parTrans" cxnId="{EBD67ABF-D77C-4E3A-A706-7A624DB60333}">
      <dgm:prSet/>
      <dgm:spPr/>
      <dgm:t>
        <a:bodyPr/>
        <a:lstStyle/>
        <a:p>
          <a:endParaRPr lang="en-US"/>
        </a:p>
      </dgm:t>
    </dgm:pt>
    <dgm:pt modelId="{36BBFC0F-0054-4050-86D3-BC31A52C1559}" type="sibTrans" cxnId="{EBD67ABF-D77C-4E3A-A706-7A624DB60333}">
      <dgm:prSet/>
      <dgm:spPr/>
      <dgm:t>
        <a:bodyPr/>
        <a:lstStyle/>
        <a:p>
          <a:endParaRPr lang="en-US"/>
        </a:p>
      </dgm:t>
    </dgm:pt>
    <dgm:pt modelId="{6F582E65-83B2-4350-83FC-5604A7C7A6A8}">
      <dgm:prSet custT="1"/>
      <dgm:spPr/>
      <dgm:t>
        <a:bodyPr/>
        <a:lstStyle/>
        <a:p>
          <a:r>
            <a:rPr lang="en-US" sz="1000" dirty="0">
              <a:latin typeface="Corbel" panose="020B0503020204020204" pitchFamily="34" charset="0"/>
            </a:rPr>
            <a:t>Effectively follows established examination procedures to collect and analyze data</a:t>
          </a:r>
        </a:p>
      </dgm:t>
    </dgm:pt>
    <dgm:pt modelId="{32CB071C-1609-4D94-B0C2-C3A1E0259028}" type="parTrans" cxnId="{A56905CA-954A-4108-A8DF-7CC4D3E5E2EA}">
      <dgm:prSet/>
      <dgm:spPr/>
      <dgm:t>
        <a:bodyPr/>
        <a:lstStyle/>
        <a:p>
          <a:endParaRPr lang="en-US"/>
        </a:p>
      </dgm:t>
    </dgm:pt>
    <dgm:pt modelId="{85E82ACB-BFC8-401E-96DC-ED272B25F436}" type="sibTrans" cxnId="{A56905CA-954A-4108-A8DF-7CC4D3E5E2EA}">
      <dgm:prSet/>
      <dgm:spPr/>
      <dgm:t>
        <a:bodyPr/>
        <a:lstStyle/>
        <a:p>
          <a:endParaRPr lang="en-US"/>
        </a:p>
      </dgm:t>
    </dgm:pt>
    <dgm:pt modelId="{92F34D0A-3771-42C2-9F81-B80976199D0E}">
      <dgm:prSet custT="1"/>
      <dgm:spPr/>
      <dgm:t>
        <a:bodyPr/>
        <a:lstStyle/>
        <a:p>
          <a:r>
            <a:rPr lang="en-US" sz="1000" dirty="0">
              <a:latin typeface="Corbel" panose="020B0503020204020204" pitchFamily="34" charset="0"/>
            </a:rPr>
            <a:t>Develops correct conclusions from collected data</a:t>
          </a:r>
        </a:p>
      </dgm:t>
    </dgm:pt>
    <dgm:pt modelId="{57F2633C-9FEC-4044-ABB6-DDAD9300D948}" type="parTrans" cxnId="{717111DB-5D35-4395-8CEC-BBA8F4ED8C88}">
      <dgm:prSet/>
      <dgm:spPr/>
      <dgm:t>
        <a:bodyPr/>
        <a:lstStyle/>
        <a:p>
          <a:endParaRPr lang="en-US"/>
        </a:p>
      </dgm:t>
    </dgm:pt>
    <dgm:pt modelId="{1633C000-6C70-4E40-B67A-3B8CB6AF3199}" type="sibTrans" cxnId="{717111DB-5D35-4395-8CEC-BBA8F4ED8C88}">
      <dgm:prSet/>
      <dgm:spPr/>
      <dgm:t>
        <a:bodyPr/>
        <a:lstStyle/>
        <a:p>
          <a:endParaRPr lang="en-US"/>
        </a:p>
      </dgm:t>
    </dgm:pt>
    <dgm:pt modelId="{2C035651-392D-42FD-BD8C-A14D4A387875}">
      <dgm:prSet custT="1"/>
      <dgm:spPr/>
      <dgm:t>
        <a:bodyPr/>
        <a:lstStyle/>
        <a:p>
          <a:r>
            <a:rPr lang="en-US" sz="1000" dirty="0">
              <a:latin typeface="Corbel" panose="020B0503020204020204" pitchFamily="34" charset="0"/>
            </a:rPr>
            <a:t>Effectively reviews reports of examination for accuracy, content, conclusions, and proper grammar</a:t>
          </a:r>
        </a:p>
      </dgm:t>
    </dgm:pt>
    <dgm:pt modelId="{69D41361-17BE-488A-A2AC-A26CB1937760}" type="parTrans" cxnId="{6DA61505-3DA0-42E4-A8A8-046345F3508A}">
      <dgm:prSet/>
      <dgm:spPr/>
      <dgm:t>
        <a:bodyPr/>
        <a:lstStyle/>
        <a:p>
          <a:endParaRPr lang="en-US"/>
        </a:p>
      </dgm:t>
    </dgm:pt>
    <dgm:pt modelId="{699770A5-2C8B-4E28-AFFF-B848506130A1}" type="sibTrans" cxnId="{6DA61505-3DA0-42E4-A8A8-046345F3508A}">
      <dgm:prSet/>
      <dgm:spPr/>
      <dgm:t>
        <a:bodyPr/>
        <a:lstStyle/>
        <a:p>
          <a:endParaRPr lang="en-US"/>
        </a:p>
      </dgm:t>
    </dgm:pt>
    <dgm:pt modelId="{3419EC5D-DD8E-49D4-A23E-B6DDAE7EFE25}">
      <dgm:prSet custT="1"/>
      <dgm:spPr/>
      <dgm:t>
        <a:bodyPr/>
        <a:lstStyle/>
        <a:p>
          <a:r>
            <a:rPr lang="en-US" sz="1000" dirty="0">
              <a:latin typeface="Corbel" panose="020B0503020204020204" pitchFamily="34" charset="0"/>
            </a:rPr>
            <a:t>Effectively evaluates and adjusts the scope of examinations as required</a:t>
          </a:r>
        </a:p>
      </dgm:t>
    </dgm:pt>
    <dgm:pt modelId="{F2DBA435-2D9A-4787-99B7-5A09CB736F10}" type="parTrans" cxnId="{A92349EC-DA05-4C22-80C1-EE052D0F2E11}">
      <dgm:prSet/>
      <dgm:spPr/>
      <dgm:t>
        <a:bodyPr/>
        <a:lstStyle/>
        <a:p>
          <a:endParaRPr lang="en-US"/>
        </a:p>
      </dgm:t>
    </dgm:pt>
    <dgm:pt modelId="{32DBAB44-F3C0-47F7-B3EB-61EF4447B4FB}" type="sibTrans" cxnId="{A92349EC-DA05-4C22-80C1-EE052D0F2E11}">
      <dgm:prSet/>
      <dgm:spPr/>
      <dgm:t>
        <a:bodyPr/>
        <a:lstStyle/>
        <a:p>
          <a:endParaRPr lang="en-US"/>
        </a:p>
      </dgm:t>
    </dgm:pt>
    <dgm:pt modelId="{6EA4AC40-0AEF-43F7-84C6-BD8CB1AACBA2}" type="pres">
      <dgm:prSet presAssocID="{6FC8AA4E-2093-4BEB-B1A8-AD289C124ED0}" presName="Name0" presStyleCnt="0">
        <dgm:presLayoutVars>
          <dgm:dir/>
          <dgm:animLvl val="lvl"/>
          <dgm:resizeHandles val="exact"/>
        </dgm:presLayoutVars>
      </dgm:prSet>
      <dgm:spPr/>
    </dgm:pt>
    <dgm:pt modelId="{6F1467FA-C1CF-43C9-A54F-8B11369604AF}" type="pres">
      <dgm:prSet presAssocID="{D98F04A2-7E58-4076-B50C-25CAD8985E48}" presName="linNode" presStyleCnt="0"/>
      <dgm:spPr/>
    </dgm:pt>
    <dgm:pt modelId="{C0056D51-3971-4EE8-8AAC-B55A54ED08A1}" type="pres">
      <dgm:prSet presAssocID="{D98F04A2-7E58-4076-B50C-25CAD8985E48}" presName="parentText" presStyleLbl="node1" presStyleIdx="0" presStyleCnt="1">
        <dgm:presLayoutVars>
          <dgm:chMax val="1"/>
          <dgm:bulletEnabled val="1"/>
        </dgm:presLayoutVars>
      </dgm:prSet>
      <dgm:spPr/>
    </dgm:pt>
    <dgm:pt modelId="{1EBFD822-6FA0-4918-84E2-53EC4ACE63F4}" type="pres">
      <dgm:prSet presAssocID="{D98F04A2-7E58-4076-B50C-25CAD8985E48}" presName="descendantText" presStyleLbl="alignAccFollowNode1" presStyleIdx="0" presStyleCnt="1" custLinFactNeighborY="3450">
        <dgm:presLayoutVars>
          <dgm:bulletEnabled val="1"/>
        </dgm:presLayoutVars>
      </dgm:prSet>
      <dgm:spPr/>
    </dgm:pt>
  </dgm:ptLst>
  <dgm:cxnLst>
    <dgm:cxn modelId="{6DA61505-3DA0-42E4-A8A8-046345F3508A}" srcId="{D98F04A2-7E58-4076-B50C-25CAD8985E48}" destId="{2C035651-392D-42FD-BD8C-A14D4A387875}" srcOrd="2" destOrd="0" parTransId="{69D41361-17BE-488A-A2AC-A26CB1937760}" sibTransId="{699770A5-2C8B-4E28-AFFF-B848506130A1}"/>
    <dgm:cxn modelId="{B44B6C16-DA1E-4BAE-9A57-FA10622E05DC}" type="presOf" srcId="{6F582E65-83B2-4350-83FC-5604A7C7A6A8}" destId="{1EBFD822-6FA0-4918-84E2-53EC4ACE63F4}" srcOrd="0" destOrd="0" presId="urn:microsoft.com/office/officeart/2005/8/layout/vList5"/>
    <dgm:cxn modelId="{26859030-D1BA-4496-B76F-2A4F07480838}" type="presOf" srcId="{2C035651-392D-42FD-BD8C-A14D4A387875}" destId="{1EBFD822-6FA0-4918-84E2-53EC4ACE63F4}" srcOrd="0" destOrd="2" presId="urn:microsoft.com/office/officeart/2005/8/layout/vList5"/>
    <dgm:cxn modelId="{66906271-4723-4140-9760-4EB735403804}" type="presOf" srcId="{3419EC5D-DD8E-49D4-A23E-B6DDAE7EFE25}" destId="{1EBFD822-6FA0-4918-84E2-53EC4ACE63F4}" srcOrd="0" destOrd="3" presId="urn:microsoft.com/office/officeart/2005/8/layout/vList5"/>
    <dgm:cxn modelId="{D99B8357-530A-494C-90BA-78FE53DC2D10}" type="presOf" srcId="{6FC8AA4E-2093-4BEB-B1A8-AD289C124ED0}" destId="{6EA4AC40-0AEF-43F7-84C6-BD8CB1AACBA2}" srcOrd="0" destOrd="0" presId="urn:microsoft.com/office/officeart/2005/8/layout/vList5"/>
    <dgm:cxn modelId="{EBD67ABF-D77C-4E3A-A706-7A624DB60333}" srcId="{6FC8AA4E-2093-4BEB-B1A8-AD289C124ED0}" destId="{D98F04A2-7E58-4076-B50C-25CAD8985E48}" srcOrd="0" destOrd="0" parTransId="{7CC4534B-A42A-490D-8170-82AA2394301E}" sibTransId="{36BBFC0F-0054-4050-86D3-BC31A52C1559}"/>
    <dgm:cxn modelId="{A56905CA-954A-4108-A8DF-7CC4D3E5E2EA}" srcId="{D98F04A2-7E58-4076-B50C-25CAD8985E48}" destId="{6F582E65-83B2-4350-83FC-5604A7C7A6A8}" srcOrd="0" destOrd="0" parTransId="{32CB071C-1609-4D94-B0C2-C3A1E0259028}" sibTransId="{85E82ACB-BFC8-401E-96DC-ED272B25F436}"/>
    <dgm:cxn modelId="{F43184D3-AC49-4772-81A0-A5964AC75547}" type="presOf" srcId="{92F34D0A-3771-42C2-9F81-B80976199D0E}" destId="{1EBFD822-6FA0-4918-84E2-53EC4ACE63F4}" srcOrd="0" destOrd="1" presId="urn:microsoft.com/office/officeart/2005/8/layout/vList5"/>
    <dgm:cxn modelId="{717111DB-5D35-4395-8CEC-BBA8F4ED8C88}" srcId="{D98F04A2-7E58-4076-B50C-25CAD8985E48}" destId="{92F34D0A-3771-42C2-9F81-B80976199D0E}" srcOrd="1" destOrd="0" parTransId="{57F2633C-9FEC-4044-ABB6-DDAD9300D948}" sibTransId="{1633C000-6C70-4E40-B67A-3B8CB6AF3199}"/>
    <dgm:cxn modelId="{B391A9E0-80C2-48AD-ADB9-3F44EC55F95C}" type="presOf" srcId="{D98F04A2-7E58-4076-B50C-25CAD8985E48}" destId="{C0056D51-3971-4EE8-8AAC-B55A54ED08A1}" srcOrd="0" destOrd="0" presId="urn:microsoft.com/office/officeart/2005/8/layout/vList5"/>
    <dgm:cxn modelId="{A92349EC-DA05-4C22-80C1-EE052D0F2E11}" srcId="{D98F04A2-7E58-4076-B50C-25CAD8985E48}" destId="{3419EC5D-DD8E-49D4-A23E-B6DDAE7EFE25}" srcOrd="3" destOrd="0" parTransId="{F2DBA435-2D9A-4787-99B7-5A09CB736F10}" sibTransId="{32DBAB44-F3C0-47F7-B3EB-61EF4447B4FB}"/>
    <dgm:cxn modelId="{756EC5F7-B337-4FB6-B41A-0C6C9B8C4EFA}" type="presParOf" srcId="{6EA4AC40-0AEF-43F7-84C6-BD8CB1AACBA2}" destId="{6F1467FA-C1CF-43C9-A54F-8B11369604AF}" srcOrd="0" destOrd="0" presId="urn:microsoft.com/office/officeart/2005/8/layout/vList5"/>
    <dgm:cxn modelId="{D86A5C86-6B93-4D4D-8470-5D7CDC31A07D}" type="presParOf" srcId="{6F1467FA-C1CF-43C9-A54F-8B11369604AF}" destId="{C0056D51-3971-4EE8-8AAC-B55A54ED08A1}" srcOrd="0" destOrd="0" presId="urn:microsoft.com/office/officeart/2005/8/layout/vList5"/>
    <dgm:cxn modelId="{0BCB3216-E5D8-4382-B0AD-FF29D1B550F4}" type="presParOf" srcId="{6F1467FA-C1CF-43C9-A54F-8B11369604AF}" destId="{1EBFD822-6FA0-4918-84E2-53EC4ACE63F4}" srcOrd="1" destOrd="0" presId="urn:microsoft.com/office/officeart/2005/8/layout/vList5"/>
  </dgm:cxnLst>
  <dgm:bg/>
  <dgm:whole/>
  <dgm:extLst>
    <a:ext uri="http://schemas.microsoft.com/office/drawing/2008/diagram">
      <dsp:dataModelExt xmlns:dsp="http://schemas.microsoft.com/office/drawing/2008/diagram" relId="rId18" minVer="http://schemas.openxmlformats.org/drawingml/2006/diagram"/>
    </a:ext>
  </dgm:extLst>
</dgm:dataModel>
</file>

<file path=ppt/diagrams/data39.xml><?xml version="1.0" encoding="utf-8"?>
<dgm:dataModel xmlns:dgm="http://schemas.openxmlformats.org/drawingml/2006/diagram" xmlns:a="http://schemas.openxmlformats.org/drawingml/2006/main">
  <dgm:ptLst>
    <dgm:pt modelId="{E221CFDE-2088-4899-AB44-3FCD252E37D6}"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en-US"/>
        </a:p>
      </dgm:t>
    </dgm:pt>
    <dgm:pt modelId="{4B51DDFA-E0DB-45BA-8606-F7F8F32A134A}">
      <dgm:prSet custT="1"/>
      <dgm:spPr>
        <a:solidFill>
          <a:schemeClr val="accent2"/>
        </a:solidFill>
      </dgm:spPr>
      <dgm:t>
        <a:bodyPr/>
        <a:lstStyle/>
        <a:p>
          <a:r>
            <a:rPr lang="en-US" sz="1600" b="1" dirty="0">
              <a:latin typeface="Corbel" panose="020B0503020204020204" pitchFamily="34" charset="0"/>
            </a:rPr>
            <a:t>Competency 3: Legal/Compliance</a:t>
          </a:r>
          <a:endParaRPr lang="en-US" sz="1600" dirty="0">
            <a:latin typeface="Corbel" panose="020B0503020204020204" pitchFamily="34" charset="0"/>
          </a:endParaRPr>
        </a:p>
      </dgm:t>
      <dgm:extLst>
        <a:ext uri="{E40237B7-FDA0-4F09-8148-C483321AD2D9}">
          <dgm14:cNvPr xmlns:dgm14="http://schemas.microsoft.com/office/drawing/2010/diagram" id="0" name="">
            <a:hlinkClick xmlns:r="http://schemas.openxmlformats.org/officeDocument/2006/relationships" r:id="rId1" action="ppaction://hlinksldjump"/>
          </dgm14:cNvPr>
        </a:ext>
      </dgm:extLst>
    </dgm:pt>
    <dgm:pt modelId="{DE2F6859-1106-4EA6-8343-0BCEC14199F6}" type="parTrans" cxnId="{9125A465-98C4-4FB9-A9A9-39D5BED306C5}">
      <dgm:prSet/>
      <dgm:spPr/>
      <dgm:t>
        <a:bodyPr/>
        <a:lstStyle/>
        <a:p>
          <a:endParaRPr lang="en-US"/>
        </a:p>
      </dgm:t>
    </dgm:pt>
    <dgm:pt modelId="{50EA8736-0EB6-44EA-813C-B6D2382411A5}" type="sibTrans" cxnId="{9125A465-98C4-4FB9-A9A9-39D5BED306C5}">
      <dgm:prSet/>
      <dgm:spPr/>
      <dgm:t>
        <a:bodyPr/>
        <a:lstStyle/>
        <a:p>
          <a:endParaRPr lang="en-US"/>
        </a:p>
      </dgm:t>
    </dgm:pt>
    <dgm:pt modelId="{305BA9B9-1FFB-4EDC-916A-D8B3D1D4ABFC}">
      <dgm:prSet custT="1"/>
      <dgm:spPr>
        <a:solidFill>
          <a:schemeClr val="accent2">
            <a:lumMod val="20000"/>
            <a:lumOff val="80000"/>
            <a:alpha val="90000"/>
          </a:schemeClr>
        </a:solidFill>
      </dgm:spPr>
      <dgm:t>
        <a:bodyPr/>
        <a:lstStyle/>
        <a:p>
          <a:r>
            <a:rPr lang="en-US" sz="1000" dirty="0">
              <a:latin typeface="Corbel" panose="020B0503020204020204" pitchFamily="34" charset="0"/>
            </a:rPr>
            <a:t>Effectively demonstrates knowledge of policies, procedures, laws, rules and regulations</a:t>
          </a:r>
        </a:p>
      </dgm:t>
    </dgm:pt>
    <dgm:pt modelId="{6C1D96FD-652B-4B0A-8D9E-0B9F9243A631}" type="parTrans" cxnId="{A79C9761-BC1F-43F7-85D9-B47C65A90A33}">
      <dgm:prSet/>
      <dgm:spPr/>
      <dgm:t>
        <a:bodyPr/>
        <a:lstStyle/>
        <a:p>
          <a:endParaRPr lang="en-US"/>
        </a:p>
      </dgm:t>
    </dgm:pt>
    <dgm:pt modelId="{E068BE15-D4CD-4F88-9347-6E33A21F8AC4}" type="sibTrans" cxnId="{A79C9761-BC1F-43F7-85D9-B47C65A90A33}">
      <dgm:prSet/>
      <dgm:spPr/>
      <dgm:t>
        <a:bodyPr/>
        <a:lstStyle/>
        <a:p>
          <a:endParaRPr lang="en-US"/>
        </a:p>
      </dgm:t>
    </dgm:pt>
    <dgm:pt modelId="{B7F1B400-6567-4C46-BD79-28258C588659}" type="pres">
      <dgm:prSet presAssocID="{E221CFDE-2088-4899-AB44-3FCD252E37D6}" presName="Name0" presStyleCnt="0">
        <dgm:presLayoutVars>
          <dgm:dir/>
          <dgm:animLvl val="lvl"/>
          <dgm:resizeHandles val="exact"/>
        </dgm:presLayoutVars>
      </dgm:prSet>
      <dgm:spPr/>
    </dgm:pt>
    <dgm:pt modelId="{FBE05B2D-4CA9-47D7-9106-E1533F8C4556}" type="pres">
      <dgm:prSet presAssocID="{4B51DDFA-E0DB-45BA-8606-F7F8F32A134A}" presName="linNode" presStyleCnt="0"/>
      <dgm:spPr/>
    </dgm:pt>
    <dgm:pt modelId="{2E4422C3-8180-41E3-A04B-127D03CA92C1}" type="pres">
      <dgm:prSet presAssocID="{4B51DDFA-E0DB-45BA-8606-F7F8F32A134A}" presName="parentText" presStyleLbl="node1" presStyleIdx="0" presStyleCnt="1" custLinFactNeighborY="10036">
        <dgm:presLayoutVars>
          <dgm:chMax val="1"/>
          <dgm:bulletEnabled val="1"/>
        </dgm:presLayoutVars>
      </dgm:prSet>
      <dgm:spPr/>
    </dgm:pt>
    <dgm:pt modelId="{74E76BF8-331C-49B8-B8E0-0EA482ECB338}" type="pres">
      <dgm:prSet presAssocID="{4B51DDFA-E0DB-45BA-8606-F7F8F32A134A}" presName="descendantText" presStyleLbl="alignAccFollowNode1" presStyleIdx="0" presStyleCnt="1" custLinFactNeighborY="-12500">
        <dgm:presLayoutVars>
          <dgm:bulletEnabled val="1"/>
        </dgm:presLayoutVars>
      </dgm:prSet>
      <dgm:spPr/>
    </dgm:pt>
  </dgm:ptLst>
  <dgm:cxnLst>
    <dgm:cxn modelId="{816A9B3D-C7C9-426F-B6CC-1A71C9AE4E79}" type="presOf" srcId="{305BA9B9-1FFB-4EDC-916A-D8B3D1D4ABFC}" destId="{74E76BF8-331C-49B8-B8E0-0EA482ECB338}" srcOrd="0" destOrd="0" presId="urn:microsoft.com/office/officeart/2005/8/layout/vList5"/>
    <dgm:cxn modelId="{A79C9761-BC1F-43F7-85D9-B47C65A90A33}" srcId="{4B51DDFA-E0DB-45BA-8606-F7F8F32A134A}" destId="{305BA9B9-1FFB-4EDC-916A-D8B3D1D4ABFC}" srcOrd="0" destOrd="0" parTransId="{6C1D96FD-652B-4B0A-8D9E-0B9F9243A631}" sibTransId="{E068BE15-D4CD-4F88-9347-6E33A21F8AC4}"/>
    <dgm:cxn modelId="{9125A465-98C4-4FB9-A9A9-39D5BED306C5}" srcId="{E221CFDE-2088-4899-AB44-3FCD252E37D6}" destId="{4B51DDFA-E0DB-45BA-8606-F7F8F32A134A}" srcOrd="0" destOrd="0" parTransId="{DE2F6859-1106-4EA6-8343-0BCEC14199F6}" sibTransId="{50EA8736-0EB6-44EA-813C-B6D2382411A5}"/>
    <dgm:cxn modelId="{44DD847D-2392-42D6-B8B5-EB9FC8EEC547}" type="presOf" srcId="{E221CFDE-2088-4899-AB44-3FCD252E37D6}" destId="{B7F1B400-6567-4C46-BD79-28258C588659}" srcOrd="0" destOrd="0" presId="urn:microsoft.com/office/officeart/2005/8/layout/vList5"/>
    <dgm:cxn modelId="{7FFAA9A8-EF5E-4D47-B815-CF08F4762687}" type="presOf" srcId="{4B51DDFA-E0DB-45BA-8606-F7F8F32A134A}" destId="{2E4422C3-8180-41E3-A04B-127D03CA92C1}" srcOrd="0" destOrd="0" presId="urn:microsoft.com/office/officeart/2005/8/layout/vList5"/>
    <dgm:cxn modelId="{043577C6-9C0D-47A1-A3C0-6515C2633335}" type="presParOf" srcId="{B7F1B400-6567-4C46-BD79-28258C588659}" destId="{FBE05B2D-4CA9-47D7-9106-E1533F8C4556}" srcOrd="0" destOrd="0" presId="urn:microsoft.com/office/officeart/2005/8/layout/vList5"/>
    <dgm:cxn modelId="{17DCA150-CBAF-4CD0-B343-A4663A9AD59E}" type="presParOf" srcId="{FBE05B2D-4CA9-47D7-9106-E1533F8C4556}" destId="{2E4422C3-8180-41E3-A04B-127D03CA92C1}" srcOrd="0" destOrd="0" presId="urn:microsoft.com/office/officeart/2005/8/layout/vList5"/>
    <dgm:cxn modelId="{4F5D3633-DF21-4761-979F-3E28C7BD7C4C}" type="presParOf" srcId="{FBE05B2D-4CA9-47D7-9106-E1533F8C4556}" destId="{74E76BF8-331C-49B8-B8E0-0EA482ECB338}" srcOrd="1" destOrd="0" presId="urn:microsoft.com/office/officeart/2005/8/layout/vList5"/>
  </dgm:cxnLst>
  <dgm:bg/>
  <dgm:whole/>
  <dgm:extLst>
    <a:ext uri="http://schemas.microsoft.com/office/drawing/2008/diagram">
      <dsp:dataModelExt xmlns:dsp="http://schemas.microsoft.com/office/drawing/2008/diagram" relId="rId23"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5FE7811E-1526-4A93-B7FB-2A2FF18107E6}"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en-US"/>
        </a:p>
      </dgm:t>
    </dgm:pt>
    <dgm:pt modelId="{4A61D280-14AA-46F6-889F-22FF9017F647}">
      <dgm:prSet custT="1"/>
      <dgm:spPr>
        <a:solidFill>
          <a:schemeClr val="accent4"/>
        </a:solidFill>
      </dgm:spPr>
      <dgm:t>
        <a:bodyPr/>
        <a:lstStyle/>
        <a:p>
          <a:pPr>
            <a:spcAft>
              <a:spcPts val="0"/>
            </a:spcAft>
          </a:pPr>
          <a:r>
            <a:rPr lang="en-US" sz="1600" b="1" dirty="0">
              <a:latin typeface="Corbel" panose="020B0503020204020204" pitchFamily="34" charset="0"/>
            </a:rPr>
            <a:t>Competency 4: Human Relations</a:t>
          </a:r>
        </a:p>
        <a:p>
          <a:pPr>
            <a:spcAft>
              <a:spcPts val="0"/>
            </a:spcAft>
          </a:pPr>
          <a:r>
            <a:rPr lang="en-US" sz="1600" b="1" dirty="0">
              <a:latin typeface="Corbel" panose="020B0503020204020204" pitchFamily="34" charset="0"/>
            </a:rPr>
            <a:t> </a:t>
          </a:r>
          <a:r>
            <a:rPr lang="en-US" sz="1400" dirty="0">
              <a:latin typeface="Corbel" panose="020B0503020204020204" pitchFamily="34" charset="0"/>
            </a:rPr>
            <a:t>(Provides effective organization to the examination process)</a:t>
          </a:r>
          <a:endParaRPr lang="en-US" sz="1600" dirty="0">
            <a:latin typeface="Corbel" panose="020B0503020204020204" pitchFamily="34" charset="0"/>
          </a:endParaRPr>
        </a:p>
      </dgm:t>
      <dgm:extLst>
        <a:ext uri="{E40237B7-FDA0-4F09-8148-C483321AD2D9}">
          <dgm14:cNvPr xmlns:dgm14="http://schemas.microsoft.com/office/drawing/2010/diagram" id="0" name="">
            <a:hlinkClick xmlns:r="http://schemas.openxmlformats.org/officeDocument/2006/relationships" r:id="rId1" action="ppaction://hlinksldjump"/>
          </dgm14:cNvPr>
        </a:ext>
      </dgm:extLst>
    </dgm:pt>
    <dgm:pt modelId="{A10C93C6-E957-45A1-8E42-D2FA174337BB}" type="parTrans" cxnId="{74B63526-5041-40A8-9DAC-CE44F95624E7}">
      <dgm:prSet/>
      <dgm:spPr/>
      <dgm:t>
        <a:bodyPr/>
        <a:lstStyle/>
        <a:p>
          <a:endParaRPr lang="en-US"/>
        </a:p>
      </dgm:t>
    </dgm:pt>
    <dgm:pt modelId="{ECD88A1C-35FA-4FDD-B882-9B025BFA50B8}" type="sibTrans" cxnId="{74B63526-5041-40A8-9DAC-CE44F95624E7}">
      <dgm:prSet/>
      <dgm:spPr/>
      <dgm:t>
        <a:bodyPr/>
        <a:lstStyle/>
        <a:p>
          <a:endParaRPr lang="en-US"/>
        </a:p>
      </dgm:t>
    </dgm:pt>
    <dgm:pt modelId="{D0D88926-E078-4C13-A637-B32743A2DDD1}">
      <dgm:prSet custT="1"/>
      <dgm:spPr>
        <a:solidFill>
          <a:schemeClr val="accent4">
            <a:lumMod val="20000"/>
            <a:lumOff val="80000"/>
            <a:alpha val="90000"/>
          </a:schemeClr>
        </a:solidFill>
      </dgm:spPr>
      <dgm:t>
        <a:bodyPr/>
        <a:lstStyle/>
        <a:p>
          <a:r>
            <a:rPr lang="en-US" sz="1050" dirty="0">
              <a:latin typeface="Corbel" panose="020B0503020204020204" pitchFamily="34" charset="0"/>
            </a:rPr>
            <a:t>Effectively and clearly communicates with financial institution personnel to obtain information</a:t>
          </a:r>
        </a:p>
      </dgm:t>
    </dgm:pt>
    <dgm:pt modelId="{B7251971-DDFB-4A51-9B94-1BA0FCA22C19}" type="parTrans" cxnId="{560EDBA9-24AF-4223-A716-D33E8195F2B1}">
      <dgm:prSet/>
      <dgm:spPr/>
      <dgm:t>
        <a:bodyPr/>
        <a:lstStyle/>
        <a:p>
          <a:endParaRPr lang="en-US"/>
        </a:p>
      </dgm:t>
    </dgm:pt>
    <dgm:pt modelId="{CD19B9A6-5381-4BD9-9123-0BD967A6A216}" type="sibTrans" cxnId="{560EDBA9-24AF-4223-A716-D33E8195F2B1}">
      <dgm:prSet/>
      <dgm:spPr/>
      <dgm:t>
        <a:bodyPr/>
        <a:lstStyle/>
        <a:p>
          <a:endParaRPr lang="en-US"/>
        </a:p>
      </dgm:t>
    </dgm:pt>
    <dgm:pt modelId="{C0E216EE-016C-4B18-9A39-8C9C8A402C7C}">
      <dgm:prSet custT="1"/>
      <dgm:spPr>
        <a:solidFill>
          <a:schemeClr val="accent4">
            <a:lumMod val="20000"/>
            <a:lumOff val="80000"/>
            <a:alpha val="90000"/>
          </a:schemeClr>
        </a:solidFill>
      </dgm:spPr>
      <dgm:t>
        <a:bodyPr/>
        <a:lstStyle/>
        <a:p>
          <a:r>
            <a:rPr lang="en-US" sz="1050" dirty="0">
              <a:latin typeface="Corbel" panose="020B0503020204020204" pitchFamily="34" charset="0"/>
            </a:rPr>
            <a:t>Effectively and clearly communicates examination findings to supervisory personnel</a:t>
          </a:r>
        </a:p>
      </dgm:t>
    </dgm:pt>
    <dgm:pt modelId="{BF13DD24-4B6B-4C49-A6B3-886086527055}" type="parTrans" cxnId="{BBF62623-A8A6-4681-A82F-22CAC81D4039}">
      <dgm:prSet/>
      <dgm:spPr/>
      <dgm:t>
        <a:bodyPr/>
        <a:lstStyle/>
        <a:p>
          <a:endParaRPr lang="en-US"/>
        </a:p>
      </dgm:t>
    </dgm:pt>
    <dgm:pt modelId="{82DEB5A9-B1E0-4A27-99FA-9E29B82AAD3C}" type="sibTrans" cxnId="{BBF62623-A8A6-4681-A82F-22CAC81D4039}">
      <dgm:prSet/>
      <dgm:spPr/>
      <dgm:t>
        <a:bodyPr/>
        <a:lstStyle/>
        <a:p>
          <a:endParaRPr lang="en-US"/>
        </a:p>
      </dgm:t>
    </dgm:pt>
    <dgm:pt modelId="{C00CB72E-A315-4A0B-BF58-2CBB2E7F29A8}">
      <dgm:prSet custT="1"/>
      <dgm:spPr>
        <a:solidFill>
          <a:schemeClr val="accent4">
            <a:lumMod val="20000"/>
            <a:lumOff val="80000"/>
            <a:alpha val="90000"/>
          </a:schemeClr>
        </a:solidFill>
      </dgm:spPr>
      <dgm:t>
        <a:bodyPr/>
        <a:lstStyle/>
        <a:p>
          <a:r>
            <a:rPr lang="en-US" sz="1050" dirty="0">
              <a:latin typeface="Corbel" panose="020B0503020204020204" pitchFamily="34" charset="0"/>
            </a:rPr>
            <a:t>Effectively prepares written comments that are accurate, grammatically correct, logically arranged, and factually support any conclusions drawn</a:t>
          </a:r>
        </a:p>
      </dgm:t>
    </dgm:pt>
    <dgm:pt modelId="{B4FB8221-5BC8-4E1C-80C6-2769195E1172}" type="parTrans" cxnId="{E5C014B9-C57F-43E6-A56E-78E43E1E0C36}">
      <dgm:prSet/>
      <dgm:spPr/>
      <dgm:t>
        <a:bodyPr/>
        <a:lstStyle/>
        <a:p>
          <a:endParaRPr lang="en-US"/>
        </a:p>
      </dgm:t>
    </dgm:pt>
    <dgm:pt modelId="{BD432BFC-926B-4DF5-947D-FD780E20DAF9}" type="sibTrans" cxnId="{E5C014B9-C57F-43E6-A56E-78E43E1E0C36}">
      <dgm:prSet/>
      <dgm:spPr/>
      <dgm:t>
        <a:bodyPr/>
        <a:lstStyle/>
        <a:p>
          <a:endParaRPr lang="en-US"/>
        </a:p>
      </dgm:t>
    </dgm:pt>
    <dgm:pt modelId="{A6837699-D9C7-4BE9-90B3-4ABF8EA48C37}">
      <dgm:prSet custT="1"/>
      <dgm:spPr>
        <a:solidFill>
          <a:schemeClr val="accent4">
            <a:lumMod val="20000"/>
            <a:lumOff val="80000"/>
            <a:alpha val="90000"/>
          </a:schemeClr>
        </a:solidFill>
      </dgm:spPr>
      <dgm:t>
        <a:bodyPr/>
        <a:lstStyle/>
        <a:p>
          <a:r>
            <a:rPr lang="en-US" sz="1050" dirty="0">
              <a:latin typeface="Corbel" panose="020B0503020204020204" pitchFamily="34" charset="0"/>
            </a:rPr>
            <a:t>Works effectively with others to achieve common goals.</a:t>
          </a:r>
        </a:p>
      </dgm:t>
    </dgm:pt>
    <dgm:pt modelId="{7BB3C55F-8BBC-4846-B4DF-29449C560B5E}" type="parTrans" cxnId="{48A14555-9DD6-40DF-B972-AF26235DEE19}">
      <dgm:prSet/>
      <dgm:spPr/>
      <dgm:t>
        <a:bodyPr/>
        <a:lstStyle/>
        <a:p>
          <a:endParaRPr lang="en-US"/>
        </a:p>
      </dgm:t>
    </dgm:pt>
    <dgm:pt modelId="{34DD8D3B-C242-4F98-B7C3-13FBFC6BF684}" type="sibTrans" cxnId="{48A14555-9DD6-40DF-B972-AF26235DEE19}">
      <dgm:prSet/>
      <dgm:spPr/>
      <dgm:t>
        <a:bodyPr/>
        <a:lstStyle/>
        <a:p>
          <a:endParaRPr lang="en-US"/>
        </a:p>
      </dgm:t>
    </dgm:pt>
    <dgm:pt modelId="{EBB0A646-95A1-441A-A6C6-38BF264C435C}" type="pres">
      <dgm:prSet presAssocID="{5FE7811E-1526-4A93-B7FB-2A2FF18107E6}" presName="Name0" presStyleCnt="0">
        <dgm:presLayoutVars>
          <dgm:dir/>
          <dgm:animLvl val="lvl"/>
          <dgm:resizeHandles val="exact"/>
        </dgm:presLayoutVars>
      </dgm:prSet>
      <dgm:spPr/>
    </dgm:pt>
    <dgm:pt modelId="{6F9F2393-4AD9-4B02-92A8-1F06C08E3049}" type="pres">
      <dgm:prSet presAssocID="{4A61D280-14AA-46F6-889F-22FF9017F647}" presName="linNode" presStyleCnt="0"/>
      <dgm:spPr/>
    </dgm:pt>
    <dgm:pt modelId="{9016E04B-EAEA-4378-A397-23C7A8FEB50F}" type="pres">
      <dgm:prSet presAssocID="{4A61D280-14AA-46F6-889F-22FF9017F647}" presName="parentText" presStyleLbl="node1" presStyleIdx="0" presStyleCnt="1" custLinFactNeighborY="6190">
        <dgm:presLayoutVars>
          <dgm:chMax val="1"/>
          <dgm:bulletEnabled val="1"/>
        </dgm:presLayoutVars>
      </dgm:prSet>
      <dgm:spPr/>
    </dgm:pt>
    <dgm:pt modelId="{43994D92-F703-41E5-9BA8-D7202119BEFA}" type="pres">
      <dgm:prSet presAssocID="{4A61D280-14AA-46F6-889F-22FF9017F647}" presName="descendantText" presStyleLbl="alignAccFollowNode1" presStyleIdx="0" presStyleCnt="1" custScaleY="125122">
        <dgm:presLayoutVars>
          <dgm:bulletEnabled val="1"/>
        </dgm:presLayoutVars>
      </dgm:prSet>
      <dgm:spPr/>
    </dgm:pt>
  </dgm:ptLst>
  <dgm:cxnLst>
    <dgm:cxn modelId="{76291E15-E51C-415E-A5D1-24A32D870B46}" type="presOf" srcId="{C00CB72E-A315-4A0B-BF58-2CBB2E7F29A8}" destId="{43994D92-F703-41E5-9BA8-D7202119BEFA}" srcOrd="0" destOrd="2" presId="urn:microsoft.com/office/officeart/2005/8/layout/vList5"/>
    <dgm:cxn modelId="{BBF62623-A8A6-4681-A82F-22CAC81D4039}" srcId="{4A61D280-14AA-46F6-889F-22FF9017F647}" destId="{C0E216EE-016C-4B18-9A39-8C9C8A402C7C}" srcOrd="1" destOrd="0" parTransId="{BF13DD24-4B6B-4C49-A6B3-886086527055}" sibTransId="{82DEB5A9-B1E0-4A27-99FA-9E29B82AAD3C}"/>
    <dgm:cxn modelId="{79BF5F24-1226-4CD7-B650-6C68D8D38AAD}" type="presOf" srcId="{A6837699-D9C7-4BE9-90B3-4ABF8EA48C37}" destId="{43994D92-F703-41E5-9BA8-D7202119BEFA}" srcOrd="0" destOrd="3" presId="urn:microsoft.com/office/officeart/2005/8/layout/vList5"/>
    <dgm:cxn modelId="{74B63526-5041-40A8-9DAC-CE44F95624E7}" srcId="{5FE7811E-1526-4A93-B7FB-2A2FF18107E6}" destId="{4A61D280-14AA-46F6-889F-22FF9017F647}" srcOrd="0" destOrd="0" parTransId="{A10C93C6-E957-45A1-8E42-D2FA174337BB}" sibTransId="{ECD88A1C-35FA-4FDD-B882-9B025BFA50B8}"/>
    <dgm:cxn modelId="{48A14555-9DD6-40DF-B972-AF26235DEE19}" srcId="{4A61D280-14AA-46F6-889F-22FF9017F647}" destId="{A6837699-D9C7-4BE9-90B3-4ABF8EA48C37}" srcOrd="3" destOrd="0" parTransId="{7BB3C55F-8BBC-4846-B4DF-29449C560B5E}" sibTransId="{34DD8D3B-C242-4F98-B7C3-13FBFC6BF684}"/>
    <dgm:cxn modelId="{D6E5E396-253A-4CD6-83B2-6990D876E561}" type="presOf" srcId="{4A61D280-14AA-46F6-889F-22FF9017F647}" destId="{9016E04B-EAEA-4378-A397-23C7A8FEB50F}" srcOrd="0" destOrd="0" presId="urn:microsoft.com/office/officeart/2005/8/layout/vList5"/>
    <dgm:cxn modelId="{560EDBA9-24AF-4223-A716-D33E8195F2B1}" srcId="{4A61D280-14AA-46F6-889F-22FF9017F647}" destId="{D0D88926-E078-4C13-A637-B32743A2DDD1}" srcOrd="0" destOrd="0" parTransId="{B7251971-DDFB-4A51-9B94-1BA0FCA22C19}" sibTransId="{CD19B9A6-5381-4BD9-9123-0BD967A6A216}"/>
    <dgm:cxn modelId="{E5C014B9-C57F-43E6-A56E-78E43E1E0C36}" srcId="{4A61D280-14AA-46F6-889F-22FF9017F647}" destId="{C00CB72E-A315-4A0B-BF58-2CBB2E7F29A8}" srcOrd="2" destOrd="0" parTransId="{B4FB8221-5BC8-4E1C-80C6-2769195E1172}" sibTransId="{BD432BFC-926B-4DF5-947D-FD780E20DAF9}"/>
    <dgm:cxn modelId="{DE34A7C2-963C-4CF2-A4BF-9E908C0389C3}" type="presOf" srcId="{D0D88926-E078-4C13-A637-B32743A2DDD1}" destId="{43994D92-F703-41E5-9BA8-D7202119BEFA}" srcOrd="0" destOrd="0" presId="urn:microsoft.com/office/officeart/2005/8/layout/vList5"/>
    <dgm:cxn modelId="{60F7C1CC-C6DD-4B62-8B4A-AB5D16F049BF}" type="presOf" srcId="{5FE7811E-1526-4A93-B7FB-2A2FF18107E6}" destId="{EBB0A646-95A1-441A-A6C6-38BF264C435C}" srcOrd="0" destOrd="0" presId="urn:microsoft.com/office/officeart/2005/8/layout/vList5"/>
    <dgm:cxn modelId="{7BE288E9-2FEB-4214-B49F-64E3084C4B8B}" type="presOf" srcId="{C0E216EE-016C-4B18-9A39-8C9C8A402C7C}" destId="{43994D92-F703-41E5-9BA8-D7202119BEFA}" srcOrd="0" destOrd="1" presId="urn:microsoft.com/office/officeart/2005/8/layout/vList5"/>
    <dgm:cxn modelId="{51DCCC09-ACF9-42BE-B6E0-527EBFB68FA8}" type="presParOf" srcId="{EBB0A646-95A1-441A-A6C6-38BF264C435C}" destId="{6F9F2393-4AD9-4B02-92A8-1F06C08E3049}" srcOrd="0" destOrd="0" presId="urn:microsoft.com/office/officeart/2005/8/layout/vList5"/>
    <dgm:cxn modelId="{99374518-7CEA-4706-B829-958B72ADC286}" type="presParOf" srcId="{6F9F2393-4AD9-4B02-92A8-1F06C08E3049}" destId="{9016E04B-EAEA-4378-A397-23C7A8FEB50F}" srcOrd="0" destOrd="0" presId="urn:microsoft.com/office/officeart/2005/8/layout/vList5"/>
    <dgm:cxn modelId="{4B4CE5E0-1948-49C9-81AE-457676BFA6E2}" type="presParOf" srcId="{6F9F2393-4AD9-4B02-92A8-1F06C08E3049}" destId="{43994D92-F703-41E5-9BA8-D7202119BEFA}" srcOrd="1" destOrd="0" presId="urn:microsoft.com/office/officeart/2005/8/layout/vList5"/>
  </dgm:cxnLst>
  <dgm:bg/>
  <dgm:whole/>
  <dgm:extLst>
    <a:ext uri="http://schemas.microsoft.com/office/drawing/2008/diagram">
      <dsp:dataModelExt xmlns:dsp="http://schemas.microsoft.com/office/drawing/2008/diagram" relId="rId30" minVer="http://schemas.openxmlformats.org/drawingml/2006/diagram"/>
    </a:ext>
  </dgm:extLst>
</dgm:dataModel>
</file>

<file path=ppt/diagrams/data40.xml><?xml version="1.0" encoding="utf-8"?>
<dgm:dataModel xmlns:dgm="http://schemas.openxmlformats.org/drawingml/2006/diagram" xmlns:a="http://schemas.openxmlformats.org/drawingml/2006/main">
  <dgm:ptLst>
    <dgm:pt modelId="{1B03AD95-21B3-4567-BE4C-E885632FEEF1}"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en-US"/>
        </a:p>
      </dgm:t>
    </dgm:pt>
    <dgm:pt modelId="{20B4F340-0B20-4B26-A5F8-0DCB6F65D149}">
      <dgm:prSet custT="1"/>
      <dgm:spPr>
        <a:solidFill>
          <a:schemeClr val="accent4"/>
        </a:solidFill>
      </dgm:spPr>
      <dgm:t>
        <a:bodyPr/>
        <a:lstStyle/>
        <a:p>
          <a:pPr>
            <a:spcAft>
              <a:spcPts val="0"/>
            </a:spcAft>
          </a:pPr>
          <a:r>
            <a:rPr lang="en-US" sz="1600" b="1" dirty="0">
              <a:latin typeface="Corbel" panose="020B0503020204020204" pitchFamily="34" charset="0"/>
            </a:rPr>
            <a:t>Competency 4: Human Relations</a:t>
          </a:r>
        </a:p>
        <a:p>
          <a:pPr>
            <a:spcAft>
              <a:spcPts val="0"/>
            </a:spcAft>
          </a:pPr>
          <a:r>
            <a:rPr lang="en-US" sz="1600" b="1" dirty="0">
              <a:latin typeface="Corbel" panose="020B0503020204020204" pitchFamily="34" charset="0"/>
            </a:rPr>
            <a:t> </a:t>
          </a:r>
          <a:r>
            <a:rPr lang="en-US" sz="1400" dirty="0">
              <a:latin typeface="Corbel" panose="020B0503020204020204" pitchFamily="34" charset="0"/>
            </a:rPr>
            <a:t>(Provides effective oral and written communications)</a:t>
          </a:r>
          <a:endParaRPr lang="en-US" sz="1600" dirty="0">
            <a:latin typeface="Corbel" panose="020B0503020204020204" pitchFamily="34" charset="0"/>
          </a:endParaRPr>
        </a:p>
      </dgm:t>
      <dgm:extLst>
        <a:ext uri="{E40237B7-FDA0-4F09-8148-C483321AD2D9}">
          <dgm14:cNvPr xmlns:dgm14="http://schemas.microsoft.com/office/drawing/2010/diagram" id="0" name="">
            <a:hlinkClick xmlns:r="http://schemas.openxmlformats.org/officeDocument/2006/relationships" r:id="rId1" action="ppaction://hlinksldjump"/>
          </dgm14:cNvPr>
        </a:ext>
      </dgm:extLst>
    </dgm:pt>
    <dgm:pt modelId="{8D923CCF-1660-4AD0-9A08-903DB886D320}" type="parTrans" cxnId="{5548C886-2CEE-4B7D-9F73-0F23668EE6EC}">
      <dgm:prSet/>
      <dgm:spPr/>
      <dgm:t>
        <a:bodyPr/>
        <a:lstStyle/>
        <a:p>
          <a:endParaRPr lang="en-US"/>
        </a:p>
      </dgm:t>
    </dgm:pt>
    <dgm:pt modelId="{C5D0039A-8B72-4F7C-9AAF-BE905FFED0CE}" type="sibTrans" cxnId="{5548C886-2CEE-4B7D-9F73-0F23668EE6EC}">
      <dgm:prSet/>
      <dgm:spPr/>
      <dgm:t>
        <a:bodyPr/>
        <a:lstStyle/>
        <a:p>
          <a:endParaRPr lang="en-US"/>
        </a:p>
      </dgm:t>
    </dgm:pt>
    <dgm:pt modelId="{050121A1-741C-4579-BC2F-E3399046392D}">
      <dgm:prSet custT="1"/>
      <dgm:spPr>
        <a:solidFill>
          <a:schemeClr val="accent4">
            <a:lumMod val="20000"/>
            <a:lumOff val="80000"/>
            <a:alpha val="90000"/>
          </a:schemeClr>
        </a:solidFill>
      </dgm:spPr>
      <dgm:t>
        <a:bodyPr/>
        <a:lstStyle/>
        <a:p>
          <a:r>
            <a:rPr lang="en-US" sz="1000" dirty="0">
              <a:latin typeface="Corbel" panose="020B0503020204020204" pitchFamily="34" charset="0"/>
            </a:rPr>
            <a:t>Effectively conducting meetings with management and the boards of directors of financial institutions</a:t>
          </a:r>
        </a:p>
      </dgm:t>
    </dgm:pt>
    <dgm:pt modelId="{276E3246-105E-409A-9DBA-15C26EDCCDFF}" type="parTrans" cxnId="{7BB71E5F-AE83-4D7D-BE15-3A570100E715}">
      <dgm:prSet/>
      <dgm:spPr/>
      <dgm:t>
        <a:bodyPr/>
        <a:lstStyle/>
        <a:p>
          <a:endParaRPr lang="en-US"/>
        </a:p>
      </dgm:t>
    </dgm:pt>
    <dgm:pt modelId="{B6B40A31-64FB-4A1A-BF57-54C5EA7CE7D1}" type="sibTrans" cxnId="{7BB71E5F-AE83-4D7D-BE15-3A570100E715}">
      <dgm:prSet/>
      <dgm:spPr/>
      <dgm:t>
        <a:bodyPr/>
        <a:lstStyle/>
        <a:p>
          <a:endParaRPr lang="en-US"/>
        </a:p>
      </dgm:t>
    </dgm:pt>
    <dgm:pt modelId="{47EE1171-B1D4-4E22-BD80-01490703F6D0}">
      <dgm:prSet custT="1"/>
      <dgm:spPr>
        <a:solidFill>
          <a:schemeClr val="accent4">
            <a:lumMod val="20000"/>
            <a:lumOff val="80000"/>
            <a:alpha val="90000"/>
          </a:schemeClr>
        </a:solidFill>
      </dgm:spPr>
      <dgm:t>
        <a:bodyPr/>
        <a:lstStyle/>
        <a:p>
          <a:r>
            <a:rPr lang="en-US" sz="1000" dirty="0">
              <a:latin typeface="Corbel" panose="020B0503020204020204" pitchFamily="34" charset="0"/>
            </a:rPr>
            <a:t>Effectively coordinating examination planning, execution and regulatory response with other state and federal financial institution supervisory authorities</a:t>
          </a:r>
        </a:p>
      </dgm:t>
    </dgm:pt>
    <dgm:pt modelId="{C2548CFE-D195-4315-975D-2770840FA252}" type="parTrans" cxnId="{DEF1F77B-0E22-49EE-AACE-A80CE344ADDE}">
      <dgm:prSet/>
      <dgm:spPr/>
      <dgm:t>
        <a:bodyPr/>
        <a:lstStyle/>
        <a:p>
          <a:endParaRPr lang="en-US"/>
        </a:p>
      </dgm:t>
    </dgm:pt>
    <dgm:pt modelId="{A2097916-D23C-45B0-A7A7-880F4802C3DB}" type="sibTrans" cxnId="{DEF1F77B-0E22-49EE-AACE-A80CE344ADDE}">
      <dgm:prSet/>
      <dgm:spPr/>
      <dgm:t>
        <a:bodyPr/>
        <a:lstStyle/>
        <a:p>
          <a:endParaRPr lang="en-US"/>
        </a:p>
      </dgm:t>
    </dgm:pt>
    <dgm:pt modelId="{F775EDA7-981E-4534-A9AA-EBBCE4294885}">
      <dgm:prSet custT="1"/>
      <dgm:spPr>
        <a:solidFill>
          <a:schemeClr val="accent4">
            <a:lumMod val="20000"/>
            <a:lumOff val="80000"/>
            <a:alpha val="90000"/>
          </a:schemeClr>
        </a:solidFill>
      </dgm:spPr>
      <dgm:t>
        <a:bodyPr/>
        <a:lstStyle/>
        <a:p>
          <a:r>
            <a:rPr lang="en-US" sz="1000" dirty="0">
              <a:latin typeface="Corbel" panose="020B0503020204020204" pitchFamily="34" charset="0"/>
            </a:rPr>
            <a:t>Effectively and clearly communicating with financial institution to obtain information, and with assisting personnel regarding examination assignments</a:t>
          </a:r>
        </a:p>
      </dgm:t>
    </dgm:pt>
    <dgm:pt modelId="{C567E753-AA58-467F-85BE-AC2E26B25D1F}" type="parTrans" cxnId="{A8120A4C-CCB4-4881-B35A-B36F9AF5ADA0}">
      <dgm:prSet/>
      <dgm:spPr/>
      <dgm:t>
        <a:bodyPr/>
        <a:lstStyle/>
        <a:p>
          <a:endParaRPr lang="en-US"/>
        </a:p>
      </dgm:t>
    </dgm:pt>
    <dgm:pt modelId="{A7A1D286-4B4C-4B74-BB79-68833F7EF371}" type="sibTrans" cxnId="{A8120A4C-CCB4-4881-B35A-B36F9AF5ADA0}">
      <dgm:prSet/>
      <dgm:spPr/>
      <dgm:t>
        <a:bodyPr/>
        <a:lstStyle/>
        <a:p>
          <a:endParaRPr lang="en-US"/>
        </a:p>
      </dgm:t>
    </dgm:pt>
    <dgm:pt modelId="{C11FF6E2-2662-40AA-8E95-D568BD350FBB}">
      <dgm:prSet custT="1"/>
      <dgm:spPr>
        <a:solidFill>
          <a:schemeClr val="accent4">
            <a:lumMod val="20000"/>
            <a:lumOff val="80000"/>
            <a:alpha val="90000"/>
          </a:schemeClr>
        </a:solidFill>
      </dgm:spPr>
      <dgm:t>
        <a:bodyPr/>
        <a:lstStyle/>
        <a:p>
          <a:r>
            <a:rPr lang="en-US" sz="1000" dirty="0">
              <a:latin typeface="Corbel" panose="020B0503020204020204" pitchFamily="34" charset="0"/>
            </a:rPr>
            <a:t>Effectively and clearly communicating examination findings to financial institution and supervisory personnel</a:t>
          </a:r>
        </a:p>
      </dgm:t>
    </dgm:pt>
    <dgm:pt modelId="{A7B761BE-E4EA-4500-AB9E-02BF6F7D03D8}" type="parTrans" cxnId="{B75EA889-26FC-4633-9DB3-8743D0D4AAAF}">
      <dgm:prSet/>
      <dgm:spPr/>
      <dgm:t>
        <a:bodyPr/>
        <a:lstStyle/>
        <a:p>
          <a:endParaRPr lang="en-US"/>
        </a:p>
      </dgm:t>
    </dgm:pt>
    <dgm:pt modelId="{94AD243A-0CCC-4DED-9638-760A5C2AAFFF}" type="sibTrans" cxnId="{B75EA889-26FC-4633-9DB3-8743D0D4AAAF}">
      <dgm:prSet/>
      <dgm:spPr/>
      <dgm:t>
        <a:bodyPr/>
        <a:lstStyle/>
        <a:p>
          <a:endParaRPr lang="en-US"/>
        </a:p>
      </dgm:t>
    </dgm:pt>
    <dgm:pt modelId="{6E847ED4-81D6-475C-90B6-9594F95CDB52}">
      <dgm:prSet custT="1"/>
      <dgm:spPr>
        <a:solidFill>
          <a:schemeClr val="accent4">
            <a:lumMod val="20000"/>
            <a:lumOff val="80000"/>
            <a:alpha val="90000"/>
          </a:schemeClr>
        </a:solidFill>
      </dgm:spPr>
      <dgm:t>
        <a:bodyPr/>
        <a:lstStyle/>
        <a:p>
          <a:r>
            <a:rPr lang="en-US" sz="1000" dirty="0">
              <a:latin typeface="Corbel" panose="020B0503020204020204" pitchFamily="34" charset="0"/>
            </a:rPr>
            <a:t>Effectively prepares written comments which are accurate, grammatically correct, logically arranged, and factually support any conclusions drawn</a:t>
          </a:r>
        </a:p>
      </dgm:t>
    </dgm:pt>
    <dgm:pt modelId="{02F09922-4F47-48FD-8696-39147C3FEF74}" type="parTrans" cxnId="{9B09270B-1891-4418-9F7B-6AA0EC1EDD9D}">
      <dgm:prSet/>
      <dgm:spPr/>
      <dgm:t>
        <a:bodyPr/>
        <a:lstStyle/>
        <a:p>
          <a:endParaRPr lang="en-US"/>
        </a:p>
      </dgm:t>
    </dgm:pt>
    <dgm:pt modelId="{6D8EAFA3-9B25-4BA1-9B24-9086EC166B12}" type="sibTrans" cxnId="{9B09270B-1891-4418-9F7B-6AA0EC1EDD9D}">
      <dgm:prSet/>
      <dgm:spPr/>
      <dgm:t>
        <a:bodyPr/>
        <a:lstStyle/>
        <a:p>
          <a:endParaRPr lang="en-US"/>
        </a:p>
      </dgm:t>
    </dgm:pt>
    <dgm:pt modelId="{EBB71637-4EE8-4ADC-BB7C-3B934C6A6D60}" type="pres">
      <dgm:prSet presAssocID="{1B03AD95-21B3-4567-BE4C-E885632FEEF1}" presName="Name0" presStyleCnt="0">
        <dgm:presLayoutVars>
          <dgm:dir/>
          <dgm:animLvl val="lvl"/>
          <dgm:resizeHandles val="exact"/>
        </dgm:presLayoutVars>
      </dgm:prSet>
      <dgm:spPr/>
    </dgm:pt>
    <dgm:pt modelId="{20B6A669-F549-44C8-9BA3-9A381B361103}" type="pres">
      <dgm:prSet presAssocID="{20B4F340-0B20-4B26-A5F8-0DCB6F65D149}" presName="linNode" presStyleCnt="0"/>
      <dgm:spPr/>
    </dgm:pt>
    <dgm:pt modelId="{66529E87-8810-4EAC-9A8E-88BB946C4016}" type="pres">
      <dgm:prSet presAssocID="{20B4F340-0B20-4B26-A5F8-0DCB6F65D149}" presName="parentText" presStyleLbl="node1" presStyleIdx="0" presStyleCnt="1" custScaleY="67050">
        <dgm:presLayoutVars>
          <dgm:chMax val="1"/>
          <dgm:bulletEnabled val="1"/>
        </dgm:presLayoutVars>
      </dgm:prSet>
      <dgm:spPr/>
    </dgm:pt>
    <dgm:pt modelId="{378C108A-F726-4744-98A0-B202FD66AD26}" type="pres">
      <dgm:prSet presAssocID="{20B4F340-0B20-4B26-A5F8-0DCB6F65D149}" presName="descendantText" presStyleLbl="alignAccFollowNode1" presStyleIdx="0" presStyleCnt="1" custScaleY="93494">
        <dgm:presLayoutVars>
          <dgm:bulletEnabled val="1"/>
        </dgm:presLayoutVars>
      </dgm:prSet>
      <dgm:spPr/>
    </dgm:pt>
  </dgm:ptLst>
  <dgm:cxnLst>
    <dgm:cxn modelId="{9B09270B-1891-4418-9F7B-6AA0EC1EDD9D}" srcId="{20B4F340-0B20-4B26-A5F8-0DCB6F65D149}" destId="{6E847ED4-81D6-475C-90B6-9594F95CDB52}" srcOrd="4" destOrd="0" parTransId="{02F09922-4F47-48FD-8696-39147C3FEF74}" sibTransId="{6D8EAFA3-9B25-4BA1-9B24-9086EC166B12}"/>
    <dgm:cxn modelId="{F2C31818-6650-4297-A4C6-C11EC994253C}" type="presOf" srcId="{F775EDA7-981E-4534-A9AA-EBBCE4294885}" destId="{378C108A-F726-4744-98A0-B202FD66AD26}" srcOrd="0" destOrd="2" presId="urn:microsoft.com/office/officeart/2005/8/layout/vList5"/>
    <dgm:cxn modelId="{1A1ECA23-9401-4485-BD9C-4B89E8E34434}" type="presOf" srcId="{47EE1171-B1D4-4E22-BD80-01490703F6D0}" destId="{378C108A-F726-4744-98A0-B202FD66AD26}" srcOrd="0" destOrd="1" presId="urn:microsoft.com/office/officeart/2005/8/layout/vList5"/>
    <dgm:cxn modelId="{7BB71E5F-AE83-4D7D-BE15-3A570100E715}" srcId="{20B4F340-0B20-4B26-A5F8-0DCB6F65D149}" destId="{050121A1-741C-4579-BC2F-E3399046392D}" srcOrd="0" destOrd="0" parTransId="{276E3246-105E-409A-9DBA-15C26EDCCDFF}" sibTransId="{B6B40A31-64FB-4A1A-BF57-54C5EA7CE7D1}"/>
    <dgm:cxn modelId="{008B3868-DE31-4182-8661-73E3760CCA0B}" type="presOf" srcId="{C11FF6E2-2662-40AA-8E95-D568BD350FBB}" destId="{378C108A-F726-4744-98A0-B202FD66AD26}" srcOrd="0" destOrd="3" presId="urn:microsoft.com/office/officeart/2005/8/layout/vList5"/>
    <dgm:cxn modelId="{A8120A4C-CCB4-4881-B35A-B36F9AF5ADA0}" srcId="{20B4F340-0B20-4B26-A5F8-0DCB6F65D149}" destId="{F775EDA7-981E-4534-A9AA-EBBCE4294885}" srcOrd="2" destOrd="0" parTransId="{C567E753-AA58-467F-85BE-AC2E26B25D1F}" sibTransId="{A7A1D286-4B4C-4B74-BB79-68833F7EF371}"/>
    <dgm:cxn modelId="{256A086F-8925-4628-81A1-6C94EF7CDD52}" type="presOf" srcId="{6E847ED4-81D6-475C-90B6-9594F95CDB52}" destId="{378C108A-F726-4744-98A0-B202FD66AD26}" srcOrd="0" destOrd="4" presId="urn:microsoft.com/office/officeart/2005/8/layout/vList5"/>
    <dgm:cxn modelId="{29C69459-2F8A-4153-96B9-864336815A7C}" type="presOf" srcId="{1B03AD95-21B3-4567-BE4C-E885632FEEF1}" destId="{EBB71637-4EE8-4ADC-BB7C-3B934C6A6D60}" srcOrd="0" destOrd="0" presId="urn:microsoft.com/office/officeart/2005/8/layout/vList5"/>
    <dgm:cxn modelId="{DEF1F77B-0E22-49EE-AACE-A80CE344ADDE}" srcId="{20B4F340-0B20-4B26-A5F8-0DCB6F65D149}" destId="{47EE1171-B1D4-4E22-BD80-01490703F6D0}" srcOrd="1" destOrd="0" parTransId="{C2548CFE-D195-4315-975D-2770840FA252}" sibTransId="{A2097916-D23C-45B0-A7A7-880F4802C3DB}"/>
    <dgm:cxn modelId="{5548C886-2CEE-4B7D-9F73-0F23668EE6EC}" srcId="{1B03AD95-21B3-4567-BE4C-E885632FEEF1}" destId="{20B4F340-0B20-4B26-A5F8-0DCB6F65D149}" srcOrd="0" destOrd="0" parTransId="{8D923CCF-1660-4AD0-9A08-903DB886D320}" sibTransId="{C5D0039A-8B72-4F7C-9AAF-BE905FFED0CE}"/>
    <dgm:cxn modelId="{B75EA889-26FC-4633-9DB3-8743D0D4AAAF}" srcId="{20B4F340-0B20-4B26-A5F8-0DCB6F65D149}" destId="{C11FF6E2-2662-40AA-8E95-D568BD350FBB}" srcOrd="3" destOrd="0" parTransId="{A7B761BE-E4EA-4500-AB9E-02BF6F7D03D8}" sibTransId="{94AD243A-0CCC-4DED-9638-760A5C2AAFFF}"/>
    <dgm:cxn modelId="{456325B0-3ED4-4E10-80EA-5FD45F1591D4}" type="presOf" srcId="{050121A1-741C-4579-BC2F-E3399046392D}" destId="{378C108A-F726-4744-98A0-B202FD66AD26}" srcOrd="0" destOrd="0" presId="urn:microsoft.com/office/officeart/2005/8/layout/vList5"/>
    <dgm:cxn modelId="{999C90BC-5AD7-47D5-8121-C8E1E194DBEF}" type="presOf" srcId="{20B4F340-0B20-4B26-A5F8-0DCB6F65D149}" destId="{66529E87-8810-4EAC-9A8E-88BB946C4016}" srcOrd="0" destOrd="0" presId="urn:microsoft.com/office/officeart/2005/8/layout/vList5"/>
    <dgm:cxn modelId="{F7DC372D-F84A-4CFA-875A-F57E8158ABB9}" type="presParOf" srcId="{EBB71637-4EE8-4ADC-BB7C-3B934C6A6D60}" destId="{20B6A669-F549-44C8-9BA3-9A381B361103}" srcOrd="0" destOrd="0" presId="urn:microsoft.com/office/officeart/2005/8/layout/vList5"/>
    <dgm:cxn modelId="{A3BB5A25-C507-4A8F-BDA9-F266EBC7F1F6}" type="presParOf" srcId="{20B6A669-F549-44C8-9BA3-9A381B361103}" destId="{66529E87-8810-4EAC-9A8E-88BB946C4016}" srcOrd="0" destOrd="0" presId="urn:microsoft.com/office/officeart/2005/8/layout/vList5"/>
    <dgm:cxn modelId="{0505D955-5252-4DBE-AE1B-85BCDAF59C34}" type="presParOf" srcId="{20B6A669-F549-44C8-9BA3-9A381B361103}" destId="{378C108A-F726-4744-98A0-B202FD66AD26}" srcOrd="1" destOrd="0" presId="urn:microsoft.com/office/officeart/2005/8/layout/vList5"/>
  </dgm:cxnLst>
  <dgm:bg/>
  <dgm:whole/>
  <dgm:extLst>
    <a:ext uri="http://schemas.microsoft.com/office/drawing/2008/diagram">
      <dsp:dataModelExt xmlns:dsp="http://schemas.microsoft.com/office/drawing/2008/diagram" relId="rId28" minVer="http://schemas.openxmlformats.org/drawingml/2006/diagram"/>
    </a:ext>
  </dgm:extLst>
</dgm:dataModel>
</file>

<file path=ppt/diagrams/data41.xml><?xml version="1.0" encoding="utf-8"?>
<dgm:dataModel xmlns:dgm="http://schemas.openxmlformats.org/drawingml/2006/diagram" xmlns:a="http://schemas.openxmlformats.org/drawingml/2006/main">
  <dgm:ptLst>
    <dgm:pt modelId="{9053AACF-1F1C-401F-8255-6882AEF43459}" type="doc">
      <dgm:prSet loTypeId="urn:microsoft.com/office/officeart/2005/8/layout/matrix1" loCatId="matrix" qsTypeId="urn:microsoft.com/office/officeart/2005/8/quickstyle/simple1" qsCatId="simple" csTypeId="urn:microsoft.com/office/officeart/2005/8/colors/accent3_2" csCatId="accent3" phldr="1"/>
      <dgm:spPr/>
      <dgm:t>
        <a:bodyPr/>
        <a:lstStyle/>
        <a:p>
          <a:endParaRPr lang="en-US"/>
        </a:p>
      </dgm:t>
    </dgm:pt>
    <dgm:pt modelId="{3344DAD4-D7EA-482C-AD53-1A7784017EA9}">
      <dgm:prSet phldrT="[Text]" custT="1"/>
      <dgm:spPr/>
      <dgm:t>
        <a:bodyPr/>
        <a:lstStyle/>
        <a:p>
          <a:endParaRPr lang="en-US" sz="2600" dirty="0">
            <a:latin typeface="+mn-lt"/>
            <a:cs typeface="Arial" panose="020B0604020202020204" pitchFamily="34" charset="0"/>
          </a:endParaRPr>
        </a:p>
      </dgm:t>
    </dgm:pt>
    <dgm:pt modelId="{6B6C2A99-1A39-4686-A6C5-00C080C6C2CA}" type="parTrans" cxnId="{A7C37039-676D-42E8-A5DF-34921E98D053}">
      <dgm:prSet/>
      <dgm:spPr/>
      <dgm:t>
        <a:bodyPr/>
        <a:lstStyle/>
        <a:p>
          <a:endParaRPr lang="en-US"/>
        </a:p>
      </dgm:t>
    </dgm:pt>
    <dgm:pt modelId="{57D0D976-4F17-4499-97A6-BA8EBA0F4F48}" type="sibTrans" cxnId="{A7C37039-676D-42E8-A5DF-34921E98D053}">
      <dgm:prSet/>
      <dgm:spPr/>
      <dgm:t>
        <a:bodyPr/>
        <a:lstStyle/>
        <a:p>
          <a:endParaRPr lang="en-US"/>
        </a:p>
      </dgm:t>
    </dgm:pt>
    <dgm:pt modelId="{2B0B2E9C-5414-458B-8ABC-9A85C2969158}">
      <dgm:prSet phldrT="[Text]" custT="1"/>
      <dgm:spPr/>
      <dgm:t>
        <a:bodyPr/>
        <a:lstStyle/>
        <a:p>
          <a:endParaRPr lang="en-US" sz="2600" dirty="0">
            <a:latin typeface="+mn-lt"/>
            <a:cs typeface="Arial" panose="020B0604020202020204" pitchFamily="34" charset="0"/>
          </a:endParaRPr>
        </a:p>
      </dgm:t>
    </dgm:pt>
    <dgm:pt modelId="{59D37D9A-38C5-4927-9927-ECD5C2CB9EEE}" type="sibTrans" cxnId="{C630613E-1D73-455E-9335-41870DB6FC43}">
      <dgm:prSet/>
      <dgm:spPr/>
      <dgm:t>
        <a:bodyPr/>
        <a:lstStyle/>
        <a:p>
          <a:endParaRPr lang="en-US"/>
        </a:p>
      </dgm:t>
    </dgm:pt>
    <dgm:pt modelId="{F091043A-355F-400C-BBB5-E79B5BED94D6}" type="parTrans" cxnId="{C630613E-1D73-455E-9335-41870DB6FC43}">
      <dgm:prSet/>
      <dgm:spPr/>
      <dgm:t>
        <a:bodyPr/>
        <a:lstStyle/>
        <a:p>
          <a:endParaRPr lang="en-US"/>
        </a:p>
      </dgm:t>
    </dgm:pt>
    <dgm:pt modelId="{BEE84EC6-BE25-4339-BAC1-6C63DFD46698}">
      <dgm:prSet phldrT="[Text]" custT="1"/>
      <dgm:spPr/>
      <dgm:t>
        <a:bodyPr/>
        <a:lstStyle/>
        <a:p>
          <a:r>
            <a:rPr lang="en-US" sz="3200" dirty="0">
              <a:latin typeface="Corbel" panose="020B0503020204020204" pitchFamily="34" charset="0"/>
            </a:rPr>
            <a:t>Capital Markets</a:t>
          </a:r>
          <a:br>
            <a:rPr lang="en-US" sz="3200" dirty="0">
              <a:latin typeface="Corbel" panose="020B0503020204020204" pitchFamily="34" charset="0"/>
            </a:rPr>
          </a:br>
          <a:r>
            <a:rPr lang="en-US" sz="3200" dirty="0">
              <a:latin typeface="Corbel" panose="020B0503020204020204" pitchFamily="34" charset="0"/>
            </a:rPr>
            <a:t>Real Estate Appraisal School</a:t>
          </a:r>
          <a:endParaRPr lang="en-US" sz="3200" dirty="0">
            <a:latin typeface="Corbel" panose="020B0503020204020204" pitchFamily="34" charset="0"/>
            <a:cs typeface="Arial" panose="020B0604020202020204" pitchFamily="34" charset="0"/>
          </a:endParaRPr>
        </a:p>
      </dgm:t>
    </dgm:pt>
    <dgm:pt modelId="{BBD0CF9C-E25E-4D9C-8C41-B02FF43E0DE1}" type="sibTrans" cxnId="{2868E850-BAF0-45F2-BB92-48E19D1442F4}">
      <dgm:prSet/>
      <dgm:spPr/>
      <dgm:t>
        <a:bodyPr/>
        <a:lstStyle/>
        <a:p>
          <a:endParaRPr lang="en-US"/>
        </a:p>
      </dgm:t>
    </dgm:pt>
    <dgm:pt modelId="{34B9F9A6-16C4-49E7-9CB2-77AB98501CED}" type="parTrans" cxnId="{2868E850-BAF0-45F2-BB92-48E19D1442F4}">
      <dgm:prSet/>
      <dgm:spPr/>
      <dgm:t>
        <a:bodyPr/>
        <a:lstStyle/>
        <a:p>
          <a:endParaRPr lang="en-US"/>
        </a:p>
      </dgm:t>
    </dgm:pt>
    <dgm:pt modelId="{D54C04DA-07C4-4B92-8F8E-A743795DA8BE}">
      <dgm:prSet phldrT="[Text]" custT="1"/>
      <dgm:spPr/>
      <dgm:t>
        <a:bodyPr/>
        <a:lstStyle/>
        <a:p>
          <a:endParaRPr lang="en-US" sz="2600" dirty="0">
            <a:latin typeface="+mn-lt"/>
            <a:cs typeface="Arial" panose="020B0604020202020204" pitchFamily="34" charset="0"/>
          </a:endParaRPr>
        </a:p>
      </dgm:t>
    </dgm:pt>
    <dgm:pt modelId="{7F7A0E96-042A-4823-843F-E1D38F4580C4}" type="parTrans" cxnId="{BB9E55A9-FEC3-49B7-A841-95C61F405893}">
      <dgm:prSet/>
      <dgm:spPr/>
      <dgm:t>
        <a:bodyPr/>
        <a:lstStyle/>
        <a:p>
          <a:endParaRPr lang="en-US"/>
        </a:p>
      </dgm:t>
    </dgm:pt>
    <dgm:pt modelId="{DDEE5D20-5F25-422C-9F7E-9306859B7FAE}" type="sibTrans" cxnId="{BB9E55A9-FEC3-49B7-A841-95C61F405893}">
      <dgm:prSet/>
      <dgm:spPr/>
      <dgm:t>
        <a:bodyPr/>
        <a:lstStyle/>
        <a:p>
          <a:endParaRPr lang="en-US"/>
        </a:p>
      </dgm:t>
    </dgm:pt>
    <dgm:pt modelId="{4148BEBB-7740-48DC-8A64-C5909AE42867}">
      <dgm:prSet phldrT="[Text]" custT="1"/>
      <dgm:spPr/>
      <dgm:t>
        <a:bodyPr/>
        <a:lstStyle/>
        <a:p>
          <a:r>
            <a:rPr lang="en-US" sz="1500" b="1" dirty="0">
              <a:latin typeface="Corbel" panose="020B0503020204020204" pitchFamily="34" charset="0"/>
              <a:cs typeface="Arial" panose="020B0604020202020204" pitchFamily="34" charset="0"/>
            </a:rPr>
            <a:t>Training options</a:t>
          </a:r>
        </a:p>
      </dgm:t>
    </dgm:pt>
    <dgm:pt modelId="{B776149E-ED18-4B12-BA4A-32AFDBD7BBF3}" type="sibTrans" cxnId="{76EE4381-BF2C-46CD-853F-6A1E8E785281}">
      <dgm:prSet/>
      <dgm:spPr/>
      <dgm:t>
        <a:bodyPr/>
        <a:lstStyle/>
        <a:p>
          <a:endParaRPr lang="en-US"/>
        </a:p>
      </dgm:t>
    </dgm:pt>
    <dgm:pt modelId="{85F8E1C1-3E20-4308-A4F9-0D839D9D9B29}" type="parTrans" cxnId="{76EE4381-BF2C-46CD-853F-6A1E8E785281}">
      <dgm:prSet/>
      <dgm:spPr/>
      <dgm:t>
        <a:bodyPr/>
        <a:lstStyle/>
        <a:p>
          <a:endParaRPr lang="en-US"/>
        </a:p>
      </dgm:t>
    </dgm:pt>
    <dgm:pt modelId="{8C1C8264-ABFC-42A6-B023-8899E2BA849A}">
      <dgm:prSet custT="1"/>
      <dgm:spPr/>
      <dgm:t>
        <a:bodyPr/>
        <a:lstStyle/>
        <a:p>
          <a:r>
            <a:rPr lang="en-US" sz="3200" dirty="0">
              <a:latin typeface="Corbel" panose="020B0503020204020204" pitchFamily="34" charset="0"/>
            </a:rPr>
            <a:t>Basic Trust School</a:t>
          </a:r>
        </a:p>
      </dgm:t>
    </dgm:pt>
    <dgm:pt modelId="{501BA45A-9AA5-44FB-8614-4051F8298456}" type="parTrans" cxnId="{57BBC969-21EC-4744-A9CA-EE6742E20A2D}">
      <dgm:prSet/>
      <dgm:spPr/>
      <dgm:t>
        <a:bodyPr/>
        <a:lstStyle/>
        <a:p>
          <a:endParaRPr lang="en-US"/>
        </a:p>
      </dgm:t>
    </dgm:pt>
    <dgm:pt modelId="{0B50D707-562E-4D86-854B-076021DFE049}" type="sibTrans" cxnId="{57BBC969-21EC-4744-A9CA-EE6742E20A2D}">
      <dgm:prSet/>
      <dgm:spPr/>
      <dgm:t>
        <a:bodyPr/>
        <a:lstStyle/>
        <a:p>
          <a:endParaRPr lang="en-US"/>
        </a:p>
      </dgm:t>
    </dgm:pt>
    <dgm:pt modelId="{BED6A646-C145-4C9E-9546-804AC7B37B19}">
      <dgm:prSet custT="1"/>
      <dgm:spPr/>
      <dgm:t>
        <a:bodyPr/>
        <a:lstStyle/>
        <a:p>
          <a:r>
            <a:rPr lang="en-US" sz="3200" dirty="0">
              <a:latin typeface="Corbel" panose="020B0503020204020204" pitchFamily="34" charset="0"/>
            </a:rPr>
            <a:t>Senior School</a:t>
          </a:r>
        </a:p>
      </dgm:t>
    </dgm:pt>
    <dgm:pt modelId="{D1C97500-B0DE-412F-8C79-BF682BC5F82D}" type="parTrans" cxnId="{2C5AA2C7-58A6-4712-864A-6E21D30D8DE4}">
      <dgm:prSet/>
      <dgm:spPr/>
      <dgm:t>
        <a:bodyPr/>
        <a:lstStyle/>
        <a:p>
          <a:endParaRPr lang="en-US"/>
        </a:p>
      </dgm:t>
    </dgm:pt>
    <dgm:pt modelId="{96BCE08A-9B0E-4D11-BE42-27F009AF10BF}" type="sibTrans" cxnId="{2C5AA2C7-58A6-4712-864A-6E21D30D8DE4}">
      <dgm:prSet/>
      <dgm:spPr/>
      <dgm:t>
        <a:bodyPr/>
        <a:lstStyle/>
        <a:p>
          <a:endParaRPr lang="en-US"/>
        </a:p>
      </dgm:t>
    </dgm:pt>
    <dgm:pt modelId="{04A11102-9C92-4E9A-8069-B6ED769FB4E5}">
      <dgm:prSet custT="1"/>
      <dgm:spPr/>
      <dgm:t>
        <a:bodyPr/>
        <a:lstStyle/>
        <a:p>
          <a:r>
            <a:rPr lang="en-US" sz="3200" dirty="0">
              <a:latin typeface="Corbel" panose="020B0503020204020204" pitchFamily="34" charset="0"/>
            </a:rPr>
            <a:t>Various other FFIEC loan schools </a:t>
          </a:r>
        </a:p>
      </dgm:t>
    </dgm:pt>
    <dgm:pt modelId="{0D8A01FB-7DC9-42E0-BB39-FBB70EC08F95}" type="parTrans" cxnId="{A5D660A8-E2F2-423F-BC91-7D01E144CA50}">
      <dgm:prSet/>
      <dgm:spPr/>
      <dgm:t>
        <a:bodyPr/>
        <a:lstStyle/>
        <a:p>
          <a:endParaRPr lang="en-US"/>
        </a:p>
      </dgm:t>
    </dgm:pt>
    <dgm:pt modelId="{20D005F3-D216-4C87-B298-3F9DA0CEB529}" type="sibTrans" cxnId="{A5D660A8-E2F2-423F-BC91-7D01E144CA50}">
      <dgm:prSet/>
      <dgm:spPr/>
      <dgm:t>
        <a:bodyPr/>
        <a:lstStyle/>
        <a:p>
          <a:endParaRPr lang="en-US"/>
        </a:p>
      </dgm:t>
    </dgm:pt>
    <dgm:pt modelId="{6DBBCC72-FBB9-4D1E-9120-F08264FC6A26}" type="pres">
      <dgm:prSet presAssocID="{9053AACF-1F1C-401F-8255-6882AEF43459}" presName="diagram" presStyleCnt="0">
        <dgm:presLayoutVars>
          <dgm:chMax val="1"/>
          <dgm:dir/>
          <dgm:animLvl val="ctr"/>
          <dgm:resizeHandles val="exact"/>
        </dgm:presLayoutVars>
      </dgm:prSet>
      <dgm:spPr/>
    </dgm:pt>
    <dgm:pt modelId="{6FC9FBF3-D717-4EC2-92DB-3B4C4692B16F}" type="pres">
      <dgm:prSet presAssocID="{9053AACF-1F1C-401F-8255-6882AEF43459}" presName="matrix" presStyleCnt="0"/>
      <dgm:spPr/>
    </dgm:pt>
    <dgm:pt modelId="{B4FBA781-54AC-4929-AC10-B76E468D1A6E}" type="pres">
      <dgm:prSet presAssocID="{9053AACF-1F1C-401F-8255-6882AEF43459}" presName="tile1" presStyleLbl="node1" presStyleIdx="0" presStyleCnt="4"/>
      <dgm:spPr/>
    </dgm:pt>
    <dgm:pt modelId="{019D1DB4-BA3C-465E-BD42-EE4AC740B3FE}" type="pres">
      <dgm:prSet presAssocID="{9053AACF-1F1C-401F-8255-6882AEF43459}" presName="tile1text" presStyleLbl="node1" presStyleIdx="0" presStyleCnt="4">
        <dgm:presLayoutVars>
          <dgm:chMax val="0"/>
          <dgm:chPref val="0"/>
          <dgm:bulletEnabled val="1"/>
        </dgm:presLayoutVars>
      </dgm:prSet>
      <dgm:spPr/>
    </dgm:pt>
    <dgm:pt modelId="{6167C54B-9408-42CA-8019-3F8D7DBFEA08}" type="pres">
      <dgm:prSet presAssocID="{9053AACF-1F1C-401F-8255-6882AEF43459}" presName="tile2" presStyleLbl="node1" presStyleIdx="1" presStyleCnt="4"/>
      <dgm:spPr/>
    </dgm:pt>
    <dgm:pt modelId="{2308B8C9-8ED4-4983-82F5-90D5CA6F401C}" type="pres">
      <dgm:prSet presAssocID="{9053AACF-1F1C-401F-8255-6882AEF43459}" presName="tile2text" presStyleLbl="node1" presStyleIdx="1" presStyleCnt="4">
        <dgm:presLayoutVars>
          <dgm:chMax val="0"/>
          <dgm:chPref val="0"/>
          <dgm:bulletEnabled val="1"/>
        </dgm:presLayoutVars>
      </dgm:prSet>
      <dgm:spPr/>
    </dgm:pt>
    <dgm:pt modelId="{4D98C476-B4F1-431F-8193-FFAE83C46237}" type="pres">
      <dgm:prSet presAssocID="{9053AACF-1F1C-401F-8255-6882AEF43459}" presName="tile3" presStyleLbl="node1" presStyleIdx="2" presStyleCnt="4" custLinFactNeighborX="-64865" custLinFactNeighborY="-321"/>
      <dgm:spPr/>
    </dgm:pt>
    <dgm:pt modelId="{940F77B3-3476-49B1-A9FC-AA0D8466E497}" type="pres">
      <dgm:prSet presAssocID="{9053AACF-1F1C-401F-8255-6882AEF43459}" presName="tile3text" presStyleLbl="node1" presStyleIdx="2" presStyleCnt="4">
        <dgm:presLayoutVars>
          <dgm:chMax val="0"/>
          <dgm:chPref val="0"/>
          <dgm:bulletEnabled val="1"/>
        </dgm:presLayoutVars>
      </dgm:prSet>
      <dgm:spPr/>
    </dgm:pt>
    <dgm:pt modelId="{DE7FD68A-9440-4AE0-A5B4-C5EBCCC57802}" type="pres">
      <dgm:prSet presAssocID="{9053AACF-1F1C-401F-8255-6882AEF43459}" presName="tile4" presStyleLbl="node1" presStyleIdx="3" presStyleCnt="4"/>
      <dgm:spPr/>
    </dgm:pt>
    <dgm:pt modelId="{182D444B-C7C6-41C0-B42B-C339C9E43A67}" type="pres">
      <dgm:prSet presAssocID="{9053AACF-1F1C-401F-8255-6882AEF43459}" presName="tile4text" presStyleLbl="node1" presStyleIdx="3" presStyleCnt="4">
        <dgm:presLayoutVars>
          <dgm:chMax val="0"/>
          <dgm:chPref val="0"/>
          <dgm:bulletEnabled val="1"/>
        </dgm:presLayoutVars>
      </dgm:prSet>
      <dgm:spPr/>
    </dgm:pt>
    <dgm:pt modelId="{CA9A11ED-2B16-44C2-8B03-21B0236FBD2B}" type="pres">
      <dgm:prSet presAssocID="{9053AACF-1F1C-401F-8255-6882AEF43459}" presName="centerTile" presStyleLbl="fgShp" presStyleIdx="0" presStyleCnt="1" custFlipHor="1" custScaleX="42308" custScaleY="40541" custLinFactY="-79730" custLinFactNeighborX="-19" custLinFactNeighborY="-100000">
        <dgm:presLayoutVars>
          <dgm:chMax val="0"/>
          <dgm:chPref val="0"/>
        </dgm:presLayoutVars>
      </dgm:prSet>
      <dgm:spPr/>
    </dgm:pt>
  </dgm:ptLst>
  <dgm:cxnLst>
    <dgm:cxn modelId="{918F5603-0128-4B2B-B7EC-509468B6D760}" type="presOf" srcId="{9053AACF-1F1C-401F-8255-6882AEF43459}" destId="{6DBBCC72-FBB9-4D1E-9120-F08264FC6A26}" srcOrd="0" destOrd="0" presId="urn:microsoft.com/office/officeart/2005/8/layout/matrix1"/>
    <dgm:cxn modelId="{90077A0E-0572-4532-8DEC-63479385369A}" type="presOf" srcId="{BEE84EC6-BE25-4339-BAC1-6C63DFD46698}" destId="{B4FBA781-54AC-4929-AC10-B76E468D1A6E}" srcOrd="0" destOrd="0" presId="urn:microsoft.com/office/officeart/2005/8/layout/matrix1"/>
    <dgm:cxn modelId="{A7C37039-676D-42E8-A5DF-34921E98D053}" srcId="{4148BEBB-7740-48DC-8A64-C5909AE42867}" destId="{3344DAD4-D7EA-482C-AD53-1A7784017EA9}" srcOrd="6" destOrd="0" parTransId="{6B6C2A99-1A39-4686-A6C5-00C080C6C2CA}" sibTransId="{57D0D976-4F17-4499-97A6-BA8EBA0F4F48}"/>
    <dgm:cxn modelId="{C630613E-1D73-455E-9335-41870DB6FC43}" srcId="{4148BEBB-7740-48DC-8A64-C5909AE42867}" destId="{2B0B2E9C-5414-458B-8ABC-9A85C2969158}" srcOrd="4" destOrd="0" parTransId="{F091043A-355F-400C-BBB5-E79B5BED94D6}" sibTransId="{59D37D9A-38C5-4927-9927-ECD5C2CB9EEE}"/>
    <dgm:cxn modelId="{5004E63E-6A51-4E80-A9C8-96C727137D2E}" type="presOf" srcId="{BEE84EC6-BE25-4339-BAC1-6C63DFD46698}" destId="{019D1DB4-BA3C-465E-BD42-EE4AC740B3FE}" srcOrd="1" destOrd="0" presId="urn:microsoft.com/office/officeart/2005/8/layout/matrix1"/>
    <dgm:cxn modelId="{F70A9668-A9CB-4713-A460-5EEBFEF483C4}" type="presOf" srcId="{BED6A646-C145-4C9E-9546-804AC7B37B19}" destId="{4D98C476-B4F1-431F-8193-FFAE83C46237}" srcOrd="0" destOrd="0" presId="urn:microsoft.com/office/officeart/2005/8/layout/matrix1"/>
    <dgm:cxn modelId="{57BBC969-21EC-4744-A9CA-EE6742E20A2D}" srcId="{4148BEBB-7740-48DC-8A64-C5909AE42867}" destId="{8C1C8264-ABFC-42A6-B023-8899E2BA849A}" srcOrd="1" destOrd="0" parTransId="{501BA45A-9AA5-44FB-8614-4051F8298456}" sibTransId="{0B50D707-562E-4D86-854B-076021DFE049}"/>
    <dgm:cxn modelId="{2868E850-BAF0-45F2-BB92-48E19D1442F4}" srcId="{4148BEBB-7740-48DC-8A64-C5909AE42867}" destId="{BEE84EC6-BE25-4339-BAC1-6C63DFD46698}" srcOrd="0" destOrd="0" parTransId="{34B9F9A6-16C4-49E7-9CB2-77AB98501CED}" sibTransId="{BBD0CF9C-E25E-4D9C-8C41-B02FF43E0DE1}"/>
    <dgm:cxn modelId="{487BA474-E825-4DA2-A344-8390C4CA4F00}" type="presOf" srcId="{8C1C8264-ABFC-42A6-B023-8899E2BA849A}" destId="{2308B8C9-8ED4-4983-82F5-90D5CA6F401C}" srcOrd="1" destOrd="0" presId="urn:microsoft.com/office/officeart/2005/8/layout/matrix1"/>
    <dgm:cxn modelId="{43A97E75-EE89-4B87-A05B-DC22948D7A00}" type="presOf" srcId="{04A11102-9C92-4E9A-8069-B6ED769FB4E5}" destId="{DE7FD68A-9440-4AE0-A5B4-C5EBCCC57802}" srcOrd="0" destOrd="0" presId="urn:microsoft.com/office/officeart/2005/8/layout/matrix1"/>
    <dgm:cxn modelId="{AF8CB957-AA01-4E21-9144-E9DE61874FDA}" type="presOf" srcId="{BED6A646-C145-4C9E-9546-804AC7B37B19}" destId="{940F77B3-3476-49B1-A9FC-AA0D8466E497}" srcOrd="1" destOrd="0" presId="urn:microsoft.com/office/officeart/2005/8/layout/matrix1"/>
    <dgm:cxn modelId="{76EE4381-BF2C-46CD-853F-6A1E8E785281}" srcId="{9053AACF-1F1C-401F-8255-6882AEF43459}" destId="{4148BEBB-7740-48DC-8A64-C5909AE42867}" srcOrd="0" destOrd="0" parTransId="{85F8E1C1-3E20-4308-A4F9-0D839D9D9B29}" sibTransId="{B776149E-ED18-4B12-BA4A-32AFDBD7BBF3}"/>
    <dgm:cxn modelId="{A5D660A8-E2F2-423F-BC91-7D01E144CA50}" srcId="{4148BEBB-7740-48DC-8A64-C5909AE42867}" destId="{04A11102-9C92-4E9A-8069-B6ED769FB4E5}" srcOrd="3" destOrd="0" parTransId="{0D8A01FB-7DC9-42E0-BB39-FBB70EC08F95}" sibTransId="{20D005F3-D216-4C87-B298-3F9DA0CEB529}"/>
    <dgm:cxn modelId="{BB9E55A9-FEC3-49B7-A841-95C61F405893}" srcId="{4148BEBB-7740-48DC-8A64-C5909AE42867}" destId="{D54C04DA-07C4-4B92-8F8E-A743795DA8BE}" srcOrd="5" destOrd="0" parTransId="{7F7A0E96-042A-4823-843F-E1D38F4580C4}" sibTransId="{DDEE5D20-5F25-422C-9F7E-9306859B7FAE}"/>
    <dgm:cxn modelId="{003636BA-26C6-481D-9D3B-066412460393}" type="presOf" srcId="{4148BEBB-7740-48DC-8A64-C5909AE42867}" destId="{CA9A11ED-2B16-44C2-8B03-21B0236FBD2B}" srcOrd="0" destOrd="0" presId="urn:microsoft.com/office/officeart/2005/8/layout/matrix1"/>
    <dgm:cxn modelId="{2C5AA2C7-58A6-4712-864A-6E21D30D8DE4}" srcId="{4148BEBB-7740-48DC-8A64-C5909AE42867}" destId="{BED6A646-C145-4C9E-9546-804AC7B37B19}" srcOrd="2" destOrd="0" parTransId="{D1C97500-B0DE-412F-8C79-BF682BC5F82D}" sibTransId="{96BCE08A-9B0E-4D11-BE42-27F009AF10BF}"/>
    <dgm:cxn modelId="{FDFEB3CD-78F4-47B0-80AB-384294963C12}" type="presOf" srcId="{04A11102-9C92-4E9A-8069-B6ED769FB4E5}" destId="{182D444B-C7C6-41C0-B42B-C339C9E43A67}" srcOrd="1" destOrd="0" presId="urn:microsoft.com/office/officeart/2005/8/layout/matrix1"/>
    <dgm:cxn modelId="{92614EF4-8BCF-47FF-B4C2-ACFF24EFA68C}" type="presOf" srcId="{8C1C8264-ABFC-42A6-B023-8899E2BA849A}" destId="{6167C54B-9408-42CA-8019-3F8D7DBFEA08}" srcOrd="0" destOrd="0" presId="urn:microsoft.com/office/officeart/2005/8/layout/matrix1"/>
    <dgm:cxn modelId="{AC687AA3-F87E-4C9D-BB30-D2485B4651C0}" type="presParOf" srcId="{6DBBCC72-FBB9-4D1E-9120-F08264FC6A26}" destId="{6FC9FBF3-D717-4EC2-92DB-3B4C4692B16F}" srcOrd="0" destOrd="0" presId="urn:microsoft.com/office/officeart/2005/8/layout/matrix1"/>
    <dgm:cxn modelId="{2385EEC5-42DE-4FC8-8E51-0CBF7101EFF9}" type="presParOf" srcId="{6FC9FBF3-D717-4EC2-92DB-3B4C4692B16F}" destId="{B4FBA781-54AC-4929-AC10-B76E468D1A6E}" srcOrd="0" destOrd="0" presId="urn:microsoft.com/office/officeart/2005/8/layout/matrix1"/>
    <dgm:cxn modelId="{2308A9BA-283B-4FA4-9CFF-66E750D54B0D}" type="presParOf" srcId="{6FC9FBF3-D717-4EC2-92DB-3B4C4692B16F}" destId="{019D1DB4-BA3C-465E-BD42-EE4AC740B3FE}" srcOrd="1" destOrd="0" presId="urn:microsoft.com/office/officeart/2005/8/layout/matrix1"/>
    <dgm:cxn modelId="{C07C79F0-427D-4AA0-9709-91BDEDEAABD2}" type="presParOf" srcId="{6FC9FBF3-D717-4EC2-92DB-3B4C4692B16F}" destId="{6167C54B-9408-42CA-8019-3F8D7DBFEA08}" srcOrd="2" destOrd="0" presId="urn:microsoft.com/office/officeart/2005/8/layout/matrix1"/>
    <dgm:cxn modelId="{70574353-8E33-41AE-8419-BE3DEB5C47E6}" type="presParOf" srcId="{6FC9FBF3-D717-4EC2-92DB-3B4C4692B16F}" destId="{2308B8C9-8ED4-4983-82F5-90D5CA6F401C}" srcOrd="3" destOrd="0" presId="urn:microsoft.com/office/officeart/2005/8/layout/matrix1"/>
    <dgm:cxn modelId="{E90CB42F-2C44-4505-AD8B-3BDAE8506EA5}" type="presParOf" srcId="{6FC9FBF3-D717-4EC2-92DB-3B4C4692B16F}" destId="{4D98C476-B4F1-431F-8193-FFAE83C46237}" srcOrd="4" destOrd="0" presId="urn:microsoft.com/office/officeart/2005/8/layout/matrix1"/>
    <dgm:cxn modelId="{42375B31-71DE-4EE6-9B25-4840D16F1E49}" type="presParOf" srcId="{6FC9FBF3-D717-4EC2-92DB-3B4C4692B16F}" destId="{940F77B3-3476-49B1-A9FC-AA0D8466E497}" srcOrd="5" destOrd="0" presId="urn:microsoft.com/office/officeart/2005/8/layout/matrix1"/>
    <dgm:cxn modelId="{60D089DC-5729-4EBD-A0A1-8D00163441AC}" type="presParOf" srcId="{6FC9FBF3-D717-4EC2-92DB-3B4C4692B16F}" destId="{DE7FD68A-9440-4AE0-A5B4-C5EBCCC57802}" srcOrd="6" destOrd="0" presId="urn:microsoft.com/office/officeart/2005/8/layout/matrix1"/>
    <dgm:cxn modelId="{C01F9589-51A3-42BA-9BB5-E3B80872A447}" type="presParOf" srcId="{6FC9FBF3-D717-4EC2-92DB-3B4C4692B16F}" destId="{182D444B-C7C6-41C0-B42B-C339C9E43A67}" srcOrd="7" destOrd="0" presId="urn:microsoft.com/office/officeart/2005/8/layout/matrix1"/>
    <dgm:cxn modelId="{FED92614-19E6-40E0-89DD-4969F1F8E40B}" type="presParOf" srcId="{6DBBCC72-FBB9-4D1E-9120-F08264FC6A26}" destId="{CA9A11ED-2B16-44C2-8B03-21B0236FBD2B}" srcOrd="1" destOrd="0" presId="urn:microsoft.com/office/officeart/2005/8/layout/matrix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2.xml><?xml version="1.0" encoding="utf-8"?>
<dgm:dataModel xmlns:dgm="http://schemas.openxmlformats.org/drawingml/2006/diagram" xmlns:a="http://schemas.openxmlformats.org/drawingml/2006/main">
  <dgm:ptLst>
    <dgm:pt modelId="{819DDD69-81FC-4D84-8F03-FA720201392E}" type="doc">
      <dgm:prSet loTypeId="urn:microsoft.com/office/officeart/2005/8/layout/matrix1" loCatId="matrix" qsTypeId="urn:microsoft.com/office/officeart/2005/8/quickstyle/simple1" qsCatId="simple" csTypeId="urn:microsoft.com/office/officeart/2005/8/colors/accent5_2" csCatId="accent5" phldr="1"/>
      <dgm:spPr/>
      <dgm:t>
        <a:bodyPr/>
        <a:lstStyle/>
        <a:p>
          <a:endParaRPr lang="en-US"/>
        </a:p>
      </dgm:t>
    </dgm:pt>
    <dgm:pt modelId="{2FD8ED3C-30CF-4873-9D5C-040D737F58F4}">
      <dgm:prSet phldrT="[Text]" custT="1"/>
      <dgm:spPr>
        <a:solidFill>
          <a:schemeClr val="accent1">
            <a:lumMod val="20000"/>
            <a:lumOff val="80000"/>
          </a:schemeClr>
        </a:solidFill>
      </dgm:spPr>
      <dgm:t>
        <a:bodyPr/>
        <a:lstStyle/>
        <a:p>
          <a:r>
            <a:rPr lang="en-US" sz="1500" b="1" dirty="0">
              <a:latin typeface="Corbel" panose="020B0503020204020204" pitchFamily="34" charset="0"/>
              <a:cs typeface="Arial" panose="020B0604020202020204" pitchFamily="34" charset="0"/>
            </a:rPr>
            <a:t>Training options</a:t>
          </a:r>
          <a:endParaRPr lang="en-US" sz="1500" b="1" dirty="0">
            <a:latin typeface="Corbel" panose="020B0503020204020204" pitchFamily="34" charset="0"/>
          </a:endParaRPr>
        </a:p>
      </dgm:t>
    </dgm:pt>
    <dgm:pt modelId="{225D92BB-A47B-45FC-BE16-BC43EA258124}" type="parTrans" cxnId="{B11BC0D6-0961-4274-821A-F693045607B3}">
      <dgm:prSet/>
      <dgm:spPr/>
      <dgm:t>
        <a:bodyPr/>
        <a:lstStyle/>
        <a:p>
          <a:endParaRPr lang="en-US"/>
        </a:p>
      </dgm:t>
    </dgm:pt>
    <dgm:pt modelId="{F8E5896A-C326-487E-8B73-C3C2C1FFA5DC}" type="sibTrans" cxnId="{B11BC0D6-0961-4274-821A-F693045607B3}">
      <dgm:prSet/>
      <dgm:spPr/>
      <dgm:t>
        <a:bodyPr/>
        <a:lstStyle/>
        <a:p>
          <a:endParaRPr lang="en-US"/>
        </a:p>
      </dgm:t>
    </dgm:pt>
    <dgm:pt modelId="{18A4DF4B-4BC3-4BC0-87B7-95ED0F1D3308}">
      <dgm:prSet phldrT="[Text]"/>
      <dgm:spPr>
        <a:solidFill>
          <a:schemeClr val="accent1"/>
        </a:solidFill>
      </dgm:spPr>
      <dgm:t>
        <a:bodyPr/>
        <a:lstStyle/>
        <a:p>
          <a:endParaRPr lang="en-US" dirty="0">
            <a:latin typeface="Corbel" panose="020B0503020204020204" pitchFamily="34" charset="0"/>
          </a:endParaRPr>
        </a:p>
        <a:p>
          <a:r>
            <a:rPr lang="en-US" dirty="0">
              <a:latin typeface="Corbel" panose="020B0503020204020204" pitchFamily="34" charset="0"/>
            </a:rPr>
            <a:t>CSBS Senior School </a:t>
          </a:r>
        </a:p>
      </dgm:t>
    </dgm:pt>
    <dgm:pt modelId="{92C06DED-55D4-4E4E-9ACB-C5A8EA3A6853}" type="parTrans" cxnId="{12CFBA81-112B-48F1-A2FE-45E1B916C18F}">
      <dgm:prSet/>
      <dgm:spPr/>
      <dgm:t>
        <a:bodyPr/>
        <a:lstStyle/>
        <a:p>
          <a:endParaRPr lang="en-US"/>
        </a:p>
      </dgm:t>
    </dgm:pt>
    <dgm:pt modelId="{498D78CA-D8A8-42D6-98DD-3A50D77EAFB7}" type="sibTrans" cxnId="{12CFBA81-112B-48F1-A2FE-45E1B916C18F}">
      <dgm:prSet/>
      <dgm:spPr/>
      <dgm:t>
        <a:bodyPr/>
        <a:lstStyle/>
        <a:p>
          <a:endParaRPr lang="en-US"/>
        </a:p>
      </dgm:t>
    </dgm:pt>
    <dgm:pt modelId="{D040620F-1884-4E2D-B81F-D912DF441062}">
      <dgm:prSet phldrT="[Text]"/>
      <dgm:spPr/>
      <dgm:t>
        <a:bodyPr/>
        <a:lstStyle/>
        <a:p>
          <a:endParaRPr lang="en-US" dirty="0"/>
        </a:p>
      </dgm:t>
    </dgm:pt>
    <dgm:pt modelId="{07C208DE-3A82-4CFB-A455-81E70ECC5396}" type="parTrans" cxnId="{254F8B53-DD3D-45AF-B046-A0DE9ED04616}">
      <dgm:prSet/>
      <dgm:spPr/>
      <dgm:t>
        <a:bodyPr/>
        <a:lstStyle/>
        <a:p>
          <a:endParaRPr lang="en-US"/>
        </a:p>
      </dgm:t>
    </dgm:pt>
    <dgm:pt modelId="{225F433D-CFB0-4682-A1FB-7F7A51CCBB60}" type="sibTrans" cxnId="{254F8B53-DD3D-45AF-B046-A0DE9ED04616}">
      <dgm:prSet/>
      <dgm:spPr/>
      <dgm:t>
        <a:bodyPr/>
        <a:lstStyle/>
        <a:p>
          <a:endParaRPr lang="en-US"/>
        </a:p>
      </dgm:t>
    </dgm:pt>
    <dgm:pt modelId="{E35972AB-2632-4B4D-A738-665E658F4203}">
      <dgm:prSet phldrT="[Text]"/>
      <dgm:spPr/>
      <dgm:t>
        <a:bodyPr/>
        <a:lstStyle/>
        <a:p>
          <a:endParaRPr lang="en-US" dirty="0"/>
        </a:p>
      </dgm:t>
    </dgm:pt>
    <dgm:pt modelId="{C2522D07-2B6D-4F41-8628-F60D1B4A61E0}" type="parTrans" cxnId="{DFDC6574-76BE-4DA1-8CEE-5F840A782FD3}">
      <dgm:prSet/>
      <dgm:spPr/>
      <dgm:t>
        <a:bodyPr/>
        <a:lstStyle/>
        <a:p>
          <a:endParaRPr lang="en-US"/>
        </a:p>
      </dgm:t>
    </dgm:pt>
    <dgm:pt modelId="{8009BA98-43C3-4ADE-A8A8-FC359E897991}" type="sibTrans" cxnId="{DFDC6574-76BE-4DA1-8CEE-5F840A782FD3}">
      <dgm:prSet/>
      <dgm:spPr/>
      <dgm:t>
        <a:bodyPr/>
        <a:lstStyle/>
        <a:p>
          <a:endParaRPr lang="en-US"/>
        </a:p>
      </dgm:t>
    </dgm:pt>
    <dgm:pt modelId="{0931C8EF-7D20-44D0-BF33-4D9159B6D10B}">
      <dgm:prSet phldrT="[Text]"/>
      <dgm:spPr/>
      <dgm:t>
        <a:bodyPr/>
        <a:lstStyle/>
        <a:p>
          <a:endParaRPr lang="en-US" dirty="0"/>
        </a:p>
      </dgm:t>
    </dgm:pt>
    <dgm:pt modelId="{32DDB26B-1844-4B6B-99BE-405F25D8C140}" type="parTrans" cxnId="{15EB9696-74A7-4947-B578-E3FBDD9183E2}">
      <dgm:prSet/>
      <dgm:spPr/>
      <dgm:t>
        <a:bodyPr/>
        <a:lstStyle/>
        <a:p>
          <a:endParaRPr lang="en-US"/>
        </a:p>
      </dgm:t>
    </dgm:pt>
    <dgm:pt modelId="{09E4F244-E3D9-4A5E-AF18-EEBA9A5FA5AC}" type="sibTrans" cxnId="{15EB9696-74A7-4947-B578-E3FBDD9183E2}">
      <dgm:prSet/>
      <dgm:spPr/>
      <dgm:t>
        <a:bodyPr/>
        <a:lstStyle/>
        <a:p>
          <a:endParaRPr lang="en-US"/>
        </a:p>
      </dgm:t>
    </dgm:pt>
    <dgm:pt modelId="{F437E9C8-5D7A-42EF-8E1A-B16A0B5102BB}">
      <dgm:prSet custT="1"/>
      <dgm:spPr>
        <a:solidFill>
          <a:schemeClr val="accent1"/>
        </a:solidFill>
      </dgm:spPr>
      <dgm:t>
        <a:bodyPr/>
        <a:lstStyle/>
        <a:p>
          <a:pPr>
            <a:buFont typeface="Symbol" panose="05050102010706020507" pitchFamily="18" charset="2"/>
            <a:buChar char=""/>
          </a:pPr>
          <a:endParaRPr lang="en-US" sz="2800" dirty="0">
            <a:latin typeface="Eurostile" panose="020B0504020202050204" pitchFamily="34" charset="0"/>
          </a:endParaRPr>
        </a:p>
        <a:p>
          <a:pPr>
            <a:buFont typeface="Symbol" panose="05050102010706020507" pitchFamily="18" charset="2"/>
            <a:buChar char=""/>
          </a:pPr>
          <a:r>
            <a:rPr lang="en-US" sz="2800" dirty="0">
              <a:latin typeface="Corbel" panose="020B0503020204020204" pitchFamily="34" charset="0"/>
            </a:rPr>
            <a:t>Graduate School of Banking – various locations </a:t>
          </a:r>
        </a:p>
      </dgm:t>
    </dgm:pt>
    <dgm:pt modelId="{43100D68-CFF8-4B30-8921-591409058908}" type="parTrans" cxnId="{4270E40D-A361-4799-8236-16468C26633D}">
      <dgm:prSet/>
      <dgm:spPr/>
      <dgm:t>
        <a:bodyPr/>
        <a:lstStyle/>
        <a:p>
          <a:endParaRPr lang="en-US"/>
        </a:p>
      </dgm:t>
    </dgm:pt>
    <dgm:pt modelId="{2BE634E5-D7B6-47EC-BAE7-3212999702DE}" type="sibTrans" cxnId="{4270E40D-A361-4799-8236-16468C26633D}">
      <dgm:prSet/>
      <dgm:spPr/>
      <dgm:t>
        <a:bodyPr/>
        <a:lstStyle/>
        <a:p>
          <a:endParaRPr lang="en-US"/>
        </a:p>
      </dgm:t>
    </dgm:pt>
    <dgm:pt modelId="{55917E96-D380-4BFF-93EB-E598758AC512}">
      <dgm:prSet custT="1"/>
      <dgm:spPr>
        <a:solidFill>
          <a:schemeClr val="accent1"/>
        </a:solidFill>
      </dgm:spPr>
      <dgm:t>
        <a:bodyPr/>
        <a:lstStyle/>
        <a:p>
          <a:pPr>
            <a:buFont typeface="Symbol" panose="05050102010706020507" pitchFamily="18" charset="2"/>
            <a:buChar char=""/>
          </a:pPr>
          <a:r>
            <a:rPr lang="en-US" sz="2800" dirty="0">
              <a:latin typeface="Corbel" panose="020B0503020204020204" pitchFamily="34" charset="0"/>
            </a:rPr>
            <a:t>FFIEC Supervisory Update and Emerging Issues </a:t>
          </a:r>
        </a:p>
      </dgm:t>
    </dgm:pt>
    <dgm:pt modelId="{FD3966BD-AD0F-4549-964D-CECC462C6906}" type="parTrans" cxnId="{0FDAB57B-7BA1-42A3-B752-1B8D817CC43E}">
      <dgm:prSet/>
      <dgm:spPr/>
      <dgm:t>
        <a:bodyPr/>
        <a:lstStyle/>
        <a:p>
          <a:endParaRPr lang="en-US"/>
        </a:p>
      </dgm:t>
    </dgm:pt>
    <dgm:pt modelId="{D042BC24-0B04-480B-B210-02FA09A00122}" type="sibTrans" cxnId="{0FDAB57B-7BA1-42A3-B752-1B8D817CC43E}">
      <dgm:prSet/>
      <dgm:spPr/>
      <dgm:t>
        <a:bodyPr/>
        <a:lstStyle/>
        <a:p>
          <a:endParaRPr lang="en-US"/>
        </a:p>
      </dgm:t>
    </dgm:pt>
    <dgm:pt modelId="{DA59E1E8-0181-41B3-9CB6-49815943ACFB}">
      <dgm:prSet custT="1"/>
      <dgm:spPr>
        <a:solidFill>
          <a:schemeClr val="accent1"/>
        </a:solidFill>
      </dgm:spPr>
      <dgm:t>
        <a:bodyPr/>
        <a:lstStyle/>
        <a:p>
          <a:pPr>
            <a:buFont typeface="Symbol" panose="05050102010706020507" pitchFamily="18" charset="2"/>
            <a:buChar char=""/>
          </a:pPr>
          <a:r>
            <a:rPr lang="en-US" sz="2800" dirty="0">
              <a:latin typeface="Corbel" panose="020B0503020204020204" pitchFamily="34" charset="0"/>
            </a:rPr>
            <a:t>Leadership Development Program through State Bankers Associations</a:t>
          </a:r>
        </a:p>
      </dgm:t>
    </dgm:pt>
    <dgm:pt modelId="{C583BD62-E5EC-430D-B8FF-75C82AC3485F}" type="parTrans" cxnId="{4D2B8E88-0ADF-4985-98B1-48BEB14C9B2D}">
      <dgm:prSet/>
      <dgm:spPr/>
      <dgm:t>
        <a:bodyPr/>
        <a:lstStyle/>
        <a:p>
          <a:endParaRPr lang="en-US"/>
        </a:p>
      </dgm:t>
    </dgm:pt>
    <dgm:pt modelId="{66DD8AE3-9259-41D8-BDD0-D17E44FEB031}" type="sibTrans" cxnId="{4D2B8E88-0ADF-4985-98B1-48BEB14C9B2D}">
      <dgm:prSet/>
      <dgm:spPr/>
      <dgm:t>
        <a:bodyPr/>
        <a:lstStyle/>
        <a:p>
          <a:endParaRPr lang="en-US"/>
        </a:p>
      </dgm:t>
    </dgm:pt>
    <dgm:pt modelId="{C5ECA3A2-6D58-43DE-A14C-DE63FAAE9020}" type="pres">
      <dgm:prSet presAssocID="{819DDD69-81FC-4D84-8F03-FA720201392E}" presName="diagram" presStyleCnt="0">
        <dgm:presLayoutVars>
          <dgm:chMax val="1"/>
          <dgm:dir/>
          <dgm:animLvl val="ctr"/>
          <dgm:resizeHandles val="exact"/>
        </dgm:presLayoutVars>
      </dgm:prSet>
      <dgm:spPr/>
    </dgm:pt>
    <dgm:pt modelId="{9EEC4D24-2A9B-4EEA-B167-BDE7E5F6B1F8}" type="pres">
      <dgm:prSet presAssocID="{819DDD69-81FC-4D84-8F03-FA720201392E}" presName="matrix" presStyleCnt="0"/>
      <dgm:spPr/>
    </dgm:pt>
    <dgm:pt modelId="{EF903817-80EA-4CBF-9F4D-C18C906DF0EE}" type="pres">
      <dgm:prSet presAssocID="{819DDD69-81FC-4D84-8F03-FA720201392E}" presName="tile1" presStyleLbl="node1" presStyleIdx="0" presStyleCnt="4"/>
      <dgm:spPr/>
    </dgm:pt>
    <dgm:pt modelId="{B1C44A88-0A2C-4396-AA33-66A56B866AD3}" type="pres">
      <dgm:prSet presAssocID="{819DDD69-81FC-4D84-8F03-FA720201392E}" presName="tile1text" presStyleLbl="node1" presStyleIdx="0" presStyleCnt="4">
        <dgm:presLayoutVars>
          <dgm:chMax val="0"/>
          <dgm:chPref val="0"/>
          <dgm:bulletEnabled val="1"/>
        </dgm:presLayoutVars>
      </dgm:prSet>
      <dgm:spPr/>
    </dgm:pt>
    <dgm:pt modelId="{F5F1BA27-7088-469E-B4EB-5C250DF90919}" type="pres">
      <dgm:prSet presAssocID="{819DDD69-81FC-4D84-8F03-FA720201392E}" presName="tile2" presStyleLbl="node1" presStyleIdx="1" presStyleCnt="4"/>
      <dgm:spPr/>
    </dgm:pt>
    <dgm:pt modelId="{0805E657-578A-44A1-89E3-67511E115C74}" type="pres">
      <dgm:prSet presAssocID="{819DDD69-81FC-4D84-8F03-FA720201392E}" presName="tile2text" presStyleLbl="node1" presStyleIdx="1" presStyleCnt="4">
        <dgm:presLayoutVars>
          <dgm:chMax val="0"/>
          <dgm:chPref val="0"/>
          <dgm:bulletEnabled val="1"/>
        </dgm:presLayoutVars>
      </dgm:prSet>
      <dgm:spPr/>
    </dgm:pt>
    <dgm:pt modelId="{1D2B5A24-B836-4125-9E46-63B2714E27CD}" type="pres">
      <dgm:prSet presAssocID="{819DDD69-81FC-4D84-8F03-FA720201392E}" presName="tile3" presStyleLbl="node1" presStyleIdx="2" presStyleCnt="4"/>
      <dgm:spPr/>
    </dgm:pt>
    <dgm:pt modelId="{3410FE87-A00B-414A-93D6-18729641069D}" type="pres">
      <dgm:prSet presAssocID="{819DDD69-81FC-4D84-8F03-FA720201392E}" presName="tile3text" presStyleLbl="node1" presStyleIdx="2" presStyleCnt="4">
        <dgm:presLayoutVars>
          <dgm:chMax val="0"/>
          <dgm:chPref val="0"/>
          <dgm:bulletEnabled val="1"/>
        </dgm:presLayoutVars>
      </dgm:prSet>
      <dgm:spPr/>
    </dgm:pt>
    <dgm:pt modelId="{3FAF2845-63F5-47A7-A65A-DF2102B2D2E2}" type="pres">
      <dgm:prSet presAssocID="{819DDD69-81FC-4D84-8F03-FA720201392E}" presName="tile4" presStyleLbl="node1" presStyleIdx="3" presStyleCnt="4"/>
      <dgm:spPr/>
    </dgm:pt>
    <dgm:pt modelId="{1DFF27BB-FC11-4B21-A5AA-6D9714A83E2C}" type="pres">
      <dgm:prSet presAssocID="{819DDD69-81FC-4D84-8F03-FA720201392E}" presName="tile4text" presStyleLbl="node1" presStyleIdx="3" presStyleCnt="4">
        <dgm:presLayoutVars>
          <dgm:chMax val="0"/>
          <dgm:chPref val="0"/>
          <dgm:bulletEnabled val="1"/>
        </dgm:presLayoutVars>
      </dgm:prSet>
      <dgm:spPr/>
    </dgm:pt>
    <dgm:pt modelId="{E05F2D3F-57CC-484B-9029-D7158592800D}" type="pres">
      <dgm:prSet presAssocID="{819DDD69-81FC-4D84-8F03-FA720201392E}" presName="centerTile" presStyleLbl="fgShp" presStyleIdx="0" presStyleCnt="1" custScaleX="42162" custScaleY="40843" custLinFactY="-80000" custLinFactNeighborX="147" custLinFactNeighborY="-100000">
        <dgm:presLayoutVars>
          <dgm:chMax val="0"/>
          <dgm:chPref val="0"/>
        </dgm:presLayoutVars>
      </dgm:prSet>
      <dgm:spPr/>
    </dgm:pt>
  </dgm:ptLst>
  <dgm:cxnLst>
    <dgm:cxn modelId="{D9EAFB03-13F3-43E2-9C98-7D3AB59DFBDE}" type="presOf" srcId="{2FD8ED3C-30CF-4873-9D5C-040D737F58F4}" destId="{E05F2D3F-57CC-484B-9029-D7158592800D}" srcOrd="0" destOrd="0" presId="urn:microsoft.com/office/officeart/2005/8/layout/matrix1"/>
    <dgm:cxn modelId="{4270E40D-A361-4799-8236-16468C26633D}" srcId="{2FD8ED3C-30CF-4873-9D5C-040D737F58F4}" destId="{F437E9C8-5D7A-42EF-8E1A-B16A0B5102BB}" srcOrd="1" destOrd="0" parTransId="{43100D68-CFF8-4B30-8921-591409058908}" sibTransId="{2BE634E5-D7B6-47EC-BAE7-3212999702DE}"/>
    <dgm:cxn modelId="{9B062E1A-5CFA-428E-B36A-C7E218C9E48B}" type="presOf" srcId="{F437E9C8-5D7A-42EF-8E1A-B16A0B5102BB}" destId="{F5F1BA27-7088-469E-B4EB-5C250DF90919}" srcOrd="0" destOrd="0" presId="urn:microsoft.com/office/officeart/2005/8/layout/matrix1"/>
    <dgm:cxn modelId="{6BB05321-2D8E-48EB-9F24-7DAE9DDFFD9D}" type="presOf" srcId="{55917E96-D380-4BFF-93EB-E598758AC512}" destId="{3410FE87-A00B-414A-93D6-18729641069D}" srcOrd="1" destOrd="0" presId="urn:microsoft.com/office/officeart/2005/8/layout/matrix1"/>
    <dgm:cxn modelId="{20203B2B-DFD1-4798-BCDF-B1EEEA1F0BB4}" type="presOf" srcId="{18A4DF4B-4BC3-4BC0-87B7-95ED0F1D3308}" destId="{EF903817-80EA-4CBF-9F4D-C18C906DF0EE}" srcOrd="0" destOrd="0" presId="urn:microsoft.com/office/officeart/2005/8/layout/matrix1"/>
    <dgm:cxn modelId="{F2633C2B-ED25-45F0-A2CE-8E9C2601C0C8}" type="presOf" srcId="{DA59E1E8-0181-41B3-9CB6-49815943ACFB}" destId="{3FAF2845-63F5-47A7-A65A-DF2102B2D2E2}" srcOrd="0" destOrd="0" presId="urn:microsoft.com/office/officeart/2005/8/layout/matrix1"/>
    <dgm:cxn modelId="{3C682E64-FA75-4030-9F51-4DE92ADB25AC}" type="presOf" srcId="{819DDD69-81FC-4D84-8F03-FA720201392E}" destId="{C5ECA3A2-6D58-43DE-A14C-DE63FAAE9020}" srcOrd="0" destOrd="0" presId="urn:microsoft.com/office/officeart/2005/8/layout/matrix1"/>
    <dgm:cxn modelId="{96240949-ACDA-4993-83B6-DA68E0EE682B}" type="presOf" srcId="{18A4DF4B-4BC3-4BC0-87B7-95ED0F1D3308}" destId="{B1C44A88-0A2C-4396-AA33-66A56B866AD3}" srcOrd="1" destOrd="0" presId="urn:microsoft.com/office/officeart/2005/8/layout/matrix1"/>
    <dgm:cxn modelId="{254F8B53-DD3D-45AF-B046-A0DE9ED04616}" srcId="{2FD8ED3C-30CF-4873-9D5C-040D737F58F4}" destId="{D040620F-1884-4E2D-B81F-D912DF441062}" srcOrd="4" destOrd="0" parTransId="{07C208DE-3A82-4CFB-A455-81E70ECC5396}" sibTransId="{225F433D-CFB0-4682-A1FB-7F7A51CCBB60}"/>
    <dgm:cxn modelId="{DFDC6574-76BE-4DA1-8CEE-5F840A782FD3}" srcId="{2FD8ED3C-30CF-4873-9D5C-040D737F58F4}" destId="{E35972AB-2632-4B4D-A738-665E658F4203}" srcOrd="5" destOrd="0" parTransId="{C2522D07-2B6D-4F41-8628-F60D1B4A61E0}" sibTransId="{8009BA98-43C3-4ADE-A8A8-FC359E897991}"/>
    <dgm:cxn modelId="{0FDAB57B-7BA1-42A3-B752-1B8D817CC43E}" srcId="{2FD8ED3C-30CF-4873-9D5C-040D737F58F4}" destId="{55917E96-D380-4BFF-93EB-E598758AC512}" srcOrd="2" destOrd="0" parTransId="{FD3966BD-AD0F-4549-964D-CECC462C6906}" sibTransId="{D042BC24-0B04-480B-B210-02FA09A00122}"/>
    <dgm:cxn modelId="{12CFBA81-112B-48F1-A2FE-45E1B916C18F}" srcId="{2FD8ED3C-30CF-4873-9D5C-040D737F58F4}" destId="{18A4DF4B-4BC3-4BC0-87B7-95ED0F1D3308}" srcOrd="0" destOrd="0" parTransId="{92C06DED-55D4-4E4E-9ACB-C5A8EA3A6853}" sibTransId="{498D78CA-D8A8-42D6-98DD-3A50D77EAFB7}"/>
    <dgm:cxn modelId="{6D100484-1763-4D74-9C86-E21311923AE4}" type="presOf" srcId="{F437E9C8-5D7A-42EF-8E1A-B16A0B5102BB}" destId="{0805E657-578A-44A1-89E3-67511E115C74}" srcOrd="1" destOrd="0" presId="urn:microsoft.com/office/officeart/2005/8/layout/matrix1"/>
    <dgm:cxn modelId="{4D2B8E88-0ADF-4985-98B1-48BEB14C9B2D}" srcId="{2FD8ED3C-30CF-4873-9D5C-040D737F58F4}" destId="{DA59E1E8-0181-41B3-9CB6-49815943ACFB}" srcOrd="3" destOrd="0" parTransId="{C583BD62-E5EC-430D-B8FF-75C82AC3485F}" sibTransId="{66DD8AE3-9259-41D8-BDD0-D17E44FEB031}"/>
    <dgm:cxn modelId="{15EB9696-74A7-4947-B578-E3FBDD9183E2}" srcId="{2FD8ED3C-30CF-4873-9D5C-040D737F58F4}" destId="{0931C8EF-7D20-44D0-BF33-4D9159B6D10B}" srcOrd="6" destOrd="0" parTransId="{32DDB26B-1844-4B6B-99BE-405F25D8C140}" sibTransId="{09E4F244-E3D9-4A5E-AF18-EEBA9A5FA5AC}"/>
    <dgm:cxn modelId="{B11BC0D6-0961-4274-821A-F693045607B3}" srcId="{819DDD69-81FC-4D84-8F03-FA720201392E}" destId="{2FD8ED3C-30CF-4873-9D5C-040D737F58F4}" srcOrd="0" destOrd="0" parTransId="{225D92BB-A47B-45FC-BE16-BC43EA258124}" sibTransId="{F8E5896A-C326-487E-8B73-C3C2C1FFA5DC}"/>
    <dgm:cxn modelId="{DBDA7FDF-45CE-4508-87DF-BAF60B8FAD11}" type="presOf" srcId="{55917E96-D380-4BFF-93EB-E598758AC512}" destId="{1D2B5A24-B836-4125-9E46-63B2714E27CD}" srcOrd="0" destOrd="0" presId="urn:microsoft.com/office/officeart/2005/8/layout/matrix1"/>
    <dgm:cxn modelId="{984275FA-7294-4107-A77D-16776FF79FD0}" type="presOf" srcId="{DA59E1E8-0181-41B3-9CB6-49815943ACFB}" destId="{1DFF27BB-FC11-4B21-A5AA-6D9714A83E2C}" srcOrd="1" destOrd="0" presId="urn:microsoft.com/office/officeart/2005/8/layout/matrix1"/>
    <dgm:cxn modelId="{DF19ED88-2DE1-4C88-ADDE-206BB217B648}" type="presParOf" srcId="{C5ECA3A2-6D58-43DE-A14C-DE63FAAE9020}" destId="{9EEC4D24-2A9B-4EEA-B167-BDE7E5F6B1F8}" srcOrd="0" destOrd="0" presId="urn:microsoft.com/office/officeart/2005/8/layout/matrix1"/>
    <dgm:cxn modelId="{43F2B203-C43B-4A14-9FCA-6E57EF43B083}" type="presParOf" srcId="{9EEC4D24-2A9B-4EEA-B167-BDE7E5F6B1F8}" destId="{EF903817-80EA-4CBF-9F4D-C18C906DF0EE}" srcOrd="0" destOrd="0" presId="urn:microsoft.com/office/officeart/2005/8/layout/matrix1"/>
    <dgm:cxn modelId="{EADEBA9F-2E17-4EED-A48C-104EA25C8E44}" type="presParOf" srcId="{9EEC4D24-2A9B-4EEA-B167-BDE7E5F6B1F8}" destId="{B1C44A88-0A2C-4396-AA33-66A56B866AD3}" srcOrd="1" destOrd="0" presId="urn:microsoft.com/office/officeart/2005/8/layout/matrix1"/>
    <dgm:cxn modelId="{95D324BB-95D9-4788-A98C-E0C60BEB0FFB}" type="presParOf" srcId="{9EEC4D24-2A9B-4EEA-B167-BDE7E5F6B1F8}" destId="{F5F1BA27-7088-469E-B4EB-5C250DF90919}" srcOrd="2" destOrd="0" presId="urn:microsoft.com/office/officeart/2005/8/layout/matrix1"/>
    <dgm:cxn modelId="{A75EA930-49CD-4863-9DA0-179C2ACBBC84}" type="presParOf" srcId="{9EEC4D24-2A9B-4EEA-B167-BDE7E5F6B1F8}" destId="{0805E657-578A-44A1-89E3-67511E115C74}" srcOrd="3" destOrd="0" presId="urn:microsoft.com/office/officeart/2005/8/layout/matrix1"/>
    <dgm:cxn modelId="{947AA1F0-946C-458D-9A4A-0ED968A4C6B3}" type="presParOf" srcId="{9EEC4D24-2A9B-4EEA-B167-BDE7E5F6B1F8}" destId="{1D2B5A24-B836-4125-9E46-63B2714E27CD}" srcOrd="4" destOrd="0" presId="urn:microsoft.com/office/officeart/2005/8/layout/matrix1"/>
    <dgm:cxn modelId="{4A10EC60-5391-4595-9F21-121F2922700E}" type="presParOf" srcId="{9EEC4D24-2A9B-4EEA-B167-BDE7E5F6B1F8}" destId="{3410FE87-A00B-414A-93D6-18729641069D}" srcOrd="5" destOrd="0" presId="urn:microsoft.com/office/officeart/2005/8/layout/matrix1"/>
    <dgm:cxn modelId="{C156063B-E0A9-45B5-99C6-C2AA2464CFC3}" type="presParOf" srcId="{9EEC4D24-2A9B-4EEA-B167-BDE7E5F6B1F8}" destId="{3FAF2845-63F5-47A7-A65A-DF2102B2D2E2}" srcOrd="6" destOrd="0" presId="urn:microsoft.com/office/officeart/2005/8/layout/matrix1"/>
    <dgm:cxn modelId="{2F034F50-44FE-4946-9D39-5E93DECE80EA}" type="presParOf" srcId="{9EEC4D24-2A9B-4EEA-B167-BDE7E5F6B1F8}" destId="{1DFF27BB-FC11-4B21-A5AA-6D9714A83E2C}" srcOrd="7" destOrd="0" presId="urn:microsoft.com/office/officeart/2005/8/layout/matrix1"/>
    <dgm:cxn modelId="{6EF75D25-0A10-402E-A827-FD85BF3727C6}" type="presParOf" srcId="{C5ECA3A2-6D58-43DE-A14C-DE63FAAE9020}" destId="{E05F2D3F-57CC-484B-9029-D7158592800D}" srcOrd="1" destOrd="0" presId="urn:microsoft.com/office/officeart/2005/8/layout/matrix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3.xml><?xml version="1.0" encoding="utf-8"?>
<dgm:dataModel xmlns:dgm="http://schemas.openxmlformats.org/drawingml/2006/diagram" xmlns:a="http://schemas.openxmlformats.org/drawingml/2006/main">
  <dgm:ptLst>
    <dgm:pt modelId="{81DDEF5D-B776-4982-BED6-904FCA7F98DA}" type="doc">
      <dgm:prSet loTypeId="urn:microsoft.com/office/officeart/2005/8/layout/matrix1" loCatId="matrix" qsTypeId="urn:microsoft.com/office/officeart/2005/8/quickstyle/simple1" qsCatId="simple" csTypeId="urn:microsoft.com/office/officeart/2005/8/colors/accent2_2" csCatId="accent2" phldr="1"/>
      <dgm:spPr/>
      <dgm:t>
        <a:bodyPr/>
        <a:lstStyle/>
        <a:p>
          <a:endParaRPr lang="en-US"/>
        </a:p>
      </dgm:t>
    </dgm:pt>
    <dgm:pt modelId="{75C9FDF7-4B78-46F4-B2EB-C1C3338101AE}">
      <dgm:prSet phldrT="[Text]" custT="1"/>
      <dgm:spPr/>
      <dgm:t>
        <a:bodyPr/>
        <a:lstStyle/>
        <a:p>
          <a:r>
            <a:rPr lang="en-US" sz="1500" b="1" dirty="0">
              <a:latin typeface="Corbel" panose="020B0503020204020204" pitchFamily="34" charset="0"/>
              <a:cs typeface="Arial" panose="020B0604020202020204" pitchFamily="34" charset="0"/>
            </a:rPr>
            <a:t>Training options</a:t>
          </a:r>
          <a:endParaRPr lang="en-US" sz="1500" b="1" dirty="0">
            <a:latin typeface="Corbel" panose="020B0503020204020204" pitchFamily="34" charset="0"/>
          </a:endParaRPr>
        </a:p>
      </dgm:t>
    </dgm:pt>
    <dgm:pt modelId="{3887AE24-68E7-467F-B547-F2920CBC3B6E}" type="parTrans" cxnId="{7AF45F47-53B0-44A8-9B95-07F2EA2BFD06}">
      <dgm:prSet/>
      <dgm:spPr/>
      <dgm:t>
        <a:bodyPr/>
        <a:lstStyle/>
        <a:p>
          <a:endParaRPr lang="en-US"/>
        </a:p>
      </dgm:t>
    </dgm:pt>
    <dgm:pt modelId="{A12CEADE-2F69-4149-AC53-7670A57938CA}" type="sibTrans" cxnId="{7AF45F47-53B0-44A8-9B95-07F2EA2BFD06}">
      <dgm:prSet/>
      <dgm:spPr/>
      <dgm:t>
        <a:bodyPr/>
        <a:lstStyle/>
        <a:p>
          <a:endParaRPr lang="en-US"/>
        </a:p>
      </dgm:t>
    </dgm:pt>
    <dgm:pt modelId="{FE1B8CD7-A9B9-4C60-A239-23F4E6A4E434}">
      <dgm:prSet phldrT="[Text]"/>
      <dgm:spPr/>
      <dgm:t>
        <a:bodyPr/>
        <a:lstStyle/>
        <a:p>
          <a:endParaRPr lang="en-US" dirty="0"/>
        </a:p>
      </dgm:t>
    </dgm:pt>
    <dgm:pt modelId="{7325A901-B78A-4E1C-911A-FFF07FE7208A}" type="parTrans" cxnId="{14EDE1E7-1B67-42EF-821A-D1DEDAD86A66}">
      <dgm:prSet/>
      <dgm:spPr/>
      <dgm:t>
        <a:bodyPr/>
        <a:lstStyle/>
        <a:p>
          <a:endParaRPr lang="en-US"/>
        </a:p>
      </dgm:t>
    </dgm:pt>
    <dgm:pt modelId="{BA1FFD04-9C1A-4385-885A-CEC028A1DF4C}" type="sibTrans" cxnId="{14EDE1E7-1B67-42EF-821A-D1DEDAD86A66}">
      <dgm:prSet/>
      <dgm:spPr/>
      <dgm:t>
        <a:bodyPr/>
        <a:lstStyle/>
        <a:p>
          <a:endParaRPr lang="en-US"/>
        </a:p>
      </dgm:t>
    </dgm:pt>
    <dgm:pt modelId="{775B2B51-7F7C-4F9E-BBB7-4BD712D859E3}">
      <dgm:prSet phldrT="[Text]"/>
      <dgm:spPr/>
      <dgm:t>
        <a:bodyPr/>
        <a:lstStyle/>
        <a:p>
          <a:endParaRPr lang="en-US" dirty="0"/>
        </a:p>
      </dgm:t>
    </dgm:pt>
    <dgm:pt modelId="{9E13F7D5-DD81-4D59-A67A-A413CF1E14D7}" type="parTrans" cxnId="{AB54758A-136C-48B9-93BB-5EADCECB2FA8}">
      <dgm:prSet/>
      <dgm:spPr/>
      <dgm:t>
        <a:bodyPr/>
        <a:lstStyle/>
        <a:p>
          <a:endParaRPr lang="en-US"/>
        </a:p>
      </dgm:t>
    </dgm:pt>
    <dgm:pt modelId="{9CF45DBA-F95B-45C9-9A1C-43E847C78FF8}" type="sibTrans" cxnId="{AB54758A-136C-48B9-93BB-5EADCECB2FA8}">
      <dgm:prSet/>
      <dgm:spPr/>
      <dgm:t>
        <a:bodyPr/>
        <a:lstStyle/>
        <a:p>
          <a:endParaRPr lang="en-US"/>
        </a:p>
      </dgm:t>
    </dgm:pt>
    <dgm:pt modelId="{63F24B57-BAF1-4D37-8EA9-0C1099BCF45E}">
      <dgm:prSet phldrT="[Text]"/>
      <dgm:spPr/>
      <dgm:t>
        <a:bodyPr/>
        <a:lstStyle/>
        <a:p>
          <a:endParaRPr lang="en-US" dirty="0"/>
        </a:p>
      </dgm:t>
    </dgm:pt>
    <dgm:pt modelId="{1AB7FD8D-B1D1-4618-B6D2-09261A259A92}" type="parTrans" cxnId="{FF8430D1-660D-49B3-8799-E69DB78ED36F}">
      <dgm:prSet/>
      <dgm:spPr/>
      <dgm:t>
        <a:bodyPr/>
        <a:lstStyle/>
        <a:p>
          <a:endParaRPr lang="en-US"/>
        </a:p>
      </dgm:t>
    </dgm:pt>
    <dgm:pt modelId="{678DFC09-CB04-4527-80ED-EFC641EC12B3}" type="sibTrans" cxnId="{FF8430D1-660D-49B3-8799-E69DB78ED36F}">
      <dgm:prSet/>
      <dgm:spPr/>
      <dgm:t>
        <a:bodyPr/>
        <a:lstStyle/>
        <a:p>
          <a:endParaRPr lang="en-US"/>
        </a:p>
      </dgm:t>
    </dgm:pt>
    <dgm:pt modelId="{295BD8D9-97E5-4052-AFEB-A6950871862B}">
      <dgm:prSet phldrT="[Text]"/>
      <dgm:spPr/>
      <dgm:t>
        <a:bodyPr/>
        <a:lstStyle/>
        <a:p>
          <a:endParaRPr lang="en-US" dirty="0"/>
        </a:p>
      </dgm:t>
    </dgm:pt>
    <dgm:pt modelId="{38A26351-FFB7-474C-82DB-2FAA4B34C5ED}" type="parTrans" cxnId="{24D51B8A-CC39-4757-A936-2C7F961F2B9B}">
      <dgm:prSet/>
      <dgm:spPr/>
      <dgm:t>
        <a:bodyPr/>
        <a:lstStyle/>
        <a:p>
          <a:endParaRPr lang="en-US"/>
        </a:p>
      </dgm:t>
    </dgm:pt>
    <dgm:pt modelId="{170D6882-4A69-418B-8B0F-9D67DC6EBD82}" type="sibTrans" cxnId="{24D51B8A-CC39-4757-A936-2C7F961F2B9B}">
      <dgm:prSet/>
      <dgm:spPr/>
      <dgm:t>
        <a:bodyPr/>
        <a:lstStyle/>
        <a:p>
          <a:endParaRPr lang="en-US"/>
        </a:p>
      </dgm:t>
    </dgm:pt>
    <dgm:pt modelId="{FC8B805B-0B16-4EF4-A0AE-7FF01ED37CF0}" type="pres">
      <dgm:prSet presAssocID="{81DDEF5D-B776-4982-BED6-904FCA7F98DA}" presName="diagram" presStyleCnt="0">
        <dgm:presLayoutVars>
          <dgm:chMax val="1"/>
          <dgm:dir/>
          <dgm:animLvl val="ctr"/>
          <dgm:resizeHandles val="exact"/>
        </dgm:presLayoutVars>
      </dgm:prSet>
      <dgm:spPr/>
    </dgm:pt>
    <dgm:pt modelId="{74D1368F-5EE0-4A8C-AF74-867FE1DD0E23}" type="pres">
      <dgm:prSet presAssocID="{81DDEF5D-B776-4982-BED6-904FCA7F98DA}" presName="matrix" presStyleCnt="0"/>
      <dgm:spPr/>
    </dgm:pt>
    <dgm:pt modelId="{5A51E0EE-247B-44CE-8C2F-B184B0BE1DD8}" type="pres">
      <dgm:prSet presAssocID="{81DDEF5D-B776-4982-BED6-904FCA7F98DA}" presName="tile1" presStyleLbl="node1" presStyleIdx="0" presStyleCnt="4"/>
      <dgm:spPr/>
    </dgm:pt>
    <dgm:pt modelId="{35E482F6-1493-4CFD-93A1-F1B024A03EE6}" type="pres">
      <dgm:prSet presAssocID="{81DDEF5D-B776-4982-BED6-904FCA7F98DA}" presName="tile1text" presStyleLbl="node1" presStyleIdx="0" presStyleCnt="4">
        <dgm:presLayoutVars>
          <dgm:chMax val="0"/>
          <dgm:chPref val="0"/>
          <dgm:bulletEnabled val="1"/>
        </dgm:presLayoutVars>
      </dgm:prSet>
      <dgm:spPr/>
    </dgm:pt>
    <dgm:pt modelId="{3DD6C794-8233-42DD-82A3-E8EEECBC14E2}" type="pres">
      <dgm:prSet presAssocID="{81DDEF5D-B776-4982-BED6-904FCA7F98DA}" presName="tile2" presStyleLbl="node1" presStyleIdx="1" presStyleCnt="4"/>
      <dgm:spPr/>
    </dgm:pt>
    <dgm:pt modelId="{D1E88011-EACB-4E1C-A7F2-AA73EE9CF508}" type="pres">
      <dgm:prSet presAssocID="{81DDEF5D-B776-4982-BED6-904FCA7F98DA}" presName="tile2text" presStyleLbl="node1" presStyleIdx="1" presStyleCnt="4">
        <dgm:presLayoutVars>
          <dgm:chMax val="0"/>
          <dgm:chPref val="0"/>
          <dgm:bulletEnabled val="1"/>
        </dgm:presLayoutVars>
      </dgm:prSet>
      <dgm:spPr/>
    </dgm:pt>
    <dgm:pt modelId="{29A48300-24EB-425C-BFCE-FE8407FDF185}" type="pres">
      <dgm:prSet presAssocID="{81DDEF5D-B776-4982-BED6-904FCA7F98DA}" presName="tile3" presStyleLbl="node1" presStyleIdx="2" presStyleCnt="4"/>
      <dgm:spPr/>
    </dgm:pt>
    <dgm:pt modelId="{F0F8BB62-3289-4E44-9C8D-330C4940AA3A}" type="pres">
      <dgm:prSet presAssocID="{81DDEF5D-B776-4982-BED6-904FCA7F98DA}" presName="tile3text" presStyleLbl="node1" presStyleIdx="2" presStyleCnt="4">
        <dgm:presLayoutVars>
          <dgm:chMax val="0"/>
          <dgm:chPref val="0"/>
          <dgm:bulletEnabled val="1"/>
        </dgm:presLayoutVars>
      </dgm:prSet>
      <dgm:spPr/>
    </dgm:pt>
    <dgm:pt modelId="{EE163852-1095-496B-BA1C-573FA2252CCE}" type="pres">
      <dgm:prSet presAssocID="{81DDEF5D-B776-4982-BED6-904FCA7F98DA}" presName="tile4" presStyleLbl="node1" presStyleIdx="3" presStyleCnt="4"/>
      <dgm:spPr/>
    </dgm:pt>
    <dgm:pt modelId="{CD2C83EA-A02F-495F-913E-DBB2B28306FF}" type="pres">
      <dgm:prSet presAssocID="{81DDEF5D-B776-4982-BED6-904FCA7F98DA}" presName="tile4text" presStyleLbl="node1" presStyleIdx="3" presStyleCnt="4">
        <dgm:presLayoutVars>
          <dgm:chMax val="0"/>
          <dgm:chPref val="0"/>
          <dgm:bulletEnabled val="1"/>
        </dgm:presLayoutVars>
      </dgm:prSet>
      <dgm:spPr/>
    </dgm:pt>
    <dgm:pt modelId="{18859A6D-A298-488E-B158-25FD7EAEC6EA}" type="pres">
      <dgm:prSet presAssocID="{81DDEF5D-B776-4982-BED6-904FCA7F98DA}" presName="centerTile" presStyleLbl="fgShp" presStyleIdx="0" presStyleCnt="1" custScaleX="42162" custScaleY="40843" custLinFactY="-78768" custLinFactNeighborY="-100000">
        <dgm:presLayoutVars>
          <dgm:chMax val="0"/>
          <dgm:chPref val="0"/>
        </dgm:presLayoutVars>
      </dgm:prSet>
      <dgm:spPr/>
    </dgm:pt>
  </dgm:ptLst>
  <dgm:cxnLst>
    <dgm:cxn modelId="{9F9C7F02-178B-4F26-B270-CF4A4A22405A}" type="presOf" srcId="{295BD8D9-97E5-4052-AFEB-A6950871862B}" destId="{EE163852-1095-496B-BA1C-573FA2252CCE}" srcOrd="0" destOrd="0" presId="urn:microsoft.com/office/officeart/2005/8/layout/matrix1"/>
    <dgm:cxn modelId="{C61DEB19-3AFA-41EA-83FE-13589907AA3F}" type="presOf" srcId="{75C9FDF7-4B78-46F4-B2EB-C1C3338101AE}" destId="{18859A6D-A298-488E-B158-25FD7EAEC6EA}" srcOrd="0" destOrd="0" presId="urn:microsoft.com/office/officeart/2005/8/layout/matrix1"/>
    <dgm:cxn modelId="{8A6B8E1F-3F88-48A1-B40B-28F1F51DA565}" type="presOf" srcId="{63F24B57-BAF1-4D37-8EA9-0C1099BCF45E}" destId="{F0F8BB62-3289-4E44-9C8D-330C4940AA3A}" srcOrd="1" destOrd="0" presId="urn:microsoft.com/office/officeart/2005/8/layout/matrix1"/>
    <dgm:cxn modelId="{432D8B21-74BB-4DFA-A738-AD79F2C486C9}" type="presOf" srcId="{775B2B51-7F7C-4F9E-BBB7-4BD712D859E3}" destId="{D1E88011-EACB-4E1C-A7F2-AA73EE9CF508}" srcOrd="1" destOrd="0" presId="urn:microsoft.com/office/officeart/2005/8/layout/matrix1"/>
    <dgm:cxn modelId="{667B143A-A5A1-42AE-AD91-3CD7663A863D}" type="presOf" srcId="{FE1B8CD7-A9B9-4C60-A239-23F4E6A4E434}" destId="{5A51E0EE-247B-44CE-8C2F-B184B0BE1DD8}" srcOrd="0" destOrd="0" presId="urn:microsoft.com/office/officeart/2005/8/layout/matrix1"/>
    <dgm:cxn modelId="{1D838E5C-EC12-4D3D-A005-DBCE1C76DFAD}" type="presOf" srcId="{FE1B8CD7-A9B9-4C60-A239-23F4E6A4E434}" destId="{35E482F6-1493-4CFD-93A1-F1B024A03EE6}" srcOrd="1" destOrd="0" presId="urn:microsoft.com/office/officeart/2005/8/layout/matrix1"/>
    <dgm:cxn modelId="{7AF45F47-53B0-44A8-9B95-07F2EA2BFD06}" srcId="{81DDEF5D-B776-4982-BED6-904FCA7F98DA}" destId="{75C9FDF7-4B78-46F4-B2EB-C1C3338101AE}" srcOrd="0" destOrd="0" parTransId="{3887AE24-68E7-467F-B547-F2920CBC3B6E}" sibTransId="{A12CEADE-2F69-4149-AC53-7670A57938CA}"/>
    <dgm:cxn modelId="{24D51B8A-CC39-4757-A936-2C7F961F2B9B}" srcId="{75C9FDF7-4B78-46F4-B2EB-C1C3338101AE}" destId="{295BD8D9-97E5-4052-AFEB-A6950871862B}" srcOrd="3" destOrd="0" parTransId="{38A26351-FFB7-474C-82DB-2FAA4B34C5ED}" sibTransId="{170D6882-4A69-418B-8B0F-9D67DC6EBD82}"/>
    <dgm:cxn modelId="{AB54758A-136C-48B9-93BB-5EADCECB2FA8}" srcId="{75C9FDF7-4B78-46F4-B2EB-C1C3338101AE}" destId="{775B2B51-7F7C-4F9E-BBB7-4BD712D859E3}" srcOrd="1" destOrd="0" parTransId="{9E13F7D5-DD81-4D59-A67A-A413CF1E14D7}" sibTransId="{9CF45DBA-F95B-45C9-9A1C-43E847C78FF8}"/>
    <dgm:cxn modelId="{6EEB928A-6EE2-45A4-A835-162E27D1ECE8}" type="presOf" srcId="{63F24B57-BAF1-4D37-8EA9-0C1099BCF45E}" destId="{29A48300-24EB-425C-BFCE-FE8407FDF185}" srcOrd="0" destOrd="0" presId="urn:microsoft.com/office/officeart/2005/8/layout/matrix1"/>
    <dgm:cxn modelId="{450FE4AD-F379-4D65-A1A9-63B16A572CA6}" type="presOf" srcId="{295BD8D9-97E5-4052-AFEB-A6950871862B}" destId="{CD2C83EA-A02F-495F-913E-DBB2B28306FF}" srcOrd="1" destOrd="0" presId="urn:microsoft.com/office/officeart/2005/8/layout/matrix1"/>
    <dgm:cxn modelId="{AA62E7AF-2D1A-467D-A363-2195A6D04212}" type="presOf" srcId="{81DDEF5D-B776-4982-BED6-904FCA7F98DA}" destId="{FC8B805B-0B16-4EF4-A0AE-7FF01ED37CF0}" srcOrd="0" destOrd="0" presId="urn:microsoft.com/office/officeart/2005/8/layout/matrix1"/>
    <dgm:cxn modelId="{FF8430D1-660D-49B3-8799-E69DB78ED36F}" srcId="{75C9FDF7-4B78-46F4-B2EB-C1C3338101AE}" destId="{63F24B57-BAF1-4D37-8EA9-0C1099BCF45E}" srcOrd="2" destOrd="0" parTransId="{1AB7FD8D-B1D1-4618-B6D2-09261A259A92}" sibTransId="{678DFC09-CB04-4527-80ED-EFC641EC12B3}"/>
    <dgm:cxn modelId="{14EDE1E7-1B67-42EF-821A-D1DEDAD86A66}" srcId="{75C9FDF7-4B78-46F4-B2EB-C1C3338101AE}" destId="{FE1B8CD7-A9B9-4C60-A239-23F4E6A4E434}" srcOrd="0" destOrd="0" parTransId="{7325A901-B78A-4E1C-911A-FFF07FE7208A}" sibTransId="{BA1FFD04-9C1A-4385-885A-CEC028A1DF4C}"/>
    <dgm:cxn modelId="{3B5755EF-41D4-4BE6-B465-C985A204C6A4}" type="presOf" srcId="{775B2B51-7F7C-4F9E-BBB7-4BD712D859E3}" destId="{3DD6C794-8233-42DD-82A3-E8EEECBC14E2}" srcOrd="0" destOrd="0" presId="urn:microsoft.com/office/officeart/2005/8/layout/matrix1"/>
    <dgm:cxn modelId="{BF57A77C-6FD0-40F0-9F2D-FBF4319CCD62}" type="presParOf" srcId="{FC8B805B-0B16-4EF4-A0AE-7FF01ED37CF0}" destId="{74D1368F-5EE0-4A8C-AF74-867FE1DD0E23}" srcOrd="0" destOrd="0" presId="urn:microsoft.com/office/officeart/2005/8/layout/matrix1"/>
    <dgm:cxn modelId="{BF422513-634B-4BE4-82F5-AA43567F692E}" type="presParOf" srcId="{74D1368F-5EE0-4A8C-AF74-867FE1DD0E23}" destId="{5A51E0EE-247B-44CE-8C2F-B184B0BE1DD8}" srcOrd="0" destOrd="0" presId="urn:microsoft.com/office/officeart/2005/8/layout/matrix1"/>
    <dgm:cxn modelId="{44C52842-E683-4AEA-AC47-AD1D3D4DFB04}" type="presParOf" srcId="{74D1368F-5EE0-4A8C-AF74-867FE1DD0E23}" destId="{35E482F6-1493-4CFD-93A1-F1B024A03EE6}" srcOrd="1" destOrd="0" presId="urn:microsoft.com/office/officeart/2005/8/layout/matrix1"/>
    <dgm:cxn modelId="{B5F6D7E1-0D52-47A1-90CB-C7ADF4CAF7D5}" type="presParOf" srcId="{74D1368F-5EE0-4A8C-AF74-867FE1DD0E23}" destId="{3DD6C794-8233-42DD-82A3-E8EEECBC14E2}" srcOrd="2" destOrd="0" presId="urn:microsoft.com/office/officeart/2005/8/layout/matrix1"/>
    <dgm:cxn modelId="{0F6553EF-03CF-4F72-8FB1-F4D743421C0E}" type="presParOf" srcId="{74D1368F-5EE0-4A8C-AF74-867FE1DD0E23}" destId="{D1E88011-EACB-4E1C-A7F2-AA73EE9CF508}" srcOrd="3" destOrd="0" presId="urn:microsoft.com/office/officeart/2005/8/layout/matrix1"/>
    <dgm:cxn modelId="{6FB95D0A-B8C0-4B87-A82F-63D6F402339C}" type="presParOf" srcId="{74D1368F-5EE0-4A8C-AF74-867FE1DD0E23}" destId="{29A48300-24EB-425C-BFCE-FE8407FDF185}" srcOrd="4" destOrd="0" presId="urn:microsoft.com/office/officeart/2005/8/layout/matrix1"/>
    <dgm:cxn modelId="{9991A87B-7A1E-4D1D-B6EE-FABDBAF7554D}" type="presParOf" srcId="{74D1368F-5EE0-4A8C-AF74-867FE1DD0E23}" destId="{F0F8BB62-3289-4E44-9C8D-330C4940AA3A}" srcOrd="5" destOrd="0" presId="urn:microsoft.com/office/officeart/2005/8/layout/matrix1"/>
    <dgm:cxn modelId="{8E7AC82E-36E7-4EC1-9AB9-0EB4F300D30C}" type="presParOf" srcId="{74D1368F-5EE0-4A8C-AF74-867FE1DD0E23}" destId="{EE163852-1095-496B-BA1C-573FA2252CCE}" srcOrd="6" destOrd="0" presId="urn:microsoft.com/office/officeart/2005/8/layout/matrix1"/>
    <dgm:cxn modelId="{EA9C7D06-8A2C-4772-9ECC-8C522FDB8D52}" type="presParOf" srcId="{74D1368F-5EE0-4A8C-AF74-867FE1DD0E23}" destId="{CD2C83EA-A02F-495F-913E-DBB2B28306FF}" srcOrd="7" destOrd="0" presId="urn:microsoft.com/office/officeart/2005/8/layout/matrix1"/>
    <dgm:cxn modelId="{A30A5E85-940D-4470-9409-B522D4C15B5D}" type="presParOf" srcId="{FC8B805B-0B16-4EF4-A0AE-7FF01ED37CF0}" destId="{18859A6D-A298-488E-B158-25FD7EAEC6EA}" srcOrd="1" destOrd="0" presId="urn:microsoft.com/office/officeart/2005/8/layout/matrix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4.xml><?xml version="1.0" encoding="utf-8"?>
<dgm:dataModel xmlns:dgm="http://schemas.openxmlformats.org/drawingml/2006/diagram" xmlns:a="http://schemas.openxmlformats.org/drawingml/2006/main">
  <dgm:ptLst>
    <dgm:pt modelId="{96E7095E-6E41-4DFA-997B-4F2EC8750BDE}" type="doc">
      <dgm:prSet loTypeId="urn:microsoft.com/office/officeart/2005/8/layout/matrix1" loCatId="matrix" qsTypeId="urn:microsoft.com/office/officeart/2005/8/quickstyle/simple1" qsCatId="simple" csTypeId="urn:microsoft.com/office/officeart/2005/8/colors/accent4_2" csCatId="accent4" phldr="1"/>
      <dgm:spPr/>
      <dgm:t>
        <a:bodyPr/>
        <a:lstStyle/>
        <a:p>
          <a:endParaRPr lang="en-US"/>
        </a:p>
      </dgm:t>
    </dgm:pt>
    <dgm:pt modelId="{BF52853A-8415-4432-B48F-A72ABBB17382}">
      <dgm:prSet phldrT="[Text]" custT="1"/>
      <dgm:spPr/>
      <dgm:t>
        <a:bodyPr/>
        <a:lstStyle/>
        <a:p>
          <a:r>
            <a:rPr lang="en-US" sz="1500" b="1" dirty="0">
              <a:latin typeface="Corbel" panose="020B0503020204020204" pitchFamily="34" charset="0"/>
              <a:cs typeface="Arial" panose="020B0604020202020204" pitchFamily="34" charset="0"/>
            </a:rPr>
            <a:t>Training options</a:t>
          </a:r>
          <a:endParaRPr lang="en-US" sz="1500" b="1" dirty="0">
            <a:latin typeface="Corbel" panose="020B0503020204020204" pitchFamily="34" charset="0"/>
          </a:endParaRPr>
        </a:p>
      </dgm:t>
    </dgm:pt>
    <dgm:pt modelId="{2C7A7C32-A819-4FC7-AAEE-E51F2923C76D}" type="parTrans" cxnId="{9BBDC187-80F6-4C82-ACAE-A9F2B0C228DF}">
      <dgm:prSet/>
      <dgm:spPr/>
      <dgm:t>
        <a:bodyPr/>
        <a:lstStyle/>
        <a:p>
          <a:endParaRPr lang="en-US"/>
        </a:p>
      </dgm:t>
    </dgm:pt>
    <dgm:pt modelId="{2694FE62-0479-4AB8-956D-54EB78F1CE02}" type="sibTrans" cxnId="{9BBDC187-80F6-4C82-ACAE-A9F2B0C228DF}">
      <dgm:prSet/>
      <dgm:spPr/>
      <dgm:t>
        <a:bodyPr/>
        <a:lstStyle/>
        <a:p>
          <a:endParaRPr lang="en-US"/>
        </a:p>
      </dgm:t>
    </dgm:pt>
    <dgm:pt modelId="{74C0EFEE-0667-4AEB-9F2A-2D536F042A9E}">
      <dgm:prSet phldrT="[Text]" custT="1"/>
      <dgm:spPr/>
      <dgm:t>
        <a:bodyPr/>
        <a:lstStyle/>
        <a:p>
          <a:endParaRPr lang="en-US" sz="3200" dirty="0">
            <a:latin typeface="Corbel" panose="020B0503020204020204" pitchFamily="34" charset="0"/>
          </a:endParaRPr>
        </a:p>
        <a:p>
          <a:r>
            <a:rPr lang="en-US" sz="3200" dirty="0">
              <a:latin typeface="Corbel" panose="020B0503020204020204" pitchFamily="34" charset="0"/>
            </a:rPr>
            <a:t>CSBS Senior School</a:t>
          </a:r>
          <a:br>
            <a:rPr lang="en-US" sz="3200" dirty="0">
              <a:latin typeface="Corbel" panose="020B0503020204020204" pitchFamily="34" charset="0"/>
            </a:rPr>
          </a:br>
          <a:r>
            <a:rPr lang="en-US" sz="3200" dirty="0">
              <a:latin typeface="Corbel" panose="020B0503020204020204" pitchFamily="34" charset="0"/>
            </a:rPr>
            <a:t>Government Basics</a:t>
          </a:r>
        </a:p>
      </dgm:t>
    </dgm:pt>
    <dgm:pt modelId="{E6E9FDE9-7DE5-4160-90F0-D08FC43D1337}" type="parTrans" cxnId="{F3FDD50B-9CE0-41A7-B948-07F8850786D3}">
      <dgm:prSet/>
      <dgm:spPr/>
      <dgm:t>
        <a:bodyPr/>
        <a:lstStyle/>
        <a:p>
          <a:endParaRPr lang="en-US"/>
        </a:p>
      </dgm:t>
    </dgm:pt>
    <dgm:pt modelId="{3D4F2B79-20EF-4F32-A218-E392614EA0D5}" type="sibTrans" cxnId="{F3FDD50B-9CE0-41A7-B948-07F8850786D3}">
      <dgm:prSet/>
      <dgm:spPr/>
      <dgm:t>
        <a:bodyPr/>
        <a:lstStyle/>
        <a:p>
          <a:endParaRPr lang="en-US"/>
        </a:p>
      </dgm:t>
    </dgm:pt>
    <dgm:pt modelId="{A381BE4F-139C-43DB-808C-5E49AF4F8A38}">
      <dgm:prSet phldrT="[Text]"/>
      <dgm:spPr/>
      <dgm:t>
        <a:bodyPr/>
        <a:lstStyle/>
        <a:p>
          <a:endParaRPr lang="en-US"/>
        </a:p>
      </dgm:t>
    </dgm:pt>
    <dgm:pt modelId="{69177388-F58B-4A0E-877A-8BDB24F485FB}" type="parTrans" cxnId="{6B756CB2-ACE0-427B-966B-6FE9C3A75529}">
      <dgm:prSet/>
      <dgm:spPr/>
      <dgm:t>
        <a:bodyPr/>
        <a:lstStyle/>
        <a:p>
          <a:endParaRPr lang="en-US"/>
        </a:p>
      </dgm:t>
    </dgm:pt>
    <dgm:pt modelId="{D1EB1B04-7159-4366-BBD9-FF29227F8A67}" type="sibTrans" cxnId="{6B756CB2-ACE0-427B-966B-6FE9C3A75529}">
      <dgm:prSet/>
      <dgm:spPr/>
      <dgm:t>
        <a:bodyPr/>
        <a:lstStyle/>
        <a:p>
          <a:endParaRPr lang="en-US"/>
        </a:p>
      </dgm:t>
    </dgm:pt>
    <dgm:pt modelId="{2E329620-C368-46F5-AE04-963477E88C49}">
      <dgm:prSet phldrT="[Text]"/>
      <dgm:spPr/>
      <dgm:t>
        <a:bodyPr/>
        <a:lstStyle/>
        <a:p>
          <a:endParaRPr lang="en-US" dirty="0"/>
        </a:p>
      </dgm:t>
    </dgm:pt>
    <dgm:pt modelId="{9BF3CCAA-4F9D-419F-85D8-28CD58234017}" type="parTrans" cxnId="{59C4B7A9-2D59-4051-805A-10FE3069856F}">
      <dgm:prSet/>
      <dgm:spPr/>
      <dgm:t>
        <a:bodyPr/>
        <a:lstStyle/>
        <a:p>
          <a:endParaRPr lang="en-US"/>
        </a:p>
      </dgm:t>
    </dgm:pt>
    <dgm:pt modelId="{6F93B6CC-4D8C-4A92-9503-34C7FA5118C4}" type="sibTrans" cxnId="{59C4B7A9-2D59-4051-805A-10FE3069856F}">
      <dgm:prSet/>
      <dgm:spPr/>
      <dgm:t>
        <a:bodyPr/>
        <a:lstStyle/>
        <a:p>
          <a:endParaRPr lang="en-US"/>
        </a:p>
      </dgm:t>
    </dgm:pt>
    <dgm:pt modelId="{4780FF10-99C1-4A28-AF84-05E267D2C171}">
      <dgm:prSet phldrT="[Text]"/>
      <dgm:spPr/>
      <dgm:t>
        <a:bodyPr/>
        <a:lstStyle/>
        <a:p>
          <a:endParaRPr lang="en-US" dirty="0"/>
        </a:p>
      </dgm:t>
    </dgm:pt>
    <dgm:pt modelId="{43DBA7B3-46D1-483E-BF1A-99BE291E3BF0}" type="parTrans" cxnId="{1F193C7C-B45B-4672-BBDA-1BF297FCCF25}">
      <dgm:prSet/>
      <dgm:spPr/>
      <dgm:t>
        <a:bodyPr/>
        <a:lstStyle/>
        <a:p>
          <a:endParaRPr lang="en-US"/>
        </a:p>
      </dgm:t>
    </dgm:pt>
    <dgm:pt modelId="{5FC050D3-04CF-461C-AECD-E21E23855CE8}" type="sibTrans" cxnId="{1F193C7C-B45B-4672-BBDA-1BF297FCCF25}">
      <dgm:prSet/>
      <dgm:spPr/>
      <dgm:t>
        <a:bodyPr/>
        <a:lstStyle/>
        <a:p>
          <a:endParaRPr lang="en-US"/>
        </a:p>
      </dgm:t>
    </dgm:pt>
    <dgm:pt modelId="{BCEA9CA8-7693-46CE-9BC0-1DAE59D4434F}">
      <dgm:prSet custT="1"/>
      <dgm:spPr/>
      <dgm:t>
        <a:bodyPr/>
        <a:lstStyle/>
        <a:p>
          <a:endParaRPr lang="en-US" sz="3200" dirty="0">
            <a:latin typeface="Corbel" panose="020B0503020204020204" pitchFamily="34" charset="0"/>
          </a:endParaRPr>
        </a:p>
        <a:p>
          <a:r>
            <a:rPr lang="en-US" sz="3200" dirty="0">
              <a:latin typeface="Corbel" panose="020B0503020204020204" pitchFamily="34" charset="0"/>
            </a:rPr>
            <a:t>Interpersonal Communications</a:t>
          </a:r>
        </a:p>
      </dgm:t>
    </dgm:pt>
    <dgm:pt modelId="{6339C3E4-48E8-4730-A933-1347015F85CB}" type="parTrans" cxnId="{468F52C0-B3D0-410C-B11D-83ACA5EA7A04}">
      <dgm:prSet/>
      <dgm:spPr/>
      <dgm:t>
        <a:bodyPr/>
        <a:lstStyle/>
        <a:p>
          <a:endParaRPr lang="en-US"/>
        </a:p>
      </dgm:t>
    </dgm:pt>
    <dgm:pt modelId="{22C785B6-101D-476C-B57E-2B7BF5FB5EAF}" type="sibTrans" cxnId="{468F52C0-B3D0-410C-B11D-83ACA5EA7A04}">
      <dgm:prSet/>
      <dgm:spPr/>
      <dgm:t>
        <a:bodyPr/>
        <a:lstStyle/>
        <a:p>
          <a:endParaRPr lang="en-US"/>
        </a:p>
      </dgm:t>
    </dgm:pt>
    <dgm:pt modelId="{BEB6F04C-D227-4A8B-B761-C88DB1C6D04E}">
      <dgm:prSet custT="1"/>
      <dgm:spPr/>
      <dgm:t>
        <a:bodyPr/>
        <a:lstStyle/>
        <a:p>
          <a:r>
            <a:rPr lang="en-US" sz="3200" dirty="0">
              <a:latin typeface="Corbel" panose="020B0503020204020204" pitchFamily="34" charset="0"/>
            </a:rPr>
            <a:t>Administering Discipline &amp; Grievance Handling</a:t>
          </a:r>
        </a:p>
      </dgm:t>
    </dgm:pt>
    <dgm:pt modelId="{D2A75FFE-7AF3-49D7-8C1A-129F500F23D4}" type="parTrans" cxnId="{7BEB3A2E-8255-4219-B82E-282476CB506A}">
      <dgm:prSet/>
      <dgm:spPr/>
      <dgm:t>
        <a:bodyPr/>
        <a:lstStyle/>
        <a:p>
          <a:endParaRPr lang="en-US"/>
        </a:p>
      </dgm:t>
    </dgm:pt>
    <dgm:pt modelId="{C23F6BD7-FE6B-461E-8ED2-2FE1E0784579}" type="sibTrans" cxnId="{7BEB3A2E-8255-4219-B82E-282476CB506A}">
      <dgm:prSet/>
      <dgm:spPr/>
      <dgm:t>
        <a:bodyPr/>
        <a:lstStyle/>
        <a:p>
          <a:endParaRPr lang="en-US"/>
        </a:p>
      </dgm:t>
    </dgm:pt>
    <dgm:pt modelId="{3725CA76-A4CD-4F09-99C7-0051812AA9DD}">
      <dgm:prSet custT="1"/>
      <dgm:spPr/>
      <dgm:t>
        <a:bodyPr/>
        <a:lstStyle/>
        <a:p>
          <a:r>
            <a:rPr lang="en-US" sz="3200" dirty="0">
              <a:latin typeface="Corbel" panose="020B0503020204020204" pitchFamily="34" charset="0"/>
            </a:rPr>
            <a:t>Supervisor-specific training</a:t>
          </a:r>
        </a:p>
      </dgm:t>
    </dgm:pt>
    <dgm:pt modelId="{D9CA1F8B-24A8-4E5F-9A9F-841562422B1C}" type="parTrans" cxnId="{8FCD24B6-F97C-489C-8082-3D01972E6CD0}">
      <dgm:prSet/>
      <dgm:spPr/>
      <dgm:t>
        <a:bodyPr/>
        <a:lstStyle/>
        <a:p>
          <a:endParaRPr lang="en-US"/>
        </a:p>
      </dgm:t>
    </dgm:pt>
    <dgm:pt modelId="{5D77A496-A1F1-4A53-9D23-4FB621D8F389}" type="sibTrans" cxnId="{8FCD24B6-F97C-489C-8082-3D01972E6CD0}">
      <dgm:prSet/>
      <dgm:spPr/>
      <dgm:t>
        <a:bodyPr/>
        <a:lstStyle/>
        <a:p>
          <a:endParaRPr lang="en-US"/>
        </a:p>
      </dgm:t>
    </dgm:pt>
    <dgm:pt modelId="{D28A57C8-2EB6-4971-A827-E70DBDD8AB2F}" type="pres">
      <dgm:prSet presAssocID="{96E7095E-6E41-4DFA-997B-4F2EC8750BDE}" presName="diagram" presStyleCnt="0">
        <dgm:presLayoutVars>
          <dgm:chMax val="1"/>
          <dgm:dir/>
          <dgm:animLvl val="ctr"/>
          <dgm:resizeHandles val="exact"/>
        </dgm:presLayoutVars>
      </dgm:prSet>
      <dgm:spPr/>
    </dgm:pt>
    <dgm:pt modelId="{4CDEDB2F-FA40-4C07-8D6A-574C60E1F289}" type="pres">
      <dgm:prSet presAssocID="{96E7095E-6E41-4DFA-997B-4F2EC8750BDE}" presName="matrix" presStyleCnt="0"/>
      <dgm:spPr/>
    </dgm:pt>
    <dgm:pt modelId="{4DCF27AD-A6B8-4B6B-B06A-C73C604118C7}" type="pres">
      <dgm:prSet presAssocID="{96E7095E-6E41-4DFA-997B-4F2EC8750BDE}" presName="tile1" presStyleLbl="node1" presStyleIdx="0" presStyleCnt="4"/>
      <dgm:spPr/>
    </dgm:pt>
    <dgm:pt modelId="{2EC5C17B-5B22-4AC8-8F1D-F13F330D77D3}" type="pres">
      <dgm:prSet presAssocID="{96E7095E-6E41-4DFA-997B-4F2EC8750BDE}" presName="tile1text" presStyleLbl="node1" presStyleIdx="0" presStyleCnt="4">
        <dgm:presLayoutVars>
          <dgm:chMax val="0"/>
          <dgm:chPref val="0"/>
          <dgm:bulletEnabled val="1"/>
        </dgm:presLayoutVars>
      </dgm:prSet>
      <dgm:spPr/>
    </dgm:pt>
    <dgm:pt modelId="{527325B7-F5B0-4DE3-9B51-C6539364CC6C}" type="pres">
      <dgm:prSet presAssocID="{96E7095E-6E41-4DFA-997B-4F2EC8750BDE}" presName="tile2" presStyleLbl="node1" presStyleIdx="1" presStyleCnt="4"/>
      <dgm:spPr/>
    </dgm:pt>
    <dgm:pt modelId="{6A812DCA-9DC9-425D-B032-000A54A8CDF1}" type="pres">
      <dgm:prSet presAssocID="{96E7095E-6E41-4DFA-997B-4F2EC8750BDE}" presName="tile2text" presStyleLbl="node1" presStyleIdx="1" presStyleCnt="4">
        <dgm:presLayoutVars>
          <dgm:chMax val="0"/>
          <dgm:chPref val="0"/>
          <dgm:bulletEnabled val="1"/>
        </dgm:presLayoutVars>
      </dgm:prSet>
      <dgm:spPr/>
    </dgm:pt>
    <dgm:pt modelId="{DEAB5D4A-E1FB-4FD8-9368-823CB391F1CC}" type="pres">
      <dgm:prSet presAssocID="{96E7095E-6E41-4DFA-997B-4F2EC8750BDE}" presName="tile3" presStyleLbl="node1" presStyleIdx="2" presStyleCnt="4"/>
      <dgm:spPr/>
    </dgm:pt>
    <dgm:pt modelId="{C9A47FBF-B360-4B13-A900-5613941A42E9}" type="pres">
      <dgm:prSet presAssocID="{96E7095E-6E41-4DFA-997B-4F2EC8750BDE}" presName="tile3text" presStyleLbl="node1" presStyleIdx="2" presStyleCnt="4">
        <dgm:presLayoutVars>
          <dgm:chMax val="0"/>
          <dgm:chPref val="0"/>
          <dgm:bulletEnabled val="1"/>
        </dgm:presLayoutVars>
      </dgm:prSet>
      <dgm:spPr/>
    </dgm:pt>
    <dgm:pt modelId="{323A2FC6-4751-4A1A-A667-FC7BE68D43E1}" type="pres">
      <dgm:prSet presAssocID="{96E7095E-6E41-4DFA-997B-4F2EC8750BDE}" presName="tile4" presStyleLbl="node1" presStyleIdx="3" presStyleCnt="4" custLinFactNeighborX="2162" custLinFactNeighborY="1216"/>
      <dgm:spPr/>
    </dgm:pt>
    <dgm:pt modelId="{6A7561FC-4C9B-4E05-B07A-8ADD5E28A45D}" type="pres">
      <dgm:prSet presAssocID="{96E7095E-6E41-4DFA-997B-4F2EC8750BDE}" presName="tile4text" presStyleLbl="node1" presStyleIdx="3" presStyleCnt="4">
        <dgm:presLayoutVars>
          <dgm:chMax val="0"/>
          <dgm:chPref val="0"/>
          <dgm:bulletEnabled val="1"/>
        </dgm:presLayoutVars>
      </dgm:prSet>
      <dgm:spPr/>
    </dgm:pt>
    <dgm:pt modelId="{90F66A46-5A84-4500-B252-00641E666F23}" type="pres">
      <dgm:prSet presAssocID="{96E7095E-6E41-4DFA-997B-4F2EC8750BDE}" presName="centerTile" presStyleLbl="fgShp" presStyleIdx="0" presStyleCnt="1" custScaleX="42162" custScaleY="40865" custLinFactY="-79189" custLinFactNeighborY="-100000">
        <dgm:presLayoutVars>
          <dgm:chMax val="0"/>
          <dgm:chPref val="0"/>
        </dgm:presLayoutVars>
      </dgm:prSet>
      <dgm:spPr/>
    </dgm:pt>
  </dgm:ptLst>
  <dgm:cxnLst>
    <dgm:cxn modelId="{F3FDD50B-9CE0-41A7-B948-07F8850786D3}" srcId="{BF52853A-8415-4432-B48F-A72ABBB17382}" destId="{74C0EFEE-0667-4AEB-9F2A-2D536F042A9E}" srcOrd="0" destOrd="0" parTransId="{E6E9FDE9-7DE5-4160-90F0-D08FC43D1337}" sibTransId="{3D4F2B79-20EF-4F32-A218-E392614EA0D5}"/>
    <dgm:cxn modelId="{7BEB3A2E-8255-4219-B82E-282476CB506A}" srcId="{BF52853A-8415-4432-B48F-A72ABBB17382}" destId="{BEB6F04C-D227-4A8B-B761-C88DB1C6D04E}" srcOrd="2" destOrd="0" parTransId="{D2A75FFE-7AF3-49D7-8C1A-129F500F23D4}" sibTransId="{C23F6BD7-FE6B-461E-8ED2-2FE1E0784579}"/>
    <dgm:cxn modelId="{3C9F0D3F-8421-49A7-AD58-B49687ACAD71}" type="presOf" srcId="{3725CA76-A4CD-4F09-99C7-0051812AA9DD}" destId="{6A7561FC-4C9B-4E05-B07A-8ADD5E28A45D}" srcOrd="1" destOrd="0" presId="urn:microsoft.com/office/officeart/2005/8/layout/matrix1"/>
    <dgm:cxn modelId="{6232755D-24AB-4DA7-9638-54049BBED496}" type="presOf" srcId="{74C0EFEE-0667-4AEB-9F2A-2D536F042A9E}" destId="{2EC5C17B-5B22-4AC8-8F1D-F13F330D77D3}" srcOrd="1" destOrd="0" presId="urn:microsoft.com/office/officeart/2005/8/layout/matrix1"/>
    <dgm:cxn modelId="{53C5AC49-0E40-4FCC-845F-171324E243DD}" type="presOf" srcId="{BF52853A-8415-4432-B48F-A72ABBB17382}" destId="{90F66A46-5A84-4500-B252-00641E666F23}" srcOrd="0" destOrd="0" presId="urn:microsoft.com/office/officeart/2005/8/layout/matrix1"/>
    <dgm:cxn modelId="{1F193C7C-B45B-4672-BBDA-1BF297FCCF25}" srcId="{BF52853A-8415-4432-B48F-A72ABBB17382}" destId="{4780FF10-99C1-4A28-AF84-05E267D2C171}" srcOrd="6" destOrd="0" parTransId="{43DBA7B3-46D1-483E-BF1A-99BE291E3BF0}" sibTransId="{5FC050D3-04CF-461C-AECD-E21E23855CE8}"/>
    <dgm:cxn modelId="{9BBDC187-80F6-4C82-ACAE-A9F2B0C228DF}" srcId="{96E7095E-6E41-4DFA-997B-4F2EC8750BDE}" destId="{BF52853A-8415-4432-B48F-A72ABBB17382}" srcOrd="0" destOrd="0" parTransId="{2C7A7C32-A819-4FC7-AAEE-E51F2923C76D}" sibTransId="{2694FE62-0479-4AB8-956D-54EB78F1CE02}"/>
    <dgm:cxn modelId="{00E3348A-1223-438B-87BF-54089F4EF90C}" type="presOf" srcId="{BEB6F04C-D227-4A8B-B761-C88DB1C6D04E}" destId="{DEAB5D4A-E1FB-4FD8-9368-823CB391F1CC}" srcOrd="0" destOrd="0" presId="urn:microsoft.com/office/officeart/2005/8/layout/matrix1"/>
    <dgm:cxn modelId="{2F8852A8-CE38-4661-A58B-47CA5B915267}" type="presOf" srcId="{BCEA9CA8-7693-46CE-9BC0-1DAE59D4434F}" destId="{6A812DCA-9DC9-425D-B032-000A54A8CDF1}" srcOrd="1" destOrd="0" presId="urn:microsoft.com/office/officeart/2005/8/layout/matrix1"/>
    <dgm:cxn modelId="{59C4B7A9-2D59-4051-805A-10FE3069856F}" srcId="{BF52853A-8415-4432-B48F-A72ABBB17382}" destId="{2E329620-C368-46F5-AE04-963477E88C49}" srcOrd="5" destOrd="0" parTransId="{9BF3CCAA-4F9D-419F-85D8-28CD58234017}" sibTransId="{6F93B6CC-4D8C-4A92-9503-34C7FA5118C4}"/>
    <dgm:cxn modelId="{6B756CB2-ACE0-427B-966B-6FE9C3A75529}" srcId="{BF52853A-8415-4432-B48F-A72ABBB17382}" destId="{A381BE4F-139C-43DB-808C-5E49AF4F8A38}" srcOrd="4" destOrd="0" parTransId="{69177388-F58B-4A0E-877A-8BDB24F485FB}" sibTransId="{D1EB1B04-7159-4366-BBD9-FF29227F8A67}"/>
    <dgm:cxn modelId="{F4601EB5-EF6F-4AAD-BD2D-2176E9608064}" type="presOf" srcId="{3725CA76-A4CD-4F09-99C7-0051812AA9DD}" destId="{323A2FC6-4751-4A1A-A667-FC7BE68D43E1}" srcOrd="0" destOrd="0" presId="urn:microsoft.com/office/officeart/2005/8/layout/matrix1"/>
    <dgm:cxn modelId="{8FCD24B6-F97C-489C-8082-3D01972E6CD0}" srcId="{BF52853A-8415-4432-B48F-A72ABBB17382}" destId="{3725CA76-A4CD-4F09-99C7-0051812AA9DD}" srcOrd="3" destOrd="0" parTransId="{D9CA1F8B-24A8-4E5F-9A9F-841562422B1C}" sibTransId="{5D77A496-A1F1-4A53-9D23-4FB621D8F389}"/>
    <dgm:cxn modelId="{856F2FB9-A08E-4819-8ABC-651C78D4C050}" type="presOf" srcId="{BEB6F04C-D227-4A8B-B761-C88DB1C6D04E}" destId="{C9A47FBF-B360-4B13-A900-5613941A42E9}" srcOrd="1" destOrd="0" presId="urn:microsoft.com/office/officeart/2005/8/layout/matrix1"/>
    <dgm:cxn modelId="{008A51BD-F840-43B7-8958-2D6CCFBC756D}" type="presOf" srcId="{BCEA9CA8-7693-46CE-9BC0-1DAE59D4434F}" destId="{527325B7-F5B0-4DE3-9B51-C6539364CC6C}" srcOrd="0" destOrd="0" presId="urn:microsoft.com/office/officeart/2005/8/layout/matrix1"/>
    <dgm:cxn modelId="{468F52C0-B3D0-410C-B11D-83ACA5EA7A04}" srcId="{BF52853A-8415-4432-B48F-A72ABBB17382}" destId="{BCEA9CA8-7693-46CE-9BC0-1DAE59D4434F}" srcOrd="1" destOrd="0" parTransId="{6339C3E4-48E8-4730-A933-1347015F85CB}" sibTransId="{22C785B6-101D-476C-B57E-2B7BF5FB5EAF}"/>
    <dgm:cxn modelId="{3B37A7DE-5D1B-428C-9B1F-F02D5E8A9F06}" type="presOf" srcId="{74C0EFEE-0667-4AEB-9F2A-2D536F042A9E}" destId="{4DCF27AD-A6B8-4B6B-B06A-C73C604118C7}" srcOrd="0" destOrd="0" presId="urn:microsoft.com/office/officeart/2005/8/layout/matrix1"/>
    <dgm:cxn modelId="{46AD9DED-84AE-42BA-845F-5552C87807B6}" type="presOf" srcId="{96E7095E-6E41-4DFA-997B-4F2EC8750BDE}" destId="{D28A57C8-2EB6-4971-A827-E70DBDD8AB2F}" srcOrd="0" destOrd="0" presId="urn:microsoft.com/office/officeart/2005/8/layout/matrix1"/>
    <dgm:cxn modelId="{80F1C490-D392-4175-8F6B-2D4473E69297}" type="presParOf" srcId="{D28A57C8-2EB6-4971-A827-E70DBDD8AB2F}" destId="{4CDEDB2F-FA40-4C07-8D6A-574C60E1F289}" srcOrd="0" destOrd="0" presId="urn:microsoft.com/office/officeart/2005/8/layout/matrix1"/>
    <dgm:cxn modelId="{947B4EB0-51E7-484C-A11A-106EAA8134E8}" type="presParOf" srcId="{4CDEDB2F-FA40-4C07-8D6A-574C60E1F289}" destId="{4DCF27AD-A6B8-4B6B-B06A-C73C604118C7}" srcOrd="0" destOrd="0" presId="urn:microsoft.com/office/officeart/2005/8/layout/matrix1"/>
    <dgm:cxn modelId="{D30B66E7-4FDF-43A7-BBA0-E0FF2CD0B288}" type="presParOf" srcId="{4CDEDB2F-FA40-4C07-8D6A-574C60E1F289}" destId="{2EC5C17B-5B22-4AC8-8F1D-F13F330D77D3}" srcOrd="1" destOrd="0" presId="urn:microsoft.com/office/officeart/2005/8/layout/matrix1"/>
    <dgm:cxn modelId="{B7629AC7-AA3B-4624-9506-14EF5CF04EB5}" type="presParOf" srcId="{4CDEDB2F-FA40-4C07-8D6A-574C60E1F289}" destId="{527325B7-F5B0-4DE3-9B51-C6539364CC6C}" srcOrd="2" destOrd="0" presId="urn:microsoft.com/office/officeart/2005/8/layout/matrix1"/>
    <dgm:cxn modelId="{FCA699D5-7FDF-4CEC-B2FB-F95E013CDDF2}" type="presParOf" srcId="{4CDEDB2F-FA40-4C07-8D6A-574C60E1F289}" destId="{6A812DCA-9DC9-425D-B032-000A54A8CDF1}" srcOrd="3" destOrd="0" presId="urn:microsoft.com/office/officeart/2005/8/layout/matrix1"/>
    <dgm:cxn modelId="{9D3F4EF8-59C3-45BC-BB8F-910915D06D91}" type="presParOf" srcId="{4CDEDB2F-FA40-4C07-8D6A-574C60E1F289}" destId="{DEAB5D4A-E1FB-4FD8-9368-823CB391F1CC}" srcOrd="4" destOrd="0" presId="urn:microsoft.com/office/officeart/2005/8/layout/matrix1"/>
    <dgm:cxn modelId="{3385CD49-B866-4BD5-87EE-17B4F899832A}" type="presParOf" srcId="{4CDEDB2F-FA40-4C07-8D6A-574C60E1F289}" destId="{C9A47FBF-B360-4B13-A900-5613941A42E9}" srcOrd="5" destOrd="0" presId="urn:microsoft.com/office/officeart/2005/8/layout/matrix1"/>
    <dgm:cxn modelId="{B9B95D20-8149-41F6-9FF6-E5335F1C313F}" type="presParOf" srcId="{4CDEDB2F-FA40-4C07-8D6A-574C60E1F289}" destId="{323A2FC6-4751-4A1A-A667-FC7BE68D43E1}" srcOrd="6" destOrd="0" presId="urn:microsoft.com/office/officeart/2005/8/layout/matrix1"/>
    <dgm:cxn modelId="{21AB96E4-B61D-4F45-8D92-DED10AF694FE}" type="presParOf" srcId="{4CDEDB2F-FA40-4C07-8D6A-574C60E1F289}" destId="{6A7561FC-4C9B-4E05-B07A-8ADD5E28A45D}" srcOrd="7" destOrd="0" presId="urn:microsoft.com/office/officeart/2005/8/layout/matrix1"/>
    <dgm:cxn modelId="{BA2FDCEE-462A-43E1-B8B6-7270EA7A3F84}" type="presParOf" srcId="{D28A57C8-2EB6-4971-A827-E70DBDD8AB2F}" destId="{90F66A46-5A84-4500-B252-00641E666F23}" srcOrd="1" destOrd="0" presId="urn:microsoft.com/office/officeart/2005/8/layout/matrix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9053AACF-1F1C-401F-8255-6882AEF43459}" type="doc">
      <dgm:prSet loTypeId="urn:microsoft.com/office/officeart/2005/8/layout/matrix1" loCatId="matrix" qsTypeId="urn:microsoft.com/office/officeart/2005/8/quickstyle/simple1" qsCatId="simple" csTypeId="urn:microsoft.com/office/officeart/2005/8/colors/accent3_2" csCatId="accent3" phldr="1"/>
      <dgm:spPr/>
      <dgm:t>
        <a:bodyPr/>
        <a:lstStyle/>
        <a:p>
          <a:endParaRPr lang="en-US"/>
        </a:p>
      </dgm:t>
    </dgm:pt>
    <dgm:pt modelId="{3344DAD4-D7EA-482C-AD53-1A7784017EA9}">
      <dgm:prSet phldrT="[Text]" custT="1"/>
      <dgm:spPr/>
      <dgm:t>
        <a:bodyPr/>
        <a:lstStyle/>
        <a:p>
          <a:r>
            <a:rPr lang="en-US" sz="2800" b="1" dirty="0">
              <a:latin typeface="Corbel" panose="020B0503020204020204" pitchFamily="34" charset="0"/>
              <a:cs typeface="Arial" panose="020B0604020202020204" pitchFamily="34" charset="0"/>
            </a:rPr>
            <a:t>In-house and OTJ</a:t>
          </a:r>
        </a:p>
      </dgm:t>
    </dgm:pt>
    <dgm:pt modelId="{6B6C2A99-1A39-4686-A6C5-00C080C6C2CA}" type="parTrans" cxnId="{A7C37039-676D-42E8-A5DF-34921E98D053}">
      <dgm:prSet/>
      <dgm:spPr/>
      <dgm:t>
        <a:bodyPr/>
        <a:lstStyle/>
        <a:p>
          <a:endParaRPr lang="en-US"/>
        </a:p>
      </dgm:t>
    </dgm:pt>
    <dgm:pt modelId="{57D0D976-4F17-4499-97A6-BA8EBA0F4F48}" type="sibTrans" cxnId="{A7C37039-676D-42E8-A5DF-34921E98D053}">
      <dgm:prSet/>
      <dgm:spPr/>
      <dgm:t>
        <a:bodyPr/>
        <a:lstStyle/>
        <a:p>
          <a:endParaRPr lang="en-US"/>
        </a:p>
      </dgm:t>
    </dgm:pt>
    <dgm:pt modelId="{2B0B2E9C-5414-458B-8ABC-9A85C2969158}">
      <dgm:prSet phldrT="[Text]" custT="1"/>
      <dgm:spPr/>
      <dgm:t>
        <a:bodyPr/>
        <a:lstStyle/>
        <a:p>
          <a:endParaRPr lang="en-US" sz="2500" b="1" dirty="0">
            <a:latin typeface="Corbel" panose="020B0503020204020204" pitchFamily="34" charset="0"/>
            <a:cs typeface="Arial" panose="020B0604020202020204" pitchFamily="34" charset="0"/>
          </a:endParaRPr>
        </a:p>
        <a:p>
          <a:r>
            <a:rPr lang="en-US" sz="2400" b="1" dirty="0">
              <a:latin typeface="Corbel" panose="020B0503020204020204" pitchFamily="34" charset="0"/>
              <a:cs typeface="Arial" panose="020B0604020202020204" pitchFamily="34" charset="0"/>
            </a:rPr>
            <a:t>Mentoring</a:t>
          </a:r>
          <a:br>
            <a:rPr lang="en-US" sz="2400" b="1" dirty="0">
              <a:latin typeface="Corbel" panose="020B0503020204020204" pitchFamily="34" charset="0"/>
              <a:cs typeface="Arial" panose="020B0604020202020204" pitchFamily="34" charset="0"/>
            </a:rPr>
          </a:br>
          <a:r>
            <a:rPr lang="en-US" sz="2400" b="1" dirty="0" err="1">
              <a:latin typeface="Corbel" panose="020B0503020204020204" pitchFamily="34" charset="0"/>
              <a:cs typeface="Arial" panose="020B0604020202020204" pitchFamily="34" charset="0"/>
            </a:rPr>
            <a:t>RegU</a:t>
          </a:r>
          <a:r>
            <a:rPr lang="en-US" sz="2400" b="1" dirty="0">
              <a:latin typeface="Corbel" panose="020B0503020204020204" pitchFamily="34" charset="0"/>
              <a:cs typeface="Arial" panose="020B0604020202020204" pitchFamily="34" charset="0"/>
            </a:rPr>
            <a:t> courses on time management/prioritization</a:t>
          </a:r>
        </a:p>
      </dgm:t>
    </dgm:pt>
    <dgm:pt modelId="{59D37D9A-38C5-4927-9927-ECD5C2CB9EEE}" type="sibTrans" cxnId="{C630613E-1D73-455E-9335-41870DB6FC43}">
      <dgm:prSet/>
      <dgm:spPr/>
      <dgm:t>
        <a:bodyPr/>
        <a:lstStyle/>
        <a:p>
          <a:endParaRPr lang="en-US"/>
        </a:p>
      </dgm:t>
    </dgm:pt>
    <dgm:pt modelId="{F091043A-355F-400C-BBB5-E79B5BED94D6}" type="parTrans" cxnId="{C630613E-1D73-455E-9335-41870DB6FC43}">
      <dgm:prSet/>
      <dgm:spPr/>
      <dgm:t>
        <a:bodyPr/>
        <a:lstStyle/>
        <a:p>
          <a:endParaRPr lang="en-US"/>
        </a:p>
      </dgm:t>
    </dgm:pt>
    <dgm:pt modelId="{BEE84EC6-BE25-4339-BAC1-6C63DFD46698}">
      <dgm:prSet phldrT="[Text]" custT="1"/>
      <dgm:spPr/>
      <dgm:t>
        <a:bodyPr/>
        <a:lstStyle/>
        <a:p>
          <a:endParaRPr lang="en-US" sz="2800" dirty="0">
            <a:latin typeface="Myriad Pro Light" panose="020B0403030403020204" pitchFamily="34" charset="0"/>
            <a:cs typeface="Arial" panose="020B0604020202020204" pitchFamily="34" charset="0"/>
          </a:endParaRPr>
        </a:p>
        <a:p>
          <a:r>
            <a:rPr lang="en-US" sz="2400" b="1" dirty="0">
              <a:latin typeface="Corbel" panose="020B0503020204020204" pitchFamily="34" charset="0"/>
              <a:cs typeface="Arial" panose="020B0604020202020204" pitchFamily="34" charset="0"/>
            </a:rPr>
            <a:t>In-house and OTJ</a:t>
          </a:r>
          <a:br>
            <a:rPr lang="en-US" sz="2400" b="1" dirty="0">
              <a:latin typeface="Corbel" panose="020B0503020204020204" pitchFamily="34" charset="0"/>
              <a:cs typeface="Arial" panose="020B0604020202020204" pitchFamily="34" charset="0"/>
            </a:rPr>
          </a:br>
          <a:r>
            <a:rPr lang="en-US" sz="2400" b="1" dirty="0">
              <a:latin typeface="Corbel" panose="020B0503020204020204" pitchFamily="34" charset="0"/>
              <a:cs typeface="Arial" panose="020B0604020202020204" pitchFamily="34" charset="0"/>
            </a:rPr>
            <a:t>Review examination manuals and other reference materials</a:t>
          </a:r>
        </a:p>
      </dgm:t>
    </dgm:pt>
    <dgm:pt modelId="{BBD0CF9C-E25E-4D9C-8C41-B02FF43E0DE1}" type="sibTrans" cxnId="{2868E850-BAF0-45F2-BB92-48E19D1442F4}">
      <dgm:prSet/>
      <dgm:spPr/>
      <dgm:t>
        <a:bodyPr/>
        <a:lstStyle/>
        <a:p>
          <a:endParaRPr lang="en-US"/>
        </a:p>
      </dgm:t>
    </dgm:pt>
    <dgm:pt modelId="{34B9F9A6-16C4-49E7-9CB2-77AB98501CED}" type="parTrans" cxnId="{2868E850-BAF0-45F2-BB92-48E19D1442F4}">
      <dgm:prSet/>
      <dgm:spPr/>
      <dgm:t>
        <a:bodyPr/>
        <a:lstStyle/>
        <a:p>
          <a:endParaRPr lang="en-US"/>
        </a:p>
      </dgm:t>
    </dgm:pt>
    <dgm:pt modelId="{D54C04DA-07C4-4B92-8F8E-A743795DA8BE}">
      <dgm:prSet phldrT="[Text]" custT="1"/>
      <dgm:spPr/>
      <dgm:t>
        <a:bodyPr/>
        <a:lstStyle/>
        <a:p>
          <a:pPr algn="ctr"/>
          <a:r>
            <a:rPr lang="en-US" sz="2800" b="1" dirty="0">
              <a:latin typeface="Corbel" panose="020B0503020204020204" pitchFamily="34" charset="0"/>
              <a:cs typeface="Arial" panose="020B0604020202020204" pitchFamily="34" charset="0"/>
            </a:rPr>
            <a:t>Work with EIC</a:t>
          </a:r>
        </a:p>
      </dgm:t>
    </dgm:pt>
    <dgm:pt modelId="{7F7A0E96-042A-4823-843F-E1D38F4580C4}" type="parTrans" cxnId="{BB9E55A9-FEC3-49B7-A841-95C61F405893}">
      <dgm:prSet/>
      <dgm:spPr/>
      <dgm:t>
        <a:bodyPr/>
        <a:lstStyle/>
        <a:p>
          <a:endParaRPr lang="en-US"/>
        </a:p>
      </dgm:t>
    </dgm:pt>
    <dgm:pt modelId="{DDEE5D20-5F25-422C-9F7E-9306859B7FAE}" type="sibTrans" cxnId="{BB9E55A9-FEC3-49B7-A841-95C61F405893}">
      <dgm:prSet/>
      <dgm:spPr/>
      <dgm:t>
        <a:bodyPr/>
        <a:lstStyle/>
        <a:p>
          <a:endParaRPr lang="en-US"/>
        </a:p>
      </dgm:t>
    </dgm:pt>
    <dgm:pt modelId="{4148BEBB-7740-48DC-8A64-C5909AE42867}">
      <dgm:prSet phldrT="[Text]"/>
      <dgm:spPr/>
      <dgm:t>
        <a:bodyPr/>
        <a:lstStyle/>
        <a:p>
          <a:r>
            <a:rPr lang="en-US" b="1" dirty="0">
              <a:latin typeface="Corbel" panose="020B0503020204020204" pitchFamily="34" charset="0"/>
              <a:cs typeface="Arial" panose="020B0604020202020204" pitchFamily="34" charset="0"/>
            </a:rPr>
            <a:t>Training options</a:t>
          </a:r>
        </a:p>
      </dgm:t>
    </dgm:pt>
    <dgm:pt modelId="{B776149E-ED18-4B12-BA4A-32AFDBD7BBF3}" type="sibTrans" cxnId="{76EE4381-BF2C-46CD-853F-6A1E8E785281}">
      <dgm:prSet/>
      <dgm:spPr/>
      <dgm:t>
        <a:bodyPr/>
        <a:lstStyle/>
        <a:p>
          <a:endParaRPr lang="en-US"/>
        </a:p>
      </dgm:t>
    </dgm:pt>
    <dgm:pt modelId="{85F8E1C1-3E20-4308-A4F9-0D839D9D9B29}" type="parTrans" cxnId="{76EE4381-BF2C-46CD-853F-6A1E8E785281}">
      <dgm:prSet/>
      <dgm:spPr/>
      <dgm:t>
        <a:bodyPr/>
        <a:lstStyle/>
        <a:p>
          <a:endParaRPr lang="en-US"/>
        </a:p>
      </dgm:t>
    </dgm:pt>
    <dgm:pt modelId="{6DBBCC72-FBB9-4D1E-9120-F08264FC6A26}" type="pres">
      <dgm:prSet presAssocID="{9053AACF-1F1C-401F-8255-6882AEF43459}" presName="diagram" presStyleCnt="0">
        <dgm:presLayoutVars>
          <dgm:chMax val="1"/>
          <dgm:dir/>
          <dgm:animLvl val="ctr"/>
          <dgm:resizeHandles val="exact"/>
        </dgm:presLayoutVars>
      </dgm:prSet>
      <dgm:spPr/>
    </dgm:pt>
    <dgm:pt modelId="{6FC9FBF3-D717-4EC2-92DB-3B4C4692B16F}" type="pres">
      <dgm:prSet presAssocID="{9053AACF-1F1C-401F-8255-6882AEF43459}" presName="matrix" presStyleCnt="0"/>
      <dgm:spPr/>
    </dgm:pt>
    <dgm:pt modelId="{B4FBA781-54AC-4929-AC10-B76E468D1A6E}" type="pres">
      <dgm:prSet presAssocID="{9053AACF-1F1C-401F-8255-6882AEF43459}" presName="tile1" presStyleLbl="node1" presStyleIdx="0" presStyleCnt="4"/>
      <dgm:spPr/>
    </dgm:pt>
    <dgm:pt modelId="{019D1DB4-BA3C-465E-BD42-EE4AC740B3FE}" type="pres">
      <dgm:prSet presAssocID="{9053AACF-1F1C-401F-8255-6882AEF43459}" presName="tile1text" presStyleLbl="node1" presStyleIdx="0" presStyleCnt="4">
        <dgm:presLayoutVars>
          <dgm:chMax val="0"/>
          <dgm:chPref val="0"/>
          <dgm:bulletEnabled val="1"/>
        </dgm:presLayoutVars>
      </dgm:prSet>
      <dgm:spPr/>
    </dgm:pt>
    <dgm:pt modelId="{6167C54B-9408-42CA-8019-3F8D7DBFEA08}" type="pres">
      <dgm:prSet presAssocID="{9053AACF-1F1C-401F-8255-6882AEF43459}" presName="tile2" presStyleLbl="node1" presStyleIdx="1" presStyleCnt="4"/>
      <dgm:spPr/>
    </dgm:pt>
    <dgm:pt modelId="{2308B8C9-8ED4-4983-82F5-90D5CA6F401C}" type="pres">
      <dgm:prSet presAssocID="{9053AACF-1F1C-401F-8255-6882AEF43459}" presName="tile2text" presStyleLbl="node1" presStyleIdx="1" presStyleCnt="4">
        <dgm:presLayoutVars>
          <dgm:chMax val="0"/>
          <dgm:chPref val="0"/>
          <dgm:bulletEnabled val="1"/>
        </dgm:presLayoutVars>
      </dgm:prSet>
      <dgm:spPr/>
    </dgm:pt>
    <dgm:pt modelId="{4D98C476-B4F1-431F-8193-FFAE83C46237}" type="pres">
      <dgm:prSet presAssocID="{9053AACF-1F1C-401F-8255-6882AEF43459}" presName="tile3" presStyleLbl="node1" presStyleIdx="2" presStyleCnt="4"/>
      <dgm:spPr/>
    </dgm:pt>
    <dgm:pt modelId="{940F77B3-3476-49B1-A9FC-AA0D8466E497}" type="pres">
      <dgm:prSet presAssocID="{9053AACF-1F1C-401F-8255-6882AEF43459}" presName="tile3text" presStyleLbl="node1" presStyleIdx="2" presStyleCnt="4">
        <dgm:presLayoutVars>
          <dgm:chMax val="0"/>
          <dgm:chPref val="0"/>
          <dgm:bulletEnabled val="1"/>
        </dgm:presLayoutVars>
      </dgm:prSet>
      <dgm:spPr/>
    </dgm:pt>
    <dgm:pt modelId="{DE7FD68A-9440-4AE0-A5B4-C5EBCCC57802}" type="pres">
      <dgm:prSet presAssocID="{9053AACF-1F1C-401F-8255-6882AEF43459}" presName="tile4" presStyleLbl="node1" presStyleIdx="3" presStyleCnt="4"/>
      <dgm:spPr/>
    </dgm:pt>
    <dgm:pt modelId="{182D444B-C7C6-41C0-B42B-C339C9E43A67}" type="pres">
      <dgm:prSet presAssocID="{9053AACF-1F1C-401F-8255-6882AEF43459}" presName="tile4text" presStyleLbl="node1" presStyleIdx="3" presStyleCnt="4">
        <dgm:presLayoutVars>
          <dgm:chMax val="0"/>
          <dgm:chPref val="0"/>
          <dgm:bulletEnabled val="1"/>
        </dgm:presLayoutVars>
      </dgm:prSet>
      <dgm:spPr/>
    </dgm:pt>
    <dgm:pt modelId="{CA9A11ED-2B16-44C2-8B03-21B0236FBD2B}" type="pres">
      <dgm:prSet presAssocID="{9053AACF-1F1C-401F-8255-6882AEF43459}" presName="centerTile" presStyleLbl="fgShp" presStyleIdx="0" presStyleCnt="1" custFlipHor="1" custScaleX="42308" custScaleY="40541" custLinFactY="-79730" custLinFactNeighborX="-19" custLinFactNeighborY="-100000">
        <dgm:presLayoutVars>
          <dgm:chMax val="0"/>
          <dgm:chPref val="0"/>
        </dgm:presLayoutVars>
      </dgm:prSet>
      <dgm:spPr/>
    </dgm:pt>
  </dgm:ptLst>
  <dgm:cxnLst>
    <dgm:cxn modelId="{A7C37039-676D-42E8-A5DF-34921E98D053}" srcId="{4148BEBB-7740-48DC-8A64-C5909AE42867}" destId="{3344DAD4-D7EA-482C-AD53-1A7784017EA9}" srcOrd="3" destOrd="0" parTransId="{6B6C2A99-1A39-4686-A6C5-00C080C6C2CA}" sibTransId="{57D0D976-4F17-4499-97A6-BA8EBA0F4F48}"/>
    <dgm:cxn modelId="{3DAA8039-B068-4D7E-B12D-99E59E40AF33}" type="presOf" srcId="{BEE84EC6-BE25-4339-BAC1-6C63DFD46698}" destId="{B4FBA781-54AC-4929-AC10-B76E468D1A6E}" srcOrd="0" destOrd="0" presId="urn:microsoft.com/office/officeart/2005/8/layout/matrix1"/>
    <dgm:cxn modelId="{C630613E-1D73-455E-9335-41870DB6FC43}" srcId="{4148BEBB-7740-48DC-8A64-C5909AE42867}" destId="{2B0B2E9C-5414-458B-8ABC-9A85C2969158}" srcOrd="1" destOrd="0" parTransId="{F091043A-355F-400C-BBB5-E79B5BED94D6}" sibTransId="{59D37D9A-38C5-4927-9927-ECD5C2CB9EEE}"/>
    <dgm:cxn modelId="{33098D63-9A32-499B-9329-8A6CE3666255}" type="presOf" srcId="{2B0B2E9C-5414-458B-8ABC-9A85C2969158}" destId="{2308B8C9-8ED4-4983-82F5-90D5CA6F401C}" srcOrd="1" destOrd="0" presId="urn:microsoft.com/office/officeart/2005/8/layout/matrix1"/>
    <dgm:cxn modelId="{2D38D56E-A828-4B34-8742-35CEB39B3E64}" type="presOf" srcId="{BEE84EC6-BE25-4339-BAC1-6C63DFD46698}" destId="{019D1DB4-BA3C-465E-BD42-EE4AC740B3FE}" srcOrd="1" destOrd="0" presId="urn:microsoft.com/office/officeart/2005/8/layout/matrix1"/>
    <dgm:cxn modelId="{2868E850-BAF0-45F2-BB92-48E19D1442F4}" srcId="{4148BEBB-7740-48DC-8A64-C5909AE42867}" destId="{BEE84EC6-BE25-4339-BAC1-6C63DFD46698}" srcOrd="0" destOrd="0" parTransId="{34B9F9A6-16C4-49E7-9CB2-77AB98501CED}" sibTransId="{BBD0CF9C-E25E-4D9C-8C41-B02FF43E0DE1}"/>
    <dgm:cxn modelId="{1DB1547C-0EC2-4E24-9A5C-B31F2EAA63B2}" type="presOf" srcId="{9053AACF-1F1C-401F-8255-6882AEF43459}" destId="{6DBBCC72-FBB9-4D1E-9120-F08264FC6A26}" srcOrd="0" destOrd="0" presId="urn:microsoft.com/office/officeart/2005/8/layout/matrix1"/>
    <dgm:cxn modelId="{76EE4381-BF2C-46CD-853F-6A1E8E785281}" srcId="{9053AACF-1F1C-401F-8255-6882AEF43459}" destId="{4148BEBB-7740-48DC-8A64-C5909AE42867}" srcOrd="0" destOrd="0" parTransId="{85F8E1C1-3E20-4308-A4F9-0D839D9D9B29}" sibTransId="{B776149E-ED18-4B12-BA4A-32AFDBD7BBF3}"/>
    <dgm:cxn modelId="{64D86482-E2F2-4087-AAF3-8B9328611E28}" type="presOf" srcId="{2B0B2E9C-5414-458B-8ABC-9A85C2969158}" destId="{6167C54B-9408-42CA-8019-3F8D7DBFEA08}" srcOrd="0" destOrd="0" presId="urn:microsoft.com/office/officeart/2005/8/layout/matrix1"/>
    <dgm:cxn modelId="{62227783-79D5-485C-A222-E03531CA2B3A}" type="presOf" srcId="{4148BEBB-7740-48DC-8A64-C5909AE42867}" destId="{CA9A11ED-2B16-44C2-8B03-21B0236FBD2B}" srcOrd="0" destOrd="0" presId="urn:microsoft.com/office/officeart/2005/8/layout/matrix1"/>
    <dgm:cxn modelId="{C063CF92-B05A-4D35-9539-74786B8865E0}" type="presOf" srcId="{3344DAD4-D7EA-482C-AD53-1A7784017EA9}" destId="{DE7FD68A-9440-4AE0-A5B4-C5EBCCC57802}" srcOrd="0" destOrd="0" presId="urn:microsoft.com/office/officeart/2005/8/layout/matrix1"/>
    <dgm:cxn modelId="{80866298-2154-419D-ADE9-CB222B08DE9F}" type="presOf" srcId="{D54C04DA-07C4-4B92-8F8E-A743795DA8BE}" destId="{940F77B3-3476-49B1-A9FC-AA0D8466E497}" srcOrd="1" destOrd="0" presId="urn:microsoft.com/office/officeart/2005/8/layout/matrix1"/>
    <dgm:cxn modelId="{C28C18A5-C399-4D79-A9BC-17CC0341303B}" type="presOf" srcId="{3344DAD4-D7EA-482C-AD53-1A7784017EA9}" destId="{182D444B-C7C6-41C0-B42B-C339C9E43A67}" srcOrd="1" destOrd="0" presId="urn:microsoft.com/office/officeart/2005/8/layout/matrix1"/>
    <dgm:cxn modelId="{BB9E55A9-FEC3-49B7-A841-95C61F405893}" srcId="{4148BEBB-7740-48DC-8A64-C5909AE42867}" destId="{D54C04DA-07C4-4B92-8F8E-A743795DA8BE}" srcOrd="2" destOrd="0" parTransId="{7F7A0E96-042A-4823-843F-E1D38F4580C4}" sibTransId="{DDEE5D20-5F25-422C-9F7E-9306859B7FAE}"/>
    <dgm:cxn modelId="{32D349CA-7D32-4B80-8B35-3067E59EE40A}" type="presOf" srcId="{D54C04DA-07C4-4B92-8F8E-A743795DA8BE}" destId="{4D98C476-B4F1-431F-8193-FFAE83C46237}" srcOrd="0" destOrd="0" presId="urn:microsoft.com/office/officeart/2005/8/layout/matrix1"/>
    <dgm:cxn modelId="{27535D8C-55C2-4FA1-8635-CDBFCC0FDA31}" type="presParOf" srcId="{6DBBCC72-FBB9-4D1E-9120-F08264FC6A26}" destId="{6FC9FBF3-D717-4EC2-92DB-3B4C4692B16F}" srcOrd="0" destOrd="0" presId="urn:microsoft.com/office/officeart/2005/8/layout/matrix1"/>
    <dgm:cxn modelId="{8AE5AA0A-243A-4E5A-B0F3-1B0CCA970887}" type="presParOf" srcId="{6FC9FBF3-D717-4EC2-92DB-3B4C4692B16F}" destId="{B4FBA781-54AC-4929-AC10-B76E468D1A6E}" srcOrd="0" destOrd="0" presId="urn:microsoft.com/office/officeart/2005/8/layout/matrix1"/>
    <dgm:cxn modelId="{D749E1C0-6168-493B-916C-C240413ACFC6}" type="presParOf" srcId="{6FC9FBF3-D717-4EC2-92DB-3B4C4692B16F}" destId="{019D1DB4-BA3C-465E-BD42-EE4AC740B3FE}" srcOrd="1" destOrd="0" presId="urn:microsoft.com/office/officeart/2005/8/layout/matrix1"/>
    <dgm:cxn modelId="{E5EA1F87-AFBB-4A42-AC31-A389399BE7CB}" type="presParOf" srcId="{6FC9FBF3-D717-4EC2-92DB-3B4C4692B16F}" destId="{6167C54B-9408-42CA-8019-3F8D7DBFEA08}" srcOrd="2" destOrd="0" presId="urn:microsoft.com/office/officeart/2005/8/layout/matrix1"/>
    <dgm:cxn modelId="{1B186140-3936-4CFE-8828-19605B440ED6}" type="presParOf" srcId="{6FC9FBF3-D717-4EC2-92DB-3B4C4692B16F}" destId="{2308B8C9-8ED4-4983-82F5-90D5CA6F401C}" srcOrd="3" destOrd="0" presId="urn:microsoft.com/office/officeart/2005/8/layout/matrix1"/>
    <dgm:cxn modelId="{16044906-B887-40D1-881F-3513F650BA25}" type="presParOf" srcId="{6FC9FBF3-D717-4EC2-92DB-3B4C4692B16F}" destId="{4D98C476-B4F1-431F-8193-FFAE83C46237}" srcOrd="4" destOrd="0" presId="urn:microsoft.com/office/officeart/2005/8/layout/matrix1"/>
    <dgm:cxn modelId="{6E35223D-CF3C-4D39-91D3-9ECA2A13561B}" type="presParOf" srcId="{6FC9FBF3-D717-4EC2-92DB-3B4C4692B16F}" destId="{940F77B3-3476-49B1-A9FC-AA0D8466E497}" srcOrd="5" destOrd="0" presId="urn:microsoft.com/office/officeart/2005/8/layout/matrix1"/>
    <dgm:cxn modelId="{D4B3FFBC-8395-49D0-85E5-B929F705B8C9}" type="presParOf" srcId="{6FC9FBF3-D717-4EC2-92DB-3B4C4692B16F}" destId="{DE7FD68A-9440-4AE0-A5B4-C5EBCCC57802}" srcOrd="6" destOrd="0" presId="urn:microsoft.com/office/officeart/2005/8/layout/matrix1"/>
    <dgm:cxn modelId="{BC7E175A-E4F9-4642-9836-E10F68309EE5}" type="presParOf" srcId="{6FC9FBF3-D717-4EC2-92DB-3B4C4692B16F}" destId="{182D444B-C7C6-41C0-B42B-C339C9E43A67}" srcOrd="7" destOrd="0" presId="urn:microsoft.com/office/officeart/2005/8/layout/matrix1"/>
    <dgm:cxn modelId="{78E00294-99E2-4ED6-A25F-3B204F2E48E3}" type="presParOf" srcId="{6DBBCC72-FBB9-4D1E-9120-F08264FC6A26}" destId="{CA9A11ED-2B16-44C2-8B03-21B0236FBD2B}" srcOrd="1" destOrd="0" presId="urn:microsoft.com/office/officeart/2005/8/layout/matrix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819DDD69-81FC-4D84-8F03-FA720201392E}" type="doc">
      <dgm:prSet loTypeId="urn:microsoft.com/office/officeart/2005/8/layout/matrix1" loCatId="matrix" qsTypeId="urn:microsoft.com/office/officeart/2005/8/quickstyle/simple1" qsCatId="simple" csTypeId="urn:microsoft.com/office/officeart/2005/8/colors/accent1_2" csCatId="accent1" phldr="1"/>
      <dgm:spPr/>
      <dgm:t>
        <a:bodyPr/>
        <a:lstStyle/>
        <a:p>
          <a:endParaRPr lang="en-US"/>
        </a:p>
      </dgm:t>
    </dgm:pt>
    <dgm:pt modelId="{2FD8ED3C-30CF-4873-9D5C-040D737F58F4}">
      <dgm:prSet phldrT="[Text]" custT="1"/>
      <dgm:spPr/>
      <dgm:t>
        <a:bodyPr/>
        <a:lstStyle/>
        <a:p>
          <a:r>
            <a:rPr lang="en-US" sz="1500" b="1" dirty="0">
              <a:latin typeface="Corbel" panose="020B0503020204020204" pitchFamily="34" charset="0"/>
            </a:rPr>
            <a:t>Training Options</a:t>
          </a:r>
        </a:p>
      </dgm:t>
    </dgm:pt>
    <dgm:pt modelId="{225D92BB-A47B-45FC-BE16-BC43EA258124}" type="parTrans" cxnId="{B11BC0D6-0961-4274-821A-F693045607B3}">
      <dgm:prSet/>
      <dgm:spPr/>
      <dgm:t>
        <a:bodyPr/>
        <a:lstStyle/>
        <a:p>
          <a:endParaRPr lang="en-US"/>
        </a:p>
      </dgm:t>
    </dgm:pt>
    <dgm:pt modelId="{F8E5896A-C326-487E-8B73-C3C2C1FFA5DC}" type="sibTrans" cxnId="{B11BC0D6-0961-4274-821A-F693045607B3}">
      <dgm:prSet/>
      <dgm:spPr/>
      <dgm:t>
        <a:bodyPr/>
        <a:lstStyle/>
        <a:p>
          <a:endParaRPr lang="en-US"/>
        </a:p>
      </dgm:t>
    </dgm:pt>
    <dgm:pt modelId="{18A4DF4B-4BC3-4BC0-87B7-95ED0F1D3308}">
      <dgm:prSet phldrT="[Text]" custT="1"/>
      <dgm:spPr/>
      <dgm:t>
        <a:bodyPr/>
        <a:lstStyle/>
        <a:p>
          <a:endParaRPr lang="en-US" sz="3300" b="1" dirty="0">
            <a:latin typeface="Myriad Pro Light" panose="020B0403030403020204" pitchFamily="34" charset="0"/>
          </a:endParaRPr>
        </a:p>
        <a:p>
          <a:r>
            <a:rPr lang="en-US" sz="2800" b="1" dirty="0">
              <a:latin typeface="Corbel" panose="020B0503020204020204" pitchFamily="34" charset="0"/>
            </a:rPr>
            <a:t>Onboarding training</a:t>
          </a:r>
        </a:p>
        <a:p>
          <a:r>
            <a:rPr lang="en-US" sz="2800" b="1" dirty="0">
              <a:latin typeface="Corbel" panose="020B0503020204020204" pitchFamily="34" charset="0"/>
            </a:rPr>
            <a:t>Shadow EIC</a:t>
          </a:r>
        </a:p>
      </dgm:t>
    </dgm:pt>
    <dgm:pt modelId="{92C06DED-55D4-4E4E-9ACB-C5A8EA3A6853}" type="parTrans" cxnId="{12CFBA81-112B-48F1-A2FE-45E1B916C18F}">
      <dgm:prSet/>
      <dgm:spPr/>
      <dgm:t>
        <a:bodyPr/>
        <a:lstStyle/>
        <a:p>
          <a:endParaRPr lang="en-US"/>
        </a:p>
      </dgm:t>
    </dgm:pt>
    <dgm:pt modelId="{498D78CA-D8A8-42D6-98DD-3A50D77EAFB7}" type="sibTrans" cxnId="{12CFBA81-112B-48F1-A2FE-45E1B916C18F}">
      <dgm:prSet/>
      <dgm:spPr/>
      <dgm:t>
        <a:bodyPr/>
        <a:lstStyle/>
        <a:p>
          <a:endParaRPr lang="en-US"/>
        </a:p>
      </dgm:t>
    </dgm:pt>
    <dgm:pt modelId="{D040620F-1884-4E2D-B81F-D912DF441062}">
      <dgm:prSet phldrT="[Text]" custT="1"/>
      <dgm:spPr/>
      <dgm:t>
        <a:bodyPr/>
        <a:lstStyle/>
        <a:p>
          <a:endParaRPr lang="en-US" sz="3500" b="1" dirty="0">
            <a:latin typeface="Myriad Pro Light" panose="020B0403030403020204" pitchFamily="34" charset="0"/>
          </a:endParaRPr>
        </a:p>
        <a:p>
          <a:r>
            <a:rPr lang="en-US" sz="2800" b="1" dirty="0">
              <a:latin typeface="Corbel" panose="020B0503020204020204" pitchFamily="34" charset="0"/>
            </a:rPr>
            <a:t>In-house policies &amp; procedures training</a:t>
          </a:r>
        </a:p>
      </dgm:t>
    </dgm:pt>
    <dgm:pt modelId="{07C208DE-3A82-4CFB-A455-81E70ECC5396}" type="parTrans" cxnId="{254F8B53-DD3D-45AF-B046-A0DE9ED04616}">
      <dgm:prSet/>
      <dgm:spPr/>
      <dgm:t>
        <a:bodyPr/>
        <a:lstStyle/>
        <a:p>
          <a:endParaRPr lang="en-US"/>
        </a:p>
      </dgm:t>
    </dgm:pt>
    <dgm:pt modelId="{225F433D-CFB0-4682-A1FB-7F7A51CCBB60}" type="sibTrans" cxnId="{254F8B53-DD3D-45AF-B046-A0DE9ED04616}">
      <dgm:prSet/>
      <dgm:spPr/>
      <dgm:t>
        <a:bodyPr/>
        <a:lstStyle/>
        <a:p>
          <a:endParaRPr lang="en-US"/>
        </a:p>
      </dgm:t>
    </dgm:pt>
    <dgm:pt modelId="{E35972AB-2632-4B4D-A738-665E658F4203}">
      <dgm:prSet phldrT="[Text]" custT="1"/>
      <dgm:spPr/>
      <dgm:t>
        <a:bodyPr/>
        <a:lstStyle/>
        <a:p>
          <a:r>
            <a:rPr lang="en-US" sz="2800" b="1" dirty="0">
              <a:latin typeface="Corbel" panose="020B0503020204020204" pitchFamily="34" charset="0"/>
            </a:rPr>
            <a:t>Review of exam manual</a:t>
          </a:r>
        </a:p>
        <a:p>
          <a:r>
            <a:rPr lang="en-US" sz="2800" b="1" dirty="0">
              <a:latin typeface="Corbel" panose="020B0503020204020204" pitchFamily="34" charset="0"/>
            </a:rPr>
            <a:t>FRB Bank Ops Simulation</a:t>
          </a:r>
        </a:p>
      </dgm:t>
    </dgm:pt>
    <dgm:pt modelId="{C2522D07-2B6D-4F41-8628-F60D1B4A61E0}" type="parTrans" cxnId="{DFDC6574-76BE-4DA1-8CEE-5F840A782FD3}">
      <dgm:prSet/>
      <dgm:spPr/>
      <dgm:t>
        <a:bodyPr/>
        <a:lstStyle/>
        <a:p>
          <a:endParaRPr lang="en-US"/>
        </a:p>
      </dgm:t>
    </dgm:pt>
    <dgm:pt modelId="{8009BA98-43C3-4ADE-A8A8-FC359E897991}" type="sibTrans" cxnId="{DFDC6574-76BE-4DA1-8CEE-5F840A782FD3}">
      <dgm:prSet/>
      <dgm:spPr/>
      <dgm:t>
        <a:bodyPr/>
        <a:lstStyle/>
        <a:p>
          <a:endParaRPr lang="en-US"/>
        </a:p>
      </dgm:t>
    </dgm:pt>
    <dgm:pt modelId="{0931C8EF-7D20-44D0-BF33-4D9159B6D10B}">
      <dgm:prSet phldrT="[Text]" custT="1"/>
      <dgm:spPr/>
      <dgm:t>
        <a:bodyPr/>
        <a:lstStyle/>
        <a:p>
          <a:r>
            <a:rPr lang="en-US" sz="2800" b="1" dirty="0">
              <a:latin typeface="Corbel" panose="020B0503020204020204" pitchFamily="34" charset="0"/>
            </a:rPr>
            <a:t>Review sample reports</a:t>
          </a:r>
        </a:p>
        <a:p>
          <a:r>
            <a:rPr lang="en-US" sz="2800" b="1" dirty="0">
              <a:latin typeface="Corbel" panose="020B0503020204020204" pitchFamily="34" charset="0"/>
            </a:rPr>
            <a:t>CSBS Bank S&amp;S Training</a:t>
          </a:r>
        </a:p>
      </dgm:t>
    </dgm:pt>
    <dgm:pt modelId="{32DDB26B-1844-4B6B-99BE-405F25D8C140}" type="parTrans" cxnId="{15EB9696-74A7-4947-B578-E3FBDD9183E2}">
      <dgm:prSet/>
      <dgm:spPr/>
      <dgm:t>
        <a:bodyPr/>
        <a:lstStyle/>
        <a:p>
          <a:endParaRPr lang="en-US"/>
        </a:p>
      </dgm:t>
    </dgm:pt>
    <dgm:pt modelId="{09E4F244-E3D9-4A5E-AF18-EEBA9A5FA5AC}" type="sibTrans" cxnId="{15EB9696-74A7-4947-B578-E3FBDD9183E2}">
      <dgm:prSet/>
      <dgm:spPr/>
      <dgm:t>
        <a:bodyPr/>
        <a:lstStyle/>
        <a:p>
          <a:endParaRPr lang="en-US"/>
        </a:p>
      </dgm:t>
    </dgm:pt>
    <dgm:pt modelId="{C5ECA3A2-6D58-43DE-A14C-DE63FAAE9020}" type="pres">
      <dgm:prSet presAssocID="{819DDD69-81FC-4D84-8F03-FA720201392E}" presName="diagram" presStyleCnt="0">
        <dgm:presLayoutVars>
          <dgm:chMax val="1"/>
          <dgm:dir/>
          <dgm:animLvl val="ctr"/>
          <dgm:resizeHandles val="exact"/>
        </dgm:presLayoutVars>
      </dgm:prSet>
      <dgm:spPr/>
    </dgm:pt>
    <dgm:pt modelId="{9EEC4D24-2A9B-4EEA-B167-BDE7E5F6B1F8}" type="pres">
      <dgm:prSet presAssocID="{819DDD69-81FC-4D84-8F03-FA720201392E}" presName="matrix" presStyleCnt="0"/>
      <dgm:spPr/>
    </dgm:pt>
    <dgm:pt modelId="{EF903817-80EA-4CBF-9F4D-C18C906DF0EE}" type="pres">
      <dgm:prSet presAssocID="{819DDD69-81FC-4D84-8F03-FA720201392E}" presName="tile1" presStyleLbl="node1" presStyleIdx="0" presStyleCnt="4"/>
      <dgm:spPr/>
    </dgm:pt>
    <dgm:pt modelId="{B1C44A88-0A2C-4396-AA33-66A56B866AD3}" type="pres">
      <dgm:prSet presAssocID="{819DDD69-81FC-4D84-8F03-FA720201392E}" presName="tile1text" presStyleLbl="node1" presStyleIdx="0" presStyleCnt="4">
        <dgm:presLayoutVars>
          <dgm:chMax val="0"/>
          <dgm:chPref val="0"/>
          <dgm:bulletEnabled val="1"/>
        </dgm:presLayoutVars>
      </dgm:prSet>
      <dgm:spPr/>
    </dgm:pt>
    <dgm:pt modelId="{F5F1BA27-7088-469E-B4EB-5C250DF90919}" type="pres">
      <dgm:prSet presAssocID="{819DDD69-81FC-4D84-8F03-FA720201392E}" presName="tile2" presStyleLbl="node1" presStyleIdx="1" presStyleCnt="4"/>
      <dgm:spPr/>
    </dgm:pt>
    <dgm:pt modelId="{0805E657-578A-44A1-89E3-67511E115C74}" type="pres">
      <dgm:prSet presAssocID="{819DDD69-81FC-4D84-8F03-FA720201392E}" presName="tile2text" presStyleLbl="node1" presStyleIdx="1" presStyleCnt="4">
        <dgm:presLayoutVars>
          <dgm:chMax val="0"/>
          <dgm:chPref val="0"/>
          <dgm:bulletEnabled val="1"/>
        </dgm:presLayoutVars>
      </dgm:prSet>
      <dgm:spPr/>
    </dgm:pt>
    <dgm:pt modelId="{1D2B5A24-B836-4125-9E46-63B2714E27CD}" type="pres">
      <dgm:prSet presAssocID="{819DDD69-81FC-4D84-8F03-FA720201392E}" presName="tile3" presStyleLbl="node1" presStyleIdx="2" presStyleCnt="4"/>
      <dgm:spPr/>
    </dgm:pt>
    <dgm:pt modelId="{3410FE87-A00B-414A-93D6-18729641069D}" type="pres">
      <dgm:prSet presAssocID="{819DDD69-81FC-4D84-8F03-FA720201392E}" presName="tile3text" presStyleLbl="node1" presStyleIdx="2" presStyleCnt="4">
        <dgm:presLayoutVars>
          <dgm:chMax val="0"/>
          <dgm:chPref val="0"/>
          <dgm:bulletEnabled val="1"/>
        </dgm:presLayoutVars>
      </dgm:prSet>
      <dgm:spPr/>
    </dgm:pt>
    <dgm:pt modelId="{3FAF2845-63F5-47A7-A65A-DF2102B2D2E2}" type="pres">
      <dgm:prSet presAssocID="{819DDD69-81FC-4D84-8F03-FA720201392E}" presName="tile4" presStyleLbl="node1" presStyleIdx="3" presStyleCnt="4"/>
      <dgm:spPr/>
    </dgm:pt>
    <dgm:pt modelId="{1DFF27BB-FC11-4B21-A5AA-6D9714A83E2C}" type="pres">
      <dgm:prSet presAssocID="{819DDD69-81FC-4D84-8F03-FA720201392E}" presName="tile4text" presStyleLbl="node1" presStyleIdx="3" presStyleCnt="4">
        <dgm:presLayoutVars>
          <dgm:chMax val="0"/>
          <dgm:chPref val="0"/>
          <dgm:bulletEnabled val="1"/>
        </dgm:presLayoutVars>
      </dgm:prSet>
      <dgm:spPr/>
    </dgm:pt>
    <dgm:pt modelId="{E05F2D3F-57CC-484B-9029-D7158592800D}" type="pres">
      <dgm:prSet presAssocID="{819DDD69-81FC-4D84-8F03-FA720201392E}" presName="centerTile" presStyleLbl="fgShp" presStyleIdx="0" presStyleCnt="1" custScaleX="45045" custScaleY="38356" custLinFactY="-80000" custLinFactNeighborX="147" custLinFactNeighborY="-100000">
        <dgm:presLayoutVars>
          <dgm:chMax val="0"/>
          <dgm:chPref val="0"/>
        </dgm:presLayoutVars>
      </dgm:prSet>
      <dgm:spPr/>
    </dgm:pt>
  </dgm:ptLst>
  <dgm:cxnLst>
    <dgm:cxn modelId="{D0E06033-309F-4786-A4C1-8B4CBDAF5370}" type="presOf" srcId="{18A4DF4B-4BC3-4BC0-87B7-95ED0F1D3308}" destId="{EF903817-80EA-4CBF-9F4D-C18C906DF0EE}" srcOrd="0" destOrd="0" presId="urn:microsoft.com/office/officeart/2005/8/layout/matrix1"/>
    <dgm:cxn modelId="{600BA55C-CAEB-4899-8B8A-41B255843F55}" type="presOf" srcId="{819DDD69-81FC-4D84-8F03-FA720201392E}" destId="{C5ECA3A2-6D58-43DE-A14C-DE63FAAE9020}" srcOrd="0" destOrd="0" presId="urn:microsoft.com/office/officeart/2005/8/layout/matrix1"/>
    <dgm:cxn modelId="{D50ADB45-DFA0-4DDC-98E8-FE5933DA7415}" type="presOf" srcId="{D040620F-1884-4E2D-B81F-D912DF441062}" destId="{F5F1BA27-7088-469E-B4EB-5C250DF90919}" srcOrd="0" destOrd="0" presId="urn:microsoft.com/office/officeart/2005/8/layout/matrix1"/>
    <dgm:cxn modelId="{EF268B46-70E2-4F69-BE58-38FEE3DE1B94}" type="presOf" srcId="{E35972AB-2632-4B4D-A738-665E658F4203}" destId="{1D2B5A24-B836-4125-9E46-63B2714E27CD}" srcOrd="0" destOrd="0" presId="urn:microsoft.com/office/officeart/2005/8/layout/matrix1"/>
    <dgm:cxn modelId="{254F8B53-DD3D-45AF-B046-A0DE9ED04616}" srcId="{2FD8ED3C-30CF-4873-9D5C-040D737F58F4}" destId="{D040620F-1884-4E2D-B81F-D912DF441062}" srcOrd="1" destOrd="0" parTransId="{07C208DE-3A82-4CFB-A455-81E70ECC5396}" sibTransId="{225F433D-CFB0-4682-A1FB-7F7A51CCBB60}"/>
    <dgm:cxn modelId="{DFDC6574-76BE-4DA1-8CEE-5F840A782FD3}" srcId="{2FD8ED3C-30CF-4873-9D5C-040D737F58F4}" destId="{E35972AB-2632-4B4D-A738-665E658F4203}" srcOrd="2" destOrd="0" parTransId="{C2522D07-2B6D-4F41-8628-F60D1B4A61E0}" sibTransId="{8009BA98-43C3-4ADE-A8A8-FC359E897991}"/>
    <dgm:cxn modelId="{9A379459-A1C9-42ED-9DCD-B1244A2DBC5E}" type="presOf" srcId="{E35972AB-2632-4B4D-A738-665E658F4203}" destId="{3410FE87-A00B-414A-93D6-18729641069D}" srcOrd="1" destOrd="0" presId="urn:microsoft.com/office/officeart/2005/8/layout/matrix1"/>
    <dgm:cxn modelId="{12CFBA81-112B-48F1-A2FE-45E1B916C18F}" srcId="{2FD8ED3C-30CF-4873-9D5C-040D737F58F4}" destId="{18A4DF4B-4BC3-4BC0-87B7-95ED0F1D3308}" srcOrd="0" destOrd="0" parTransId="{92C06DED-55D4-4E4E-9ACB-C5A8EA3A6853}" sibTransId="{498D78CA-D8A8-42D6-98DD-3A50D77EAFB7}"/>
    <dgm:cxn modelId="{DEDD9D8D-C6F4-435E-B72A-E5B8368250AD}" type="presOf" srcId="{18A4DF4B-4BC3-4BC0-87B7-95ED0F1D3308}" destId="{B1C44A88-0A2C-4396-AA33-66A56B866AD3}" srcOrd="1" destOrd="0" presId="urn:microsoft.com/office/officeart/2005/8/layout/matrix1"/>
    <dgm:cxn modelId="{15EB9696-74A7-4947-B578-E3FBDD9183E2}" srcId="{2FD8ED3C-30CF-4873-9D5C-040D737F58F4}" destId="{0931C8EF-7D20-44D0-BF33-4D9159B6D10B}" srcOrd="3" destOrd="0" parTransId="{32DDB26B-1844-4B6B-99BE-405F25D8C140}" sibTransId="{09E4F244-E3D9-4A5E-AF18-EEBA9A5FA5AC}"/>
    <dgm:cxn modelId="{03FEC6A7-B1E5-44ED-916D-AB57493BA6BF}" type="presOf" srcId="{0931C8EF-7D20-44D0-BF33-4D9159B6D10B}" destId="{1DFF27BB-FC11-4B21-A5AA-6D9714A83E2C}" srcOrd="1" destOrd="0" presId="urn:microsoft.com/office/officeart/2005/8/layout/matrix1"/>
    <dgm:cxn modelId="{F44042C8-AD20-4FF0-A4F7-3B5E83AD7AB8}" type="presOf" srcId="{2FD8ED3C-30CF-4873-9D5C-040D737F58F4}" destId="{E05F2D3F-57CC-484B-9029-D7158592800D}" srcOrd="0" destOrd="0" presId="urn:microsoft.com/office/officeart/2005/8/layout/matrix1"/>
    <dgm:cxn modelId="{B11BC0D6-0961-4274-821A-F693045607B3}" srcId="{819DDD69-81FC-4D84-8F03-FA720201392E}" destId="{2FD8ED3C-30CF-4873-9D5C-040D737F58F4}" srcOrd="0" destOrd="0" parTransId="{225D92BB-A47B-45FC-BE16-BC43EA258124}" sibTransId="{F8E5896A-C326-487E-8B73-C3C2C1FFA5DC}"/>
    <dgm:cxn modelId="{5EDB5BDB-EB37-4022-91D0-90F3210B3D9E}" type="presOf" srcId="{D040620F-1884-4E2D-B81F-D912DF441062}" destId="{0805E657-578A-44A1-89E3-67511E115C74}" srcOrd="1" destOrd="0" presId="urn:microsoft.com/office/officeart/2005/8/layout/matrix1"/>
    <dgm:cxn modelId="{BC94E7F8-9DF3-42C1-A706-B671411F42F0}" type="presOf" srcId="{0931C8EF-7D20-44D0-BF33-4D9159B6D10B}" destId="{3FAF2845-63F5-47A7-A65A-DF2102B2D2E2}" srcOrd="0" destOrd="0" presId="urn:microsoft.com/office/officeart/2005/8/layout/matrix1"/>
    <dgm:cxn modelId="{2AE88D0A-46BD-4FD3-888A-EC19855ECB11}" type="presParOf" srcId="{C5ECA3A2-6D58-43DE-A14C-DE63FAAE9020}" destId="{9EEC4D24-2A9B-4EEA-B167-BDE7E5F6B1F8}" srcOrd="0" destOrd="0" presId="urn:microsoft.com/office/officeart/2005/8/layout/matrix1"/>
    <dgm:cxn modelId="{37F22139-A368-4387-BC67-35FAC25B223D}" type="presParOf" srcId="{9EEC4D24-2A9B-4EEA-B167-BDE7E5F6B1F8}" destId="{EF903817-80EA-4CBF-9F4D-C18C906DF0EE}" srcOrd="0" destOrd="0" presId="urn:microsoft.com/office/officeart/2005/8/layout/matrix1"/>
    <dgm:cxn modelId="{DE992C1E-A628-49CF-A360-43E23A6169AD}" type="presParOf" srcId="{9EEC4D24-2A9B-4EEA-B167-BDE7E5F6B1F8}" destId="{B1C44A88-0A2C-4396-AA33-66A56B866AD3}" srcOrd="1" destOrd="0" presId="urn:microsoft.com/office/officeart/2005/8/layout/matrix1"/>
    <dgm:cxn modelId="{1B8844E7-C991-4498-8778-85C7663E607B}" type="presParOf" srcId="{9EEC4D24-2A9B-4EEA-B167-BDE7E5F6B1F8}" destId="{F5F1BA27-7088-469E-B4EB-5C250DF90919}" srcOrd="2" destOrd="0" presId="urn:microsoft.com/office/officeart/2005/8/layout/matrix1"/>
    <dgm:cxn modelId="{A3502394-548E-47B4-9D50-4F718C0F6E06}" type="presParOf" srcId="{9EEC4D24-2A9B-4EEA-B167-BDE7E5F6B1F8}" destId="{0805E657-578A-44A1-89E3-67511E115C74}" srcOrd="3" destOrd="0" presId="urn:microsoft.com/office/officeart/2005/8/layout/matrix1"/>
    <dgm:cxn modelId="{A28604F2-627D-4A50-AC4B-D2F6AA893974}" type="presParOf" srcId="{9EEC4D24-2A9B-4EEA-B167-BDE7E5F6B1F8}" destId="{1D2B5A24-B836-4125-9E46-63B2714E27CD}" srcOrd="4" destOrd="0" presId="urn:microsoft.com/office/officeart/2005/8/layout/matrix1"/>
    <dgm:cxn modelId="{F1262DA9-B0A9-41E1-BD51-B9BEB9328CBF}" type="presParOf" srcId="{9EEC4D24-2A9B-4EEA-B167-BDE7E5F6B1F8}" destId="{3410FE87-A00B-414A-93D6-18729641069D}" srcOrd="5" destOrd="0" presId="urn:microsoft.com/office/officeart/2005/8/layout/matrix1"/>
    <dgm:cxn modelId="{45D8477F-61A0-45B2-AC66-CE800C0DDAAA}" type="presParOf" srcId="{9EEC4D24-2A9B-4EEA-B167-BDE7E5F6B1F8}" destId="{3FAF2845-63F5-47A7-A65A-DF2102B2D2E2}" srcOrd="6" destOrd="0" presId="urn:microsoft.com/office/officeart/2005/8/layout/matrix1"/>
    <dgm:cxn modelId="{9C7C0CB4-17BF-47ED-BEF9-4704F08BA16A}" type="presParOf" srcId="{9EEC4D24-2A9B-4EEA-B167-BDE7E5F6B1F8}" destId="{1DFF27BB-FC11-4B21-A5AA-6D9714A83E2C}" srcOrd="7" destOrd="0" presId="urn:microsoft.com/office/officeart/2005/8/layout/matrix1"/>
    <dgm:cxn modelId="{EAA5C1F6-3B59-4E9F-BA10-F14A16B9E689}" type="presParOf" srcId="{C5ECA3A2-6D58-43DE-A14C-DE63FAAE9020}" destId="{E05F2D3F-57CC-484B-9029-D7158592800D}" srcOrd="1" destOrd="0" presId="urn:microsoft.com/office/officeart/2005/8/layout/matrix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81DDEF5D-B776-4982-BED6-904FCA7F98DA}" type="doc">
      <dgm:prSet loTypeId="urn:microsoft.com/office/officeart/2005/8/layout/matrix1" loCatId="matrix" qsTypeId="urn:microsoft.com/office/officeart/2005/8/quickstyle/simple1" qsCatId="simple" csTypeId="urn:microsoft.com/office/officeart/2005/8/colors/accent2_2" csCatId="accent2" phldr="1"/>
      <dgm:spPr/>
      <dgm:t>
        <a:bodyPr/>
        <a:lstStyle/>
        <a:p>
          <a:endParaRPr lang="en-US"/>
        </a:p>
      </dgm:t>
    </dgm:pt>
    <dgm:pt modelId="{75C9FDF7-4B78-46F4-B2EB-C1C3338101AE}">
      <dgm:prSet phldrT="[Text]" custT="1"/>
      <dgm:spPr/>
      <dgm:t>
        <a:bodyPr/>
        <a:lstStyle/>
        <a:p>
          <a:r>
            <a:rPr lang="en-US" sz="1500" b="1" dirty="0">
              <a:latin typeface="Corbel" panose="020B0503020204020204" pitchFamily="34" charset="0"/>
            </a:rPr>
            <a:t>Training Options</a:t>
          </a:r>
        </a:p>
      </dgm:t>
    </dgm:pt>
    <dgm:pt modelId="{3887AE24-68E7-467F-B547-F2920CBC3B6E}" type="parTrans" cxnId="{7AF45F47-53B0-44A8-9B95-07F2EA2BFD06}">
      <dgm:prSet/>
      <dgm:spPr/>
      <dgm:t>
        <a:bodyPr/>
        <a:lstStyle/>
        <a:p>
          <a:endParaRPr lang="en-US"/>
        </a:p>
      </dgm:t>
    </dgm:pt>
    <dgm:pt modelId="{A12CEADE-2F69-4149-AC53-7670A57938CA}" type="sibTrans" cxnId="{7AF45F47-53B0-44A8-9B95-07F2EA2BFD06}">
      <dgm:prSet/>
      <dgm:spPr/>
      <dgm:t>
        <a:bodyPr/>
        <a:lstStyle/>
        <a:p>
          <a:endParaRPr lang="en-US"/>
        </a:p>
      </dgm:t>
    </dgm:pt>
    <dgm:pt modelId="{FE1B8CD7-A9B9-4C60-A239-23F4E6A4E434}">
      <dgm:prSet phldrT="[Text]" custT="1"/>
      <dgm:spPr/>
      <dgm:t>
        <a:bodyPr/>
        <a:lstStyle/>
        <a:p>
          <a:endParaRPr lang="en-US" sz="2500" dirty="0"/>
        </a:p>
        <a:p>
          <a:endParaRPr lang="en-US" sz="800" b="1" dirty="0"/>
        </a:p>
        <a:p>
          <a:r>
            <a:rPr lang="en-US" sz="2800" b="1" dirty="0">
              <a:latin typeface="Corbel" panose="020B0503020204020204" pitchFamily="34" charset="0"/>
            </a:rPr>
            <a:t>CSBS Day One Bank Safety &amp; Soundness Examiner Training</a:t>
          </a:r>
        </a:p>
      </dgm:t>
    </dgm:pt>
    <dgm:pt modelId="{7325A901-B78A-4E1C-911A-FFF07FE7208A}" type="parTrans" cxnId="{14EDE1E7-1B67-42EF-821A-D1DEDAD86A66}">
      <dgm:prSet/>
      <dgm:spPr/>
      <dgm:t>
        <a:bodyPr/>
        <a:lstStyle/>
        <a:p>
          <a:endParaRPr lang="en-US"/>
        </a:p>
      </dgm:t>
    </dgm:pt>
    <dgm:pt modelId="{BA1FFD04-9C1A-4385-885A-CEC028A1DF4C}" type="sibTrans" cxnId="{14EDE1E7-1B67-42EF-821A-D1DEDAD86A66}">
      <dgm:prSet/>
      <dgm:spPr/>
      <dgm:t>
        <a:bodyPr/>
        <a:lstStyle/>
        <a:p>
          <a:endParaRPr lang="en-US"/>
        </a:p>
      </dgm:t>
    </dgm:pt>
    <dgm:pt modelId="{775B2B51-7F7C-4F9E-BBB7-4BD712D859E3}">
      <dgm:prSet phldrT="[Text]" custT="1"/>
      <dgm:spPr/>
      <dgm:t>
        <a:bodyPr/>
        <a:lstStyle/>
        <a:p>
          <a:pPr>
            <a:spcAft>
              <a:spcPct val="35000"/>
            </a:spcAft>
          </a:pPr>
          <a:endParaRPr lang="en-US" sz="800" strike="sngStrike" dirty="0"/>
        </a:p>
        <a:p>
          <a:pPr>
            <a:spcAft>
              <a:spcPct val="35000"/>
            </a:spcAft>
          </a:pPr>
          <a:endParaRPr lang="en-US" sz="800" strike="sngStrike" dirty="0"/>
        </a:p>
        <a:p>
          <a:pPr>
            <a:spcAft>
              <a:spcPct val="35000"/>
            </a:spcAft>
          </a:pPr>
          <a:endParaRPr lang="en-US" sz="800" strike="sngStrike" dirty="0"/>
        </a:p>
        <a:p>
          <a:pPr>
            <a:spcAft>
              <a:spcPct val="35000"/>
            </a:spcAft>
          </a:pPr>
          <a:endParaRPr lang="en-US" sz="900" strike="sngStrike" dirty="0">
            <a:latin typeface="Eurostile" panose="020B0504020202050204" pitchFamily="34" charset="0"/>
          </a:endParaRPr>
        </a:p>
        <a:p>
          <a:pPr>
            <a:spcAft>
              <a:spcPts val="0"/>
            </a:spcAft>
          </a:pPr>
          <a:r>
            <a:rPr lang="en-US" sz="2800" b="1" dirty="0">
              <a:latin typeface="Corbel" panose="020B0503020204020204" pitchFamily="34" charset="0"/>
            </a:rPr>
            <a:t>Review of Exam Manual and</a:t>
          </a:r>
        </a:p>
        <a:p>
          <a:pPr>
            <a:spcAft>
              <a:spcPts val="0"/>
            </a:spcAft>
          </a:pPr>
          <a:r>
            <a:rPr lang="en-US" sz="2800" b="1" dirty="0">
              <a:latin typeface="Corbel" panose="020B0503020204020204" pitchFamily="34" charset="0"/>
            </a:rPr>
            <a:t>other reference material</a:t>
          </a:r>
        </a:p>
      </dgm:t>
    </dgm:pt>
    <dgm:pt modelId="{9E13F7D5-DD81-4D59-A67A-A413CF1E14D7}" type="parTrans" cxnId="{AB54758A-136C-48B9-93BB-5EADCECB2FA8}">
      <dgm:prSet/>
      <dgm:spPr/>
      <dgm:t>
        <a:bodyPr/>
        <a:lstStyle/>
        <a:p>
          <a:endParaRPr lang="en-US"/>
        </a:p>
      </dgm:t>
    </dgm:pt>
    <dgm:pt modelId="{9CF45DBA-F95B-45C9-9A1C-43E847C78FF8}" type="sibTrans" cxnId="{AB54758A-136C-48B9-93BB-5EADCECB2FA8}">
      <dgm:prSet/>
      <dgm:spPr/>
      <dgm:t>
        <a:bodyPr/>
        <a:lstStyle/>
        <a:p>
          <a:endParaRPr lang="en-US"/>
        </a:p>
      </dgm:t>
    </dgm:pt>
    <dgm:pt modelId="{63F24B57-BAF1-4D37-8EA9-0C1099BCF45E}">
      <dgm:prSet phldrT="[Text]" custT="1"/>
      <dgm:spPr/>
      <dgm:t>
        <a:bodyPr/>
        <a:lstStyle/>
        <a:p>
          <a:r>
            <a:rPr lang="en-US" sz="2800" b="1" dirty="0">
              <a:latin typeface="Corbel" panose="020B0503020204020204" pitchFamily="34" charset="0"/>
            </a:rPr>
            <a:t>Mentoring</a:t>
          </a:r>
        </a:p>
      </dgm:t>
    </dgm:pt>
    <dgm:pt modelId="{1AB7FD8D-B1D1-4618-B6D2-09261A259A92}" type="parTrans" cxnId="{FF8430D1-660D-49B3-8799-E69DB78ED36F}">
      <dgm:prSet/>
      <dgm:spPr/>
      <dgm:t>
        <a:bodyPr/>
        <a:lstStyle/>
        <a:p>
          <a:endParaRPr lang="en-US"/>
        </a:p>
      </dgm:t>
    </dgm:pt>
    <dgm:pt modelId="{678DFC09-CB04-4527-80ED-EFC641EC12B3}" type="sibTrans" cxnId="{FF8430D1-660D-49B3-8799-E69DB78ED36F}">
      <dgm:prSet/>
      <dgm:spPr/>
      <dgm:t>
        <a:bodyPr/>
        <a:lstStyle/>
        <a:p>
          <a:endParaRPr lang="en-US"/>
        </a:p>
      </dgm:t>
    </dgm:pt>
    <dgm:pt modelId="{295BD8D9-97E5-4052-AFEB-A6950871862B}">
      <dgm:prSet phldrT="[Text]" custT="1"/>
      <dgm:spPr/>
      <dgm:t>
        <a:bodyPr/>
        <a:lstStyle/>
        <a:p>
          <a:r>
            <a:rPr lang="en-US" sz="2800" b="1" dirty="0">
              <a:latin typeface="Corbel" panose="020B0503020204020204" pitchFamily="34" charset="0"/>
            </a:rPr>
            <a:t>Onboarding</a:t>
          </a:r>
        </a:p>
      </dgm:t>
    </dgm:pt>
    <dgm:pt modelId="{38A26351-FFB7-474C-82DB-2FAA4B34C5ED}" type="parTrans" cxnId="{24D51B8A-CC39-4757-A936-2C7F961F2B9B}">
      <dgm:prSet/>
      <dgm:spPr/>
      <dgm:t>
        <a:bodyPr/>
        <a:lstStyle/>
        <a:p>
          <a:endParaRPr lang="en-US"/>
        </a:p>
      </dgm:t>
    </dgm:pt>
    <dgm:pt modelId="{170D6882-4A69-418B-8B0F-9D67DC6EBD82}" type="sibTrans" cxnId="{24D51B8A-CC39-4757-A936-2C7F961F2B9B}">
      <dgm:prSet/>
      <dgm:spPr/>
      <dgm:t>
        <a:bodyPr/>
        <a:lstStyle/>
        <a:p>
          <a:endParaRPr lang="en-US"/>
        </a:p>
      </dgm:t>
    </dgm:pt>
    <dgm:pt modelId="{FC8B805B-0B16-4EF4-A0AE-7FF01ED37CF0}" type="pres">
      <dgm:prSet presAssocID="{81DDEF5D-B776-4982-BED6-904FCA7F98DA}" presName="diagram" presStyleCnt="0">
        <dgm:presLayoutVars>
          <dgm:chMax val="1"/>
          <dgm:dir/>
          <dgm:animLvl val="ctr"/>
          <dgm:resizeHandles val="exact"/>
        </dgm:presLayoutVars>
      </dgm:prSet>
      <dgm:spPr/>
    </dgm:pt>
    <dgm:pt modelId="{74D1368F-5EE0-4A8C-AF74-867FE1DD0E23}" type="pres">
      <dgm:prSet presAssocID="{81DDEF5D-B776-4982-BED6-904FCA7F98DA}" presName="matrix" presStyleCnt="0"/>
      <dgm:spPr/>
    </dgm:pt>
    <dgm:pt modelId="{5A51E0EE-247B-44CE-8C2F-B184B0BE1DD8}" type="pres">
      <dgm:prSet presAssocID="{81DDEF5D-B776-4982-BED6-904FCA7F98DA}" presName="tile1" presStyleLbl="node1" presStyleIdx="0" presStyleCnt="4"/>
      <dgm:spPr/>
    </dgm:pt>
    <dgm:pt modelId="{35E482F6-1493-4CFD-93A1-F1B024A03EE6}" type="pres">
      <dgm:prSet presAssocID="{81DDEF5D-B776-4982-BED6-904FCA7F98DA}" presName="tile1text" presStyleLbl="node1" presStyleIdx="0" presStyleCnt="4">
        <dgm:presLayoutVars>
          <dgm:chMax val="0"/>
          <dgm:chPref val="0"/>
          <dgm:bulletEnabled val="1"/>
        </dgm:presLayoutVars>
      </dgm:prSet>
      <dgm:spPr/>
    </dgm:pt>
    <dgm:pt modelId="{3DD6C794-8233-42DD-82A3-E8EEECBC14E2}" type="pres">
      <dgm:prSet presAssocID="{81DDEF5D-B776-4982-BED6-904FCA7F98DA}" presName="tile2" presStyleLbl="node1" presStyleIdx="1" presStyleCnt="4"/>
      <dgm:spPr/>
    </dgm:pt>
    <dgm:pt modelId="{D1E88011-EACB-4E1C-A7F2-AA73EE9CF508}" type="pres">
      <dgm:prSet presAssocID="{81DDEF5D-B776-4982-BED6-904FCA7F98DA}" presName="tile2text" presStyleLbl="node1" presStyleIdx="1" presStyleCnt="4">
        <dgm:presLayoutVars>
          <dgm:chMax val="0"/>
          <dgm:chPref val="0"/>
          <dgm:bulletEnabled val="1"/>
        </dgm:presLayoutVars>
      </dgm:prSet>
      <dgm:spPr/>
    </dgm:pt>
    <dgm:pt modelId="{29A48300-24EB-425C-BFCE-FE8407FDF185}" type="pres">
      <dgm:prSet presAssocID="{81DDEF5D-B776-4982-BED6-904FCA7F98DA}" presName="tile3" presStyleLbl="node1" presStyleIdx="2" presStyleCnt="4" custLinFactNeighborX="-2523" custLinFactNeighborY="597"/>
      <dgm:spPr/>
    </dgm:pt>
    <dgm:pt modelId="{F0F8BB62-3289-4E44-9C8D-330C4940AA3A}" type="pres">
      <dgm:prSet presAssocID="{81DDEF5D-B776-4982-BED6-904FCA7F98DA}" presName="tile3text" presStyleLbl="node1" presStyleIdx="2" presStyleCnt="4">
        <dgm:presLayoutVars>
          <dgm:chMax val="0"/>
          <dgm:chPref val="0"/>
          <dgm:bulletEnabled val="1"/>
        </dgm:presLayoutVars>
      </dgm:prSet>
      <dgm:spPr/>
    </dgm:pt>
    <dgm:pt modelId="{EE163852-1095-496B-BA1C-573FA2252CCE}" type="pres">
      <dgm:prSet presAssocID="{81DDEF5D-B776-4982-BED6-904FCA7F98DA}" presName="tile4" presStyleLbl="node1" presStyleIdx="3" presStyleCnt="4"/>
      <dgm:spPr/>
    </dgm:pt>
    <dgm:pt modelId="{CD2C83EA-A02F-495F-913E-DBB2B28306FF}" type="pres">
      <dgm:prSet presAssocID="{81DDEF5D-B776-4982-BED6-904FCA7F98DA}" presName="tile4text" presStyleLbl="node1" presStyleIdx="3" presStyleCnt="4">
        <dgm:presLayoutVars>
          <dgm:chMax val="0"/>
          <dgm:chPref val="0"/>
          <dgm:bulletEnabled val="1"/>
        </dgm:presLayoutVars>
      </dgm:prSet>
      <dgm:spPr/>
    </dgm:pt>
    <dgm:pt modelId="{18859A6D-A298-488E-B158-25FD7EAEC6EA}" type="pres">
      <dgm:prSet presAssocID="{81DDEF5D-B776-4982-BED6-904FCA7F98DA}" presName="centerTile" presStyleLbl="fgShp" presStyleIdx="0" presStyleCnt="1" custScaleX="49550" custScaleY="40650" custLinFactY="-79266" custLinFactNeighborY="-100000">
        <dgm:presLayoutVars>
          <dgm:chMax val="0"/>
          <dgm:chPref val="0"/>
        </dgm:presLayoutVars>
      </dgm:prSet>
      <dgm:spPr/>
    </dgm:pt>
  </dgm:ptLst>
  <dgm:cxnLst>
    <dgm:cxn modelId="{C8154939-5D45-4947-9521-076D81FF5538}" type="presOf" srcId="{63F24B57-BAF1-4D37-8EA9-0C1099BCF45E}" destId="{29A48300-24EB-425C-BFCE-FE8407FDF185}" srcOrd="0" destOrd="0" presId="urn:microsoft.com/office/officeart/2005/8/layout/matrix1"/>
    <dgm:cxn modelId="{7AF45F47-53B0-44A8-9B95-07F2EA2BFD06}" srcId="{81DDEF5D-B776-4982-BED6-904FCA7F98DA}" destId="{75C9FDF7-4B78-46F4-B2EB-C1C3338101AE}" srcOrd="0" destOrd="0" parTransId="{3887AE24-68E7-467F-B547-F2920CBC3B6E}" sibTransId="{A12CEADE-2F69-4149-AC53-7670A57938CA}"/>
    <dgm:cxn modelId="{CCB3A977-1D07-4276-8CAB-B1C1235272F2}" type="presOf" srcId="{81DDEF5D-B776-4982-BED6-904FCA7F98DA}" destId="{FC8B805B-0B16-4EF4-A0AE-7FF01ED37CF0}" srcOrd="0" destOrd="0" presId="urn:microsoft.com/office/officeart/2005/8/layout/matrix1"/>
    <dgm:cxn modelId="{F51EA686-838D-4DF7-819B-F17F8E29965E}" type="presOf" srcId="{75C9FDF7-4B78-46F4-B2EB-C1C3338101AE}" destId="{18859A6D-A298-488E-B158-25FD7EAEC6EA}" srcOrd="0" destOrd="0" presId="urn:microsoft.com/office/officeart/2005/8/layout/matrix1"/>
    <dgm:cxn modelId="{24D51B8A-CC39-4757-A936-2C7F961F2B9B}" srcId="{75C9FDF7-4B78-46F4-B2EB-C1C3338101AE}" destId="{295BD8D9-97E5-4052-AFEB-A6950871862B}" srcOrd="3" destOrd="0" parTransId="{38A26351-FFB7-474C-82DB-2FAA4B34C5ED}" sibTransId="{170D6882-4A69-418B-8B0F-9D67DC6EBD82}"/>
    <dgm:cxn modelId="{AB54758A-136C-48B9-93BB-5EADCECB2FA8}" srcId="{75C9FDF7-4B78-46F4-B2EB-C1C3338101AE}" destId="{775B2B51-7F7C-4F9E-BBB7-4BD712D859E3}" srcOrd="1" destOrd="0" parTransId="{9E13F7D5-DD81-4D59-A67A-A413CF1E14D7}" sibTransId="{9CF45DBA-F95B-45C9-9A1C-43E847C78FF8}"/>
    <dgm:cxn modelId="{5EE76792-1BD8-4D17-82C9-2B0B84C3CA55}" type="presOf" srcId="{295BD8D9-97E5-4052-AFEB-A6950871862B}" destId="{EE163852-1095-496B-BA1C-573FA2252CCE}" srcOrd="0" destOrd="0" presId="urn:microsoft.com/office/officeart/2005/8/layout/matrix1"/>
    <dgm:cxn modelId="{5415B294-392F-4976-9620-7C8C403A853D}" type="presOf" srcId="{63F24B57-BAF1-4D37-8EA9-0C1099BCF45E}" destId="{F0F8BB62-3289-4E44-9C8D-330C4940AA3A}" srcOrd="1" destOrd="0" presId="urn:microsoft.com/office/officeart/2005/8/layout/matrix1"/>
    <dgm:cxn modelId="{01F8EFA4-998F-4DF6-81C3-DDF2B375A3FC}" type="presOf" srcId="{FE1B8CD7-A9B9-4C60-A239-23F4E6A4E434}" destId="{35E482F6-1493-4CFD-93A1-F1B024A03EE6}" srcOrd="1" destOrd="0" presId="urn:microsoft.com/office/officeart/2005/8/layout/matrix1"/>
    <dgm:cxn modelId="{29AF07A8-A744-4722-8627-698FE7D76D2D}" type="presOf" srcId="{775B2B51-7F7C-4F9E-BBB7-4BD712D859E3}" destId="{3DD6C794-8233-42DD-82A3-E8EEECBC14E2}" srcOrd="0" destOrd="0" presId="urn:microsoft.com/office/officeart/2005/8/layout/matrix1"/>
    <dgm:cxn modelId="{FF8430D1-660D-49B3-8799-E69DB78ED36F}" srcId="{75C9FDF7-4B78-46F4-B2EB-C1C3338101AE}" destId="{63F24B57-BAF1-4D37-8EA9-0C1099BCF45E}" srcOrd="2" destOrd="0" parTransId="{1AB7FD8D-B1D1-4618-B6D2-09261A259A92}" sibTransId="{678DFC09-CB04-4527-80ED-EFC641EC12B3}"/>
    <dgm:cxn modelId="{9A0629D9-4FF0-4447-B89C-E60083EE481D}" type="presOf" srcId="{295BD8D9-97E5-4052-AFEB-A6950871862B}" destId="{CD2C83EA-A02F-495F-913E-DBB2B28306FF}" srcOrd="1" destOrd="0" presId="urn:microsoft.com/office/officeart/2005/8/layout/matrix1"/>
    <dgm:cxn modelId="{14EDE1E7-1B67-42EF-821A-D1DEDAD86A66}" srcId="{75C9FDF7-4B78-46F4-B2EB-C1C3338101AE}" destId="{FE1B8CD7-A9B9-4C60-A239-23F4E6A4E434}" srcOrd="0" destOrd="0" parTransId="{7325A901-B78A-4E1C-911A-FFF07FE7208A}" sibTransId="{BA1FFD04-9C1A-4385-885A-CEC028A1DF4C}"/>
    <dgm:cxn modelId="{77E9C3EE-FEED-4CFD-B0BC-60EF3D673B41}" type="presOf" srcId="{FE1B8CD7-A9B9-4C60-A239-23F4E6A4E434}" destId="{5A51E0EE-247B-44CE-8C2F-B184B0BE1DD8}" srcOrd="0" destOrd="0" presId="urn:microsoft.com/office/officeart/2005/8/layout/matrix1"/>
    <dgm:cxn modelId="{BBCD8BFB-7EAD-4843-BB53-F9E186D75CBC}" type="presOf" srcId="{775B2B51-7F7C-4F9E-BBB7-4BD712D859E3}" destId="{D1E88011-EACB-4E1C-A7F2-AA73EE9CF508}" srcOrd="1" destOrd="0" presId="urn:microsoft.com/office/officeart/2005/8/layout/matrix1"/>
    <dgm:cxn modelId="{E58AD859-C7D3-423A-AC53-45CC4DE17AD9}" type="presParOf" srcId="{FC8B805B-0B16-4EF4-A0AE-7FF01ED37CF0}" destId="{74D1368F-5EE0-4A8C-AF74-867FE1DD0E23}" srcOrd="0" destOrd="0" presId="urn:microsoft.com/office/officeart/2005/8/layout/matrix1"/>
    <dgm:cxn modelId="{027A2D55-2FAF-4CA3-AA07-632B384B0550}" type="presParOf" srcId="{74D1368F-5EE0-4A8C-AF74-867FE1DD0E23}" destId="{5A51E0EE-247B-44CE-8C2F-B184B0BE1DD8}" srcOrd="0" destOrd="0" presId="urn:microsoft.com/office/officeart/2005/8/layout/matrix1"/>
    <dgm:cxn modelId="{40B2BCA7-8AC4-4F5E-BFB4-38F104062463}" type="presParOf" srcId="{74D1368F-5EE0-4A8C-AF74-867FE1DD0E23}" destId="{35E482F6-1493-4CFD-93A1-F1B024A03EE6}" srcOrd="1" destOrd="0" presId="urn:microsoft.com/office/officeart/2005/8/layout/matrix1"/>
    <dgm:cxn modelId="{5C5C59F4-7E01-4C5F-8D18-536D2794DCFB}" type="presParOf" srcId="{74D1368F-5EE0-4A8C-AF74-867FE1DD0E23}" destId="{3DD6C794-8233-42DD-82A3-E8EEECBC14E2}" srcOrd="2" destOrd="0" presId="urn:microsoft.com/office/officeart/2005/8/layout/matrix1"/>
    <dgm:cxn modelId="{461E47D4-7D81-42A0-B2B5-CCC489FDEBD3}" type="presParOf" srcId="{74D1368F-5EE0-4A8C-AF74-867FE1DD0E23}" destId="{D1E88011-EACB-4E1C-A7F2-AA73EE9CF508}" srcOrd="3" destOrd="0" presId="urn:microsoft.com/office/officeart/2005/8/layout/matrix1"/>
    <dgm:cxn modelId="{FA257313-6551-48AB-8241-656015A23008}" type="presParOf" srcId="{74D1368F-5EE0-4A8C-AF74-867FE1DD0E23}" destId="{29A48300-24EB-425C-BFCE-FE8407FDF185}" srcOrd="4" destOrd="0" presId="urn:microsoft.com/office/officeart/2005/8/layout/matrix1"/>
    <dgm:cxn modelId="{EE390DB1-2299-46EE-A3CE-23778F0BEC72}" type="presParOf" srcId="{74D1368F-5EE0-4A8C-AF74-867FE1DD0E23}" destId="{F0F8BB62-3289-4E44-9C8D-330C4940AA3A}" srcOrd="5" destOrd="0" presId="urn:microsoft.com/office/officeart/2005/8/layout/matrix1"/>
    <dgm:cxn modelId="{1D080F47-AB73-442E-991A-6E9C3063FBC3}" type="presParOf" srcId="{74D1368F-5EE0-4A8C-AF74-867FE1DD0E23}" destId="{EE163852-1095-496B-BA1C-573FA2252CCE}" srcOrd="6" destOrd="0" presId="urn:microsoft.com/office/officeart/2005/8/layout/matrix1"/>
    <dgm:cxn modelId="{4D5E71F8-F4E4-4DDD-86DF-30324D576CFF}" type="presParOf" srcId="{74D1368F-5EE0-4A8C-AF74-867FE1DD0E23}" destId="{CD2C83EA-A02F-495F-913E-DBB2B28306FF}" srcOrd="7" destOrd="0" presId="urn:microsoft.com/office/officeart/2005/8/layout/matrix1"/>
    <dgm:cxn modelId="{DC5A6806-C14E-4DFF-AB0F-272284C70D7D}" type="presParOf" srcId="{FC8B805B-0B16-4EF4-A0AE-7FF01ED37CF0}" destId="{18859A6D-A298-488E-B158-25FD7EAEC6EA}" srcOrd="1" destOrd="0" presId="urn:microsoft.com/office/officeart/2005/8/layout/matrix1"/>
  </dgm:cxnLst>
  <dgm:bg/>
  <dgm:whole/>
  <dgm:extLst>
    <a:ext uri="http://schemas.microsoft.com/office/drawing/2008/diagram">
      <dsp:dataModelExt xmlns:dsp="http://schemas.microsoft.com/office/drawing/2008/diagram" relId="rId6" minVer="http://schemas.openxmlformats.org/drawingml/2006/diagram"/>
    </a:ext>
    <a:ext uri="{C62137D5-CB1D-491B-B009-E17868A290BF}">
      <dgm14:recolorImg xmlns:dgm14="http://schemas.microsoft.com/office/drawing/2010/diagram" val="1"/>
    </a:ext>
  </dgm:extLst>
</dgm:dataModel>
</file>

<file path=ppt/diagrams/data8.xml><?xml version="1.0" encoding="utf-8"?>
<dgm:dataModel xmlns:dgm="http://schemas.openxmlformats.org/drawingml/2006/diagram" xmlns:a="http://schemas.openxmlformats.org/drawingml/2006/main">
  <dgm:ptLst>
    <dgm:pt modelId="{96E7095E-6E41-4DFA-997B-4F2EC8750BDE}" type="doc">
      <dgm:prSet loTypeId="urn:microsoft.com/office/officeart/2005/8/layout/matrix1" loCatId="matrix" qsTypeId="urn:microsoft.com/office/officeart/2005/8/quickstyle/simple1" qsCatId="simple" csTypeId="urn:microsoft.com/office/officeart/2005/8/colors/accent4_2" csCatId="accent4" phldr="1"/>
      <dgm:spPr/>
      <dgm:t>
        <a:bodyPr/>
        <a:lstStyle/>
        <a:p>
          <a:endParaRPr lang="en-US"/>
        </a:p>
      </dgm:t>
    </dgm:pt>
    <dgm:pt modelId="{BF52853A-8415-4432-B48F-A72ABBB17382}">
      <dgm:prSet phldrT="[Text]" custT="1"/>
      <dgm:spPr/>
      <dgm:t>
        <a:bodyPr/>
        <a:lstStyle/>
        <a:p>
          <a:r>
            <a:rPr lang="en-US" sz="1500" b="1" dirty="0">
              <a:latin typeface="Corbel" panose="020B0503020204020204" pitchFamily="34" charset="0"/>
            </a:rPr>
            <a:t>Training Options</a:t>
          </a:r>
        </a:p>
      </dgm:t>
    </dgm:pt>
    <dgm:pt modelId="{2C7A7C32-A819-4FC7-AAEE-E51F2923C76D}" type="parTrans" cxnId="{9BBDC187-80F6-4C82-ACAE-A9F2B0C228DF}">
      <dgm:prSet/>
      <dgm:spPr/>
      <dgm:t>
        <a:bodyPr/>
        <a:lstStyle/>
        <a:p>
          <a:endParaRPr lang="en-US"/>
        </a:p>
      </dgm:t>
    </dgm:pt>
    <dgm:pt modelId="{2694FE62-0479-4AB8-956D-54EB78F1CE02}" type="sibTrans" cxnId="{9BBDC187-80F6-4C82-ACAE-A9F2B0C228DF}">
      <dgm:prSet/>
      <dgm:spPr/>
      <dgm:t>
        <a:bodyPr/>
        <a:lstStyle/>
        <a:p>
          <a:endParaRPr lang="en-US"/>
        </a:p>
      </dgm:t>
    </dgm:pt>
    <dgm:pt modelId="{74C0EFEE-0667-4AEB-9F2A-2D536F042A9E}">
      <dgm:prSet phldrT="[Text]" custT="1"/>
      <dgm:spPr/>
      <dgm:t>
        <a:bodyPr/>
        <a:lstStyle/>
        <a:p>
          <a:endParaRPr lang="en-US" sz="3600" dirty="0"/>
        </a:p>
        <a:p>
          <a:r>
            <a:rPr lang="en-US" sz="2800" b="1" dirty="0">
              <a:latin typeface="Corbel" panose="020B0503020204020204" pitchFamily="34" charset="0"/>
            </a:rPr>
            <a:t>Effective Meetings with Management</a:t>
          </a:r>
        </a:p>
      </dgm:t>
    </dgm:pt>
    <dgm:pt modelId="{E6E9FDE9-7DE5-4160-90F0-D08FC43D1337}" type="parTrans" cxnId="{F3FDD50B-9CE0-41A7-B948-07F8850786D3}">
      <dgm:prSet/>
      <dgm:spPr/>
      <dgm:t>
        <a:bodyPr/>
        <a:lstStyle/>
        <a:p>
          <a:endParaRPr lang="en-US"/>
        </a:p>
      </dgm:t>
    </dgm:pt>
    <dgm:pt modelId="{3D4F2B79-20EF-4F32-A218-E392614EA0D5}" type="sibTrans" cxnId="{F3FDD50B-9CE0-41A7-B948-07F8850786D3}">
      <dgm:prSet/>
      <dgm:spPr/>
      <dgm:t>
        <a:bodyPr/>
        <a:lstStyle/>
        <a:p>
          <a:endParaRPr lang="en-US"/>
        </a:p>
      </dgm:t>
    </dgm:pt>
    <dgm:pt modelId="{A381BE4F-139C-43DB-808C-5E49AF4F8A38}">
      <dgm:prSet phldrT="[Text]" custT="1"/>
      <dgm:spPr/>
      <dgm:t>
        <a:bodyPr/>
        <a:lstStyle/>
        <a:p>
          <a:br>
            <a:rPr lang="en-US" sz="4000" dirty="0"/>
          </a:br>
          <a:r>
            <a:rPr lang="en-US" sz="2800" b="1" dirty="0">
              <a:latin typeface="Corbel" panose="020B0503020204020204" pitchFamily="34" charset="0"/>
            </a:rPr>
            <a:t>Day One: Bank S&amp;S</a:t>
          </a:r>
          <a:endParaRPr lang="en-US" sz="4000" b="1" dirty="0">
            <a:latin typeface="Corbel" panose="020B0503020204020204" pitchFamily="34" charset="0"/>
          </a:endParaRPr>
        </a:p>
      </dgm:t>
    </dgm:pt>
    <dgm:pt modelId="{69177388-F58B-4A0E-877A-8BDB24F485FB}" type="parTrans" cxnId="{6B756CB2-ACE0-427B-966B-6FE9C3A75529}">
      <dgm:prSet/>
      <dgm:spPr/>
      <dgm:t>
        <a:bodyPr/>
        <a:lstStyle/>
        <a:p>
          <a:endParaRPr lang="en-US"/>
        </a:p>
      </dgm:t>
    </dgm:pt>
    <dgm:pt modelId="{D1EB1B04-7159-4366-BBD9-FF29227F8A67}" type="sibTrans" cxnId="{6B756CB2-ACE0-427B-966B-6FE9C3A75529}">
      <dgm:prSet/>
      <dgm:spPr/>
      <dgm:t>
        <a:bodyPr/>
        <a:lstStyle/>
        <a:p>
          <a:endParaRPr lang="en-US"/>
        </a:p>
      </dgm:t>
    </dgm:pt>
    <dgm:pt modelId="{2E329620-C368-46F5-AE04-963477E88C49}">
      <dgm:prSet phldrT="[Text]" custT="1"/>
      <dgm:spPr/>
      <dgm:t>
        <a:bodyPr/>
        <a:lstStyle/>
        <a:p>
          <a:r>
            <a:rPr lang="en-US" sz="2800" b="1" dirty="0" err="1">
              <a:latin typeface="Corbel" panose="020B0503020204020204" pitchFamily="34" charset="0"/>
            </a:rPr>
            <a:t>RegU</a:t>
          </a:r>
          <a:r>
            <a:rPr lang="en-US" sz="2800" b="1" dirty="0">
              <a:latin typeface="Corbel" panose="020B0503020204020204" pitchFamily="34" charset="0"/>
            </a:rPr>
            <a:t> Courses</a:t>
          </a:r>
        </a:p>
      </dgm:t>
    </dgm:pt>
    <dgm:pt modelId="{9BF3CCAA-4F9D-419F-85D8-28CD58234017}" type="parTrans" cxnId="{59C4B7A9-2D59-4051-805A-10FE3069856F}">
      <dgm:prSet/>
      <dgm:spPr/>
      <dgm:t>
        <a:bodyPr/>
        <a:lstStyle/>
        <a:p>
          <a:endParaRPr lang="en-US"/>
        </a:p>
      </dgm:t>
    </dgm:pt>
    <dgm:pt modelId="{6F93B6CC-4D8C-4A92-9503-34C7FA5118C4}" type="sibTrans" cxnId="{59C4B7A9-2D59-4051-805A-10FE3069856F}">
      <dgm:prSet/>
      <dgm:spPr/>
      <dgm:t>
        <a:bodyPr/>
        <a:lstStyle/>
        <a:p>
          <a:endParaRPr lang="en-US"/>
        </a:p>
      </dgm:t>
    </dgm:pt>
    <dgm:pt modelId="{4780FF10-99C1-4A28-AF84-05E267D2C171}">
      <dgm:prSet phldrT="[Text]" custT="1"/>
      <dgm:spPr/>
      <dgm:t>
        <a:bodyPr/>
        <a:lstStyle/>
        <a:p>
          <a:r>
            <a:rPr lang="en-US" sz="2800" b="1" dirty="0">
              <a:latin typeface="Corbel" panose="020B0503020204020204" pitchFamily="34" charset="0"/>
            </a:rPr>
            <a:t>Personal training</a:t>
          </a:r>
        </a:p>
      </dgm:t>
    </dgm:pt>
    <dgm:pt modelId="{43DBA7B3-46D1-483E-BF1A-99BE291E3BF0}" type="parTrans" cxnId="{1F193C7C-B45B-4672-BBDA-1BF297FCCF25}">
      <dgm:prSet/>
      <dgm:spPr/>
      <dgm:t>
        <a:bodyPr/>
        <a:lstStyle/>
        <a:p>
          <a:endParaRPr lang="en-US"/>
        </a:p>
      </dgm:t>
    </dgm:pt>
    <dgm:pt modelId="{5FC050D3-04CF-461C-AECD-E21E23855CE8}" type="sibTrans" cxnId="{1F193C7C-B45B-4672-BBDA-1BF297FCCF25}">
      <dgm:prSet/>
      <dgm:spPr/>
      <dgm:t>
        <a:bodyPr/>
        <a:lstStyle/>
        <a:p>
          <a:endParaRPr lang="en-US"/>
        </a:p>
      </dgm:t>
    </dgm:pt>
    <dgm:pt modelId="{D28A57C8-2EB6-4971-A827-E70DBDD8AB2F}" type="pres">
      <dgm:prSet presAssocID="{96E7095E-6E41-4DFA-997B-4F2EC8750BDE}" presName="diagram" presStyleCnt="0">
        <dgm:presLayoutVars>
          <dgm:chMax val="1"/>
          <dgm:dir/>
          <dgm:animLvl val="ctr"/>
          <dgm:resizeHandles val="exact"/>
        </dgm:presLayoutVars>
      </dgm:prSet>
      <dgm:spPr/>
    </dgm:pt>
    <dgm:pt modelId="{4CDEDB2F-FA40-4C07-8D6A-574C60E1F289}" type="pres">
      <dgm:prSet presAssocID="{96E7095E-6E41-4DFA-997B-4F2EC8750BDE}" presName="matrix" presStyleCnt="0"/>
      <dgm:spPr/>
    </dgm:pt>
    <dgm:pt modelId="{4DCF27AD-A6B8-4B6B-B06A-C73C604118C7}" type="pres">
      <dgm:prSet presAssocID="{96E7095E-6E41-4DFA-997B-4F2EC8750BDE}" presName="tile1" presStyleLbl="node1" presStyleIdx="0" presStyleCnt="4"/>
      <dgm:spPr/>
    </dgm:pt>
    <dgm:pt modelId="{2EC5C17B-5B22-4AC8-8F1D-F13F330D77D3}" type="pres">
      <dgm:prSet presAssocID="{96E7095E-6E41-4DFA-997B-4F2EC8750BDE}" presName="tile1text" presStyleLbl="node1" presStyleIdx="0" presStyleCnt="4">
        <dgm:presLayoutVars>
          <dgm:chMax val="0"/>
          <dgm:chPref val="0"/>
          <dgm:bulletEnabled val="1"/>
        </dgm:presLayoutVars>
      </dgm:prSet>
      <dgm:spPr/>
    </dgm:pt>
    <dgm:pt modelId="{527325B7-F5B0-4DE3-9B51-C6539364CC6C}" type="pres">
      <dgm:prSet presAssocID="{96E7095E-6E41-4DFA-997B-4F2EC8750BDE}" presName="tile2" presStyleLbl="node1" presStyleIdx="1" presStyleCnt="4"/>
      <dgm:spPr/>
    </dgm:pt>
    <dgm:pt modelId="{6A812DCA-9DC9-425D-B032-000A54A8CDF1}" type="pres">
      <dgm:prSet presAssocID="{96E7095E-6E41-4DFA-997B-4F2EC8750BDE}" presName="tile2text" presStyleLbl="node1" presStyleIdx="1" presStyleCnt="4">
        <dgm:presLayoutVars>
          <dgm:chMax val="0"/>
          <dgm:chPref val="0"/>
          <dgm:bulletEnabled val="1"/>
        </dgm:presLayoutVars>
      </dgm:prSet>
      <dgm:spPr/>
    </dgm:pt>
    <dgm:pt modelId="{DEAB5D4A-E1FB-4FD8-9368-823CB391F1CC}" type="pres">
      <dgm:prSet presAssocID="{96E7095E-6E41-4DFA-997B-4F2EC8750BDE}" presName="tile3" presStyleLbl="node1" presStyleIdx="2" presStyleCnt="4" custLinFactNeighborX="-32973" custLinFactNeighborY="-1040"/>
      <dgm:spPr/>
    </dgm:pt>
    <dgm:pt modelId="{C9A47FBF-B360-4B13-A900-5613941A42E9}" type="pres">
      <dgm:prSet presAssocID="{96E7095E-6E41-4DFA-997B-4F2EC8750BDE}" presName="tile3text" presStyleLbl="node1" presStyleIdx="2" presStyleCnt="4">
        <dgm:presLayoutVars>
          <dgm:chMax val="0"/>
          <dgm:chPref val="0"/>
          <dgm:bulletEnabled val="1"/>
        </dgm:presLayoutVars>
      </dgm:prSet>
      <dgm:spPr/>
    </dgm:pt>
    <dgm:pt modelId="{323A2FC6-4751-4A1A-A667-FC7BE68D43E1}" type="pres">
      <dgm:prSet presAssocID="{96E7095E-6E41-4DFA-997B-4F2EC8750BDE}" presName="tile4" presStyleLbl="node1" presStyleIdx="3" presStyleCnt="4"/>
      <dgm:spPr/>
    </dgm:pt>
    <dgm:pt modelId="{6A7561FC-4C9B-4E05-B07A-8ADD5E28A45D}" type="pres">
      <dgm:prSet presAssocID="{96E7095E-6E41-4DFA-997B-4F2EC8750BDE}" presName="tile4text" presStyleLbl="node1" presStyleIdx="3" presStyleCnt="4">
        <dgm:presLayoutVars>
          <dgm:chMax val="0"/>
          <dgm:chPref val="0"/>
          <dgm:bulletEnabled val="1"/>
        </dgm:presLayoutVars>
      </dgm:prSet>
      <dgm:spPr/>
    </dgm:pt>
    <dgm:pt modelId="{90F66A46-5A84-4500-B252-00641E666F23}" type="pres">
      <dgm:prSet presAssocID="{96E7095E-6E41-4DFA-997B-4F2EC8750BDE}" presName="centerTile" presStyleLbl="fgShp" presStyleIdx="0" presStyleCnt="1" custScaleX="49383" custScaleY="43243" custLinFactY="-77567" custLinFactNeighborY="-100000">
        <dgm:presLayoutVars>
          <dgm:chMax val="0"/>
          <dgm:chPref val="0"/>
        </dgm:presLayoutVars>
      </dgm:prSet>
      <dgm:spPr/>
    </dgm:pt>
  </dgm:ptLst>
  <dgm:cxnLst>
    <dgm:cxn modelId="{F3FDD50B-9CE0-41A7-B948-07F8850786D3}" srcId="{BF52853A-8415-4432-B48F-A72ABBB17382}" destId="{74C0EFEE-0667-4AEB-9F2A-2D536F042A9E}" srcOrd="0" destOrd="0" parTransId="{E6E9FDE9-7DE5-4160-90F0-D08FC43D1337}" sibTransId="{3D4F2B79-20EF-4F32-A218-E392614EA0D5}"/>
    <dgm:cxn modelId="{3E9CA930-8261-414D-A8A3-BB17D0454B42}" type="presOf" srcId="{BF52853A-8415-4432-B48F-A72ABBB17382}" destId="{90F66A46-5A84-4500-B252-00641E666F23}" srcOrd="0" destOrd="0" presId="urn:microsoft.com/office/officeart/2005/8/layout/matrix1"/>
    <dgm:cxn modelId="{290CF765-D7B3-4B7C-BDF5-63E4F4DCEB4D}" type="presOf" srcId="{A381BE4F-139C-43DB-808C-5E49AF4F8A38}" destId="{527325B7-F5B0-4DE3-9B51-C6539364CC6C}" srcOrd="0" destOrd="0" presId="urn:microsoft.com/office/officeart/2005/8/layout/matrix1"/>
    <dgm:cxn modelId="{1F193C7C-B45B-4672-BBDA-1BF297FCCF25}" srcId="{BF52853A-8415-4432-B48F-A72ABBB17382}" destId="{4780FF10-99C1-4A28-AF84-05E267D2C171}" srcOrd="3" destOrd="0" parTransId="{43DBA7B3-46D1-483E-BF1A-99BE291E3BF0}" sibTransId="{5FC050D3-04CF-461C-AECD-E21E23855CE8}"/>
    <dgm:cxn modelId="{8CA4F481-0E48-47E2-A27E-4210347CE0D6}" type="presOf" srcId="{A381BE4F-139C-43DB-808C-5E49AF4F8A38}" destId="{6A812DCA-9DC9-425D-B032-000A54A8CDF1}" srcOrd="1" destOrd="0" presId="urn:microsoft.com/office/officeart/2005/8/layout/matrix1"/>
    <dgm:cxn modelId="{0F939682-628C-46EB-ADF0-D0E87E4D4A1F}" type="presOf" srcId="{2E329620-C368-46F5-AE04-963477E88C49}" destId="{DEAB5D4A-E1FB-4FD8-9368-823CB391F1CC}" srcOrd="0" destOrd="0" presId="urn:microsoft.com/office/officeart/2005/8/layout/matrix1"/>
    <dgm:cxn modelId="{9BBDC187-80F6-4C82-ACAE-A9F2B0C228DF}" srcId="{96E7095E-6E41-4DFA-997B-4F2EC8750BDE}" destId="{BF52853A-8415-4432-B48F-A72ABBB17382}" srcOrd="0" destOrd="0" parTransId="{2C7A7C32-A819-4FC7-AAEE-E51F2923C76D}" sibTransId="{2694FE62-0479-4AB8-956D-54EB78F1CE02}"/>
    <dgm:cxn modelId="{44CA9094-2790-4881-9A40-5249C6F88F60}" type="presOf" srcId="{4780FF10-99C1-4A28-AF84-05E267D2C171}" destId="{323A2FC6-4751-4A1A-A667-FC7BE68D43E1}" srcOrd="0" destOrd="0" presId="urn:microsoft.com/office/officeart/2005/8/layout/matrix1"/>
    <dgm:cxn modelId="{59C4B7A9-2D59-4051-805A-10FE3069856F}" srcId="{BF52853A-8415-4432-B48F-A72ABBB17382}" destId="{2E329620-C368-46F5-AE04-963477E88C49}" srcOrd="2" destOrd="0" parTransId="{9BF3CCAA-4F9D-419F-85D8-28CD58234017}" sibTransId="{6F93B6CC-4D8C-4A92-9503-34C7FA5118C4}"/>
    <dgm:cxn modelId="{E9A4BAA9-B477-47A6-B0E9-562F419120C2}" type="presOf" srcId="{2E329620-C368-46F5-AE04-963477E88C49}" destId="{C9A47FBF-B360-4B13-A900-5613941A42E9}" srcOrd="1" destOrd="0" presId="urn:microsoft.com/office/officeart/2005/8/layout/matrix1"/>
    <dgm:cxn modelId="{6B756CB2-ACE0-427B-966B-6FE9C3A75529}" srcId="{BF52853A-8415-4432-B48F-A72ABBB17382}" destId="{A381BE4F-139C-43DB-808C-5E49AF4F8A38}" srcOrd="1" destOrd="0" parTransId="{69177388-F58B-4A0E-877A-8BDB24F485FB}" sibTransId="{D1EB1B04-7159-4366-BBD9-FF29227F8A67}"/>
    <dgm:cxn modelId="{868FF2BE-3673-415B-BB6F-7E603184EA31}" type="presOf" srcId="{74C0EFEE-0667-4AEB-9F2A-2D536F042A9E}" destId="{2EC5C17B-5B22-4AC8-8F1D-F13F330D77D3}" srcOrd="1" destOrd="0" presId="urn:microsoft.com/office/officeart/2005/8/layout/matrix1"/>
    <dgm:cxn modelId="{C6876DCD-C484-4B18-BEA8-21B268B7F462}" type="presOf" srcId="{74C0EFEE-0667-4AEB-9F2A-2D536F042A9E}" destId="{4DCF27AD-A6B8-4B6B-B06A-C73C604118C7}" srcOrd="0" destOrd="0" presId="urn:microsoft.com/office/officeart/2005/8/layout/matrix1"/>
    <dgm:cxn modelId="{409729D3-A686-4074-B0F2-A31EFD6E782A}" type="presOf" srcId="{4780FF10-99C1-4A28-AF84-05E267D2C171}" destId="{6A7561FC-4C9B-4E05-B07A-8ADD5E28A45D}" srcOrd="1" destOrd="0" presId="urn:microsoft.com/office/officeart/2005/8/layout/matrix1"/>
    <dgm:cxn modelId="{36DE58E9-08A4-44D7-9B7C-EBEA308FC415}" type="presOf" srcId="{96E7095E-6E41-4DFA-997B-4F2EC8750BDE}" destId="{D28A57C8-2EB6-4971-A827-E70DBDD8AB2F}" srcOrd="0" destOrd="0" presId="urn:microsoft.com/office/officeart/2005/8/layout/matrix1"/>
    <dgm:cxn modelId="{14347660-F659-4F0B-B9ED-87A48CF23059}" type="presParOf" srcId="{D28A57C8-2EB6-4971-A827-E70DBDD8AB2F}" destId="{4CDEDB2F-FA40-4C07-8D6A-574C60E1F289}" srcOrd="0" destOrd="0" presId="urn:microsoft.com/office/officeart/2005/8/layout/matrix1"/>
    <dgm:cxn modelId="{1B463270-E946-4365-BA78-02E629862A1E}" type="presParOf" srcId="{4CDEDB2F-FA40-4C07-8D6A-574C60E1F289}" destId="{4DCF27AD-A6B8-4B6B-B06A-C73C604118C7}" srcOrd="0" destOrd="0" presId="urn:microsoft.com/office/officeart/2005/8/layout/matrix1"/>
    <dgm:cxn modelId="{7C2F750E-5A56-4629-829E-B9B9B83E21B9}" type="presParOf" srcId="{4CDEDB2F-FA40-4C07-8D6A-574C60E1F289}" destId="{2EC5C17B-5B22-4AC8-8F1D-F13F330D77D3}" srcOrd="1" destOrd="0" presId="urn:microsoft.com/office/officeart/2005/8/layout/matrix1"/>
    <dgm:cxn modelId="{892068C1-7667-40C0-A718-5557DF14C448}" type="presParOf" srcId="{4CDEDB2F-FA40-4C07-8D6A-574C60E1F289}" destId="{527325B7-F5B0-4DE3-9B51-C6539364CC6C}" srcOrd="2" destOrd="0" presId="urn:microsoft.com/office/officeart/2005/8/layout/matrix1"/>
    <dgm:cxn modelId="{EA1EEF22-2271-44D7-80BF-0CDA630650A0}" type="presParOf" srcId="{4CDEDB2F-FA40-4C07-8D6A-574C60E1F289}" destId="{6A812DCA-9DC9-425D-B032-000A54A8CDF1}" srcOrd="3" destOrd="0" presId="urn:microsoft.com/office/officeart/2005/8/layout/matrix1"/>
    <dgm:cxn modelId="{AE27AA7C-DB51-4870-8606-D51DA150012D}" type="presParOf" srcId="{4CDEDB2F-FA40-4C07-8D6A-574C60E1F289}" destId="{DEAB5D4A-E1FB-4FD8-9368-823CB391F1CC}" srcOrd="4" destOrd="0" presId="urn:microsoft.com/office/officeart/2005/8/layout/matrix1"/>
    <dgm:cxn modelId="{393F734A-9A5A-4D9A-B6AE-17A0423C66BD}" type="presParOf" srcId="{4CDEDB2F-FA40-4C07-8D6A-574C60E1F289}" destId="{C9A47FBF-B360-4B13-A900-5613941A42E9}" srcOrd="5" destOrd="0" presId="urn:microsoft.com/office/officeart/2005/8/layout/matrix1"/>
    <dgm:cxn modelId="{8A265F32-CD1D-4F15-A8A2-19E3CD1DC5B0}" type="presParOf" srcId="{4CDEDB2F-FA40-4C07-8D6A-574C60E1F289}" destId="{323A2FC6-4751-4A1A-A667-FC7BE68D43E1}" srcOrd="6" destOrd="0" presId="urn:microsoft.com/office/officeart/2005/8/layout/matrix1"/>
    <dgm:cxn modelId="{13F351E4-FBE5-49C3-AC9F-D60377F72955}" type="presParOf" srcId="{4CDEDB2F-FA40-4C07-8D6A-574C60E1F289}" destId="{6A7561FC-4C9B-4E05-B07A-8ADD5E28A45D}" srcOrd="7" destOrd="0" presId="urn:microsoft.com/office/officeart/2005/8/layout/matrix1"/>
    <dgm:cxn modelId="{3EAC48E9-D318-4736-896E-A82B3DC442F5}" type="presParOf" srcId="{D28A57C8-2EB6-4971-A827-E70DBDD8AB2F}" destId="{90F66A46-5A84-4500-B252-00641E666F23}" srcOrd="1" destOrd="0" presId="urn:microsoft.com/office/officeart/2005/8/layout/matrix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97807175-22DB-47A9-8F1D-522CF6DF64F8}"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en-US"/>
        </a:p>
      </dgm:t>
    </dgm:pt>
    <dgm:pt modelId="{C5D93E09-DD4E-4DDF-BDA2-808E44F2FC4B}">
      <dgm:prSet custT="1"/>
      <dgm:spPr>
        <a:solidFill>
          <a:schemeClr val="accent3"/>
        </a:solidFill>
      </dgm:spPr>
      <dgm:t>
        <a:bodyPr/>
        <a:lstStyle/>
        <a:p>
          <a:pPr>
            <a:spcAft>
              <a:spcPts val="0"/>
            </a:spcAft>
          </a:pPr>
          <a:r>
            <a:rPr lang="en-US" sz="1600" b="1" dirty="0">
              <a:latin typeface="Corbel" panose="020B0503020204020204" pitchFamily="34" charset="0"/>
            </a:rPr>
            <a:t>Competency 1: Technical</a:t>
          </a:r>
        </a:p>
        <a:p>
          <a:pPr>
            <a:spcAft>
              <a:spcPts val="0"/>
            </a:spcAft>
          </a:pPr>
          <a:r>
            <a:rPr lang="en-US" sz="1400" dirty="0">
              <a:latin typeface="Corbel" panose="020B0503020204020204" pitchFamily="34" charset="0"/>
            </a:rPr>
            <a:t>(Provides effective organization to the examination process)</a:t>
          </a:r>
          <a:endParaRPr lang="en-US" sz="1600" dirty="0">
            <a:latin typeface="Corbel" panose="020B0503020204020204" pitchFamily="34" charset="0"/>
          </a:endParaRPr>
        </a:p>
      </dgm:t>
      <dgm:extLst>
        <a:ext uri="{E40237B7-FDA0-4F09-8148-C483321AD2D9}">
          <dgm14:cNvPr xmlns:dgm14="http://schemas.microsoft.com/office/drawing/2010/diagram" id="0" name="">
            <a:hlinkClick xmlns:r="http://schemas.openxmlformats.org/officeDocument/2006/relationships" r:id="rId1" action="ppaction://hlinksldjump"/>
          </dgm14:cNvPr>
        </a:ext>
      </dgm:extLst>
    </dgm:pt>
    <dgm:pt modelId="{730C577A-6CD7-42F6-8AE9-190CB669DB1C}" type="parTrans" cxnId="{0DA2AC48-78D8-4B12-A32F-986A16FC1ECC}">
      <dgm:prSet/>
      <dgm:spPr/>
      <dgm:t>
        <a:bodyPr/>
        <a:lstStyle/>
        <a:p>
          <a:endParaRPr lang="en-US"/>
        </a:p>
      </dgm:t>
    </dgm:pt>
    <dgm:pt modelId="{B433DF23-CF5E-4257-960A-A669E9382C97}" type="sibTrans" cxnId="{0DA2AC48-78D8-4B12-A32F-986A16FC1ECC}">
      <dgm:prSet/>
      <dgm:spPr/>
      <dgm:t>
        <a:bodyPr/>
        <a:lstStyle/>
        <a:p>
          <a:endParaRPr lang="en-US"/>
        </a:p>
      </dgm:t>
    </dgm:pt>
    <dgm:pt modelId="{D4407414-DF1B-43A2-B5D8-D31D20B31F75}">
      <dgm:prSet custT="1"/>
      <dgm:spPr>
        <a:solidFill>
          <a:schemeClr val="accent3">
            <a:lumMod val="20000"/>
            <a:lumOff val="80000"/>
            <a:alpha val="90000"/>
          </a:schemeClr>
        </a:solidFill>
      </dgm:spPr>
      <dgm:t>
        <a:bodyPr lIns="182880"/>
        <a:lstStyle/>
        <a:p>
          <a:r>
            <a:rPr lang="en-US" sz="1000" dirty="0">
              <a:latin typeface="Corbel" panose="020B0503020204020204" pitchFamily="34" charset="0"/>
            </a:rPr>
            <a:t>Effectively adheres to examination procedures and policies</a:t>
          </a:r>
        </a:p>
      </dgm:t>
    </dgm:pt>
    <dgm:pt modelId="{AE399AF5-0B50-4DC0-98C2-3E409CA00573}" type="parTrans" cxnId="{E86E065D-D59F-4EB2-A3DB-9BCD8D84637F}">
      <dgm:prSet/>
      <dgm:spPr/>
      <dgm:t>
        <a:bodyPr/>
        <a:lstStyle/>
        <a:p>
          <a:endParaRPr lang="en-US"/>
        </a:p>
      </dgm:t>
    </dgm:pt>
    <dgm:pt modelId="{DDB7D484-3753-444A-A39E-36386433D90E}" type="sibTrans" cxnId="{E86E065D-D59F-4EB2-A3DB-9BCD8D84637F}">
      <dgm:prSet/>
      <dgm:spPr/>
      <dgm:t>
        <a:bodyPr/>
        <a:lstStyle/>
        <a:p>
          <a:endParaRPr lang="en-US"/>
        </a:p>
      </dgm:t>
    </dgm:pt>
    <dgm:pt modelId="{8E4CAFE1-2129-4F71-884C-E4B3CE24E0B0}">
      <dgm:prSet custT="1"/>
      <dgm:spPr>
        <a:solidFill>
          <a:schemeClr val="accent3">
            <a:lumMod val="20000"/>
            <a:lumOff val="80000"/>
            <a:alpha val="90000"/>
          </a:schemeClr>
        </a:solidFill>
      </dgm:spPr>
      <dgm:t>
        <a:bodyPr lIns="182880"/>
        <a:lstStyle/>
        <a:p>
          <a:r>
            <a:rPr lang="en-US" sz="1000" dirty="0">
              <a:latin typeface="Corbel" panose="020B0503020204020204" pitchFamily="34" charset="0"/>
            </a:rPr>
            <a:t>Effectively organizes assignments</a:t>
          </a:r>
        </a:p>
      </dgm:t>
    </dgm:pt>
    <dgm:pt modelId="{42EE8DE6-0D5E-457A-910B-CFEA7CA51BD4}" type="parTrans" cxnId="{2771B107-9A0E-4235-A24E-D40F84665B8A}">
      <dgm:prSet/>
      <dgm:spPr/>
      <dgm:t>
        <a:bodyPr/>
        <a:lstStyle/>
        <a:p>
          <a:endParaRPr lang="en-US"/>
        </a:p>
      </dgm:t>
    </dgm:pt>
    <dgm:pt modelId="{DCF8DE9A-219F-45D0-B20D-03B6EE5EAC3A}" type="sibTrans" cxnId="{2771B107-9A0E-4235-A24E-D40F84665B8A}">
      <dgm:prSet/>
      <dgm:spPr/>
      <dgm:t>
        <a:bodyPr/>
        <a:lstStyle/>
        <a:p>
          <a:endParaRPr lang="en-US"/>
        </a:p>
      </dgm:t>
    </dgm:pt>
    <dgm:pt modelId="{BEB4AD83-F37B-4BB1-9F4B-4DA2959F45B4}">
      <dgm:prSet custT="1"/>
      <dgm:spPr>
        <a:solidFill>
          <a:schemeClr val="accent3">
            <a:lumMod val="20000"/>
            <a:lumOff val="80000"/>
            <a:alpha val="90000"/>
          </a:schemeClr>
        </a:solidFill>
      </dgm:spPr>
      <dgm:t>
        <a:bodyPr lIns="182880"/>
        <a:lstStyle/>
        <a:p>
          <a:r>
            <a:rPr lang="en-US" sz="1000" dirty="0">
              <a:latin typeface="Corbel" panose="020B0503020204020204" pitchFamily="34" charset="0"/>
            </a:rPr>
            <a:t>Ensures pre-examination planning and requests are successfully completed in a timely manner</a:t>
          </a:r>
        </a:p>
      </dgm:t>
    </dgm:pt>
    <dgm:pt modelId="{313E9CB6-2B11-4F8A-9AFA-3BC38C99AB90}" type="parTrans" cxnId="{1742F27A-994C-4CD1-B16E-300B1509182B}">
      <dgm:prSet/>
      <dgm:spPr/>
      <dgm:t>
        <a:bodyPr/>
        <a:lstStyle/>
        <a:p>
          <a:endParaRPr lang="en-US"/>
        </a:p>
      </dgm:t>
    </dgm:pt>
    <dgm:pt modelId="{276A1867-F004-498A-A127-FB359EAA1C23}" type="sibTrans" cxnId="{1742F27A-994C-4CD1-B16E-300B1509182B}">
      <dgm:prSet/>
      <dgm:spPr/>
      <dgm:t>
        <a:bodyPr/>
        <a:lstStyle/>
        <a:p>
          <a:endParaRPr lang="en-US"/>
        </a:p>
      </dgm:t>
    </dgm:pt>
    <dgm:pt modelId="{BF77EEF3-4516-44B3-85D2-84382CD54166}">
      <dgm:prSet custT="1"/>
      <dgm:spPr>
        <a:solidFill>
          <a:schemeClr val="accent3">
            <a:lumMod val="20000"/>
            <a:lumOff val="80000"/>
            <a:alpha val="90000"/>
          </a:schemeClr>
        </a:solidFill>
      </dgm:spPr>
      <dgm:t>
        <a:bodyPr lIns="182880"/>
        <a:lstStyle/>
        <a:p>
          <a:r>
            <a:rPr lang="en-US" sz="1000" dirty="0">
              <a:latin typeface="Corbel" panose="020B0503020204020204" pitchFamily="34" charset="0"/>
            </a:rPr>
            <a:t>Organizes and effectively documents </a:t>
          </a:r>
          <a:r>
            <a:rPr lang="en-US" sz="1000" dirty="0" err="1">
              <a:latin typeface="Corbel" panose="020B0503020204020204" pitchFamily="34" charset="0"/>
            </a:rPr>
            <a:t>workpapers</a:t>
          </a:r>
          <a:r>
            <a:rPr lang="en-US" sz="1000" dirty="0">
              <a:latin typeface="Corbel" panose="020B0503020204020204" pitchFamily="34" charset="0"/>
            </a:rPr>
            <a:t> according to prescribed procedures</a:t>
          </a:r>
        </a:p>
      </dgm:t>
    </dgm:pt>
    <dgm:pt modelId="{5B37E855-84EB-42F3-BBC1-2A4E530C44DB}" type="parTrans" cxnId="{8A5168C8-A98F-40B0-BC2B-4195B8702371}">
      <dgm:prSet/>
      <dgm:spPr/>
      <dgm:t>
        <a:bodyPr/>
        <a:lstStyle/>
        <a:p>
          <a:endParaRPr lang="en-US"/>
        </a:p>
      </dgm:t>
    </dgm:pt>
    <dgm:pt modelId="{9F56B210-7F79-4059-806F-875277B9274E}" type="sibTrans" cxnId="{8A5168C8-A98F-40B0-BC2B-4195B8702371}">
      <dgm:prSet/>
      <dgm:spPr/>
      <dgm:t>
        <a:bodyPr/>
        <a:lstStyle/>
        <a:p>
          <a:endParaRPr lang="en-US"/>
        </a:p>
      </dgm:t>
    </dgm:pt>
    <dgm:pt modelId="{9323AF32-DE49-49B6-A8E3-58F51C7067D6}" type="pres">
      <dgm:prSet presAssocID="{97807175-22DB-47A9-8F1D-522CF6DF64F8}" presName="Name0" presStyleCnt="0">
        <dgm:presLayoutVars>
          <dgm:dir/>
          <dgm:animLvl val="lvl"/>
          <dgm:resizeHandles val="exact"/>
        </dgm:presLayoutVars>
      </dgm:prSet>
      <dgm:spPr/>
    </dgm:pt>
    <dgm:pt modelId="{B3D092C3-AA0C-4233-BBDD-9134F05931D0}" type="pres">
      <dgm:prSet presAssocID="{C5D93E09-DD4E-4DDF-BDA2-808E44F2FC4B}" presName="linNode" presStyleCnt="0"/>
      <dgm:spPr/>
    </dgm:pt>
    <dgm:pt modelId="{E57F5A02-ABED-49E4-A928-DA7D412F65B0}" type="pres">
      <dgm:prSet presAssocID="{C5D93E09-DD4E-4DDF-BDA2-808E44F2FC4B}" presName="parentText" presStyleLbl="node1" presStyleIdx="0" presStyleCnt="1">
        <dgm:presLayoutVars>
          <dgm:chMax val="1"/>
          <dgm:bulletEnabled val="1"/>
        </dgm:presLayoutVars>
      </dgm:prSet>
      <dgm:spPr/>
    </dgm:pt>
    <dgm:pt modelId="{71B7158D-AC23-43E1-B8B9-1CB388BCDCF7}" type="pres">
      <dgm:prSet presAssocID="{C5D93E09-DD4E-4DDF-BDA2-808E44F2FC4B}" presName="descendantText" presStyleLbl="alignAccFollowNode1" presStyleIdx="0" presStyleCnt="1" custScaleY="125122">
        <dgm:presLayoutVars>
          <dgm:bulletEnabled val="1"/>
        </dgm:presLayoutVars>
      </dgm:prSet>
      <dgm:spPr/>
    </dgm:pt>
  </dgm:ptLst>
  <dgm:cxnLst>
    <dgm:cxn modelId="{2771B107-9A0E-4235-A24E-D40F84665B8A}" srcId="{C5D93E09-DD4E-4DDF-BDA2-808E44F2FC4B}" destId="{8E4CAFE1-2129-4F71-884C-E4B3CE24E0B0}" srcOrd="1" destOrd="0" parTransId="{42EE8DE6-0D5E-457A-910B-CFEA7CA51BD4}" sibTransId="{DCF8DE9A-219F-45D0-B20D-03B6EE5EAC3A}"/>
    <dgm:cxn modelId="{5E33CB32-5B6F-40D0-8028-F8F95330A87C}" type="presOf" srcId="{D4407414-DF1B-43A2-B5D8-D31D20B31F75}" destId="{71B7158D-AC23-43E1-B8B9-1CB388BCDCF7}" srcOrd="0" destOrd="0" presId="urn:microsoft.com/office/officeart/2005/8/layout/vList5"/>
    <dgm:cxn modelId="{86CEBB40-B6FF-43C9-8948-60705385D604}" type="presOf" srcId="{BF77EEF3-4516-44B3-85D2-84382CD54166}" destId="{71B7158D-AC23-43E1-B8B9-1CB388BCDCF7}" srcOrd="0" destOrd="3" presId="urn:microsoft.com/office/officeart/2005/8/layout/vList5"/>
    <dgm:cxn modelId="{E86E065D-D59F-4EB2-A3DB-9BCD8D84637F}" srcId="{C5D93E09-DD4E-4DDF-BDA2-808E44F2FC4B}" destId="{D4407414-DF1B-43A2-B5D8-D31D20B31F75}" srcOrd="0" destOrd="0" parTransId="{AE399AF5-0B50-4DC0-98C2-3E409CA00573}" sibTransId="{DDB7D484-3753-444A-A39E-36386433D90E}"/>
    <dgm:cxn modelId="{0DA2AC48-78D8-4B12-A32F-986A16FC1ECC}" srcId="{97807175-22DB-47A9-8F1D-522CF6DF64F8}" destId="{C5D93E09-DD4E-4DDF-BDA2-808E44F2FC4B}" srcOrd="0" destOrd="0" parTransId="{730C577A-6CD7-42F6-8AE9-190CB669DB1C}" sibTransId="{B433DF23-CF5E-4257-960A-A669E9382C97}"/>
    <dgm:cxn modelId="{1742F27A-994C-4CD1-B16E-300B1509182B}" srcId="{C5D93E09-DD4E-4DDF-BDA2-808E44F2FC4B}" destId="{BEB4AD83-F37B-4BB1-9F4B-4DA2959F45B4}" srcOrd="2" destOrd="0" parTransId="{313E9CB6-2B11-4F8A-9AFA-3BC38C99AB90}" sibTransId="{276A1867-F004-498A-A127-FB359EAA1C23}"/>
    <dgm:cxn modelId="{B8B3D081-9C2C-4A85-AB7E-835458223BAE}" type="presOf" srcId="{8E4CAFE1-2129-4F71-884C-E4B3CE24E0B0}" destId="{71B7158D-AC23-43E1-B8B9-1CB388BCDCF7}" srcOrd="0" destOrd="1" presId="urn:microsoft.com/office/officeart/2005/8/layout/vList5"/>
    <dgm:cxn modelId="{8B894E9E-B72C-4FD8-9041-80642B379CC1}" type="presOf" srcId="{C5D93E09-DD4E-4DDF-BDA2-808E44F2FC4B}" destId="{E57F5A02-ABED-49E4-A928-DA7D412F65B0}" srcOrd="0" destOrd="0" presId="urn:microsoft.com/office/officeart/2005/8/layout/vList5"/>
    <dgm:cxn modelId="{E5D000B8-3360-4D5D-8B7B-335D0E0B5434}" type="presOf" srcId="{97807175-22DB-47A9-8F1D-522CF6DF64F8}" destId="{9323AF32-DE49-49B6-A8E3-58F51C7067D6}" srcOrd="0" destOrd="0" presId="urn:microsoft.com/office/officeart/2005/8/layout/vList5"/>
    <dgm:cxn modelId="{8A5168C8-A98F-40B0-BC2B-4195B8702371}" srcId="{C5D93E09-DD4E-4DDF-BDA2-808E44F2FC4B}" destId="{BF77EEF3-4516-44B3-85D2-84382CD54166}" srcOrd="3" destOrd="0" parTransId="{5B37E855-84EB-42F3-BBC1-2A4E530C44DB}" sibTransId="{9F56B210-7F79-4059-806F-875277B9274E}"/>
    <dgm:cxn modelId="{C7F39EE1-04BD-4510-9350-35F6EEB77559}" type="presOf" srcId="{BEB4AD83-F37B-4BB1-9F4B-4DA2959F45B4}" destId="{71B7158D-AC23-43E1-B8B9-1CB388BCDCF7}" srcOrd="0" destOrd="2" presId="urn:microsoft.com/office/officeart/2005/8/layout/vList5"/>
    <dgm:cxn modelId="{70F996FF-EEA3-407F-922F-4732DDB89211}" type="presParOf" srcId="{9323AF32-DE49-49B6-A8E3-58F51C7067D6}" destId="{B3D092C3-AA0C-4233-BBDD-9134F05931D0}" srcOrd="0" destOrd="0" presId="urn:microsoft.com/office/officeart/2005/8/layout/vList5"/>
    <dgm:cxn modelId="{321ADA51-B8FA-4F13-B3FB-67FF05477F54}" type="presParOf" srcId="{B3D092C3-AA0C-4233-BBDD-9134F05931D0}" destId="{E57F5A02-ABED-49E4-A928-DA7D412F65B0}" srcOrd="0" destOrd="0" presId="urn:microsoft.com/office/officeart/2005/8/layout/vList5"/>
    <dgm:cxn modelId="{9D112A19-FE10-4018-AB5C-603BC81DF58B}" type="presParOf" srcId="{B3D092C3-AA0C-4233-BBDD-9134F05931D0}" destId="{71B7158D-AC23-43E1-B8B9-1CB388BCDCF7}" srcOrd="1" destOrd="0" presId="urn:microsoft.com/office/officeart/2005/8/layout/vList5"/>
  </dgm:cxnLst>
  <dgm:bg/>
  <dgm:whole/>
  <dgm:extLst>
    <a:ext uri="http://schemas.microsoft.com/office/drawing/2008/diagram">
      <dsp:dataModelExt xmlns:dsp="http://schemas.microsoft.com/office/drawing/2008/diagram" relId="rId13"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A53B2FC-9615-42F7-B0B8-452A0EEFF1DF}">
      <dsp:nvSpPr>
        <dsp:cNvPr id="0" name=""/>
        <dsp:cNvSpPr/>
      </dsp:nvSpPr>
      <dsp:spPr>
        <a:xfrm rot="5400000">
          <a:off x="5043059" y="-2063901"/>
          <a:ext cx="1002504" cy="5218176"/>
        </a:xfrm>
        <a:prstGeom prst="round2SameRect">
          <a:avLst/>
        </a:prstGeom>
        <a:solidFill>
          <a:schemeClr val="accent3">
            <a:lumMod val="20000"/>
            <a:lumOff val="80000"/>
            <a:alpha val="9000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57150" lvl="1" indent="-57150" algn="l" defTabSz="466725">
            <a:lnSpc>
              <a:spcPct val="90000"/>
            </a:lnSpc>
            <a:spcBef>
              <a:spcPct val="0"/>
            </a:spcBef>
            <a:spcAft>
              <a:spcPct val="15000"/>
            </a:spcAft>
            <a:buChar char="•"/>
          </a:pPr>
          <a:r>
            <a:rPr lang="en-US" sz="1050" kern="1200" dirty="0">
              <a:latin typeface="Corbel" panose="020B0503020204020204" pitchFamily="34" charset="0"/>
            </a:rPr>
            <a:t>Effectively adheres to examination procedures and policies</a:t>
          </a:r>
        </a:p>
        <a:p>
          <a:pPr marL="57150" lvl="1" indent="-57150" algn="l" defTabSz="466725">
            <a:lnSpc>
              <a:spcPct val="90000"/>
            </a:lnSpc>
            <a:spcBef>
              <a:spcPct val="0"/>
            </a:spcBef>
            <a:spcAft>
              <a:spcPct val="15000"/>
            </a:spcAft>
            <a:buChar char="•"/>
          </a:pPr>
          <a:r>
            <a:rPr lang="en-US" sz="1050" kern="1200" dirty="0">
              <a:latin typeface="Corbel" panose="020B0503020204020204" pitchFamily="34" charset="0"/>
            </a:rPr>
            <a:t>Effectively organizes assignments</a:t>
          </a:r>
        </a:p>
        <a:p>
          <a:pPr marL="57150" lvl="1" indent="-57150" algn="l" defTabSz="466725">
            <a:lnSpc>
              <a:spcPct val="90000"/>
            </a:lnSpc>
            <a:spcBef>
              <a:spcPct val="0"/>
            </a:spcBef>
            <a:spcAft>
              <a:spcPct val="15000"/>
            </a:spcAft>
            <a:buChar char="•"/>
          </a:pPr>
          <a:r>
            <a:rPr lang="en-US" sz="1050" kern="1200" dirty="0">
              <a:latin typeface="Corbel" panose="020B0503020204020204" pitchFamily="34" charset="0"/>
            </a:rPr>
            <a:t>Ensures pre-examination planning and requests are successfully completed in a timely manner</a:t>
          </a:r>
        </a:p>
        <a:p>
          <a:pPr marL="57150" lvl="1" indent="-57150" algn="l" defTabSz="466725">
            <a:lnSpc>
              <a:spcPct val="90000"/>
            </a:lnSpc>
            <a:spcBef>
              <a:spcPct val="0"/>
            </a:spcBef>
            <a:spcAft>
              <a:spcPct val="15000"/>
            </a:spcAft>
            <a:buChar char="•"/>
          </a:pPr>
          <a:r>
            <a:rPr lang="en-US" sz="1050" kern="1200" dirty="0">
              <a:latin typeface="Corbel" panose="020B0503020204020204" pitchFamily="34" charset="0"/>
            </a:rPr>
            <a:t>Organizes and effectively documents </a:t>
          </a:r>
          <a:r>
            <a:rPr lang="en-US" sz="1050" kern="1200" dirty="0" err="1">
              <a:latin typeface="Corbel" panose="020B0503020204020204" pitchFamily="34" charset="0"/>
            </a:rPr>
            <a:t>workpapers</a:t>
          </a:r>
          <a:r>
            <a:rPr lang="en-US" sz="1050" kern="1200" dirty="0">
              <a:latin typeface="Corbel" panose="020B0503020204020204" pitchFamily="34" charset="0"/>
            </a:rPr>
            <a:t> according to prescribed procedures</a:t>
          </a:r>
        </a:p>
      </dsp:txBody>
      <dsp:txXfrm rot="-5400000">
        <a:off x="2935223" y="92873"/>
        <a:ext cx="5169238" cy="904628"/>
      </dsp:txXfrm>
    </dsp:sp>
    <dsp:sp modelId="{D3FBB214-909E-4C31-9D60-171F7E75804E}">
      <dsp:nvSpPr>
        <dsp:cNvPr id="0" name=""/>
        <dsp:cNvSpPr/>
      </dsp:nvSpPr>
      <dsp:spPr>
        <a:xfrm>
          <a:off x="0" y="532"/>
          <a:ext cx="2935224" cy="1089309"/>
        </a:xfrm>
        <a:prstGeom prst="roundRect">
          <a:avLst/>
        </a:prstGeom>
        <a:solidFill>
          <a:schemeClr val="accent3"/>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30480" rIns="60960" bIns="30480" numCol="1" spcCol="1270" anchor="ctr" anchorCtr="0">
          <a:noAutofit/>
        </a:bodyPr>
        <a:lstStyle/>
        <a:p>
          <a:pPr marL="0" lvl="0" indent="0" algn="ctr" defTabSz="711200">
            <a:lnSpc>
              <a:spcPct val="90000"/>
            </a:lnSpc>
            <a:spcBef>
              <a:spcPct val="0"/>
            </a:spcBef>
            <a:spcAft>
              <a:spcPts val="0"/>
            </a:spcAft>
            <a:buNone/>
          </a:pPr>
          <a:r>
            <a:rPr lang="en-US" sz="1600" b="1" kern="1200" dirty="0">
              <a:latin typeface="Corbel" panose="020B0503020204020204" pitchFamily="34" charset="0"/>
            </a:rPr>
            <a:t>Competency 1: Technical</a:t>
          </a:r>
        </a:p>
        <a:p>
          <a:pPr marL="0" lvl="0" indent="0" algn="ctr" defTabSz="711200">
            <a:lnSpc>
              <a:spcPct val="90000"/>
            </a:lnSpc>
            <a:spcBef>
              <a:spcPct val="0"/>
            </a:spcBef>
            <a:spcAft>
              <a:spcPts val="0"/>
            </a:spcAft>
            <a:buNone/>
          </a:pPr>
          <a:r>
            <a:rPr lang="en-US" sz="1400" kern="1200" dirty="0">
              <a:latin typeface="Corbel" panose="020B0503020204020204" pitchFamily="34" charset="0"/>
            </a:rPr>
            <a:t>(Provides effective organization to the examination process)</a:t>
          </a:r>
          <a:endParaRPr lang="en-US" sz="1600" kern="1200" dirty="0">
            <a:latin typeface="Corbel" panose="020B0503020204020204" pitchFamily="34" charset="0"/>
          </a:endParaRPr>
        </a:p>
      </dsp:txBody>
      <dsp:txXfrm>
        <a:off x="53176" y="53708"/>
        <a:ext cx="2828872" cy="982957"/>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9A6E06E-EEEE-4A60-A98C-1F83E00E6022}">
      <dsp:nvSpPr>
        <dsp:cNvPr id="0" name=""/>
        <dsp:cNvSpPr/>
      </dsp:nvSpPr>
      <dsp:spPr>
        <a:xfrm rot="5400000">
          <a:off x="5218723" y="-2202102"/>
          <a:ext cx="651177" cy="5218176"/>
        </a:xfrm>
        <a:prstGeom prst="round2Same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82880" tIns="123825" rIns="247650" bIns="123825" numCol="1" spcCol="1270" anchor="ctr" anchorCtr="0">
          <a:noAutofit/>
        </a:bodyPr>
        <a:lstStyle/>
        <a:p>
          <a:pPr marL="57150" lvl="1" indent="-57150" algn="l" defTabSz="444500">
            <a:lnSpc>
              <a:spcPct val="90000"/>
            </a:lnSpc>
            <a:spcBef>
              <a:spcPct val="0"/>
            </a:spcBef>
            <a:spcAft>
              <a:spcPct val="15000"/>
            </a:spcAft>
            <a:buChar char="•"/>
          </a:pPr>
          <a:r>
            <a:rPr lang="en-US" sz="1000" kern="1200" dirty="0">
              <a:latin typeface="Corbel" panose="020B0503020204020204" pitchFamily="34" charset="0"/>
            </a:rPr>
            <a:t>Effectively follows established examination procedures to collect and analyze data</a:t>
          </a:r>
        </a:p>
        <a:p>
          <a:pPr marL="57150" lvl="1" indent="-57150" algn="l" defTabSz="444500">
            <a:lnSpc>
              <a:spcPct val="90000"/>
            </a:lnSpc>
            <a:spcBef>
              <a:spcPct val="0"/>
            </a:spcBef>
            <a:spcAft>
              <a:spcPct val="15000"/>
            </a:spcAft>
            <a:buChar char="•"/>
          </a:pPr>
          <a:r>
            <a:rPr lang="en-US" sz="1000" kern="1200" dirty="0">
              <a:latin typeface="Corbel" panose="020B0503020204020204" pitchFamily="34" charset="0"/>
            </a:rPr>
            <a:t>Develops correct conclusions from collected data</a:t>
          </a:r>
        </a:p>
      </dsp:txBody>
      <dsp:txXfrm rot="-5400000">
        <a:off x="2935224" y="113185"/>
        <a:ext cx="5186388" cy="587601"/>
      </dsp:txXfrm>
    </dsp:sp>
    <dsp:sp modelId="{2502E7A0-0D2C-4962-8495-E16D158DAE19}">
      <dsp:nvSpPr>
        <dsp:cNvPr id="0" name=""/>
        <dsp:cNvSpPr/>
      </dsp:nvSpPr>
      <dsp:spPr>
        <a:xfrm>
          <a:off x="0" y="0"/>
          <a:ext cx="2935224" cy="813972"/>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30480" rIns="60960" bIns="30480" numCol="1" spcCol="1270" anchor="ctr" anchorCtr="0">
          <a:noAutofit/>
        </a:bodyPr>
        <a:lstStyle/>
        <a:p>
          <a:pPr marL="0" lvl="0" indent="0" algn="ctr" defTabSz="711200">
            <a:lnSpc>
              <a:spcPct val="90000"/>
            </a:lnSpc>
            <a:spcBef>
              <a:spcPct val="0"/>
            </a:spcBef>
            <a:spcAft>
              <a:spcPts val="0"/>
            </a:spcAft>
            <a:buNone/>
          </a:pPr>
          <a:r>
            <a:rPr lang="en-US" sz="1600" b="1" kern="1200" dirty="0">
              <a:latin typeface="Corbel" panose="020B0503020204020204" pitchFamily="34" charset="0"/>
            </a:rPr>
            <a:t>Competency 2: Conceptual</a:t>
          </a:r>
        </a:p>
        <a:p>
          <a:pPr marL="0" lvl="0" indent="0" algn="ctr" defTabSz="711200">
            <a:lnSpc>
              <a:spcPct val="90000"/>
            </a:lnSpc>
            <a:spcBef>
              <a:spcPct val="0"/>
            </a:spcBef>
            <a:spcAft>
              <a:spcPts val="0"/>
            </a:spcAft>
            <a:buNone/>
          </a:pPr>
          <a:r>
            <a:rPr lang="en-US" sz="1600" b="1" kern="1200" dirty="0">
              <a:latin typeface="Corbel" panose="020B0503020204020204" pitchFamily="34" charset="0"/>
            </a:rPr>
            <a:t> </a:t>
          </a:r>
          <a:r>
            <a:rPr lang="en-US" sz="1400" kern="1200" dirty="0">
              <a:latin typeface="Corbel" panose="020B0503020204020204" pitchFamily="34" charset="0"/>
            </a:rPr>
            <a:t>(Provides effective organization to the examination process)</a:t>
          </a:r>
          <a:endParaRPr lang="en-US" sz="1600" kern="1200" dirty="0">
            <a:latin typeface="Corbel" panose="020B0503020204020204" pitchFamily="34" charset="0"/>
          </a:endParaRPr>
        </a:p>
      </dsp:txBody>
      <dsp:txXfrm>
        <a:off x="39735" y="39735"/>
        <a:ext cx="2855754" cy="734502"/>
      </dsp:txXfrm>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5B5F505-E46F-4EC1-A419-ACAAF056FFEF}">
      <dsp:nvSpPr>
        <dsp:cNvPr id="0" name=""/>
        <dsp:cNvSpPr/>
      </dsp:nvSpPr>
      <dsp:spPr>
        <a:xfrm rot="5400000">
          <a:off x="5255270" y="-2247785"/>
          <a:ext cx="578084" cy="5218176"/>
        </a:xfrm>
        <a:prstGeom prst="round2SameRect">
          <a:avLst/>
        </a:prstGeom>
        <a:solidFill>
          <a:schemeClr val="accent2">
            <a:lumMod val="20000"/>
            <a:lumOff val="80000"/>
            <a:alpha val="9000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82880" tIns="123825" rIns="247650" bIns="123825" numCol="1" spcCol="1270" anchor="ctr" anchorCtr="0">
          <a:noAutofit/>
        </a:bodyPr>
        <a:lstStyle/>
        <a:p>
          <a:pPr marL="57150" lvl="1" indent="-57150" algn="l" defTabSz="444500">
            <a:lnSpc>
              <a:spcPct val="90000"/>
            </a:lnSpc>
            <a:spcBef>
              <a:spcPct val="0"/>
            </a:spcBef>
            <a:spcAft>
              <a:spcPct val="15000"/>
            </a:spcAft>
            <a:buChar char="•"/>
          </a:pPr>
          <a:r>
            <a:rPr lang="en-US" sz="1000" kern="1200" dirty="0">
              <a:latin typeface="Corbel" panose="020B0503020204020204" pitchFamily="34" charset="0"/>
            </a:rPr>
            <a:t>Effectively demonstrates knowledge of policies, procedures, laws, rules and regulations</a:t>
          </a:r>
        </a:p>
      </dsp:txBody>
      <dsp:txXfrm rot="-5400000">
        <a:off x="2935224" y="100481"/>
        <a:ext cx="5189956" cy="521644"/>
      </dsp:txXfrm>
    </dsp:sp>
    <dsp:sp modelId="{ADF1E45E-E46E-4630-900E-7E508CA6F841}">
      <dsp:nvSpPr>
        <dsp:cNvPr id="0" name=""/>
        <dsp:cNvSpPr/>
      </dsp:nvSpPr>
      <dsp:spPr>
        <a:xfrm>
          <a:off x="0" y="0"/>
          <a:ext cx="2935224" cy="722605"/>
        </a:xfrm>
        <a:prstGeom prst="roundRect">
          <a:avLst/>
        </a:prstGeom>
        <a:solidFill>
          <a:schemeClr val="accent2"/>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30480" rIns="60960" bIns="30480" numCol="1" spcCol="1270" anchor="ctr" anchorCtr="0">
          <a:noAutofit/>
        </a:bodyPr>
        <a:lstStyle/>
        <a:p>
          <a:pPr marL="0" lvl="0" indent="0" algn="ctr" defTabSz="711200">
            <a:lnSpc>
              <a:spcPct val="90000"/>
            </a:lnSpc>
            <a:spcBef>
              <a:spcPct val="0"/>
            </a:spcBef>
            <a:spcAft>
              <a:spcPts val="0"/>
            </a:spcAft>
            <a:buNone/>
          </a:pPr>
          <a:r>
            <a:rPr lang="en-US" sz="1600" b="1" kern="1200" dirty="0">
              <a:latin typeface="Corbel" panose="020B0503020204020204" pitchFamily="34" charset="0"/>
            </a:rPr>
            <a:t>Competency 3:</a:t>
          </a:r>
        </a:p>
        <a:p>
          <a:pPr marL="0" lvl="0" indent="0" algn="ctr" defTabSz="711200">
            <a:lnSpc>
              <a:spcPct val="90000"/>
            </a:lnSpc>
            <a:spcBef>
              <a:spcPct val="0"/>
            </a:spcBef>
            <a:spcAft>
              <a:spcPts val="0"/>
            </a:spcAft>
            <a:buNone/>
          </a:pPr>
          <a:r>
            <a:rPr lang="en-US" sz="1600" b="1" kern="1200" dirty="0">
              <a:latin typeface="Corbel" panose="020B0503020204020204" pitchFamily="34" charset="0"/>
            </a:rPr>
            <a:t>Legal/Compliance</a:t>
          </a:r>
          <a:endParaRPr lang="en-US" sz="1600" kern="1200" dirty="0">
            <a:latin typeface="Corbel" panose="020B0503020204020204" pitchFamily="34" charset="0"/>
          </a:endParaRPr>
        </a:p>
      </dsp:txBody>
      <dsp:txXfrm>
        <a:off x="35275" y="35275"/>
        <a:ext cx="2864674" cy="652055"/>
      </dsp:txXfrm>
    </dsp:sp>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B6D1136-D62C-4928-964F-81C60D72C4D8}">
      <dsp:nvSpPr>
        <dsp:cNvPr id="0" name=""/>
        <dsp:cNvSpPr/>
      </dsp:nvSpPr>
      <dsp:spPr>
        <a:xfrm rot="5400000">
          <a:off x="5047579" y="-2111240"/>
          <a:ext cx="990598" cy="5213080"/>
        </a:xfrm>
        <a:prstGeom prst="round2SameRect">
          <a:avLst/>
        </a:prstGeom>
        <a:solidFill>
          <a:schemeClr val="accent4">
            <a:lumMod val="20000"/>
            <a:lumOff val="80000"/>
            <a:alpha val="9000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82880" tIns="123825" rIns="247650" bIns="123825" numCol="1" spcCol="1270" anchor="ctr" anchorCtr="0">
          <a:noAutofit/>
        </a:bodyPr>
        <a:lstStyle/>
        <a:p>
          <a:pPr marL="57150" lvl="1" indent="-57150" algn="l" defTabSz="444500">
            <a:lnSpc>
              <a:spcPct val="90000"/>
            </a:lnSpc>
            <a:spcBef>
              <a:spcPct val="0"/>
            </a:spcBef>
            <a:spcAft>
              <a:spcPct val="15000"/>
            </a:spcAft>
            <a:buChar char="•"/>
          </a:pPr>
          <a:r>
            <a:rPr lang="en-US" sz="1000" kern="1200" dirty="0">
              <a:latin typeface="Corbel" panose="020B0503020204020204" pitchFamily="34" charset="0"/>
            </a:rPr>
            <a:t>Effectively and clearly communicates with financial institution personnel to obtain information</a:t>
          </a:r>
        </a:p>
        <a:p>
          <a:pPr marL="57150" lvl="1" indent="-57150" algn="l" defTabSz="444500">
            <a:lnSpc>
              <a:spcPct val="90000"/>
            </a:lnSpc>
            <a:spcBef>
              <a:spcPct val="0"/>
            </a:spcBef>
            <a:spcAft>
              <a:spcPct val="15000"/>
            </a:spcAft>
            <a:buChar char="•"/>
          </a:pPr>
          <a:r>
            <a:rPr lang="en-US" sz="1000" kern="1200" dirty="0">
              <a:latin typeface="Corbel" panose="020B0503020204020204" pitchFamily="34" charset="0"/>
            </a:rPr>
            <a:t>Effectively and clearly communicates examination findings to supervisory personnel</a:t>
          </a:r>
        </a:p>
        <a:p>
          <a:pPr marL="57150" lvl="1" indent="-57150" algn="l" defTabSz="444500">
            <a:lnSpc>
              <a:spcPct val="90000"/>
            </a:lnSpc>
            <a:spcBef>
              <a:spcPct val="0"/>
            </a:spcBef>
            <a:spcAft>
              <a:spcPct val="15000"/>
            </a:spcAft>
            <a:buChar char="•"/>
          </a:pPr>
          <a:r>
            <a:rPr lang="en-US" sz="1000" kern="1200" dirty="0">
              <a:latin typeface="Corbel" panose="020B0503020204020204" pitchFamily="34" charset="0"/>
            </a:rPr>
            <a:t>Effectively prepares written comments that are accurate, grammatically correct, logically arranged, and factually support any conclusions drawn</a:t>
          </a:r>
        </a:p>
        <a:p>
          <a:pPr marL="57150" lvl="1" indent="-57150" algn="l" defTabSz="444500">
            <a:lnSpc>
              <a:spcPct val="90000"/>
            </a:lnSpc>
            <a:spcBef>
              <a:spcPct val="0"/>
            </a:spcBef>
            <a:spcAft>
              <a:spcPct val="15000"/>
            </a:spcAft>
            <a:buChar char="•"/>
          </a:pPr>
          <a:r>
            <a:rPr lang="en-US" sz="1000" kern="1200" dirty="0">
              <a:latin typeface="Corbel" panose="020B0503020204020204" pitchFamily="34" charset="0"/>
            </a:rPr>
            <a:t>Works effectively with others to achieve common goals</a:t>
          </a:r>
        </a:p>
      </dsp:txBody>
      <dsp:txXfrm rot="-5400000">
        <a:off x="2936339" y="48357"/>
        <a:ext cx="5164723" cy="893884"/>
      </dsp:txXfrm>
    </dsp:sp>
    <dsp:sp modelId="{9D7794BE-4045-43A2-A72B-89A678AB7EC5}">
      <dsp:nvSpPr>
        <dsp:cNvPr id="0" name=""/>
        <dsp:cNvSpPr/>
      </dsp:nvSpPr>
      <dsp:spPr>
        <a:xfrm>
          <a:off x="3981" y="967"/>
          <a:ext cx="2932357" cy="989632"/>
        </a:xfrm>
        <a:prstGeom prst="roundRect">
          <a:avLst/>
        </a:prstGeom>
        <a:solidFill>
          <a:schemeClr val="accent4"/>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30480" rIns="60960" bIns="30480" numCol="1" spcCol="1270" anchor="ctr" anchorCtr="0">
          <a:noAutofit/>
        </a:bodyPr>
        <a:lstStyle/>
        <a:p>
          <a:pPr marL="0" lvl="0" indent="0" algn="ctr" defTabSz="711200">
            <a:lnSpc>
              <a:spcPct val="90000"/>
            </a:lnSpc>
            <a:spcBef>
              <a:spcPct val="0"/>
            </a:spcBef>
            <a:spcAft>
              <a:spcPts val="0"/>
            </a:spcAft>
            <a:buNone/>
          </a:pPr>
          <a:r>
            <a:rPr lang="en-US" sz="1600" b="1" kern="1200" dirty="0">
              <a:latin typeface="Corbel" panose="020B0503020204020204" pitchFamily="34" charset="0"/>
            </a:rPr>
            <a:t>Competency 4: Human Relations</a:t>
          </a:r>
        </a:p>
        <a:p>
          <a:pPr marL="0" lvl="0" indent="0" algn="ctr" defTabSz="711200">
            <a:lnSpc>
              <a:spcPct val="90000"/>
            </a:lnSpc>
            <a:spcBef>
              <a:spcPct val="0"/>
            </a:spcBef>
            <a:spcAft>
              <a:spcPts val="0"/>
            </a:spcAft>
            <a:buNone/>
          </a:pPr>
          <a:r>
            <a:rPr lang="en-US" sz="1600" b="1" kern="1200" dirty="0">
              <a:latin typeface="Corbel" panose="020B0503020204020204" pitchFamily="34" charset="0"/>
            </a:rPr>
            <a:t> </a:t>
          </a:r>
          <a:r>
            <a:rPr lang="en-US" sz="1400" kern="1200" dirty="0">
              <a:latin typeface="Corbel" panose="020B0503020204020204" pitchFamily="34" charset="0"/>
            </a:rPr>
            <a:t>(Provides effective organization to the examination process)</a:t>
          </a:r>
        </a:p>
      </dsp:txBody>
      <dsp:txXfrm>
        <a:off x="52291" y="49277"/>
        <a:ext cx="2835737" cy="893012"/>
      </dsp:txXfrm>
    </dsp:sp>
  </dsp:spTree>
</dsp:drawing>
</file>

<file path=ppt/diagrams/drawing1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4FBA781-54AC-4929-AC10-B76E468D1A6E}">
      <dsp:nvSpPr>
        <dsp:cNvPr id="0" name=""/>
        <dsp:cNvSpPr/>
      </dsp:nvSpPr>
      <dsp:spPr>
        <a:xfrm rot="16200000">
          <a:off x="704850" y="-704850"/>
          <a:ext cx="2819400" cy="4229100"/>
        </a:xfrm>
        <a:prstGeom prst="round1Rect">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0688" tIns="170688" rIns="170688" bIns="170688" numCol="1" spcCol="1270" anchor="ctr" anchorCtr="0">
          <a:noAutofit/>
        </a:bodyPr>
        <a:lstStyle/>
        <a:p>
          <a:pPr marL="0" lvl="0" indent="0" algn="ctr" defTabSz="1066800">
            <a:lnSpc>
              <a:spcPct val="90000"/>
            </a:lnSpc>
            <a:spcBef>
              <a:spcPct val="0"/>
            </a:spcBef>
            <a:spcAft>
              <a:spcPct val="35000"/>
            </a:spcAft>
            <a:buNone/>
          </a:pPr>
          <a:endParaRPr lang="en-US" sz="2400" b="1" kern="1200" dirty="0">
            <a:latin typeface="Corbel" panose="020B0503020204020204" pitchFamily="34" charset="0"/>
            <a:cs typeface="Arial" panose="020B0604020202020204" pitchFamily="34" charset="0"/>
          </a:endParaRPr>
        </a:p>
        <a:p>
          <a:pPr marL="0" lvl="0" indent="0" algn="ctr" defTabSz="1066800">
            <a:lnSpc>
              <a:spcPct val="90000"/>
            </a:lnSpc>
            <a:spcBef>
              <a:spcPct val="0"/>
            </a:spcBef>
            <a:spcAft>
              <a:spcPct val="35000"/>
            </a:spcAft>
            <a:buNone/>
          </a:pPr>
          <a:r>
            <a:rPr lang="en-US" sz="2400" b="1" kern="1200" dirty="0">
              <a:latin typeface="Corbel" panose="020B0503020204020204" pitchFamily="34" charset="0"/>
              <a:cs typeface="Arial" panose="020B0604020202020204" pitchFamily="34" charset="0"/>
            </a:rPr>
            <a:t>Department resources</a:t>
          </a:r>
          <a:br>
            <a:rPr lang="en-US" sz="2400" b="1" kern="1200" dirty="0">
              <a:latin typeface="Corbel" panose="020B0503020204020204" pitchFamily="34" charset="0"/>
              <a:cs typeface="Arial" panose="020B0604020202020204" pitchFamily="34" charset="0"/>
            </a:rPr>
          </a:br>
          <a:r>
            <a:rPr lang="en-US" sz="2400" b="1" kern="1200" dirty="0">
              <a:latin typeface="Corbel" panose="020B0503020204020204" pitchFamily="34" charset="0"/>
              <a:cs typeface="Arial" panose="020B0604020202020204" pitchFamily="34" charset="0"/>
            </a:rPr>
            <a:t>Monitored OTJ experience</a:t>
          </a:r>
          <a:br>
            <a:rPr lang="en-US" sz="2400" b="1" kern="1200" dirty="0">
              <a:latin typeface="Corbel" panose="020B0503020204020204" pitchFamily="34" charset="0"/>
              <a:cs typeface="Arial" panose="020B0604020202020204" pitchFamily="34" charset="0"/>
            </a:rPr>
          </a:br>
          <a:r>
            <a:rPr lang="en-US" sz="2400" b="1" kern="1200" dirty="0">
              <a:latin typeface="Corbel" panose="020B0503020204020204" pitchFamily="34" charset="0"/>
              <a:cs typeface="Arial" panose="020B0604020202020204" pitchFamily="34" charset="0"/>
            </a:rPr>
            <a:t>Review examination manual</a:t>
          </a:r>
          <a:br>
            <a:rPr lang="en-US" sz="2400" b="1" kern="1200" dirty="0">
              <a:latin typeface="Corbel" panose="020B0503020204020204" pitchFamily="34" charset="0"/>
              <a:cs typeface="Arial" panose="020B0604020202020204" pitchFamily="34" charset="0"/>
            </a:rPr>
          </a:br>
          <a:r>
            <a:rPr lang="en-US" sz="2400" b="1" kern="1200" dirty="0">
              <a:latin typeface="Corbel" panose="020B0503020204020204" pitchFamily="34" charset="0"/>
              <a:cs typeface="Arial" panose="020B0604020202020204" pitchFamily="34" charset="0"/>
            </a:rPr>
            <a:t>Post-exam communications/ meetings</a:t>
          </a:r>
        </a:p>
      </dsp:txBody>
      <dsp:txXfrm rot="5400000">
        <a:off x="-1" y="1"/>
        <a:ext cx="4229100" cy="2114550"/>
      </dsp:txXfrm>
    </dsp:sp>
    <dsp:sp modelId="{6167C54B-9408-42CA-8019-3F8D7DBFEA08}">
      <dsp:nvSpPr>
        <dsp:cNvPr id="0" name=""/>
        <dsp:cNvSpPr/>
      </dsp:nvSpPr>
      <dsp:spPr>
        <a:xfrm>
          <a:off x="4229100" y="0"/>
          <a:ext cx="4229100" cy="2819400"/>
        </a:xfrm>
        <a:prstGeom prst="round1Rect">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0688" tIns="170688" rIns="170688" bIns="170688" numCol="1" spcCol="1270" anchor="ctr" anchorCtr="0">
          <a:noAutofit/>
        </a:bodyPr>
        <a:lstStyle/>
        <a:p>
          <a:pPr marL="0" lvl="0" indent="0" algn="ctr" defTabSz="1066800">
            <a:lnSpc>
              <a:spcPct val="90000"/>
            </a:lnSpc>
            <a:spcBef>
              <a:spcPct val="0"/>
            </a:spcBef>
            <a:spcAft>
              <a:spcPct val="35000"/>
            </a:spcAft>
            <a:buNone/>
          </a:pPr>
          <a:endParaRPr lang="en-US" sz="2400" b="1" kern="1200" dirty="0">
            <a:latin typeface="Eurostile" panose="020B0504020202050204" pitchFamily="34" charset="0"/>
            <a:cs typeface="Arial" panose="020B0604020202020204" pitchFamily="34" charset="0"/>
          </a:endParaRPr>
        </a:p>
        <a:p>
          <a:pPr marL="0" lvl="0" indent="0" algn="ctr" defTabSz="1066800">
            <a:lnSpc>
              <a:spcPct val="90000"/>
            </a:lnSpc>
            <a:spcBef>
              <a:spcPct val="0"/>
            </a:spcBef>
            <a:spcAft>
              <a:spcPct val="35000"/>
            </a:spcAft>
            <a:buNone/>
          </a:pPr>
          <a:r>
            <a:rPr lang="en-US" sz="2400" b="1" kern="1200" dirty="0">
              <a:latin typeface="Corbel" panose="020B0503020204020204" pitchFamily="34" charset="0"/>
              <a:cs typeface="Arial" panose="020B0604020202020204" pitchFamily="34" charset="0"/>
            </a:rPr>
            <a:t>Mentoring</a:t>
          </a:r>
          <a:br>
            <a:rPr lang="en-US" sz="2400" b="1" kern="1200" dirty="0">
              <a:latin typeface="Corbel" panose="020B0503020204020204" pitchFamily="34" charset="0"/>
              <a:cs typeface="Arial" panose="020B0604020202020204" pitchFamily="34" charset="0"/>
            </a:rPr>
          </a:br>
          <a:r>
            <a:rPr lang="en-US" sz="2400" b="1" kern="1200" dirty="0" err="1">
              <a:latin typeface="Corbel" panose="020B0503020204020204" pitchFamily="34" charset="0"/>
              <a:cs typeface="Arial" panose="020B0604020202020204" pitchFamily="34" charset="0"/>
            </a:rPr>
            <a:t>RegU</a:t>
          </a:r>
          <a:r>
            <a:rPr lang="en-US" sz="2400" b="1" kern="1200" dirty="0">
              <a:latin typeface="Corbel" panose="020B0503020204020204" pitchFamily="34" charset="0"/>
              <a:cs typeface="Arial" panose="020B0604020202020204" pitchFamily="34" charset="0"/>
            </a:rPr>
            <a:t> courses on time management/prioritization</a:t>
          </a:r>
        </a:p>
      </dsp:txBody>
      <dsp:txXfrm>
        <a:off x="4229100" y="0"/>
        <a:ext cx="4229100" cy="2114550"/>
      </dsp:txXfrm>
    </dsp:sp>
    <dsp:sp modelId="{4D98C476-B4F1-431F-8193-FFAE83C46237}">
      <dsp:nvSpPr>
        <dsp:cNvPr id="0" name=""/>
        <dsp:cNvSpPr/>
      </dsp:nvSpPr>
      <dsp:spPr>
        <a:xfrm rot="10800000">
          <a:off x="0" y="2819400"/>
          <a:ext cx="4229100" cy="2819400"/>
        </a:xfrm>
        <a:prstGeom prst="round1Rect">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9136" tIns="199136" rIns="199136" bIns="199136" numCol="1" spcCol="1270" anchor="ctr" anchorCtr="0">
          <a:noAutofit/>
        </a:bodyPr>
        <a:lstStyle/>
        <a:p>
          <a:pPr marL="0" lvl="0" indent="0" algn="ctr" defTabSz="1244600">
            <a:lnSpc>
              <a:spcPct val="90000"/>
            </a:lnSpc>
            <a:spcBef>
              <a:spcPct val="0"/>
            </a:spcBef>
            <a:spcAft>
              <a:spcPct val="35000"/>
            </a:spcAft>
            <a:buNone/>
          </a:pPr>
          <a:r>
            <a:rPr lang="en-US" sz="2800" b="1" kern="1200" dirty="0">
              <a:latin typeface="Corbel" panose="020B0503020204020204" pitchFamily="34" charset="0"/>
              <a:cs typeface="Arial" panose="020B0604020202020204" pitchFamily="34" charset="0"/>
            </a:rPr>
            <a:t>Work with EIC</a:t>
          </a:r>
        </a:p>
      </dsp:txBody>
      <dsp:txXfrm rot="10800000">
        <a:off x="0" y="3524249"/>
        <a:ext cx="4229100" cy="2114550"/>
      </dsp:txXfrm>
    </dsp:sp>
    <dsp:sp modelId="{DE7FD68A-9440-4AE0-A5B4-C5EBCCC57802}">
      <dsp:nvSpPr>
        <dsp:cNvPr id="0" name=""/>
        <dsp:cNvSpPr/>
      </dsp:nvSpPr>
      <dsp:spPr>
        <a:xfrm rot="5400000">
          <a:off x="4933950" y="2114550"/>
          <a:ext cx="2819400" cy="4229100"/>
        </a:xfrm>
        <a:prstGeom prst="round1Rect">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9136" tIns="199136" rIns="199136" bIns="199136" numCol="1" spcCol="1270" anchor="ctr" anchorCtr="0">
          <a:noAutofit/>
        </a:bodyPr>
        <a:lstStyle/>
        <a:p>
          <a:pPr marL="0" lvl="0" indent="0" algn="ctr" defTabSz="1244600">
            <a:lnSpc>
              <a:spcPct val="90000"/>
            </a:lnSpc>
            <a:spcBef>
              <a:spcPct val="0"/>
            </a:spcBef>
            <a:spcAft>
              <a:spcPct val="35000"/>
            </a:spcAft>
            <a:buNone/>
          </a:pPr>
          <a:r>
            <a:rPr lang="en-US" sz="2800" b="1" kern="1200" dirty="0">
              <a:latin typeface="Corbel" panose="020B0503020204020204" pitchFamily="34" charset="0"/>
              <a:cs typeface="Arial" panose="020B0604020202020204" pitchFamily="34" charset="0"/>
            </a:rPr>
            <a:t>In-house and OTJ</a:t>
          </a:r>
        </a:p>
      </dsp:txBody>
      <dsp:txXfrm rot="-5400000">
        <a:off x="4229100" y="3524249"/>
        <a:ext cx="4229100" cy="2114550"/>
      </dsp:txXfrm>
    </dsp:sp>
    <dsp:sp modelId="{CA9A11ED-2B16-44C2-8B03-21B0236FBD2B}">
      <dsp:nvSpPr>
        <dsp:cNvPr id="0" name=""/>
        <dsp:cNvSpPr/>
      </dsp:nvSpPr>
      <dsp:spPr>
        <a:xfrm flipH="1">
          <a:off x="3691843" y="0"/>
          <a:ext cx="1073548" cy="571506"/>
        </a:xfrm>
        <a:prstGeom prst="roundRect">
          <a:avLst/>
        </a:prstGeom>
        <a:solidFill>
          <a:schemeClr val="accent3">
            <a:tint val="6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US" sz="1400" b="1" kern="1200" dirty="0">
              <a:latin typeface="Corbel" panose="020B0503020204020204" pitchFamily="34" charset="0"/>
              <a:cs typeface="Arial" panose="020B0604020202020204" pitchFamily="34" charset="0"/>
            </a:rPr>
            <a:t>Training options</a:t>
          </a:r>
        </a:p>
      </dsp:txBody>
      <dsp:txXfrm>
        <a:off x="3719742" y="27899"/>
        <a:ext cx="1017750" cy="515708"/>
      </dsp:txXfrm>
    </dsp:sp>
  </dsp:spTree>
</dsp:drawing>
</file>

<file path=ppt/diagrams/drawing1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F903817-80EA-4CBF-9F4D-C18C906DF0EE}">
      <dsp:nvSpPr>
        <dsp:cNvPr id="0" name=""/>
        <dsp:cNvSpPr/>
      </dsp:nvSpPr>
      <dsp:spPr>
        <a:xfrm rot="16200000">
          <a:off x="704088" y="-704088"/>
          <a:ext cx="2820923" cy="4229100"/>
        </a:xfrm>
        <a:prstGeom prst="round1Rect">
          <a:avLst/>
        </a:prstGeom>
        <a:solidFill>
          <a:schemeClr val="accent1"/>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4912" tIns="184912" rIns="184912" bIns="184912" numCol="1" spcCol="1270" anchor="ctr" anchorCtr="0">
          <a:noAutofit/>
        </a:bodyPr>
        <a:lstStyle/>
        <a:p>
          <a:pPr marL="0" lvl="0" indent="0" algn="ctr" defTabSz="1155700">
            <a:lnSpc>
              <a:spcPct val="90000"/>
            </a:lnSpc>
            <a:spcBef>
              <a:spcPct val="0"/>
            </a:spcBef>
            <a:spcAft>
              <a:spcPct val="35000"/>
            </a:spcAft>
            <a:buNone/>
          </a:pPr>
          <a:endParaRPr lang="en-US" sz="2600" b="1" kern="1200" dirty="0"/>
        </a:p>
        <a:p>
          <a:pPr marL="0" lvl="0" indent="0" algn="ctr" defTabSz="1155700">
            <a:lnSpc>
              <a:spcPct val="90000"/>
            </a:lnSpc>
            <a:spcBef>
              <a:spcPct val="0"/>
            </a:spcBef>
            <a:spcAft>
              <a:spcPct val="35000"/>
            </a:spcAft>
            <a:buNone/>
          </a:pPr>
          <a:r>
            <a:rPr lang="en-US" sz="2600" b="1" kern="1200" dirty="0">
              <a:latin typeface="Corbel" panose="020B0503020204020204" pitchFamily="34" charset="0"/>
            </a:rPr>
            <a:t>Onboarding training</a:t>
          </a:r>
        </a:p>
        <a:p>
          <a:pPr marL="0" lvl="0" indent="0" algn="ctr" defTabSz="1155700">
            <a:lnSpc>
              <a:spcPct val="90000"/>
            </a:lnSpc>
            <a:spcBef>
              <a:spcPct val="0"/>
            </a:spcBef>
            <a:spcAft>
              <a:spcPct val="35000"/>
            </a:spcAft>
            <a:buNone/>
          </a:pPr>
          <a:r>
            <a:rPr lang="en-US" sz="2600" b="1" kern="1200" dirty="0">
              <a:latin typeface="Corbel" panose="020B0503020204020204" pitchFamily="34" charset="0"/>
            </a:rPr>
            <a:t>Shadow EIC</a:t>
          </a:r>
        </a:p>
      </dsp:txBody>
      <dsp:txXfrm rot="5400000">
        <a:off x="0" y="0"/>
        <a:ext cx="4229100" cy="2115693"/>
      </dsp:txXfrm>
    </dsp:sp>
    <dsp:sp modelId="{F5F1BA27-7088-469E-B4EB-5C250DF90919}">
      <dsp:nvSpPr>
        <dsp:cNvPr id="0" name=""/>
        <dsp:cNvSpPr/>
      </dsp:nvSpPr>
      <dsp:spPr>
        <a:xfrm>
          <a:off x="4229100" y="0"/>
          <a:ext cx="4229100" cy="2820923"/>
        </a:xfrm>
        <a:prstGeom prst="round1Rect">
          <a:avLst/>
        </a:prstGeom>
        <a:solidFill>
          <a:schemeClr val="accent1"/>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4912" tIns="184912" rIns="184912" bIns="184912" numCol="1" spcCol="1270" anchor="ctr" anchorCtr="0">
          <a:noAutofit/>
        </a:bodyPr>
        <a:lstStyle/>
        <a:p>
          <a:pPr marL="0" lvl="0" indent="0" algn="ctr" defTabSz="1155700">
            <a:lnSpc>
              <a:spcPct val="90000"/>
            </a:lnSpc>
            <a:spcBef>
              <a:spcPct val="0"/>
            </a:spcBef>
            <a:spcAft>
              <a:spcPct val="35000"/>
            </a:spcAft>
            <a:buNone/>
          </a:pPr>
          <a:endParaRPr lang="en-US" sz="2600" b="1" kern="1200" dirty="0"/>
        </a:p>
        <a:p>
          <a:pPr marL="0" lvl="0" indent="0" algn="ctr" defTabSz="1155700">
            <a:lnSpc>
              <a:spcPct val="90000"/>
            </a:lnSpc>
            <a:spcBef>
              <a:spcPct val="0"/>
            </a:spcBef>
            <a:spcAft>
              <a:spcPct val="35000"/>
            </a:spcAft>
            <a:buNone/>
          </a:pPr>
          <a:r>
            <a:rPr lang="en-US" sz="2600" b="1" kern="1200" dirty="0">
              <a:latin typeface="Corbel" panose="020B0503020204020204" pitchFamily="34" charset="0"/>
            </a:rPr>
            <a:t>In-house policies &amp; procedures training</a:t>
          </a:r>
        </a:p>
        <a:p>
          <a:pPr marL="0" lvl="0" indent="0" algn="ctr" defTabSz="1155700">
            <a:lnSpc>
              <a:spcPct val="90000"/>
            </a:lnSpc>
            <a:spcBef>
              <a:spcPct val="0"/>
            </a:spcBef>
            <a:spcAft>
              <a:spcPct val="35000"/>
            </a:spcAft>
            <a:buNone/>
          </a:pPr>
          <a:r>
            <a:rPr lang="en-US" sz="2600" b="1" kern="1200" dirty="0">
              <a:latin typeface="Corbel" panose="020B0503020204020204" pitchFamily="34" charset="0"/>
            </a:rPr>
            <a:t>Review sample reports</a:t>
          </a:r>
        </a:p>
      </dsp:txBody>
      <dsp:txXfrm>
        <a:off x="4229100" y="0"/>
        <a:ext cx="4229100" cy="2115693"/>
      </dsp:txXfrm>
    </dsp:sp>
    <dsp:sp modelId="{1D2B5A24-B836-4125-9E46-63B2714E27CD}">
      <dsp:nvSpPr>
        <dsp:cNvPr id="0" name=""/>
        <dsp:cNvSpPr/>
      </dsp:nvSpPr>
      <dsp:spPr>
        <a:xfrm rot="10800000">
          <a:off x="0" y="2820923"/>
          <a:ext cx="4229100" cy="2820923"/>
        </a:xfrm>
        <a:prstGeom prst="round1Rect">
          <a:avLst/>
        </a:prstGeom>
        <a:solidFill>
          <a:schemeClr val="accent1"/>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4912" tIns="184912" rIns="184912" bIns="184912" numCol="1" spcCol="1270" anchor="ctr" anchorCtr="0">
          <a:noAutofit/>
        </a:bodyPr>
        <a:lstStyle/>
        <a:p>
          <a:pPr marL="0" lvl="0" indent="0" algn="ctr" defTabSz="1155700">
            <a:lnSpc>
              <a:spcPct val="90000"/>
            </a:lnSpc>
            <a:spcBef>
              <a:spcPct val="0"/>
            </a:spcBef>
            <a:spcAft>
              <a:spcPct val="35000"/>
            </a:spcAft>
            <a:buNone/>
          </a:pPr>
          <a:r>
            <a:rPr lang="en-US" sz="2600" b="1" kern="1200" dirty="0">
              <a:latin typeface="Corbel" panose="020B0503020204020204" pitchFamily="34" charset="0"/>
            </a:rPr>
            <a:t>Review of exam manual</a:t>
          </a:r>
        </a:p>
        <a:p>
          <a:pPr marL="0" lvl="0" indent="0" algn="ctr" defTabSz="1155700">
            <a:lnSpc>
              <a:spcPct val="90000"/>
            </a:lnSpc>
            <a:spcBef>
              <a:spcPct val="0"/>
            </a:spcBef>
            <a:spcAft>
              <a:spcPct val="35000"/>
            </a:spcAft>
            <a:buNone/>
          </a:pPr>
          <a:r>
            <a:rPr lang="en-US" sz="2600" b="1" kern="1200" dirty="0">
              <a:latin typeface="Corbel" panose="020B0503020204020204" pitchFamily="34" charset="0"/>
            </a:rPr>
            <a:t>State Bank Association training</a:t>
          </a:r>
        </a:p>
      </dsp:txBody>
      <dsp:txXfrm rot="10800000">
        <a:off x="0" y="3526155"/>
        <a:ext cx="4229100" cy="2115693"/>
      </dsp:txXfrm>
    </dsp:sp>
    <dsp:sp modelId="{3FAF2845-63F5-47A7-A65A-DF2102B2D2E2}">
      <dsp:nvSpPr>
        <dsp:cNvPr id="0" name=""/>
        <dsp:cNvSpPr/>
      </dsp:nvSpPr>
      <dsp:spPr>
        <a:xfrm rot="5400000">
          <a:off x="4933187" y="2116836"/>
          <a:ext cx="2820923" cy="4229100"/>
        </a:xfrm>
        <a:prstGeom prst="round1Rect">
          <a:avLst/>
        </a:prstGeom>
        <a:solidFill>
          <a:schemeClr val="accent1"/>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4912" tIns="184912" rIns="184912" bIns="184912" numCol="1" spcCol="1270" anchor="ctr" anchorCtr="0">
          <a:noAutofit/>
        </a:bodyPr>
        <a:lstStyle/>
        <a:p>
          <a:pPr marL="0" lvl="0" indent="0" algn="ctr" defTabSz="1155700">
            <a:lnSpc>
              <a:spcPct val="90000"/>
            </a:lnSpc>
            <a:spcBef>
              <a:spcPct val="0"/>
            </a:spcBef>
            <a:spcAft>
              <a:spcPct val="35000"/>
            </a:spcAft>
            <a:buNone/>
          </a:pPr>
          <a:r>
            <a:rPr lang="en-US" sz="2600" b="1" kern="1200" dirty="0">
              <a:latin typeface="Corbel" panose="020B0503020204020204" pitchFamily="34" charset="0"/>
            </a:rPr>
            <a:t>CSBS Credit Evaluation School</a:t>
          </a:r>
        </a:p>
        <a:p>
          <a:pPr marL="0" lvl="0" indent="0" algn="ctr" defTabSz="1155700">
            <a:lnSpc>
              <a:spcPct val="90000"/>
            </a:lnSpc>
            <a:spcBef>
              <a:spcPct val="0"/>
            </a:spcBef>
            <a:spcAft>
              <a:spcPct val="35000"/>
            </a:spcAft>
            <a:buNone/>
          </a:pPr>
          <a:r>
            <a:rPr lang="en-US" sz="2600" b="1" kern="1200" dirty="0">
              <a:latin typeface="Corbel" panose="020B0503020204020204" pitchFamily="34" charset="0"/>
            </a:rPr>
            <a:t>FDIC Loan Analysis School</a:t>
          </a:r>
        </a:p>
      </dsp:txBody>
      <dsp:txXfrm rot="-5400000">
        <a:off x="4229100" y="3526154"/>
        <a:ext cx="4229100" cy="2115693"/>
      </dsp:txXfrm>
    </dsp:sp>
    <dsp:sp modelId="{E05F2D3F-57CC-484B-9029-D7158592800D}">
      <dsp:nvSpPr>
        <dsp:cNvPr id="0" name=""/>
        <dsp:cNvSpPr/>
      </dsp:nvSpPr>
      <dsp:spPr>
        <a:xfrm>
          <a:off x="3697908" y="0"/>
          <a:ext cx="1069843" cy="576074"/>
        </a:xfrm>
        <a:prstGeom prst="roundRect">
          <a:avLst/>
        </a:prstGeom>
        <a:solidFill>
          <a:schemeClr val="accent1">
            <a:lumMod val="20000"/>
            <a:lumOff val="8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en-US" sz="1500" b="1" kern="1200" dirty="0">
              <a:latin typeface="Corbel" panose="020B0503020204020204" pitchFamily="34" charset="0"/>
              <a:cs typeface="Arial" panose="020B0604020202020204" pitchFamily="34" charset="0"/>
            </a:rPr>
            <a:t>Training options</a:t>
          </a:r>
          <a:endParaRPr lang="en-US" sz="1500" b="1" kern="1200" dirty="0">
            <a:latin typeface="Corbel" panose="020B0503020204020204" pitchFamily="34" charset="0"/>
          </a:endParaRPr>
        </a:p>
      </dsp:txBody>
      <dsp:txXfrm>
        <a:off x="3726030" y="28122"/>
        <a:ext cx="1013599" cy="519830"/>
      </dsp:txXfrm>
    </dsp:sp>
  </dsp:spTree>
</dsp:drawing>
</file>

<file path=ppt/diagrams/drawing1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A51E0EE-247B-44CE-8C2F-B184B0BE1DD8}">
      <dsp:nvSpPr>
        <dsp:cNvPr id="0" name=""/>
        <dsp:cNvSpPr/>
      </dsp:nvSpPr>
      <dsp:spPr>
        <a:xfrm rot="16200000">
          <a:off x="704088" y="-704088"/>
          <a:ext cx="2820923" cy="4229100"/>
        </a:xfrm>
        <a:prstGeom prst="round1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9136" tIns="199136" rIns="199136" bIns="199136" numCol="1" spcCol="1270" anchor="ctr" anchorCtr="0">
          <a:noAutofit/>
        </a:bodyPr>
        <a:lstStyle/>
        <a:p>
          <a:pPr marL="0" lvl="0" indent="0" algn="ctr" defTabSz="1244600">
            <a:lnSpc>
              <a:spcPct val="90000"/>
            </a:lnSpc>
            <a:spcBef>
              <a:spcPct val="0"/>
            </a:spcBef>
            <a:spcAft>
              <a:spcPct val="35000"/>
            </a:spcAft>
            <a:buNone/>
          </a:pPr>
          <a:endParaRPr lang="en-US" sz="2800" b="1" kern="1200" dirty="0"/>
        </a:p>
        <a:p>
          <a:pPr marL="0" lvl="0" indent="0" algn="ctr" defTabSz="1244600">
            <a:lnSpc>
              <a:spcPct val="90000"/>
            </a:lnSpc>
            <a:spcBef>
              <a:spcPct val="0"/>
            </a:spcBef>
            <a:spcAft>
              <a:spcPct val="35000"/>
            </a:spcAft>
            <a:buNone/>
          </a:pPr>
          <a:r>
            <a:rPr lang="en-US" sz="2800" b="1" kern="1200" dirty="0">
              <a:latin typeface="Corbel" panose="020B0503020204020204" pitchFamily="34" charset="0"/>
            </a:rPr>
            <a:t>CSBS Bank Safety &amp; Soundness Examiner Training</a:t>
          </a:r>
        </a:p>
      </dsp:txBody>
      <dsp:txXfrm rot="5400000">
        <a:off x="0" y="0"/>
        <a:ext cx="4229100" cy="2115693"/>
      </dsp:txXfrm>
    </dsp:sp>
    <dsp:sp modelId="{3DD6C794-8233-42DD-82A3-E8EEECBC14E2}">
      <dsp:nvSpPr>
        <dsp:cNvPr id="0" name=""/>
        <dsp:cNvSpPr/>
      </dsp:nvSpPr>
      <dsp:spPr>
        <a:xfrm>
          <a:off x="4229100" y="0"/>
          <a:ext cx="4229100" cy="2820923"/>
        </a:xfrm>
        <a:prstGeom prst="round1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9136" tIns="199136" rIns="199136" bIns="199136" numCol="1" spcCol="1270" anchor="ctr" anchorCtr="0">
          <a:noAutofit/>
        </a:bodyPr>
        <a:lstStyle/>
        <a:p>
          <a:pPr marL="0" lvl="0" indent="0" algn="ctr" defTabSz="1244600">
            <a:lnSpc>
              <a:spcPct val="90000"/>
            </a:lnSpc>
            <a:spcBef>
              <a:spcPct val="0"/>
            </a:spcBef>
            <a:spcAft>
              <a:spcPct val="35000"/>
            </a:spcAft>
            <a:buNone/>
          </a:pPr>
          <a:endParaRPr lang="en-US" sz="2800" b="1" kern="1200" dirty="0">
            <a:latin typeface="Myriad Pro Light" panose="020B0403030403020204" pitchFamily="34" charset="0"/>
          </a:endParaRPr>
        </a:p>
        <a:p>
          <a:pPr marL="0" lvl="0" indent="0" algn="ctr" defTabSz="1244600">
            <a:lnSpc>
              <a:spcPct val="90000"/>
            </a:lnSpc>
            <a:spcBef>
              <a:spcPct val="0"/>
            </a:spcBef>
            <a:spcAft>
              <a:spcPct val="35000"/>
            </a:spcAft>
            <a:buNone/>
          </a:pPr>
          <a:r>
            <a:rPr lang="en-US" sz="2800" b="1" kern="1200" dirty="0">
              <a:latin typeface="Corbel" panose="020B0503020204020204" pitchFamily="34" charset="0"/>
            </a:rPr>
            <a:t>Review of Exam Manual</a:t>
          </a:r>
        </a:p>
      </dsp:txBody>
      <dsp:txXfrm>
        <a:off x="4229100" y="0"/>
        <a:ext cx="4229100" cy="2115693"/>
      </dsp:txXfrm>
    </dsp:sp>
    <dsp:sp modelId="{29A48300-24EB-425C-BFCE-FE8407FDF185}">
      <dsp:nvSpPr>
        <dsp:cNvPr id="0" name=""/>
        <dsp:cNvSpPr/>
      </dsp:nvSpPr>
      <dsp:spPr>
        <a:xfrm rot="10800000">
          <a:off x="0" y="2820923"/>
          <a:ext cx="4229100" cy="2820923"/>
        </a:xfrm>
        <a:prstGeom prst="round1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9136" tIns="199136" rIns="199136" bIns="199136" numCol="1" spcCol="1270" anchor="ctr" anchorCtr="0">
          <a:noAutofit/>
        </a:bodyPr>
        <a:lstStyle/>
        <a:p>
          <a:pPr marL="0" lvl="0" indent="0" algn="ctr" defTabSz="1244600">
            <a:lnSpc>
              <a:spcPct val="90000"/>
            </a:lnSpc>
            <a:spcBef>
              <a:spcPct val="0"/>
            </a:spcBef>
            <a:spcAft>
              <a:spcPct val="35000"/>
            </a:spcAft>
            <a:buNone/>
          </a:pPr>
          <a:r>
            <a:rPr lang="en-US" sz="2800" b="1" kern="1200" dirty="0">
              <a:latin typeface="Corbel" panose="020B0503020204020204" pitchFamily="34" charset="0"/>
            </a:rPr>
            <a:t>Mentoring</a:t>
          </a:r>
        </a:p>
      </dsp:txBody>
      <dsp:txXfrm rot="10800000">
        <a:off x="0" y="3526155"/>
        <a:ext cx="4229100" cy="2115693"/>
      </dsp:txXfrm>
    </dsp:sp>
    <dsp:sp modelId="{EE163852-1095-496B-BA1C-573FA2252CCE}">
      <dsp:nvSpPr>
        <dsp:cNvPr id="0" name=""/>
        <dsp:cNvSpPr/>
      </dsp:nvSpPr>
      <dsp:spPr>
        <a:xfrm rot="5400000">
          <a:off x="4933187" y="2116836"/>
          <a:ext cx="2820923" cy="4229100"/>
        </a:xfrm>
        <a:prstGeom prst="round1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9136" tIns="199136" rIns="199136" bIns="199136" numCol="1" spcCol="1270" anchor="ctr" anchorCtr="0">
          <a:noAutofit/>
        </a:bodyPr>
        <a:lstStyle/>
        <a:p>
          <a:pPr marL="0" lvl="0" indent="0" algn="ctr" defTabSz="1244600">
            <a:lnSpc>
              <a:spcPct val="90000"/>
            </a:lnSpc>
            <a:spcBef>
              <a:spcPct val="0"/>
            </a:spcBef>
            <a:spcAft>
              <a:spcPct val="35000"/>
            </a:spcAft>
            <a:buNone/>
          </a:pPr>
          <a:r>
            <a:rPr lang="en-US" sz="2800" b="1" kern="1200" dirty="0">
              <a:latin typeface="Corbel" panose="020B0503020204020204" pitchFamily="34" charset="0"/>
            </a:rPr>
            <a:t>Onboarding</a:t>
          </a:r>
        </a:p>
      </dsp:txBody>
      <dsp:txXfrm rot="-5400000">
        <a:off x="4229100" y="3526154"/>
        <a:ext cx="4229100" cy="2115693"/>
      </dsp:txXfrm>
    </dsp:sp>
    <dsp:sp modelId="{18859A6D-A298-488E-B158-25FD7EAEC6EA}">
      <dsp:nvSpPr>
        <dsp:cNvPr id="0" name=""/>
        <dsp:cNvSpPr/>
      </dsp:nvSpPr>
      <dsp:spPr>
        <a:xfrm>
          <a:off x="3694178" y="11431"/>
          <a:ext cx="1069843" cy="576074"/>
        </a:xfrm>
        <a:prstGeom prst="roundRect">
          <a:avLst/>
        </a:prstGeom>
        <a:solidFill>
          <a:schemeClr val="accent2">
            <a:tint val="6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en-US" sz="1500" b="1" kern="1200" dirty="0">
              <a:latin typeface="Eurostile" panose="020B0504020202050204" pitchFamily="34" charset="0"/>
              <a:cs typeface="Arial" panose="020B0604020202020204" pitchFamily="34" charset="0"/>
            </a:rPr>
            <a:t>Training options</a:t>
          </a:r>
          <a:endParaRPr lang="en-US" sz="1500" b="1" kern="1200" dirty="0">
            <a:latin typeface="Eurostile" panose="020B0504020202050204" pitchFamily="34" charset="0"/>
          </a:endParaRPr>
        </a:p>
      </dsp:txBody>
      <dsp:txXfrm>
        <a:off x="3722300" y="39553"/>
        <a:ext cx="1013599" cy="519830"/>
      </dsp:txXfrm>
    </dsp:sp>
  </dsp:spTree>
</dsp:drawing>
</file>

<file path=ppt/diagrams/drawing1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DCF27AD-A6B8-4B6B-B06A-C73C604118C7}">
      <dsp:nvSpPr>
        <dsp:cNvPr id="0" name=""/>
        <dsp:cNvSpPr/>
      </dsp:nvSpPr>
      <dsp:spPr>
        <a:xfrm rot="16200000">
          <a:off x="704850" y="-704850"/>
          <a:ext cx="2819400" cy="4229100"/>
        </a:xfrm>
        <a:prstGeom prst="round1Rect">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9136" tIns="199136" rIns="199136" bIns="199136" numCol="1" spcCol="1270" anchor="ctr" anchorCtr="0">
          <a:noAutofit/>
        </a:bodyPr>
        <a:lstStyle/>
        <a:p>
          <a:pPr marL="0" lvl="0" indent="0" algn="ctr" defTabSz="1244600">
            <a:lnSpc>
              <a:spcPct val="90000"/>
            </a:lnSpc>
            <a:spcBef>
              <a:spcPct val="0"/>
            </a:spcBef>
            <a:spcAft>
              <a:spcPct val="35000"/>
            </a:spcAft>
            <a:buNone/>
          </a:pPr>
          <a:endParaRPr lang="en-US" sz="2800" b="1" kern="1200" dirty="0"/>
        </a:p>
        <a:p>
          <a:pPr marL="0" lvl="0" indent="0" algn="ctr" defTabSz="1244600">
            <a:lnSpc>
              <a:spcPct val="90000"/>
            </a:lnSpc>
            <a:spcBef>
              <a:spcPct val="0"/>
            </a:spcBef>
            <a:spcAft>
              <a:spcPct val="35000"/>
            </a:spcAft>
            <a:buNone/>
          </a:pPr>
          <a:r>
            <a:rPr lang="en-US" sz="2800" b="1" kern="1200" dirty="0">
              <a:latin typeface="Corbel" panose="020B0503020204020204" pitchFamily="34" charset="0"/>
            </a:rPr>
            <a:t>Effective Meetings with Management</a:t>
          </a:r>
        </a:p>
      </dsp:txBody>
      <dsp:txXfrm rot="5400000">
        <a:off x="-1" y="1"/>
        <a:ext cx="4229100" cy="2114550"/>
      </dsp:txXfrm>
    </dsp:sp>
    <dsp:sp modelId="{527325B7-F5B0-4DE3-9B51-C6539364CC6C}">
      <dsp:nvSpPr>
        <dsp:cNvPr id="0" name=""/>
        <dsp:cNvSpPr/>
      </dsp:nvSpPr>
      <dsp:spPr>
        <a:xfrm>
          <a:off x="4229100" y="0"/>
          <a:ext cx="4229100" cy="2819400"/>
        </a:xfrm>
        <a:prstGeom prst="round1Rect">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9136" tIns="199136" rIns="199136" bIns="199136" numCol="1" spcCol="1270" anchor="ctr" anchorCtr="0">
          <a:noAutofit/>
        </a:bodyPr>
        <a:lstStyle/>
        <a:p>
          <a:pPr marL="0" lvl="0" indent="0" algn="ctr" defTabSz="1244600">
            <a:lnSpc>
              <a:spcPct val="90000"/>
            </a:lnSpc>
            <a:spcBef>
              <a:spcPct val="0"/>
            </a:spcBef>
            <a:spcAft>
              <a:spcPct val="35000"/>
            </a:spcAft>
            <a:buNone/>
          </a:pPr>
          <a:br>
            <a:rPr lang="en-US" sz="2800" b="1" kern="1200" dirty="0"/>
          </a:br>
          <a:r>
            <a:rPr lang="en-US" sz="2800" b="1" kern="1200" dirty="0">
              <a:latin typeface="Corbel" panose="020B0503020204020204" pitchFamily="34" charset="0"/>
            </a:rPr>
            <a:t>Advanced Communications Training</a:t>
          </a:r>
        </a:p>
      </dsp:txBody>
      <dsp:txXfrm>
        <a:off x="4229100" y="0"/>
        <a:ext cx="4229100" cy="2114550"/>
      </dsp:txXfrm>
    </dsp:sp>
    <dsp:sp modelId="{DEAB5D4A-E1FB-4FD8-9368-823CB391F1CC}">
      <dsp:nvSpPr>
        <dsp:cNvPr id="0" name=""/>
        <dsp:cNvSpPr/>
      </dsp:nvSpPr>
      <dsp:spPr>
        <a:xfrm rot="10800000">
          <a:off x="0" y="2819400"/>
          <a:ext cx="4229100" cy="2819400"/>
        </a:xfrm>
        <a:prstGeom prst="round1Rect">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9136" tIns="199136" rIns="199136" bIns="199136" numCol="1" spcCol="1270" anchor="ctr" anchorCtr="0">
          <a:noAutofit/>
        </a:bodyPr>
        <a:lstStyle/>
        <a:p>
          <a:pPr marL="0" lvl="0" indent="0" algn="ctr" defTabSz="1244600">
            <a:lnSpc>
              <a:spcPct val="90000"/>
            </a:lnSpc>
            <a:spcBef>
              <a:spcPct val="0"/>
            </a:spcBef>
            <a:spcAft>
              <a:spcPct val="35000"/>
            </a:spcAft>
            <a:buNone/>
          </a:pPr>
          <a:r>
            <a:rPr lang="en-US" sz="2800" b="1" kern="1200" dirty="0">
              <a:latin typeface="Corbel" panose="020B0503020204020204" pitchFamily="34" charset="0"/>
            </a:rPr>
            <a:t>Impact Presentations</a:t>
          </a:r>
        </a:p>
        <a:p>
          <a:pPr marL="0" lvl="0" indent="0" algn="ctr" defTabSz="1244600">
            <a:lnSpc>
              <a:spcPct val="90000"/>
            </a:lnSpc>
            <a:spcBef>
              <a:spcPct val="0"/>
            </a:spcBef>
            <a:spcAft>
              <a:spcPct val="35000"/>
            </a:spcAft>
            <a:buNone/>
          </a:pPr>
          <a:r>
            <a:rPr lang="en-US" sz="2800" b="1" kern="1200" dirty="0">
              <a:latin typeface="Corbel" panose="020B0503020204020204" pitchFamily="34" charset="0"/>
            </a:rPr>
            <a:t>Effective Writing for Examiners</a:t>
          </a:r>
        </a:p>
      </dsp:txBody>
      <dsp:txXfrm rot="10800000">
        <a:off x="0" y="3524249"/>
        <a:ext cx="4229100" cy="2114550"/>
      </dsp:txXfrm>
    </dsp:sp>
    <dsp:sp modelId="{323A2FC6-4751-4A1A-A667-FC7BE68D43E1}">
      <dsp:nvSpPr>
        <dsp:cNvPr id="0" name=""/>
        <dsp:cNvSpPr/>
      </dsp:nvSpPr>
      <dsp:spPr>
        <a:xfrm rot="5400000">
          <a:off x="4933950" y="2114550"/>
          <a:ext cx="2819400" cy="4229100"/>
        </a:xfrm>
        <a:prstGeom prst="round1Rect">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9136" tIns="199136" rIns="199136" bIns="199136" numCol="1" spcCol="1270" anchor="ctr" anchorCtr="0">
          <a:noAutofit/>
        </a:bodyPr>
        <a:lstStyle/>
        <a:p>
          <a:pPr marL="0" lvl="0" indent="0" algn="ctr" defTabSz="1244600">
            <a:lnSpc>
              <a:spcPct val="90000"/>
            </a:lnSpc>
            <a:spcBef>
              <a:spcPct val="0"/>
            </a:spcBef>
            <a:spcAft>
              <a:spcPct val="35000"/>
            </a:spcAft>
            <a:buNone/>
          </a:pPr>
          <a:r>
            <a:rPr lang="en-US" sz="2800" b="1" kern="1200" dirty="0">
              <a:latin typeface="Corbel" panose="020B0503020204020204" pitchFamily="34" charset="0"/>
            </a:rPr>
            <a:t>Essential Communication Skills</a:t>
          </a:r>
        </a:p>
        <a:p>
          <a:pPr marL="0" lvl="0" indent="0" algn="ctr" defTabSz="1244600">
            <a:lnSpc>
              <a:spcPct val="90000"/>
            </a:lnSpc>
            <a:spcBef>
              <a:spcPct val="0"/>
            </a:spcBef>
            <a:spcAft>
              <a:spcPct val="35000"/>
            </a:spcAft>
            <a:buNone/>
          </a:pPr>
          <a:r>
            <a:rPr lang="en-US" sz="2800" b="1" kern="1200" dirty="0">
              <a:latin typeface="Corbel" panose="020B0503020204020204" pitchFamily="34" charset="0"/>
            </a:rPr>
            <a:t>Generational Workplace Issues Training</a:t>
          </a:r>
        </a:p>
      </dsp:txBody>
      <dsp:txXfrm rot="-5400000">
        <a:off x="4229100" y="3524249"/>
        <a:ext cx="4229100" cy="2114550"/>
      </dsp:txXfrm>
    </dsp:sp>
    <dsp:sp modelId="{90F66A46-5A84-4500-B252-00641E666F23}">
      <dsp:nvSpPr>
        <dsp:cNvPr id="0" name=""/>
        <dsp:cNvSpPr/>
      </dsp:nvSpPr>
      <dsp:spPr>
        <a:xfrm>
          <a:off x="3694178" y="5335"/>
          <a:ext cx="1069843" cy="576073"/>
        </a:xfrm>
        <a:prstGeom prst="roundRect">
          <a:avLst/>
        </a:prstGeom>
        <a:solidFill>
          <a:schemeClr val="accent4">
            <a:tint val="6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en-US" sz="1500" b="1" kern="1200" dirty="0">
              <a:latin typeface="Eurostile" panose="020B0504020202050204" pitchFamily="34" charset="0"/>
              <a:cs typeface="Arial" panose="020B0604020202020204" pitchFamily="34" charset="0"/>
            </a:rPr>
            <a:t>Training options</a:t>
          </a:r>
          <a:endParaRPr lang="en-US" sz="1500" b="1" kern="1200" dirty="0">
            <a:latin typeface="Eurostile" panose="020B0504020202050204" pitchFamily="34" charset="0"/>
          </a:endParaRPr>
        </a:p>
      </dsp:txBody>
      <dsp:txXfrm>
        <a:off x="3722300" y="33457"/>
        <a:ext cx="1013599" cy="519829"/>
      </dsp:txXfrm>
    </dsp:sp>
  </dsp:spTree>
</dsp:drawing>
</file>

<file path=ppt/diagrams/drawing1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BD4982A-BCE3-4302-A650-93637B43A1E5}">
      <dsp:nvSpPr>
        <dsp:cNvPr id="0" name=""/>
        <dsp:cNvSpPr/>
      </dsp:nvSpPr>
      <dsp:spPr>
        <a:xfrm rot="5400000">
          <a:off x="5157879" y="-2125575"/>
          <a:ext cx="772865" cy="5218176"/>
        </a:xfrm>
        <a:prstGeom prst="round2SameRect">
          <a:avLst/>
        </a:prstGeom>
        <a:solidFill>
          <a:schemeClr val="accent3">
            <a:lumMod val="20000"/>
            <a:lumOff val="80000"/>
            <a:alpha val="9000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57150" lvl="1" indent="-57150" algn="l" defTabSz="488950">
            <a:lnSpc>
              <a:spcPct val="90000"/>
            </a:lnSpc>
            <a:spcBef>
              <a:spcPct val="0"/>
            </a:spcBef>
            <a:spcAft>
              <a:spcPct val="15000"/>
            </a:spcAft>
            <a:buChar char="•"/>
          </a:pPr>
          <a:r>
            <a:rPr lang="en-US" sz="1100" kern="1200" dirty="0">
              <a:latin typeface="Corbel" panose="020B0503020204020204" pitchFamily="34" charset="0"/>
            </a:rPr>
            <a:t>Effectively adheres to examination procedures to collect and analyze data</a:t>
          </a:r>
        </a:p>
        <a:p>
          <a:pPr marL="57150" lvl="1" indent="-57150" algn="l" defTabSz="488950">
            <a:lnSpc>
              <a:spcPct val="90000"/>
            </a:lnSpc>
            <a:spcBef>
              <a:spcPct val="0"/>
            </a:spcBef>
            <a:spcAft>
              <a:spcPct val="15000"/>
            </a:spcAft>
            <a:buChar char="•"/>
          </a:pPr>
          <a:r>
            <a:rPr lang="en-US" sz="1100" kern="1200" dirty="0">
              <a:latin typeface="Corbel" panose="020B0503020204020204" pitchFamily="34" charset="0"/>
            </a:rPr>
            <a:t>Effectively reviews reports of examination for accuracy, content, conclusions, and proper grammar</a:t>
          </a:r>
        </a:p>
      </dsp:txBody>
      <dsp:txXfrm rot="-5400000">
        <a:off x="2935224" y="134808"/>
        <a:ext cx="5180448" cy="697409"/>
      </dsp:txXfrm>
    </dsp:sp>
    <dsp:sp modelId="{7AFD8A7A-F048-4282-B717-17D48C8B19D5}">
      <dsp:nvSpPr>
        <dsp:cNvPr id="0" name=""/>
        <dsp:cNvSpPr/>
      </dsp:nvSpPr>
      <dsp:spPr>
        <a:xfrm>
          <a:off x="0" y="472"/>
          <a:ext cx="2935224" cy="966081"/>
        </a:xfrm>
        <a:prstGeom prst="roundRect">
          <a:avLst/>
        </a:prstGeom>
        <a:solidFill>
          <a:schemeClr val="accent3"/>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30480" rIns="60960" bIns="30480" numCol="1" spcCol="1270" anchor="ctr" anchorCtr="0">
          <a:noAutofit/>
        </a:bodyPr>
        <a:lstStyle/>
        <a:p>
          <a:pPr marL="0" lvl="0" indent="0" algn="ctr" defTabSz="711200">
            <a:lnSpc>
              <a:spcPct val="90000"/>
            </a:lnSpc>
            <a:spcBef>
              <a:spcPct val="0"/>
            </a:spcBef>
            <a:spcAft>
              <a:spcPts val="0"/>
            </a:spcAft>
            <a:buNone/>
          </a:pPr>
          <a:r>
            <a:rPr lang="en-US" sz="1600" b="1" kern="1200" dirty="0">
              <a:latin typeface="Corbel" panose="020B0503020204020204" pitchFamily="34" charset="0"/>
            </a:rPr>
            <a:t>Competency 1: Technical</a:t>
          </a:r>
        </a:p>
        <a:p>
          <a:pPr marL="0" lvl="0" indent="0" algn="ctr" defTabSz="711200">
            <a:lnSpc>
              <a:spcPct val="90000"/>
            </a:lnSpc>
            <a:spcBef>
              <a:spcPct val="0"/>
            </a:spcBef>
            <a:spcAft>
              <a:spcPts val="0"/>
            </a:spcAft>
            <a:buNone/>
          </a:pPr>
          <a:r>
            <a:rPr lang="en-US" sz="1200" b="1" kern="1200" dirty="0">
              <a:latin typeface="Corbel" panose="020B0503020204020204" pitchFamily="34" charset="0"/>
            </a:rPr>
            <a:t> </a:t>
          </a:r>
          <a:r>
            <a:rPr lang="en-US" sz="1400" kern="1200" dirty="0">
              <a:latin typeface="Corbel" panose="020B0503020204020204" pitchFamily="34" charset="0"/>
            </a:rPr>
            <a:t>(Provides effective and accurate evaluation of the credit activities of financial institutions)</a:t>
          </a:r>
          <a:endParaRPr lang="en-US" sz="1200" kern="1200" dirty="0">
            <a:latin typeface="Corbel" panose="020B0503020204020204" pitchFamily="34" charset="0"/>
          </a:endParaRPr>
        </a:p>
      </dsp:txBody>
      <dsp:txXfrm>
        <a:off x="47160" y="47632"/>
        <a:ext cx="2840904" cy="871761"/>
      </dsp:txXfrm>
    </dsp:sp>
  </dsp:spTree>
</dsp:drawing>
</file>

<file path=ppt/diagrams/drawing1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3D2CE37-7785-437F-B18C-156AED5687F4}">
      <dsp:nvSpPr>
        <dsp:cNvPr id="0" name=""/>
        <dsp:cNvSpPr/>
      </dsp:nvSpPr>
      <dsp:spPr>
        <a:xfrm rot="5400000">
          <a:off x="5199939" y="-2178201"/>
          <a:ext cx="688745" cy="5218176"/>
        </a:xfrm>
        <a:prstGeom prst="round2Same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57150" lvl="1" indent="-57150" algn="l" defTabSz="466725">
            <a:lnSpc>
              <a:spcPct val="90000"/>
            </a:lnSpc>
            <a:spcBef>
              <a:spcPct val="0"/>
            </a:spcBef>
            <a:spcAft>
              <a:spcPct val="15000"/>
            </a:spcAft>
            <a:buChar char="•"/>
          </a:pPr>
          <a:r>
            <a:rPr lang="en-US" sz="1050" kern="1200" dirty="0">
              <a:latin typeface="Corbel" panose="020B0503020204020204" pitchFamily="34" charset="0"/>
            </a:rPr>
            <a:t>Develops correct conclusions and ratings of assets from collected data</a:t>
          </a:r>
        </a:p>
        <a:p>
          <a:pPr marL="57150" lvl="1" indent="-57150" algn="l" defTabSz="466725">
            <a:lnSpc>
              <a:spcPct val="90000"/>
            </a:lnSpc>
            <a:spcBef>
              <a:spcPct val="0"/>
            </a:spcBef>
            <a:spcAft>
              <a:spcPct val="15000"/>
            </a:spcAft>
            <a:buChar char="•"/>
          </a:pPr>
          <a:r>
            <a:rPr lang="en-US" sz="1050" kern="1200" dirty="0">
              <a:latin typeface="Corbel" panose="020B0503020204020204" pitchFamily="34" charset="0"/>
            </a:rPr>
            <a:t>Effectively follows established examination procedures to collect and analyze data</a:t>
          </a:r>
        </a:p>
        <a:p>
          <a:pPr marL="57150" lvl="1" indent="-57150" algn="l" defTabSz="466725">
            <a:lnSpc>
              <a:spcPct val="90000"/>
            </a:lnSpc>
            <a:spcBef>
              <a:spcPct val="0"/>
            </a:spcBef>
            <a:spcAft>
              <a:spcPct val="15000"/>
            </a:spcAft>
            <a:buChar char="•"/>
          </a:pPr>
          <a:r>
            <a:rPr lang="en-US" sz="1050" kern="1200" dirty="0">
              <a:latin typeface="Corbel" panose="020B0503020204020204" pitchFamily="34" charset="0"/>
            </a:rPr>
            <a:t>Develops correct conclusions from collected data</a:t>
          </a:r>
        </a:p>
      </dsp:txBody>
      <dsp:txXfrm rot="-5400000">
        <a:off x="2935224" y="120136"/>
        <a:ext cx="5184554" cy="621501"/>
      </dsp:txXfrm>
    </dsp:sp>
    <dsp:sp modelId="{87CDB9E4-F6A5-4962-9048-81884685E3C2}">
      <dsp:nvSpPr>
        <dsp:cNvPr id="0" name=""/>
        <dsp:cNvSpPr/>
      </dsp:nvSpPr>
      <dsp:spPr>
        <a:xfrm>
          <a:off x="0" y="420"/>
          <a:ext cx="2935224" cy="860932"/>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30480" rIns="60960" bIns="30480" numCol="1" spcCol="1270" anchor="ctr" anchorCtr="0">
          <a:noAutofit/>
        </a:bodyPr>
        <a:lstStyle/>
        <a:p>
          <a:pPr marL="0" lvl="0" indent="0" algn="ctr" defTabSz="711200">
            <a:lnSpc>
              <a:spcPct val="90000"/>
            </a:lnSpc>
            <a:spcBef>
              <a:spcPct val="0"/>
            </a:spcBef>
            <a:spcAft>
              <a:spcPts val="0"/>
            </a:spcAft>
            <a:buNone/>
          </a:pPr>
          <a:r>
            <a:rPr lang="en-US" sz="1600" b="1" kern="1200" dirty="0">
              <a:latin typeface="Corbel" panose="020B0503020204020204" pitchFamily="34" charset="0"/>
            </a:rPr>
            <a:t>Competency 2: Conceptual</a:t>
          </a:r>
        </a:p>
        <a:p>
          <a:pPr marL="0" lvl="0" indent="0" algn="ctr" defTabSz="711200">
            <a:lnSpc>
              <a:spcPct val="90000"/>
            </a:lnSpc>
            <a:spcBef>
              <a:spcPct val="0"/>
            </a:spcBef>
            <a:spcAft>
              <a:spcPts val="0"/>
            </a:spcAft>
            <a:buNone/>
          </a:pPr>
          <a:r>
            <a:rPr lang="en-US" sz="1400" b="1" kern="1200" dirty="0">
              <a:latin typeface="Corbel" panose="020B0503020204020204" pitchFamily="34" charset="0"/>
            </a:rPr>
            <a:t> </a:t>
          </a:r>
          <a:r>
            <a:rPr lang="en-US" sz="1400" kern="1200" dirty="0">
              <a:latin typeface="Corbel" panose="020B0503020204020204" pitchFamily="34" charset="0"/>
            </a:rPr>
            <a:t>(Provides effective and accurate evaluation of the lending activities of financial institutions)</a:t>
          </a:r>
        </a:p>
      </dsp:txBody>
      <dsp:txXfrm>
        <a:off x="42027" y="42447"/>
        <a:ext cx="2851170" cy="776878"/>
      </dsp:txXfrm>
    </dsp:sp>
  </dsp:spTree>
</dsp:drawing>
</file>

<file path=ppt/diagrams/drawing1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832BAD1-B8AC-4D52-B933-6249FAE10BC8}">
      <dsp:nvSpPr>
        <dsp:cNvPr id="0" name=""/>
        <dsp:cNvSpPr/>
      </dsp:nvSpPr>
      <dsp:spPr>
        <a:xfrm rot="5400000">
          <a:off x="5275017" y="-2272141"/>
          <a:ext cx="538588" cy="5218176"/>
        </a:xfrm>
        <a:prstGeom prst="round2SameRect">
          <a:avLst/>
        </a:prstGeom>
        <a:solidFill>
          <a:schemeClr val="accent2">
            <a:lumMod val="20000"/>
            <a:lumOff val="80000"/>
            <a:alpha val="9000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57150" lvl="1" indent="-57150" algn="l" defTabSz="466725">
            <a:lnSpc>
              <a:spcPct val="90000"/>
            </a:lnSpc>
            <a:spcBef>
              <a:spcPct val="0"/>
            </a:spcBef>
            <a:spcAft>
              <a:spcPct val="15000"/>
            </a:spcAft>
            <a:buChar char="•"/>
          </a:pPr>
          <a:r>
            <a:rPr lang="en-US" sz="1050" kern="1200" dirty="0">
              <a:latin typeface="Corbel" panose="020B0503020204020204" pitchFamily="34" charset="0"/>
            </a:rPr>
            <a:t>Effectively demonstrates knowledge of policies, procedures, laws, rules and regulations</a:t>
          </a:r>
        </a:p>
      </dsp:txBody>
      <dsp:txXfrm rot="-5400000">
        <a:off x="2935223" y="93945"/>
        <a:ext cx="5191884" cy="486004"/>
      </dsp:txXfrm>
    </dsp:sp>
    <dsp:sp modelId="{265163C0-3131-42D9-B58A-73892923329A}">
      <dsp:nvSpPr>
        <dsp:cNvPr id="0" name=""/>
        <dsp:cNvSpPr/>
      </dsp:nvSpPr>
      <dsp:spPr>
        <a:xfrm>
          <a:off x="0" y="329"/>
          <a:ext cx="2935224" cy="673235"/>
        </a:xfrm>
        <a:prstGeom prst="roundRect">
          <a:avLst/>
        </a:prstGeom>
        <a:solidFill>
          <a:schemeClr val="accent2"/>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30480" rIns="60960" bIns="30480" numCol="1" spcCol="1270" anchor="ctr" anchorCtr="0">
          <a:noAutofit/>
        </a:bodyPr>
        <a:lstStyle/>
        <a:p>
          <a:pPr marL="0" lvl="0" indent="0" algn="ctr" defTabSz="711200">
            <a:lnSpc>
              <a:spcPct val="90000"/>
            </a:lnSpc>
            <a:spcBef>
              <a:spcPct val="0"/>
            </a:spcBef>
            <a:spcAft>
              <a:spcPct val="35000"/>
            </a:spcAft>
            <a:buNone/>
          </a:pPr>
          <a:r>
            <a:rPr lang="en-US" sz="1600" b="1" kern="1200" dirty="0">
              <a:latin typeface="Corbel" panose="020B0503020204020204" pitchFamily="34" charset="0"/>
            </a:rPr>
            <a:t>Competency 3: Legal/Compliance</a:t>
          </a:r>
          <a:endParaRPr lang="en-US" sz="1600" kern="1200" dirty="0">
            <a:latin typeface="Corbel" panose="020B0503020204020204" pitchFamily="34" charset="0"/>
          </a:endParaRPr>
        </a:p>
      </dsp:txBody>
      <dsp:txXfrm>
        <a:off x="32865" y="33194"/>
        <a:ext cx="2869494" cy="607505"/>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958D6F6-17DA-4AB0-8C93-3AE1AA408C79}">
      <dsp:nvSpPr>
        <dsp:cNvPr id="0" name=""/>
        <dsp:cNvSpPr/>
      </dsp:nvSpPr>
      <dsp:spPr>
        <a:xfrm rot="5400000">
          <a:off x="5187981" y="-2163675"/>
          <a:ext cx="712660" cy="5218176"/>
        </a:xfrm>
        <a:prstGeom prst="round2SameRect">
          <a:avLst/>
        </a:prstGeom>
        <a:solidFill>
          <a:schemeClr val="accent1">
            <a:lumMod val="20000"/>
            <a:lumOff val="80000"/>
            <a:alpha val="9000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57150" lvl="1" indent="-57150" algn="l" defTabSz="466725">
            <a:lnSpc>
              <a:spcPct val="90000"/>
            </a:lnSpc>
            <a:spcBef>
              <a:spcPct val="0"/>
            </a:spcBef>
            <a:spcAft>
              <a:spcPct val="15000"/>
            </a:spcAft>
            <a:buChar char="•"/>
          </a:pPr>
          <a:r>
            <a:rPr lang="en-US" sz="1050" kern="1200" dirty="0">
              <a:latin typeface="Corbel" panose="020B0503020204020204" pitchFamily="34" charset="0"/>
            </a:rPr>
            <a:t>Effectively follows established examination procedures to collect and analyze data</a:t>
          </a:r>
        </a:p>
        <a:p>
          <a:pPr marL="57150" lvl="1" indent="-57150" algn="l" defTabSz="466725">
            <a:lnSpc>
              <a:spcPct val="90000"/>
            </a:lnSpc>
            <a:spcBef>
              <a:spcPct val="0"/>
            </a:spcBef>
            <a:spcAft>
              <a:spcPct val="15000"/>
            </a:spcAft>
            <a:buChar char="•"/>
          </a:pPr>
          <a:r>
            <a:rPr lang="en-US" sz="1050" kern="1200" dirty="0">
              <a:latin typeface="Corbel" panose="020B0503020204020204" pitchFamily="34" charset="0"/>
            </a:rPr>
            <a:t>Develops correct conclusions from collected data</a:t>
          </a:r>
        </a:p>
      </dsp:txBody>
      <dsp:txXfrm rot="-5400000">
        <a:off x="2935224" y="123871"/>
        <a:ext cx="5183387" cy="643082"/>
      </dsp:txXfrm>
    </dsp:sp>
    <dsp:sp modelId="{59D7AB64-F28E-4D6F-9735-521A9AE6B9B3}">
      <dsp:nvSpPr>
        <dsp:cNvPr id="0" name=""/>
        <dsp:cNvSpPr/>
      </dsp:nvSpPr>
      <dsp:spPr>
        <a:xfrm>
          <a:off x="0" y="0"/>
          <a:ext cx="2935224" cy="890826"/>
        </a:xfrm>
        <a:prstGeom prst="roundRect">
          <a:avLst/>
        </a:prstGeom>
        <a:solidFill>
          <a:schemeClr val="accent1"/>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30480" rIns="60960" bIns="30480" numCol="1" spcCol="1270" anchor="ctr" anchorCtr="0">
          <a:noAutofit/>
        </a:bodyPr>
        <a:lstStyle/>
        <a:p>
          <a:pPr marL="0" lvl="0" indent="0" algn="ctr" defTabSz="711200">
            <a:lnSpc>
              <a:spcPct val="90000"/>
            </a:lnSpc>
            <a:spcBef>
              <a:spcPct val="0"/>
            </a:spcBef>
            <a:spcAft>
              <a:spcPct val="35000"/>
            </a:spcAft>
            <a:buNone/>
          </a:pPr>
          <a:r>
            <a:rPr lang="en-US" sz="1600" b="1" kern="1200" dirty="0">
              <a:latin typeface="Corbel" panose="020B0503020204020204" pitchFamily="34" charset="0"/>
            </a:rPr>
            <a:t>Competency 2: Conceptual </a:t>
          </a:r>
          <a:r>
            <a:rPr lang="en-US" sz="1400" kern="1200" dirty="0">
              <a:latin typeface="Corbel" panose="020B0503020204020204" pitchFamily="34" charset="0"/>
            </a:rPr>
            <a:t>(Provides effective organization to the examination process)</a:t>
          </a:r>
          <a:endParaRPr lang="en-US" sz="1600" kern="1200" dirty="0">
            <a:latin typeface="Corbel" panose="020B0503020204020204" pitchFamily="34" charset="0"/>
          </a:endParaRPr>
        </a:p>
      </dsp:txBody>
      <dsp:txXfrm>
        <a:off x="43487" y="43487"/>
        <a:ext cx="2848250" cy="803852"/>
      </dsp:txXfrm>
    </dsp:sp>
  </dsp:spTree>
</dsp:drawing>
</file>

<file path=ppt/diagrams/drawing2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BDB1C70-1FC6-4FCC-9198-F17B1D0999F0}">
      <dsp:nvSpPr>
        <dsp:cNvPr id="0" name=""/>
        <dsp:cNvSpPr/>
      </dsp:nvSpPr>
      <dsp:spPr>
        <a:xfrm rot="5400000">
          <a:off x="4960999" y="-1879235"/>
          <a:ext cx="1166624" cy="5218176"/>
        </a:xfrm>
        <a:prstGeom prst="round2SameRect">
          <a:avLst/>
        </a:prstGeom>
        <a:solidFill>
          <a:schemeClr val="accent4">
            <a:lumMod val="20000"/>
            <a:lumOff val="80000"/>
            <a:alpha val="9000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57150" lvl="1" indent="-57150" algn="l" defTabSz="444500">
            <a:lnSpc>
              <a:spcPct val="90000"/>
            </a:lnSpc>
            <a:spcBef>
              <a:spcPct val="0"/>
            </a:spcBef>
            <a:spcAft>
              <a:spcPct val="15000"/>
            </a:spcAft>
            <a:buChar char="•"/>
          </a:pPr>
          <a:r>
            <a:rPr lang="en-US" sz="1000" kern="1200" dirty="0">
              <a:latin typeface="Corbel" panose="020B0503020204020204" pitchFamily="34" charset="0"/>
            </a:rPr>
            <a:t>Effectively and clearly communicates assignments to assisting personnel</a:t>
          </a:r>
        </a:p>
        <a:p>
          <a:pPr marL="57150" lvl="1" indent="-57150" algn="l" defTabSz="444500">
            <a:lnSpc>
              <a:spcPct val="90000"/>
            </a:lnSpc>
            <a:spcBef>
              <a:spcPct val="0"/>
            </a:spcBef>
            <a:spcAft>
              <a:spcPct val="15000"/>
            </a:spcAft>
            <a:buChar char="•"/>
          </a:pPr>
          <a:r>
            <a:rPr lang="en-US" sz="1000" kern="1200" dirty="0">
              <a:latin typeface="Corbel" panose="020B0503020204020204" pitchFamily="34" charset="0"/>
            </a:rPr>
            <a:t>Effectively and clearly communicates with financial institution personnel to obtain information</a:t>
          </a:r>
        </a:p>
        <a:p>
          <a:pPr marL="57150" lvl="1" indent="-57150" algn="l" defTabSz="444500">
            <a:lnSpc>
              <a:spcPct val="90000"/>
            </a:lnSpc>
            <a:spcBef>
              <a:spcPct val="0"/>
            </a:spcBef>
            <a:spcAft>
              <a:spcPct val="15000"/>
            </a:spcAft>
            <a:buChar char="•"/>
          </a:pPr>
          <a:r>
            <a:rPr lang="en-US" sz="1000" kern="1200" dirty="0">
              <a:latin typeface="Corbel" panose="020B0503020204020204" pitchFamily="34" charset="0"/>
            </a:rPr>
            <a:t>Effectively and clearly communicates examination findings to financial institution and supervisory personnel</a:t>
          </a:r>
        </a:p>
        <a:p>
          <a:pPr marL="57150" lvl="1" indent="-57150" algn="l" defTabSz="444500">
            <a:lnSpc>
              <a:spcPct val="90000"/>
            </a:lnSpc>
            <a:spcBef>
              <a:spcPct val="0"/>
            </a:spcBef>
            <a:spcAft>
              <a:spcPct val="15000"/>
            </a:spcAft>
            <a:buChar char="•"/>
          </a:pPr>
          <a:r>
            <a:rPr lang="en-US" sz="1000" kern="1200" dirty="0">
              <a:latin typeface="Corbel" panose="020B0503020204020204" pitchFamily="34" charset="0"/>
            </a:rPr>
            <a:t>Effectively prepares written comments which are accurate, grammatically correct, logically arranged, and factually support any conclusions drawn</a:t>
          </a:r>
        </a:p>
      </dsp:txBody>
      <dsp:txXfrm rot="-5400000">
        <a:off x="2935223" y="203491"/>
        <a:ext cx="5161226" cy="1052724"/>
      </dsp:txXfrm>
    </dsp:sp>
    <dsp:sp modelId="{D5A7FC0F-A658-4CAA-A113-BFD099084742}">
      <dsp:nvSpPr>
        <dsp:cNvPr id="0" name=""/>
        <dsp:cNvSpPr/>
      </dsp:nvSpPr>
      <dsp:spPr>
        <a:xfrm>
          <a:off x="0" y="712"/>
          <a:ext cx="2935224" cy="1458280"/>
        </a:xfrm>
        <a:prstGeom prst="roundRect">
          <a:avLst/>
        </a:prstGeom>
        <a:solidFill>
          <a:schemeClr val="accent4"/>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30480" rIns="60960" bIns="30480" numCol="1" spcCol="1270" anchor="ctr" anchorCtr="0">
          <a:noAutofit/>
        </a:bodyPr>
        <a:lstStyle/>
        <a:p>
          <a:pPr marL="0" lvl="0" indent="0" algn="ctr" defTabSz="711200">
            <a:lnSpc>
              <a:spcPct val="90000"/>
            </a:lnSpc>
            <a:spcBef>
              <a:spcPct val="0"/>
            </a:spcBef>
            <a:spcAft>
              <a:spcPts val="0"/>
            </a:spcAft>
            <a:buNone/>
          </a:pPr>
          <a:r>
            <a:rPr lang="en-US" sz="1600" b="1" kern="1200" dirty="0">
              <a:latin typeface="Corbel" panose="020B0503020204020204" pitchFamily="34" charset="0"/>
            </a:rPr>
            <a:t>Competency 4: Human Relations</a:t>
          </a:r>
        </a:p>
        <a:p>
          <a:pPr marL="0" lvl="0" indent="0" algn="ctr" defTabSz="711200">
            <a:lnSpc>
              <a:spcPct val="90000"/>
            </a:lnSpc>
            <a:spcBef>
              <a:spcPct val="0"/>
            </a:spcBef>
            <a:spcAft>
              <a:spcPts val="0"/>
            </a:spcAft>
            <a:buNone/>
          </a:pPr>
          <a:r>
            <a:rPr lang="en-US" sz="1400" kern="1200" dirty="0">
              <a:latin typeface="Corbel" panose="020B0503020204020204" pitchFamily="34" charset="0"/>
            </a:rPr>
            <a:t>(Provides effective oral and written communications)</a:t>
          </a:r>
        </a:p>
      </dsp:txBody>
      <dsp:txXfrm>
        <a:off x="71187" y="71899"/>
        <a:ext cx="2792850" cy="1315906"/>
      </dsp:txXfrm>
    </dsp:sp>
  </dsp:spTree>
</dsp:drawing>
</file>

<file path=ppt/diagrams/drawing2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4FBA781-54AC-4929-AC10-B76E468D1A6E}">
      <dsp:nvSpPr>
        <dsp:cNvPr id="0" name=""/>
        <dsp:cNvSpPr/>
      </dsp:nvSpPr>
      <dsp:spPr>
        <a:xfrm rot="16200000">
          <a:off x="704850" y="-704850"/>
          <a:ext cx="2819400" cy="4229100"/>
        </a:xfrm>
        <a:prstGeom prst="round1Rect">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4912" tIns="184912" rIns="184912" bIns="184912" numCol="1" spcCol="1270" anchor="ctr" anchorCtr="0">
          <a:noAutofit/>
        </a:bodyPr>
        <a:lstStyle/>
        <a:p>
          <a:pPr marL="0" lvl="0" indent="0" algn="ctr" defTabSz="1155700">
            <a:lnSpc>
              <a:spcPct val="90000"/>
            </a:lnSpc>
            <a:spcBef>
              <a:spcPct val="0"/>
            </a:spcBef>
            <a:spcAft>
              <a:spcPct val="35000"/>
            </a:spcAft>
            <a:buNone/>
          </a:pPr>
          <a:endParaRPr lang="en-US" sz="2600" kern="1200" dirty="0">
            <a:latin typeface="+mn-lt"/>
            <a:cs typeface="Arial" panose="020B0604020202020204" pitchFamily="34" charset="0"/>
          </a:endParaRPr>
        </a:p>
      </dsp:txBody>
      <dsp:txXfrm rot="5400000">
        <a:off x="-1" y="1"/>
        <a:ext cx="4229100" cy="2114550"/>
      </dsp:txXfrm>
    </dsp:sp>
    <dsp:sp modelId="{6167C54B-9408-42CA-8019-3F8D7DBFEA08}">
      <dsp:nvSpPr>
        <dsp:cNvPr id="0" name=""/>
        <dsp:cNvSpPr/>
      </dsp:nvSpPr>
      <dsp:spPr>
        <a:xfrm>
          <a:off x="4229100" y="0"/>
          <a:ext cx="4229100" cy="2819400"/>
        </a:xfrm>
        <a:prstGeom prst="round1Rect">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4912" tIns="184912" rIns="184912" bIns="184912" numCol="1" spcCol="1270" anchor="ctr" anchorCtr="0">
          <a:noAutofit/>
        </a:bodyPr>
        <a:lstStyle/>
        <a:p>
          <a:pPr marL="0" lvl="0" indent="0" algn="ctr" defTabSz="1155700">
            <a:lnSpc>
              <a:spcPct val="90000"/>
            </a:lnSpc>
            <a:spcBef>
              <a:spcPct val="0"/>
            </a:spcBef>
            <a:spcAft>
              <a:spcPct val="35000"/>
            </a:spcAft>
            <a:buNone/>
          </a:pPr>
          <a:endParaRPr lang="en-US" sz="2600" kern="1200" dirty="0">
            <a:latin typeface="+mn-lt"/>
            <a:cs typeface="Arial" panose="020B0604020202020204" pitchFamily="34" charset="0"/>
          </a:endParaRPr>
        </a:p>
      </dsp:txBody>
      <dsp:txXfrm>
        <a:off x="4229100" y="0"/>
        <a:ext cx="4229100" cy="2114550"/>
      </dsp:txXfrm>
    </dsp:sp>
    <dsp:sp modelId="{4D98C476-B4F1-431F-8193-FFAE83C46237}">
      <dsp:nvSpPr>
        <dsp:cNvPr id="0" name=""/>
        <dsp:cNvSpPr/>
      </dsp:nvSpPr>
      <dsp:spPr>
        <a:xfrm rot="10800000">
          <a:off x="0" y="2819400"/>
          <a:ext cx="4229100" cy="2819400"/>
        </a:xfrm>
        <a:prstGeom prst="round1Rect">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4912" tIns="184912" rIns="184912" bIns="184912" numCol="1" spcCol="1270" anchor="ctr" anchorCtr="0">
          <a:noAutofit/>
        </a:bodyPr>
        <a:lstStyle/>
        <a:p>
          <a:pPr marL="0" lvl="0" indent="0" algn="ctr" defTabSz="1155700">
            <a:lnSpc>
              <a:spcPct val="90000"/>
            </a:lnSpc>
            <a:spcBef>
              <a:spcPct val="0"/>
            </a:spcBef>
            <a:spcAft>
              <a:spcPct val="35000"/>
            </a:spcAft>
            <a:buNone/>
          </a:pPr>
          <a:endParaRPr lang="en-US" sz="2600" kern="1200" dirty="0">
            <a:latin typeface="+mn-lt"/>
            <a:cs typeface="Arial" panose="020B0604020202020204" pitchFamily="34" charset="0"/>
          </a:endParaRPr>
        </a:p>
      </dsp:txBody>
      <dsp:txXfrm rot="10800000">
        <a:off x="0" y="3524249"/>
        <a:ext cx="4229100" cy="2114550"/>
      </dsp:txXfrm>
    </dsp:sp>
    <dsp:sp modelId="{DE7FD68A-9440-4AE0-A5B4-C5EBCCC57802}">
      <dsp:nvSpPr>
        <dsp:cNvPr id="0" name=""/>
        <dsp:cNvSpPr/>
      </dsp:nvSpPr>
      <dsp:spPr>
        <a:xfrm rot="5400000">
          <a:off x="4933950" y="2114550"/>
          <a:ext cx="2819400" cy="4229100"/>
        </a:xfrm>
        <a:prstGeom prst="round1Rect">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4912" tIns="184912" rIns="184912" bIns="184912" numCol="1" spcCol="1270" anchor="ctr" anchorCtr="0">
          <a:noAutofit/>
        </a:bodyPr>
        <a:lstStyle/>
        <a:p>
          <a:pPr marL="0" lvl="0" indent="0" algn="ctr" defTabSz="1155700">
            <a:lnSpc>
              <a:spcPct val="90000"/>
            </a:lnSpc>
            <a:spcBef>
              <a:spcPct val="0"/>
            </a:spcBef>
            <a:spcAft>
              <a:spcPct val="35000"/>
            </a:spcAft>
            <a:buNone/>
          </a:pPr>
          <a:endParaRPr lang="en-US" sz="2600" kern="1200" dirty="0">
            <a:latin typeface="+mn-lt"/>
            <a:cs typeface="Arial" panose="020B0604020202020204" pitchFamily="34" charset="0"/>
          </a:endParaRPr>
        </a:p>
      </dsp:txBody>
      <dsp:txXfrm rot="-5400000">
        <a:off x="4229100" y="3524249"/>
        <a:ext cx="4229100" cy="2114550"/>
      </dsp:txXfrm>
    </dsp:sp>
    <dsp:sp modelId="{CA9A11ED-2B16-44C2-8B03-21B0236FBD2B}">
      <dsp:nvSpPr>
        <dsp:cNvPr id="0" name=""/>
        <dsp:cNvSpPr/>
      </dsp:nvSpPr>
      <dsp:spPr>
        <a:xfrm flipH="1">
          <a:off x="3691843" y="0"/>
          <a:ext cx="1073548" cy="571506"/>
        </a:xfrm>
        <a:prstGeom prst="roundRect">
          <a:avLst/>
        </a:prstGeom>
        <a:solidFill>
          <a:schemeClr val="accent3">
            <a:tint val="6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US" sz="1400" b="1" kern="1200" dirty="0">
              <a:latin typeface="Corbel" panose="020B0503020204020204" pitchFamily="34" charset="0"/>
              <a:cs typeface="Arial" panose="020B0604020202020204" pitchFamily="34" charset="0"/>
            </a:rPr>
            <a:t>Training options</a:t>
          </a:r>
        </a:p>
      </dsp:txBody>
      <dsp:txXfrm>
        <a:off x="3719742" y="27899"/>
        <a:ext cx="1017750" cy="515708"/>
      </dsp:txXfrm>
    </dsp:sp>
  </dsp:spTree>
</dsp:drawing>
</file>

<file path=ppt/diagrams/drawing2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F903817-80EA-4CBF-9F4D-C18C906DF0EE}">
      <dsp:nvSpPr>
        <dsp:cNvPr id="0" name=""/>
        <dsp:cNvSpPr/>
      </dsp:nvSpPr>
      <dsp:spPr>
        <a:xfrm rot="16200000">
          <a:off x="704088" y="-704088"/>
          <a:ext cx="2820923" cy="4229100"/>
        </a:xfrm>
        <a:prstGeom prst="round1Rect">
          <a:avLst/>
        </a:prstGeom>
        <a:solidFill>
          <a:schemeClr val="accent1"/>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62280" tIns="462280" rIns="462280" bIns="462280" numCol="1" spcCol="1270" anchor="ctr" anchorCtr="0">
          <a:noAutofit/>
        </a:bodyPr>
        <a:lstStyle/>
        <a:p>
          <a:pPr marL="0" lvl="0" indent="0" algn="ctr" defTabSz="2889250">
            <a:lnSpc>
              <a:spcPct val="90000"/>
            </a:lnSpc>
            <a:spcBef>
              <a:spcPct val="0"/>
            </a:spcBef>
            <a:spcAft>
              <a:spcPct val="35000"/>
            </a:spcAft>
            <a:buNone/>
          </a:pPr>
          <a:endParaRPr lang="en-US" sz="6500" kern="1200" dirty="0"/>
        </a:p>
      </dsp:txBody>
      <dsp:txXfrm rot="5400000">
        <a:off x="0" y="0"/>
        <a:ext cx="4229100" cy="2115693"/>
      </dsp:txXfrm>
    </dsp:sp>
    <dsp:sp modelId="{F5F1BA27-7088-469E-B4EB-5C250DF90919}">
      <dsp:nvSpPr>
        <dsp:cNvPr id="0" name=""/>
        <dsp:cNvSpPr/>
      </dsp:nvSpPr>
      <dsp:spPr>
        <a:xfrm>
          <a:off x="4229100" y="0"/>
          <a:ext cx="4229100" cy="2820923"/>
        </a:xfrm>
        <a:prstGeom prst="round1Rect">
          <a:avLst/>
        </a:prstGeom>
        <a:solidFill>
          <a:schemeClr val="accent1"/>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62280" tIns="462280" rIns="462280" bIns="462280" numCol="1" spcCol="1270" anchor="ctr" anchorCtr="0">
          <a:noAutofit/>
        </a:bodyPr>
        <a:lstStyle/>
        <a:p>
          <a:pPr marL="0" lvl="0" indent="0" algn="ctr" defTabSz="2889250">
            <a:lnSpc>
              <a:spcPct val="90000"/>
            </a:lnSpc>
            <a:spcBef>
              <a:spcPct val="0"/>
            </a:spcBef>
            <a:spcAft>
              <a:spcPct val="35000"/>
            </a:spcAft>
            <a:buNone/>
          </a:pPr>
          <a:endParaRPr lang="en-US" sz="6500" kern="1200" dirty="0"/>
        </a:p>
      </dsp:txBody>
      <dsp:txXfrm>
        <a:off x="4229100" y="0"/>
        <a:ext cx="4229100" cy="2115693"/>
      </dsp:txXfrm>
    </dsp:sp>
    <dsp:sp modelId="{1D2B5A24-B836-4125-9E46-63B2714E27CD}">
      <dsp:nvSpPr>
        <dsp:cNvPr id="0" name=""/>
        <dsp:cNvSpPr/>
      </dsp:nvSpPr>
      <dsp:spPr>
        <a:xfrm rot="10800000">
          <a:off x="0" y="2820923"/>
          <a:ext cx="4229100" cy="2820923"/>
        </a:xfrm>
        <a:prstGeom prst="round1Rect">
          <a:avLst/>
        </a:prstGeom>
        <a:solidFill>
          <a:schemeClr val="accent1"/>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62280" tIns="462280" rIns="462280" bIns="462280" numCol="1" spcCol="1270" anchor="ctr" anchorCtr="0">
          <a:noAutofit/>
        </a:bodyPr>
        <a:lstStyle/>
        <a:p>
          <a:pPr marL="0" lvl="0" indent="0" algn="ctr" defTabSz="2889250">
            <a:lnSpc>
              <a:spcPct val="90000"/>
            </a:lnSpc>
            <a:spcBef>
              <a:spcPct val="0"/>
            </a:spcBef>
            <a:spcAft>
              <a:spcPct val="35000"/>
            </a:spcAft>
            <a:buNone/>
          </a:pPr>
          <a:endParaRPr lang="en-US" sz="6500" kern="1200" dirty="0"/>
        </a:p>
      </dsp:txBody>
      <dsp:txXfrm rot="10800000">
        <a:off x="0" y="3526155"/>
        <a:ext cx="4229100" cy="2115693"/>
      </dsp:txXfrm>
    </dsp:sp>
    <dsp:sp modelId="{3FAF2845-63F5-47A7-A65A-DF2102B2D2E2}">
      <dsp:nvSpPr>
        <dsp:cNvPr id="0" name=""/>
        <dsp:cNvSpPr/>
      </dsp:nvSpPr>
      <dsp:spPr>
        <a:xfrm rot="5400000">
          <a:off x="4933187" y="2116836"/>
          <a:ext cx="2820923" cy="4229100"/>
        </a:xfrm>
        <a:prstGeom prst="round1Rect">
          <a:avLst/>
        </a:prstGeom>
        <a:solidFill>
          <a:schemeClr val="accent1"/>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62280" tIns="462280" rIns="462280" bIns="462280" numCol="1" spcCol="1270" anchor="ctr" anchorCtr="0">
          <a:noAutofit/>
        </a:bodyPr>
        <a:lstStyle/>
        <a:p>
          <a:pPr marL="0" lvl="0" indent="0" algn="ctr" defTabSz="2889250">
            <a:lnSpc>
              <a:spcPct val="90000"/>
            </a:lnSpc>
            <a:spcBef>
              <a:spcPct val="0"/>
            </a:spcBef>
            <a:spcAft>
              <a:spcPct val="35000"/>
            </a:spcAft>
            <a:buNone/>
          </a:pPr>
          <a:endParaRPr lang="en-US" sz="6500" kern="1200" dirty="0"/>
        </a:p>
      </dsp:txBody>
      <dsp:txXfrm rot="-5400000">
        <a:off x="4229100" y="3526154"/>
        <a:ext cx="4229100" cy="2115693"/>
      </dsp:txXfrm>
    </dsp:sp>
    <dsp:sp modelId="{E05F2D3F-57CC-484B-9029-D7158592800D}">
      <dsp:nvSpPr>
        <dsp:cNvPr id="0" name=""/>
        <dsp:cNvSpPr/>
      </dsp:nvSpPr>
      <dsp:spPr>
        <a:xfrm>
          <a:off x="3697908" y="0"/>
          <a:ext cx="1069843" cy="576074"/>
        </a:xfrm>
        <a:prstGeom prst="roundRect">
          <a:avLst/>
        </a:prstGeom>
        <a:solidFill>
          <a:schemeClr val="accent1">
            <a:lumMod val="20000"/>
            <a:lumOff val="8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en-US" sz="1500" b="1" kern="1200" dirty="0">
              <a:latin typeface="Corbel" panose="020B0503020204020204" pitchFamily="34" charset="0"/>
              <a:cs typeface="Arial" panose="020B0604020202020204" pitchFamily="34" charset="0"/>
            </a:rPr>
            <a:t>Training options</a:t>
          </a:r>
          <a:endParaRPr lang="en-US" sz="1500" b="1" kern="1200" dirty="0">
            <a:latin typeface="Corbel" panose="020B0503020204020204" pitchFamily="34" charset="0"/>
          </a:endParaRPr>
        </a:p>
      </dsp:txBody>
      <dsp:txXfrm>
        <a:off x="3726030" y="28122"/>
        <a:ext cx="1013599" cy="519830"/>
      </dsp:txXfrm>
    </dsp:sp>
  </dsp:spTree>
</dsp:drawing>
</file>

<file path=ppt/diagrams/drawing2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A51E0EE-247B-44CE-8C2F-B184B0BE1DD8}">
      <dsp:nvSpPr>
        <dsp:cNvPr id="0" name=""/>
        <dsp:cNvSpPr/>
      </dsp:nvSpPr>
      <dsp:spPr>
        <a:xfrm rot="16200000">
          <a:off x="704088" y="-704088"/>
          <a:ext cx="2820923" cy="4229100"/>
        </a:xfrm>
        <a:prstGeom prst="round1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9136" tIns="199136" rIns="199136" bIns="199136" numCol="1" spcCol="1270" anchor="ctr" anchorCtr="0">
          <a:noAutofit/>
        </a:bodyPr>
        <a:lstStyle/>
        <a:p>
          <a:pPr marL="0" lvl="0" indent="0" algn="ctr" defTabSz="1244600">
            <a:lnSpc>
              <a:spcPct val="90000"/>
            </a:lnSpc>
            <a:spcBef>
              <a:spcPct val="0"/>
            </a:spcBef>
            <a:spcAft>
              <a:spcPct val="35000"/>
            </a:spcAft>
            <a:buNone/>
          </a:pPr>
          <a:endParaRPr lang="en-US" sz="2800" b="1" kern="1200" dirty="0"/>
        </a:p>
        <a:p>
          <a:pPr marL="0" lvl="0" indent="0" algn="ctr" defTabSz="1244600">
            <a:lnSpc>
              <a:spcPct val="90000"/>
            </a:lnSpc>
            <a:spcBef>
              <a:spcPct val="0"/>
            </a:spcBef>
            <a:spcAft>
              <a:spcPct val="35000"/>
            </a:spcAft>
            <a:buNone/>
          </a:pPr>
          <a:r>
            <a:rPr lang="en-US" sz="2800" b="1" kern="1200" dirty="0">
              <a:latin typeface="Corbel" panose="020B0503020204020204" pitchFamily="34" charset="0"/>
            </a:rPr>
            <a:t>CSBS Bank Safety &amp; Soundness Examiner Training</a:t>
          </a:r>
        </a:p>
      </dsp:txBody>
      <dsp:txXfrm rot="5400000">
        <a:off x="0" y="0"/>
        <a:ext cx="4229100" cy="2115693"/>
      </dsp:txXfrm>
    </dsp:sp>
    <dsp:sp modelId="{3DD6C794-8233-42DD-82A3-E8EEECBC14E2}">
      <dsp:nvSpPr>
        <dsp:cNvPr id="0" name=""/>
        <dsp:cNvSpPr/>
      </dsp:nvSpPr>
      <dsp:spPr>
        <a:xfrm>
          <a:off x="4229100" y="0"/>
          <a:ext cx="4229100" cy="2820923"/>
        </a:xfrm>
        <a:prstGeom prst="round1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9136" tIns="199136" rIns="199136" bIns="199136" numCol="1" spcCol="1270" anchor="ctr" anchorCtr="0">
          <a:noAutofit/>
        </a:bodyPr>
        <a:lstStyle/>
        <a:p>
          <a:pPr marL="0" lvl="0" indent="0" algn="ctr" defTabSz="1244600">
            <a:lnSpc>
              <a:spcPct val="90000"/>
            </a:lnSpc>
            <a:spcBef>
              <a:spcPct val="0"/>
            </a:spcBef>
            <a:spcAft>
              <a:spcPct val="35000"/>
            </a:spcAft>
            <a:buNone/>
          </a:pPr>
          <a:endParaRPr lang="en-US" sz="2800" b="1" kern="1200" dirty="0">
            <a:latin typeface="Myriad Pro Light" panose="020B0403030403020204" pitchFamily="34" charset="0"/>
          </a:endParaRPr>
        </a:p>
        <a:p>
          <a:pPr marL="0" lvl="0" indent="0" algn="ctr" defTabSz="1244600">
            <a:lnSpc>
              <a:spcPct val="90000"/>
            </a:lnSpc>
            <a:spcBef>
              <a:spcPct val="0"/>
            </a:spcBef>
            <a:spcAft>
              <a:spcPct val="35000"/>
            </a:spcAft>
            <a:buNone/>
          </a:pPr>
          <a:r>
            <a:rPr lang="en-US" sz="2800" b="1" kern="1200" dirty="0">
              <a:latin typeface="Corbel" panose="020B0503020204020204" pitchFamily="34" charset="0"/>
            </a:rPr>
            <a:t>Review of Exam Manual</a:t>
          </a:r>
        </a:p>
      </dsp:txBody>
      <dsp:txXfrm>
        <a:off x="4229100" y="0"/>
        <a:ext cx="4229100" cy="2115693"/>
      </dsp:txXfrm>
    </dsp:sp>
    <dsp:sp modelId="{29A48300-24EB-425C-BFCE-FE8407FDF185}">
      <dsp:nvSpPr>
        <dsp:cNvPr id="0" name=""/>
        <dsp:cNvSpPr/>
      </dsp:nvSpPr>
      <dsp:spPr>
        <a:xfrm rot="10800000">
          <a:off x="0" y="2820923"/>
          <a:ext cx="4229100" cy="2820923"/>
        </a:xfrm>
        <a:prstGeom prst="round1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9136" tIns="199136" rIns="199136" bIns="199136" numCol="1" spcCol="1270" anchor="ctr" anchorCtr="0">
          <a:noAutofit/>
        </a:bodyPr>
        <a:lstStyle/>
        <a:p>
          <a:pPr marL="0" lvl="0" indent="0" algn="ctr" defTabSz="1244600">
            <a:lnSpc>
              <a:spcPct val="90000"/>
            </a:lnSpc>
            <a:spcBef>
              <a:spcPct val="0"/>
            </a:spcBef>
            <a:spcAft>
              <a:spcPct val="35000"/>
            </a:spcAft>
            <a:buNone/>
          </a:pPr>
          <a:r>
            <a:rPr lang="en-US" sz="2800" b="1" kern="1200" dirty="0">
              <a:latin typeface="Corbel" panose="020B0503020204020204" pitchFamily="34" charset="0"/>
            </a:rPr>
            <a:t>Mentoring</a:t>
          </a:r>
        </a:p>
      </dsp:txBody>
      <dsp:txXfrm rot="10800000">
        <a:off x="0" y="3526155"/>
        <a:ext cx="4229100" cy="2115693"/>
      </dsp:txXfrm>
    </dsp:sp>
    <dsp:sp modelId="{EE163852-1095-496B-BA1C-573FA2252CCE}">
      <dsp:nvSpPr>
        <dsp:cNvPr id="0" name=""/>
        <dsp:cNvSpPr/>
      </dsp:nvSpPr>
      <dsp:spPr>
        <a:xfrm rot="5400000">
          <a:off x="4933187" y="2116836"/>
          <a:ext cx="2820923" cy="4229100"/>
        </a:xfrm>
        <a:prstGeom prst="round1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9136" tIns="199136" rIns="199136" bIns="199136" numCol="1" spcCol="1270" anchor="ctr" anchorCtr="0">
          <a:noAutofit/>
        </a:bodyPr>
        <a:lstStyle/>
        <a:p>
          <a:pPr marL="0" lvl="0" indent="0" algn="ctr" defTabSz="1244600">
            <a:lnSpc>
              <a:spcPct val="90000"/>
            </a:lnSpc>
            <a:spcBef>
              <a:spcPct val="0"/>
            </a:spcBef>
            <a:spcAft>
              <a:spcPct val="35000"/>
            </a:spcAft>
            <a:buNone/>
          </a:pPr>
          <a:r>
            <a:rPr lang="en-US" sz="2800" b="1" kern="1200" dirty="0">
              <a:latin typeface="Corbel" panose="020B0503020204020204" pitchFamily="34" charset="0"/>
            </a:rPr>
            <a:t>Onboarding</a:t>
          </a:r>
        </a:p>
      </dsp:txBody>
      <dsp:txXfrm rot="-5400000">
        <a:off x="4229100" y="3526154"/>
        <a:ext cx="4229100" cy="2115693"/>
      </dsp:txXfrm>
    </dsp:sp>
    <dsp:sp modelId="{18859A6D-A298-488E-B158-25FD7EAEC6EA}">
      <dsp:nvSpPr>
        <dsp:cNvPr id="0" name=""/>
        <dsp:cNvSpPr/>
      </dsp:nvSpPr>
      <dsp:spPr>
        <a:xfrm>
          <a:off x="3694178" y="11431"/>
          <a:ext cx="1069843" cy="576074"/>
        </a:xfrm>
        <a:prstGeom prst="roundRect">
          <a:avLst/>
        </a:prstGeom>
        <a:solidFill>
          <a:schemeClr val="accent2">
            <a:tint val="6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en-US" sz="1500" b="1" kern="1200" dirty="0">
              <a:latin typeface="Corbel" panose="020B0503020204020204" pitchFamily="34" charset="0"/>
              <a:cs typeface="Arial" panose="020B0604020202020204" pitchFamily="34" charset="0"/>
            </a:rPr>
            <a:t>Training options</a:t>
          </a:r>
          <a:endParaRPr lang="en-US" sz="1500" b="1" kern="1200" dirty="0">
            <a:latin typeface="Corbel" panose="020B0503020204020204" pitchFamily="34" charset="0"/>
          </a:endParaRPr>
        </a:p>
      </dsp:txBody>
      <dsp:txXfrm>
        <a:off x="3722300" y="39553"/>
        <a:ext cx="1013599" cy="519830"/>
      </dsp:txXfrm>
    </dsp:sp>
  </dsp:spTree>
</dsp:drawing>
</file>

<file path=ppt/diagrams/drawing2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DCF27AD-A6B8-4B6B-B06A-C73C604118C7}">
      <dsp:nvSpPr>
        <dsp:cNvPr id="0" name=""/>
        <dsp:cNvSpPr/>
      </dsp:nvSpPr>
      <dsp:spPr>
        <a:xfrm rot="16200000">
          <a:off x="704850" y="-704850"/>
          <a:ext cx="2819400" cy="4229100"/>
        </a:xfrm>
        <a:prstGeom prst="round1Rect">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55600" tIns="355600" rIns="355600" bIns="355600" numCol="1" spcCol="1270" anchor="ctr" anchorCtr="0">
          <a:noAutofit/>
        </a:bodyPr>
        <a:lstStyle/>
        <a:p>
          <a:pPr marL="0" lvl="0" indent="0" algn="ctr" defTabSz="2222500">
            <a:lnSpc>
              <a:spcPct val="90000"/>
            </a:lnSpc>
            <a:spcBef>
              <a:spcPct val="0"/>
            </a:spcBef>
            <a:spcAft>
              <a:spcPct val="35000"/>
            </a:spcAft>
            <a:buNone/>
          </a:pPr>
          <a:endParaRPr lang="en-US" sz="5000" kern="1200" dirty="0"/>
        </a:p>
      </dsp:txBody>
      <dsp:txXfrm rot="5400000">
        <a:off x="-1" y="1"/>
        <a:ext cx="4229100" cy="2114550"/>
      </dsp:txXfrm>
    </dsp:sp>
    <dsp:sp modelId="{527325B7-F5B0-4DE3-9B51-C6539364CC6C}">
      <dsp:nvSpPr>
        <dsp:cNvPr id="0" name=""/>
        <dsp:cNvSpPr/>
      </dsp:nvSpPr>
      <dsp:spPr>
        <a:xfrm>
          <a:off x="4229100" y="0"/>
          <a:ext cx="4229100" cy="2819400"/>
        </a:xfrm>
        <a:prstGeom prst="round1Rect">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55600" tIns="355600" rIns="355600" bIns="355600" numCol="1" spcCol="1270" anchor="ctr" anchorCtr="0">
          <a:noAutofit/>
        </a:bodyPr>
        <a:lstStyle/>
        <a:p>
          <a:pPr marL="0" lvl="0" indent="0" algn="ctr" defTabSz="2222500">
            <a:lnSpc>
              <a:spcPct val="90000"/>
            </a:lnSpc>
            <a:spcBef>
              <a:spcPct val="0"/>
            </a:spcBef>
            <a:spcAft>
              <a:spcPct val="35000"/>
            </a:spcAft>
            <a:buNone/>
          </a:pPr>
          <a:br>
            <a:rPr lang="en-US" sz="5000" kern="1200" dirty="0"/>
          </a:br>
          <a:endParaRPr lang="en-US" sz="5000" kern="1200" dirty="0"/>
        </a:p>
      </dsp:txBody>
      <dsp:txXfrm>
        <a:off x="4229100" y="0"/>
        <a:ext cx="4229100" cy="2114550"/>
      </dsp:txXfrm>
    </dsp:sp>
    <dsp:sp modelId="{DEAB5D4A-E1FB-4FD8-9368-823CB391F1CC}">
      <dsp:nvSpPr>
        <dsp:cNvPr id="0" name=""/>
        <dsp:cNvSpPr/>
      </dsp:nvSpPr>
      <dsp:spPr>
        <a:xfrm rot="10800000">
          <a:off x="0" y="2819400"/>
          <a:ext cx="4229100" cy="2819400"/>
        </a:xfrm>
        <a:prstGeom prst="round1Rect">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55600" tIns="355600" rIns="355600" bIns="355600" numCol="1" spcCol="1270" anchor="ctr" anchorCtr="0">
          <a:noAutofit/>
        </a:bodyPr>
        <a:lstStyle/>
        <a:p>
          <a:pPr marL="0" lvl="0" indent="0" algn="ctr" defTabSz="2222500">
            <a:lnSpc>
              <a:spcPct val="90000"/>
            </a:lnSpc>
            <a:spcBef>
              <a:spcPct val="0"/>
            </a:spcBef>
            <a:spcAft>
              <a:spcPct val="35000"/>
            </a:spcAft>
            <a:buNone/>
          </a:pPr>
          <a:endParaRPr lang="en-US" sz="5000" kern="1200" dirty="0"/>
        </a:p>
      </dsp:txBody>
      <dsp:txXfrm rot="10800000">
        <a:off x="0" y="3524249"/>
        <a:ext cx="4229100" cy="2114550"/>
      </dsp:txXfrm>
    </dsp:sp>
    <dsp:sp modelId="{323A2FC6-4751-4A1A-A667-FC7BE68D43E1}">
      <dsp:nvSpPr>
        <dsp:cNvPr id="0" name=""/>
        <dsp:cNvSpPr/>
      </dsp:nvSpPr>
      <dsp:spPr>
        <a:xfrm rot="5400000">
          <a:off x="4933950" y="2114550"/>
          <a:ext cx="2819400" cy="4229100"/>
        </a:xfrm>
        <a:prstGeom prst="round1Rect">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55600" tIns="355600" rIns="355600" bIns="355600" numCol="1" spcCol="1270" anchor="ctr" anchorCtr="0">
          <a:noAutofit/>
        </a:bodyPr>
        <a:lstStyle/>
        <a:p>
          <a:pPr marL="0" lvl="0" indent="0" algn="ctr" defTabSz="2222500">
            <a:lnSpc>
              <a:spcPct val="90000"/>
            </a:lnSpc>
            <a:spcBef>
              <a:spcPct val="0"/>
            </a:spcBef>
            <a:spcAft>
              <a:spcPct val="35000"/>
            </a:spcAft>
            <a:buNone/>
          </a:pPr>
          <a:endParaRPr lang="en-US" sz="5000" kern="1200" dirty="0"/>
        </a:p>
      </dsp:txBody>
      <dsp:txXfrm rot="-5400000">
        <a:off x="4229100" y="3524249"/>
        <a:ext cx="4229100" cy="2114550"/>
      </dsp:txXfrm>
    </dsp:sp>
    <dsp:sp modelId="{90F66A46-5A84-4500-B252-00641E666F23}">
      <dsp:nvSpPr>
        <dsp:cNvPr id="0" name=""/>
        <dsp:cNvSpPr/>
      </dsp:nvSpPr>
      <dsp:spPr>
        <a:xfrm>
          <a:off x="3694178" y="5335"/>
          <a:ext cx="1069843" cy="576073"/>
        </a:xfrm>
        <a:prstGeom prst="roundRect">
          <a:avLst/>
        </a:prstGeom>
        <a:solidFill>
          <a:schemeClr val="accent4">
            <a:tint val="6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en-US" sz="1500" b="1" kern="1200" dirty="0">
              <a:latin typeface="Corbel" panose="020B0503020204020204" pitchFamily="34" charset="0"/>
              <a:cs typeface="Arial" panose="020B0604020202020204" pitchFamily="34" charset="0"/>
            </a:rPr>
            <a:t>Training options</a:t>
          </a:r>
          <a:endParaRPr lang="en-US" sz="1500" b="1" kern="1200" dirty="0">
            <a:latin typeface="Corbel" panose="020B0503020204020204" pitchFamily="34" charset="0"/>
          </a:endParaRPr>
        </a:p>
      </dsp:txBody>
      <dsp:txXfrm>
        <a:off x="3722300" y="33457"/>
        <a:ext cx="1013599" cy="519829"/>
      </dsp:txXfrm>
    </dsp:sp>
  </dsp:spTree>
</dsp:drawing>
</file>

<file path=ppt/diagrams/drawing2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1467284-7325-4C00-8DF0-2C29D8622D7F}">
      <dsp:nvSpPr>
        <dsp:cNvPr id="0" name=""/>
        <dsp:cNvSpPr/>
      </dsp:nvSpPr>
      <dsp:spPr>
        <a:xfrm rot="5400000">
          <a:off x="4948106" y="-1863102"/>
          <a:ext cx="1192411" cy="5218176"/>
        </a:xfrm>
        <a:prstGeom prst="round2SameRect">
          <a:avLst/>
        </a:prstGeom>
        <a:solidFill>
          <a:schemeClr val="accent3">
            <a:lumMod val="20000"/>
            <a:lumOff val="80000"/>
            <a:alpha val="9000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57150" lvl="1" indent="-57150" algn="l" defTabSz="444500">
            <a:lnSpc>
              <a:spcPct val="90000"/>
            </a:lnSpc>
            <a:spcBef>
              <a:spcPct val="0"/>
            </a:spcBef>
            <a:spcAft>
              <a:spcPct val="15000"/>
            </a:spcAft>
            <a:buChar char="•"/>
          </a:pPr>
          <a:r>
            <a:rPr lang="en-US" sz="1000" kern="1200" dirty="0">
              <a:latin typeface="Corbel" panose="020B0503020204020204" pitchFamily="34" charset="0"/>
            </a:rPr>
            <a:t>Effectively supervises personnel to ensure adherence to all procedures and policies</a:t>
          </a:r>
        </a:p>
        <a:p>
          <a:pPr marL="57150" lvl="1" indent="-57150" algn="l" defTabSz="444500">
            <a:lnSpc>
              <a:spcPct val="90000"/>
            </a:lnSpc>
            <a:spcBef>
              <a:spcPct val="0"/>
            </a:spcBef>
            <a:spcAft>
              <a:spcPct val="15000"/>
            </a:spcAft>
            <a:buChar char="•"/>
          </a:pPr>
          <a:r>
            <a:rPr lang="en-US" sz="1000" kern="1200" dirty="0">
              <a:latin typeface="Corbel" panose="020B0503020204020204" pitchFamily="34" charset="0"/>
            </a:rPr>
            <a:t>Monitoring senior examination personnel to ensure department mission, goals, and responsibilities are being met</a:t>
          </a:r>
        </a:p>
        <a:p>
          <a:pPr marL="57150" lvl="1" indent="-57150" algn="l" defTabSz="444500">
            <a:lnSpc>
              <a:spcPct val="90000"/>
            </a:lnSpc>
            <a:spcBef>
              <a:spcPct val="0"/>
            </a:spcBef>
            <a:spcAft>
              <a:spcPct val="15000"/>
            </a:spcAft>
            <a:buChar char="•"/>
          </a:pPr>
          <a:r>
            <a:rPr lang="en-US" sz="1000" kern="1200" dirty="0">
              <a:latin typeface="Corbel" panose="020B0503020204020204" pitchFamily="34" charset="0"/>
            </a:rPr>
            <a:t>Effectively organizing and delegating assignments, and supervising the entire examination process</a:t>
          </a:r>
        </a:p>
        <a:p>
          <a:pPr marL="57150" lvl="1" indent="-57150" algn="l" defTabSz="444500">
            <a:lnSpc>
              <a:spcPct val="90000"/>
            </a:lnSpc>
            <a:spcBef>
              <a:spcPct val="0"/>
            </a:spcBef>
            <a:spcAft>
              <a:spcPct val="15000"/>
            </a:spcAft>
            <a:buChar char="•"/>
          </a:pPr>
          <a:r>
            <a:rPr lang="en-US" sz="1000" kern="1200" dirty="0">
              <a:latin typeface="Corbel" panose="020B0503020204020204" pitchFamily="34" charset="0"/>
            </a:rPr>
            <a:t>Effectively provide for personnel management (budget, recruiting, training, team-building, negotiation, coaching, performance evaluation, disciplinary actions)</a:t>
          </a:r>
        </a:p>
        <a:p>
          <a:pPr marL="57150" lvl="1" indent="-57150" algn="l" defTabSz="444500">
            <a:lnSpc>
              <a:spcPct val="90000"/>
            </a:lnSpc>
            <a:spcBef>
              <a:spcPct val="0"/>
            </a:spcBef>
            <a:spcAft>
              <a:spcPct val="15000"/>
            </a:spcAft>
            <a:buChar char="•"/>
          </a:pPr>
          <a:r>
            <a:rPr lang="en-US" sz="1000" kern="1200" dirty="0">
              <a:latin typeface="Corbel" panose="020B0503020204020204" pitchFamily="34" charset="0"/>
            </a:rPr>
            <a:t>Participate in department policy formulation and strategic planning</a:t>
          </a:r>
        </a:p>
      </dsp:txBody>
      <dsp:txXfrm rot="-5400000">
        <a:off x="2935224" y="207989"/>
        <a:ext cx="5159967" cy="1075993"/>
      </dsp:txXfrm>
    </dsp:sp>
    <dsp:sp modelId="{F7E972B6-F9F9-4207-B380-4A93A74E02FC}">
      <dsp:nvSpPr>
        <dsp:cNvPr id="0" name=""/>
        <dsp:cNvSpPr/>
      </dsp:nvSpPr>
      <dsp:spPr>
        <a:xfrm>
          <a:off x="0" y="123084"/>
          <a:ext cx="2935224" cy="1176493"/>
        </a:xfrm>
        <a:prstGeom prst="roundRect">
          <a:avLst/>
        </a:prstGeom>
        <a:solidFill>
          <a:schemeClr val="accent3"/>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30480" rIns="60960" bIns="30480" numCol="1" spcCol="1270" anchor="ctr" anchorCtr="0">
          <a:noAutofit/>
        </a:bodyPr>
        <a:lstStyle/>
        <a:p>
          <a:pPr marL="0" lvl="0" indent="0" algn="ctr" defTabSz="711200">
            <a:lnSpc>
              <a:spcPct val="90000"/>
            </a:lnSpc>
            <a:spcBef>
              <a:spcPct val="0"/>
            </a:spcBef>
            <a:spcAft>
              <a:spcPts val="0"/>
            </a:spcAft>
            <a:buNone/>
          </a:pPr>
          <a:r>
            <a:rPr lang="en-US" sz="1600" b="1" kern="1200" dirty="0">
              <a:latin typeface="Corbel" panose="020B0503020204020204" pitchFamily="34" charset="0"/>
            </a:rPr>
            <a:t>Competency 1: Technical</a:t>
          </a:r>
        </a:p>
        <a:p>
          <a:pPr marL="0" lvl="0" indent="0" algn="ctr" defTabSz="711200">
            <a:lnSpc>
              <a:spcPct val="90000"/>
            </a:lnSpc>
            <a:spcBef>
              <a:spcPct val="0"/>
            </a:spcBef>
            <a:spcAft>
              <a:spcPts val="0"/>
            </a:spcAft>
            <a:buNone/>
          </a:pPr>
          <a:r>
            <a:rPr lang="en-US" sz="1400" kern="1200" dirty="0">
              <a:latin typeface="Corbel" panose="020B0503020204020204" pitchFamily="34" charset="0"/>
            </a:rPr>
            <a:t>(Provides effective leadership and organization to the examination process)</a:t>
          </a:r>
        </a:p>
      </dsp:txBody>
      <dsp:txXfrm>
        <a:off x="57432" y="180516"/>
        <a:ext cx="2820360" cy="1061629"/>
      </dsp:txXfrm>
    </dsp:sp>
  </dsp:spTree>
</dsp:drawing>
</file>

<file path=ppt/diagrams/drawing2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38F236F-BB38-437C-A2BB-7F437E438367}">
      <dsp:nvSpPr>
        <dsp:cNvPr id="0" name=""/>
        <dsp:cNvSpPr/>
      </dsp:nvSpPr>
      <dsp:spPr>
        <a:xfrm rot="5400000">
          <a:off x="5218334" y="-2200066"/>
          <a:ext cx="649088" cy="5213080"/>
        </a:xfrm>
        <a:prstGeom prst="round2Same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57150" lvl="1" indent="-57150" algn="l" defTabSz="466725">
            <a:lnSpc>
              <a:spcPct val="90000"/>
            </a:lnSpc>
            <a:spcBef>
              <a:spcPct val="0"/>
            </a:spcBef>
            <a:spcAft>
              <a:spcPct val="15000"/>
            </a:spcAft>
            <a:buChar char="•"/>
          </a:pPr>
          <a:r>
            <a:rPr lang="en-US" sz="1050" kern="1200" dirty="0">
              <a:latin typeface="Corbel" panose="020B0503020204020204" pitchFamily="34" charset="0"/>
            </a:rPr>
            <a:t>Effectively determining financial institution condition from completed reports of examination</a:t>
          </a:r>
        </a:p>
        <a:p>
          <a:pPr marL="57150" lvl="1" indent="-57150" algn="l" defTabSz="466725">
            <a:lnSpc>
              <a:spcPct val="90000"/>
            </a:lnSpc>
            <a:spcBef>
              <a:spcPct val="0"/>
            </a:spcBef>
            <a:spcAft>
              <a:spcPct val="15000"/>
            </a:spcAft>
            <a:buChar char="•"/>
          </a:pPr>
          <a:r>
            <a:rPr lang="en-US" sz="1050" kern="1200" dirty="0">
              <a:latin typeface="Corbel" panose="020B0503020204020204" pitchFamily="34" charset="0"/>
            </a:rPr>
            <a:t>Effectively administering appropriate departmental response from examination findings</a:t>
          </a:r>
        </a:p>
      </dsp:txBody>
      <dsp:txXfrm rot="-5400000">
        <a:off x="2936338" y="113616"/>
        <a:ext cx="5181394" cy="585716"/>
      </dsp:txXfrm>
    </dsp:sp>
    <dsp:sp modelId="{5E7862D8-9357-4E4F-8125-DCBBCA0F6E02}">
      <dsp:nvSpPr>
        <dsp:cNvPr id="0" name=""/>
        <dsp:cNvSpPr/>
      </dsp:nvSpPr>
      <dsp:spPr>
        <a:xfrm>
          <a:off x="3981" y="396"/>
          <a:ext cx="2932357" cy="812155"/>
        </a:xfrm>
        <a:prstGeom prst="roundRect">
          <a:avLst/>
        </a:prstGeom>
        <a:solidFill>
          <a:schemeClr val="accent1"/>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30480" rIns="60960" bIns="30480" numCol="1" spcCol="1270" anchor="ctr" anchorCtr="0">
          <a:noAutofit/>
        </a:bodyPr>
        <a:lstStyle/>
        <a:p>
          <a:pPr marL="0" lvl="0" indent="0" algn="ctr" defTabSz="711200">
            <a:lnSpc>
              <a:spcPct val="90000"/>
            </a:lnSpc>
            <a:spcBef>
              <a:spcPct val="0"/>
            </a:spcBef>
            <a:spcAft>
              <a:spcPts val="0"/>
            </a:spcAft>
            <a:buNone/>
          </a:pPr>
          <a:r>
            <a:rPr lang="en-US" sz="1600" b="1" kern="1200" dirty="0">
              <a:latin typeface="Corbel" panose="020B0503020204020204" pitchFamily="34" charset="0"/>
            </a:rPr>
            <a:t>Competency 2: Conceptual</a:t>
          </a:r>
        </a:p>
        <a:p>
          <a:pPr marL="0" lvl="0" indent="0" algn="ctr" defTabSz="711200">
            <a:lnSpc>
              <a:spcPct val="90000"/>
            </a:lnSpc>
            <a:spcBef>
              <a:spcPct val="0"/>
            </a:spcBef>
            <a:spcAft>
              <a:spcPts val="0"/>
            </a:spcAft>
            <a:buNone/>
          </a:pPr>
          <a:r>
            <a:rPr lang="en-US" sz="1400" b="1" kern="1200" dirty="0">
              <a:latin typeface="Corbel" panose="020B0503020204020204" pitchFamily="34" charset="0"/>
            </a:rPr>
            <a:t> </a:t>
          </a:r>
          <a:r>
            <a:rPr lang="en-US" sz="1400" kern="1200" dirty="0">
              <a:latin typeface="Corbel" panose="020B0503020204020204" pitchFamily="34" charset="0"/>
            </a:rPr>
            <a:t>(Provides effective and accurate evaluation of the overall activities of financial institutions)</a:t>
          </a:r>
        </a:p>
      </dsp:txBody>
      <dsp:txXfrm>
        <a:off x="43627" y="40042"/>
        <a:ext cx="2853065" cy="732863"/>
      </dsp:txXfrm>
    </dsp:sp>
  </dsp:spTree>
</dsp:drawing>
</file>

<file path=ppt/diagrams/drawing2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E21A5C4-4D1A-485E-B6D8-E3E280B6DDA0}">
      <dsp:nvSpPr>
        <dsp:cNvPr id="0" name=""/>
        <dsp:cNvSpPr/>
      </dsp:nvSpPr>
      <dsp:spPr>
        <a:xfrm rot="5400000">
          <a:off x="5268169" y="-2332945"/>
          <a:ext cx="552284" cy="5218176"/>
        </a:xfrm>
        <a:prstGeom prst="round2SameRect">
          <a:avLst/>
        </a:prstGeom>
        <a:solidFill>
          <a:schemeClr val="accent2">
            <a:lumMod val="20000"/>
            <a:lumOff val="80000"/>
            <a:alpha val="9000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57150" lvl="1" indent="-57150" algn="l" defTabSz="466725">
            <a:lnSpc>
              <a:spcPct val="90000"/>
            </a:lnSpc>
            <a:spcBef>
              <a:spcPct val="0"/>
            </a:spcBef>
            <a:spcAft>
              <a:spcPct val="15000"/>
            </a:spcAft>
            <a:buChar char="•"/>
          </a:pPr>
          <a:r>
            <a:rPr lang="en-US" sz="1050" kern="1200" dirty="0">
              <a:latin typeface="Corbel" panose="020B0503020204020204" pitchFamily="34" charset="0"/>
            </a:rPr>
            <a:t>Effectively demonstrates knowledge of policies, procedures, laws, rules and regulations</a:t>
          </a:r>
        </a:p>
        <a:p>
          <a:pPr marL="57150" lvl="1" indent="-57150" algn="l" defTabSz="466725">
            <a:lnSpc>
              <a:spcPct val="90000"/>
            </a:lnSpc>
            <a:spcBef>
              <a:spcPct val="0"/>
            </a:spcBef>
            <a:spcAft>
              <a:spcPct val="15000"/>
            </a:spcAft>
            <a:buChar char="•"/>
          </a:pPr>
          <a:r>
            <a:rPr lang="en-US" sz="1050" kern="1200" dirty="0">
              <a:latin typeface="Corbel" panose="020B0503020204020204" pitchFamily="34" charset="0"/>
            </a:rPr>
            <a:t>Participate in department policy formulations</a:t>
          </a:r>
        </a:p>
      </dsp:txBody>
      <dsp:txXfrm rot="-5400000">
        <a:off x="2935223" y="26961"/>
        <a:ext cx="5191216" cy="498364"/>
      </dsp:txXfrm>
    </dsp:sp>
    <dsp:sp modelId="{81BC6FC2-2008-4459-94BA-52526F27FB68}">
      <dsp:nvSpPr>
        <dsp:cNvPr id="0" name=""/>
        <dsp:cNvSpPr/>
      </dsp:nvSpPr>
      <dsp:spPr>
        <a:xfrm>
          <a:off x="17480" y="674"/>
          <a:ext cx="2935224" cy="690355"/>
        </a:xfrm>
        <a:prstGeom prst="roundRect">
          <a:avLst/>
        </a:prstGeom>
        <a:solidFill>
          <a:schemeClr val="accent2"/>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30480" rIns="60960" bIns="30480" numCol="1" spcCol="1270" anchor="ctr" anchorCtr="0">
          <a:noAutofit/>
        </a:bodyPr>
        <a:lstStyle/>
        <a:p>
          <a:pPr marL="0" lvl="0" indent="0" algn="ctr" defTabSz="711200">
            <a:lnSpc>
              <a:spcPct val="90000"/>
            </a:lnSpc>
            <a:spcBef>
              <a:spcPct val="0"/>
            </a:spcBef>
            <a:spcAft>
              <a:spcPct val="35000"/>
            </a:spcAft>
            <a:buNone/>
          </a:pPr>
          <a:r>
            <a:rPr lang="en-US" sz="1600" b="1" kern="1200" dirty="0">
              <a:latin typeface="Corbel" panose="020B0503020204020204" pitchFamily="34" charset="0"/>
            </a:rPr>
            <a:t>Competency 3:</a:t>
          </a:r>
        </a:p>
        <a:p>
          <a:pPr marL="0" lvl="0" indent="0" algn="ctr" defTabSz="711200">
            <a:lnSpc>
              <a:spcPct val="90000"/>
            </a:lnSpc>
            <a:spcBef>
              <a:spcPct val="0"/>
            </a:spcBef>
            <a:spcAft>
              <a:spcPct val="35000"/>
            </a:spcAft>
            <a:buNone/>
          </a:pPr>
          <a:r>
            <a:rPr lang="en-US" sz="1600" b="1" kern="1200" dirty="0">
              <a:latin typeface="Corbel" panose="020B0503020204020204" pitchFamily="34" charset="0"/>
            </a:rPr>
            <a:t>Legal/Compliance</a:t>
          </a:r>
          <a:endParaRPr lang="en-US" sz="1600" kern="1200" dirty="0">
            <a:latin typeface="Corbel" panose="020B0503020204020204" pitchFamily="34" charset="0"/>
          </a:endParaRPr>
        </a:p>
      </dsp:txBody>
      <dsp:txXfrm>
        <a:off x="51180" y="34374"/>
        <a:ext cx="2867824" cy="622955"/>
      </dsp:txXfrm>
    </dsp:sp>
  </dsp:spTree>
</dsp:drawing>
</file>

<file path=ppt/diagrams/drawing2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9C92684-B720-4898-967E-82B7D0F2BB75}">
      <dsp:nvSpPr>
        <dsp:cNvPr id="0" name=""/>
        <dsp:cNvSpPr/>
      </dsp:nvSpPr>
      <dsp:spPr>
        <a:xfrm rot="5400000">
          <a:off x="4795642" y="-1822154"/>
          <a:ext cx="1571402" cy="5215710"/>
        </a:xfrm>
        <a:prstGeom prst="round2SameRect">
          <a:avLst/>
        </a:prstGeom>
        <a:solidFill>
          <a:schemeClr val="accent4">
            <a:lumMod val="20000"/>
            <a:lumOff val="80000"/>
            <a:alpha val="9000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57150" lvl="1" indent="-57150" algn="l" defTabSz="444500">
            <a:lnSpc>
              <a:spcPct val="90000"/>
            </a:lnSpc>
            <a:spcBef>
              <a:spcPct val="0"/>
            </a:spcBef>
            <a:spcAft>
              <a:spcPct val="15000"/>
            </a:spcAft>
            <a:buChar char="•"/>
          </a:pPr>
          <a:r>
            <a:rPr lang="en-US" sz="1000" kern="1200" dirty="0">
              <a:latin typeface="Corbel" panose="020B0503020204020204" pitchFamily="34" charset="0"/>
            </a:rPr>
            <a:t>Effectively and clearly communicates assignments to assisting  personnel</a:t>
          </a:r>
        </a:p>
        <a:p>
          <a:pPr marL="57150" lvl="1" indent="-57150" algn="l" defTabSz="444500">
            <a:lnSpc>
              <a:spcPct val="90000"/>
            </a:lnSpc>
            <a:spcBef>
              <a:spcPct val="0"/>
            </a:spcBef>
            <a:spcAft>
              <a:spcPct val="15000"/>
            </a:spcAft>
            <a:buChar char="•"/>
          </a:pPr>
          <a:r>
            <a:rPr lang="en-US" sz="1000" kern="1200" dirty="0">
              <a:latin typeface="Corbel" panose="020B0503020204020204" pitchFamily="34" charset="0"/>
            </a:rPr>
            <a:t>Effectively and clearly communicates with financial institution personnel to obtain information</a:t>
          </a:r>
        </a:p>
        <a:p>
          <a:pPr marL="57150" lvl="1" indent="-57150" algn="l" defTabSz="444500">
            <a:lnSpc>
              <a:spcPct val="90000"/>
            </a:lnSpc>
            <a:spcBef>
              <a:spcPct val="0"/>
            </a:spcBef>
            <a:spcAft>
              <a:spcPct val="15000"/>
            </a:spcAft>
            <a:buChar char="•"/>
          </a:pPr>
          <a:r>
            <a:rPr lang="en-US" sz="1000" kern="1200" dirty="0">
              <a:latin typeface="Corbel" panose="020B0503020204020204" pitchFamily="34" charset="0"/>
            </a:rPr>
            <a:t>Effectively and clearly communicates examination findings to financial institution and supervisory personnel</a:t>
          </a:r>
        </a:p>
        <a:p>
          <a:pPr marL="57150" lvl="1" indent="-57150" algn="l" defTabSz="444500">
            <a:lnSpc>
              <a:spcPct val="90000"/>
            </a:lnSpc>
            <a:spcBef>
              <a:spcPct val="0"/>
            </a:spcBef>
            <a:spcAft>
              <a:spcPct val="15000"/>
            </a:spcAft>
            <a:buChar char="•"/>
          </a:pPr>
          <a:r>
            <a:rPr lang="en-US" sz="1000" kern="1200" dirty="0">
              <a:latin typeface="Corbel" panose="020B0503020204020204" pitchFamily="34" charset="0"/>
            </a:rPr>
            <a:t>Effectively prepares written comments which are accurate, grammatical, logically arranged, and factually support any conclusions drawn</a:t>
          </a:r>
        </a:p>
        <a:p>
          <a:pPr marL="57150" lvl="1" indent="-57150" algn="l" defTabSz="444500">
            <a:lnSpc>
              <a:spcPct val="90000"/>
            </a:lnSpc>
            <a:spcBef>
              <a:spcPct val="0"/>
            </a:spcBef>
            <a:spcAft>
              <a:spcPct val="15000"/>
            </a:spcAft>
            <a:buChar char="•"/>
          </a:pPr>
          <a:r>
            <a:rPr lang="en-US" sz="1000" kern="1200" dirty="0">
              <a:latin typeface="Corbel" panose="020B0503020204020204" pitchFamily="34" charset="0"/>
            </a:rPr>
            <a:t>Effectively conducts meetings with management and the boards of directors of financial  institutions</a:t>
          </a:r>
        </a:p>
        <a:p>
          <a:pPr marL="57150" lvl="1" indent="-57150" algn="l" defTabSz="444500">
            <a:lnSpc>
              <a:spcPct val="90000"/>
            </a:lnSpc>
            <a:spcBef>
              <a:spcPct val="0"/>
            </a:spcBef>
            <a:spcAft>
              <a:spcPct val="15000"/>
            </a:spcAft>
            <a:buChar char="•"/>
          </a:pPr>
          <a:r>
            <a:rPr lang="en-US" sz="1000" kern="1200" dirty="0">
              <a:latin typeface="Corbel" panose="020B0503020204020204" pitchFamily="34" charset="0"/>
            </a:rPr>
            <a:t>Effectively coordinates examination planning and execution with other state and federal supervisory authorities</a:t>
          </a:r>
        </a:p>
      </dsp:txBody>
      <dsp:txXfrm rot="-5400000">
        <a:off x="2973488" y="76710"/>
        <a:ext cx="5139000" cy="1417982"/>
      </dsp:txXfrm>
    </dsp:sp>
    <dsp:sp modelId="{C52B3773-D292-4A6D-8CF2-B0844CCA274A}">
      <dsp:nvSpPr>
        <dsp:cNvPr id="0" name=""/>
        <dsp:cNvSpPr/>
      </dsp:nvSpPr>
      <dsp:spPr>
        <a:xfrm>
          <a:off x="24" y="63007"/>
          <a:ext cx="2973150" cy="1425321"/>
        </a:xfrm>
        <a:prstGeom prst="roundRect">
          <a:avLst/>
        </a:prstGeom>
        <a:solidFill>
          <a:schemeClr val="accent4"/>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30480" rIns="60960" bIns="30480" numCol="1" spcCol="1270" anchor="ctr" anchorCtr="0">
          <a:noAutofit/>
        </a:bodyPr>
        <a:lstStyle/>
        <a:p>
          <a:pPr marL="0" lvl="0" indent="0" algn="ctr" defTabSz="711200">
            <a:lnSpc>
              <a:spcPct val="90000"/>
            </a:lnSpc>
            <a:spcBef>
              <a:spcPct val="0"/>
            </a:spcBef>
            <a:spcAft>
              <a:spcPts val="0"/>
            </a:spcAft>
            <a:buNone/>
          </a:pPr>
          <a:r>
            <a:rPr lang="en-US" sz="1600" b="1" kern="1200" dirty="0">
              <a:latin typeface="Corbel" panose="020B0503020204020204" pitchFamily="34" charset="0"/>
            </a:rPr>
            <a:t>Competency 4: Human Relations</a:t>
          </a:r>
        </a:p>
        <a:p>
          <a:pPr marL="0" lvl="0" indent="0" algn="ctr" defTabSz="711200">
            <a:lnSpc>
              <a:spcPct val="90000"/>
            </a:lnSpc>
            <a:spcBef>
              <a:spcPct val="0"/>
            </a:spcBef>
            <a:spcAft>
              <a:spcPts val="0"/>
            </a:spcAft>
            <a:buNone/>
          </a:pPr>
          <a:r>
            <a:rPr lang="en-US" sz="1400" kern="1200" dirty="0">
              <a:latin typeface="Corbel" panose="020B0503020204020204" pitchFamily="34" charset="0"/>
            </a:rPr>
            <a:t>(Provides effective oral and written communications)</a:t>
          </a:r>
        </a:p>
      </dsp:txBody>
      <dsp:txXfrm>
        <a:off x="69602" y="132585"/>
        <a:ext cx="2833994" cy="1286165"/>
      </dsp:txXfrm>
    </dsp:sp>
  </dsp:spTree>
</dsp:drawing>
</file>

<file path=ppt/diagrams/drawing2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4FBA781-54AC-4929-AC10-B76E468D1A6E}">
      <dsp:nvSpPr>
        <dsp:cNvPr id="0" name=""/>
        <dsp:cNvSpPr/>
      </dsp:nvSpPr>
      <dsp:spPr>
        <a:xfrm rot="16200000">
          <a:off x="704850" y="-704850"/>
          <a:ext cx="2819400" cy="4229100"/>
        </a:xfrm>
        <a:prstGeom prst="round1Rect">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4912" tIns="184912" rIns="184912" bIns="184912" numCol="1" spcCol="1270" anchor="ctr" anchorCtr="0">
          <a:noAutofit/>
        </a:bodyPr>
        <a:lstStyle/>
        <a:p>
          <a:pPr marL="0" lvl="0" indent="0" algn="ctr" defTabSz="1155700">
            <a:lnSpc>
              <a:spcPct val="90000"/>
            </a:lnSpc>
            <a:spcBef>
              <a:spcPct val="0"/>
            </a:spcBef>
            <a:spcAft>
              <a:spcPct val="35000"/>
            </a:spcAft>
            <a:buNone/>
          </a:pPr>
          <a:endParaRPr lang="en-US" sz="2600" kern="1200" dirty="0">
            <a:latin typeface="+mn-lt"/>
            <a:cs typeface="Arial" panose="020B0604020202020204" pitchFamily="34" charset="0"/>
          </a:endParaRPr>
        </a:p>
      </dsp:txBody>
      <dsp:txXfrm rot="5400000">
        <a:off x="-1" y="1"/>
        <a:ext cx="4229100" cy="2114550"/>
      </dsp:txXfrm>
    </dsp:sp>
    <dsp:sp modelId="{6167C54B-9408-42CA-8019-3F8D7DBFEA08}">
      <dsp:nvSpPr>
        <dsp:cNvPr id="0" name=""/>
        <dsp:cNvSpPr/>
      </dsp:nvSpPr>
      <dsp:spPr>
        <a:xfrm>
          <a:off x="4229100" y="0"/>
          <a:ext cx="4229100" cy="2819400"/>
        </a:xfrm>
        <a:prstGeom prst="round1Rect">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4912" tIns="184912" rIns="184912" bIns="184912" numCol="1" spcCol="1270" anchor="ctr" anchorCtr="0">
          <a:noAutofit/>
        </a:bodyPr>
        <a:lstStyle/>
        <a:p>
          <a:pPr marL="0" lvl="0" indent="0" algn="ctr" defTabSz="1155700">
            <a:lnSpc>
              <a:spcPct val="90000"/>
            </a:lnSpc>
            <a:spcBef>
              <a:spcPct val="0"/>
            </a:spcBef>
            <a:spcAft>
              <a:spcPct val="35000"/>
            </a:spcAft>
            <a:buNone/>
          </a:pPr>
          <a:endParaRPr lang="en-US" sz="2600" kern="1200" dirty="0">
            <a:latin typeface="+mn-lt"/>
            <a:cs typeface="Arial" panose="020B0604020202020204" pitchFamily="34" charset="0"/>
          </a:endParaRPr>
        </a:p>
      </dsp:txBody>
      <dsp:txXfrm>
        <a:off x="4229100" y="0"/>
        <a:ext cx="4229100" cy="2114550"/>
      </dsp:txXfrm>
    </dsp:sp>
    <dsp:sp modelId="{4D98C476-B4F1-431F-8193-FFAE83C46237}">
      <dsp:nvSpPr>
        <dsp:cNvPr id="0" name=""/>
        <dsp:cNvSpPr/>
      </dsp:nvSpPr>
      <dsp:spPr>
        <a:xfrm rot="10800000">
          <a:off x="0" y="2819400"/>
          <a:ext cx="4229100" cy="2819400"/>
        </a:xfrm>
        <a:prstGeom prst="round1Rect">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4912" tIns="184912" rIns="184912" bIns="184912" numCol="1" spcCol="1270" anchor="ctr" anchorCtr="0">
          <a:noAutofit/>
        </a:bodyPr>
        <a:lstStyle/>
        <a:p>
          <a:pPr marL="0" lvl="0" indent="0" algn="ctr" defTabSz="1155700">
            <a:lnSpc>
              <a:spcPct val="90000"/>
            </a:lnSpc>
            <a:spcBef>
              <a:spcPct val="0"/>
            </a:spcBef>
            <a:spcAft>
              <a:spcPct val="35000"/>
            </a:spcAft>
            <a:buNone/>
          </a:pPr>
          <a:endParaRPr lang="en-US" sz="2600" kern="1200" dirty="0">
            <a:latin typeface="+mn-lt"/>
            <a:cs typeface="Arial" panose="020B0604020202020204" pitchFamily="34" charset="0"/>
          </a:endParaRPr>
        </a:p>
      </dsp:txBody>
      <dsp:txXfrm rot="10800000">
        <a:off x="0" y="3524249"/>
        <a:ext cx="4229100" cy="2114550"/>
      </dsp:txXfrm>
    </dsp:sp>
    <dsp:sp modelId="{DE7FD68A-9440-4AE0-A5B4-C5EBCCC57802}">
      <dsp:nvSpPr>
        <dsp:cNvPr id="0" name=""/>
        <dsp:cNvSpPr/>
      </dsp:nvSpPr>
      <dsp:spPr>
        <a:xfrm rot="5400000">
          <a:off x="4933950" y="2114550"/>
          <a:ext cx="2819400" cy="4229100"/>
        </a:xfrm>
        <a:prstGeom prst="round1Rect">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4912" tIns="184912" rIns="184912" bIns="184912" numCol="1" spcCol="1270" anchor="ctr" anchorCtr="0">
          <a:noAutofit/>
        </a:bodyPr>
        <a:lstStyle/>
        <a:p>
          <a:pPr marL="0" lvl="0" indent="0" algn="ctr" defTabSz="1155700">
            <a:lnSpc>
              <a:spcPct val="90000"/>
            </a:lnSpc>
            <a:spcBef>
              <a:spcPct val="0"/>
            </a:spcBef>
            <a:spcAft>
              <a:spcPct val="35000"/>
            </a:spcAft>
            <a:buNone/>
          </a:pPr>
          <a:endParaRPr lang="en-US" sz="2600" kern="1200" dirty="0">
            <a:latin typeface="+mn-lt"/>
            <a:cs typeface="Arial" panose="020B0604020202020204" pitchFamily="34" charset="0"/>
          </a:endParaRPr>
        </a:p>
      </dsp:txBody>
      <dsp:txXfrm rot="-5400000">
        <a:off x="4229100" y="3524249"/>
        <a:ext cx="4229100" cy="2114550"/>
      </dsp:txXfrm>
    </dsp:sp>
    <dsp:sp modelId="{CA9A11ED-2B16-44C2-8B03-21B0236FBD2B}">
      <dsp:nvSpPr>
        <dsp:cNvPr id="0" name=""/>
        <dsp:cNvSpPr/>
      </dsp:nvSpPr>
      <dsp:spPr>
        <a:xfrm flipH="1">
          <a:off x="3691843" y="0"/>
          <a:ext cx="1073548" cy="571506"/>
        </a:xfrm>
        <a:prstGeom prst="roundRect">
          <a:avLst/>
        </a:prstGeom>
        <a:solidFill>
          <a:schemeClr val="accent3">
            <a:tint val="6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en-US" sz="1500" b="1" kern="1200" dirty="0">
              <a:latin typeface="Corbel" panose="020B0503020204020204" pitchFamily="34" charset="0"/>
              <a:cs typeface="Arial" panose="020B0604020202020204" pitchFamily="34" charset="0"/>
            </a:rPr>
            <a:t>Training options</a:t>
          </a:r>
        </a:p>
      </dsp:txBody>
      <dsp:txXfrm>
        <a:off x="3719742" y="27899"/>
        <a:ext cx="1017750" cy="515708"/>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F0CA416-C329-4512-B417-01696507F778}">
      <dsp:nvSpPr>
        <dsp:cNvPr id="0" name=""/>
        <dsp:cNvSpPr/>
      </dsp:nvSpPr>
      <dsp:spPr>
        <a:xfrm rot="5400000">
          <a:off x="5209032" y="-2189988"/>
          <a:ext cx="670560" cy="5218176"/>
        </a:xfrm>
        <a:prstGeom prst="round2SameRect">
          <a:avLst/>
        </a:prstGeom>
        <a:solidFill>
          <a:schemeClr val="accent2">
            <a:lumMod val="20000"/>
            <a:lumOff val="80000"/>
            <a:alpha val="9000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57150" lvl="1" indent="-57150" algn="l" defTabSz="466725">
            <a:lnSpc>
              <a:spcPct val="90000"/>
            </a:lnSpc>
            <a:spcBef>
              <a:spcPct val="0"/>
            </a:spcBef>
            <a:spcAft>
              <a:spcPct val="15000"/>
            </a:spcAft>
            <a:buChar char="•"/>
          </a:pPr>
          <a:r>
            <a:rPr lang="en-US" sz="1050" kern="1200" dirty="0">
              <a:latin typeface="Corbel" panose="020B0503020204020204" pitchFamily="34" charset="0"/>
            </a:rPr>
            <a:t>Effectively demonstrates knowledge of policies, procedures, laws, rules and regulations</a:t>
          </a:r>
        </a:p>
      </dsp:txBody>
      <dsp:txXfrm rot="-5400000">
        <a:off x="2935224" y="116554"/>
        <a:ext cx="5185442" cy="605092"/>
      </dsp:txXfrm>
    </dsp:sp>
    <dsp:sp modelId="{0EC414DC-EDE3-4EF8-8764-1376B10D59F2}">
      <dsp:nvSpPr>
        <dsp:cNvPr id="0" name=""/>
        <dsp:cNvSpPr/>
      </dsp:nvSpPr>
      <dsp:spPr>
        <a:xfrm>
          <a:off x="0" y="0"/>
          <a:ext cx="2935224" cy="838200"/>
        </a:xfrm>
        <a:prstGeom prst="roundRect">
          <a:avLst/>
        </a:prstGeom>
        <a:solidFill>
          <a:schemeClr val="accent2"/>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30480" rIns="60960" bIns="30480" numCol="1" spcCol="1270" anchor="ctr" anchorCtr="0">
          <a:noAutofit/>
        </a:bodyPr>
        <a:lstStyle/>
        <a:p>
          <a:pPr marL="0" lvl="0" indent="0" algn="ctr" defTabSz="711200">
            <a:lnSpc>
              <a:spcPct val="90000"/>
            </a:lnSpc>
            <a:spcBef>
              <a:spcPct val="0"/>
            </a:spcBef>
            <a:spcAft>
              <a:spcPct val="35000"/>
            </a:spcAft>
            <a:buNone/>
          </a:pPr>
          <a:r>
            <a:rPr lang="en-US" sz="1600" b="1" kern="1200" dirty="0">
              <a:latin typeface="Corbel" panose="020B0503020204020204" pitchFamily="34" charset="0"/>
            </a:rPr>
            <a:t>Competency 3: Legal/Compliance</a:t>
          </a:r>
          <a:endParaRPr lang="en-US" sz="1600" kern="1200" dirty="0">
            <a:latin typeface="Corbel" panose="020B0503020204020204" pitchFamily="34" charset="0"/>
          </a:endParaRPr>
        </a:p>
      </dsp:txBody>
      <dsp:txXfrm>
        <a:off x="40918" y="40918"/>
        <a:ext cx="2853388" cy="756364"/>
      </dsp:txXfrm>
    </dsp:sp>
  </dsp:spTree>
</dsp:drawing>
</file>

<file path=ppt/diagrams/drawing3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F903817-80EA-4CBF-9F4D-C18C906DF0EE}">
      <dsp:nvSpPr>
        <dsp:cNvPr id="0" name=""/>
        <dsp:cNvSpPr/>
      </dsp:nvSpPr>
      <dsp:spPr>
        <a:xfrm rot="16200000">
          <a:off x="704088" y="-704088"/>
          <a:ext cx="2820923" cy="4229100"/>
        </a:xfrm>
        <a:prstGeom prst="round1Rect">
          <a:avLst/>
        </a:prstGeom>
        <a:solidFill>
          <a:schemeClr val="accent1"/>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62280" tIns="462280" rIns="462280" bIns="462280" numCol="1" spcCol="1270" anchor="ctr" anchorCtr="0">
          <a:noAutofit/>
        </a:bodyPr>
        <a:lstStyle/>
        <a:p>
          <a:pPr marL="0" lvl="0" indent="0" algn="ctr" defTabSz="2889250">
            <a:lnSpc>
              <a:spcPct val="90000"/>
            </a:lnSpc>
            <a:spcBef>
              <a:spcPct val="0"/>
            </a:spcBef>
            <a:spcAft>
              <a:spcPct val="35000"/>
            </a:spcAft>
            <a:buNone/>
          </a:pPr>
          <a:endParaRPr lang="en-US" sz="6500" kern="1200" dirty="0"/>
        </a:p>
      </dsp:txBody>
      <dsp:txXfrm rot="5400000">
        <a:off x="0" y="0"/>
        <a:ext cx="4229100" cy="2115693"/>
      </dsp:txXfrm>
    </dsp:sp>
    <dsp:sp modelId="{F5F1BA27-7088-469E-B4EB-5C250DF90919}">
      <dsp:nvSpPr>
        <dsp:cNvPr id="0" name=""/>
        <dsp:cNvSpPr/>
      </dsp:nvSpPr>
      <dsp:spPr>
        <a:xfrm>
          <a:off x="4229100" y="0"/>
          <a:ext cx="4229100" cy="2820923"/>
        </a:xfrm>
        <a:prstGeom prst="round1Rect">
          <a:avLst/>
        </a:prstGeom>
        <a:solidFill>
          <a:schemeClr val="accent1"/>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62280" tIns="462280" rIns="462280" bIns="462280" numCol="1" spcCol="1270" anchor="ctr" anchorCtr="0">
          <a:noAutofit/>
        </a:bodyPr>
        <a:lstStyle/>
        <a:p>
          <a:pPr marL="0" lvl="0" indent="0" algn="ctr" defTabSz="2889250">
            <a:lnSpc>
              <a:spcPct val="90000"/>
            </a:lnSpc>
            <a:spcBef>
              <a:spcPct val="0"/>
            </a:spcBef>
            <a:spcAft>
              <a:spcPct val="35000"/>
            </a:spcAft>
            <a:buNone/>
          </a:pPr>
          <a:endParaRPr lang="en-US" sz="6500" kern="1200" dirty="0"/>
        </a:p>
      </dsp:txBody>
      <dsp:txXfrm>
        <a:off x="4229100" y="0"/>
        <a:ext cx="4229100" cy="2115693"/>
      </dsp:txXfrm>
    </dsp:sp>
    <dsp:sp modelId="{1D2B5A24-B836-4125-9E46-63B2714E27CD}">
      <dsp:nvSpPr>
        <dsp:cNvPr id="0" name=""/>
        <dsp:cNvSpPr/>
      </dsp:nvSpPr>
      <dsp:spPr>
        <a:xfrm rot="10800000">
          <a:off x="0" y="2820923"/>
          <a:ext cx="4229100" cy="2820923"/>
        </a:xfrm>
        <a:prstGeom prst="round1Rect">
          <a:avLst/>
        </a:prstGeom>
        <a:solidFill>
          <a:schemeClr val="accent1"/>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62280" tIns="462280" rIns="462280" bIns="462280" numCol="1" spcCol="1270" anchor="ctr" anchorCtr="0">
          <a:noAutofit/>
        </a:bodyPr>
        <a:lstStyle/>
        <a:p>
          <a:pPr marL="0" lvl="0" indent="0" algn="ctr" defTabSz="2889250">
            <a:lnSpc>
              <a:spcPct val="90000"/>
            </a:lnSpc>
            <a:spcBef>
              <a:spcPct val="0"/>
            </a:spcBef>
            <a:spcAft>
              <a:spcPct val="35000"/>
            </a:spcAft>
            <a:buNone/>
          </a:pPr>
          <a:endParaRPr lang="en-US" sz="6500" kern="1200" dirty="0"/>
        </a:p>
      </dsp:txBody>
      <dsp:txXfrm rot="10800000">
        <a:off x="0" y="3526155"/>
        <a:ext cx="4229100" cy="2115693"/>
      </dsp:txXfrm>
    </dsp:sp>
    <dsp:sp modelId="{3FAF2845-63F5-47A7-A65A-DF2102B2D2E2}">
      <dsp:nvSpPr>
        <dsp:cNvPr id="0" name=""/>
        <dsp:cNvSpPr/>
      </dsp:nvSpPr>
      <dsp:spPr>
        <a:xfrm rot="5400000">
          <a:off x="4933187" y="2116836"/>
          <a:ext cx="2820923" cy="4229100"/>
        </a:xfrm>
        <a:prstGeom prst="round1Rect">
          <a:avLst/>
        </a:prstGeom>
        <a:solidFill>
          <a:schemeClr val="accent1"/>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62280" tIns="462280" rIns="462280" bIns="462280" numCol="1" spcCol="1270" anchor="ctr" anchorCtr="0">
          <a:noAutofit/>
        </a:bodyPr>
        <a:lstStyle/>
        <a:p>
          <a:pPr marL="0" lvl="0" indent="0" algn="ctr" defTabSz="2889250">
            <a:lnSpc>
              <a:spcPct val="90000"/>
            </a:lnSpc>
            <a:spcBef>
              <a:spcPct val="0"/>
            </a:spcBef>
            <a:spcAft>
              <a:spcPct val="35000"/>
            </a:spcAft>
            <a:buNone/>
          </a:pPr>
          <a:endParaRPr lang="en-US" sz="6500" kern="1200" dirty="0"/>
        </a:p>
      </dsp:txBody>
      <dsp:txXfrm rot="-5400000">
        <a:off x="4229100" y="3526154"/>
        <a:ext cx="4229100" cy="2115693"/>
      </dsp:txXfrm>
    </dsp:sp>
    <dsp:sp modelId="{E05F2D3F-57CC-484B-9029-D7158592800D}">
      <dsp:nvSpPr>
        <dsp:cNvPr id="0" name=""/>
        <dsp:cNvSpPr/>
      </dsp:nvSpPr>
      <dsp:spPr>
        <a:xfrm>
          <a:off x="3697908" y="0"/>
          <a:ext cx="1069843" cy="576074"/>
        </a:xfrm>
        <a:prstGeom prst="roundRect">
          <a:avLst/>
        </a:prstGeom>
        <a:solidFill>
          <a:schemeClr val="accent1">
            <a:lumMod val="20000"/>
            <a:lumOff val="8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en-US" sz="1500" b="1" kern="1200" dirty="0">
              <a:latin typeface="Corbel" panose="020B0503020204020204" pitchFamily="34" charset="0"/>
              <a:cs typeface="Arial" panose="020B0604020202020204" pitchFamily="34" charset="0"/>
            </a:rPr>
            <a:t>Training options</a:t>
          </a:r>
          <a:endParaRPr lang="en-US" sz="1500" b="1" kern="1200" dirty="0">
            <a:latin typeface="Corbel" panose="020B0503020204020204" pitchFamily="34" charset="0"/>
          </a:endParaRPr>
        </a:p>
      </dsp:txBody>
      <dsp:txXfrm>
        <a:off x="3726030" y="28122"/>
        <a:ext cx="1013599" cy="519830"/>
      </dsp:txXfrm>
    </dsp:sp>
  </dsp:spTree>
</dsp:drawing>
</file>

<file path=ppt/diagrams/drawing3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A51E0EE-247B-44CE-8C2F-B184B0BE1DD8}">
      <dsp:nvSpPr>
        <dsp:cNvPr id="0" name=""/>
        <dsp:cNvSpPr/>
      </dsp:nvSpPr>
      <dsp:spPr>
        <a:xfrm rot="16200000">
          <a:off x="704088" y="-704088"/>
          <a:ext cx="2820923" cy="4229100"/>
        </a:xfrm>
        <a:prstGeom prst="round1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62280" tIns="462280" rIns="462280" bIns="462280" numCol="1" spcCol="1270" anchor="ctr" anchorCtr="0">
          <a:noAutofit/>
        </a:bodyPr>
        <a:lstStyle/>
        <a:p>
          <a:pPr marL="0" lvl="0" indent="0" algn="ctr" defTabSz="2889250">
            <a:lnSpc>
              <a:spcPct val="90000"/>
            </a:lnSpc>
            <a:spcBef>
              <a:spcPct val="0"/>
            </a:spcBef>
            <a:spcAft>
              <a:spcPct val="35000"/>
            </a:spcAft>
            <a:buNone/>
          </a:pPr>
          <a:endParaRPr lang="en-US" sz="6500" kern="1200" dirty="0"/>
        </a:p>
      </dsp:txBody>
      <dsp:txXfrm rot="5400000">
        <a:off x="0" y="0"/>
        <a:ext cx="4229100" cy="2115693"/>
      </dsp:txXfrm>
    </dsp:sp>
    <dsp:sp modelId="{3DD6C794-8233-42DD-82A3-E8EEECBC14E2}">
      <dsp:nvSpPr>
        <dsp:cNvPr id="0" name=""/>
        <dsp:cNvSpPr/>
      </dsp:nvSpPr>
      <dsp:spPr>
        <a:xfrm>
          <a:off x="4229100" y="0"/>
          <a:ext cx="4229100" cy="2820923"/>
        </a:xfrm>
        <a:prstGeom prst="round1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62280" tIns="462280" rIns="462280" bIns="462280" numCol="1" spcCol="1270" anchor="ctr" anchorCtr="0">
          <a:noAutofit/>
        </a:bodyPr>
        <a:lstStyle/>
        <a:p>
          <a:pPr marL="0" lvl="0" indent="0" algn="ctr" defTabSz="2889250">
            <a:lnSpc>
              <a:spcPct val="90000"/>
            </a:lnSpc>
            <a:spcBef>
              <a:spcPct val="0"/>
            </a:spcBef>
            <a:spcAft>
              <a:spcPct val="35000"/>
            </a:spcAft>
            <a:buNone/>
          </a:pPr>
          <a:endParaRPr lang="en-US" sz="6500" kern="1200" dirty="0"/>
        </a:p>
      </dsp:txBody>
      <dsp:txXfrm>
        <a:off x="4229100" y="0"/>
        <a:ext cx="4229100" cy="2115693"/>
      </dsp:txXfrm>
    </dsp:sp>
    <dsp:sp modelId="{29A48300-24EB-425C-BFCE-FE8407FDF185}">
      <dsp:nvSpPr>
        <dsp:cNvPr id="0" name=""/>
        <dsp:cNvSpPr/>
      </dsp:nvSpPr>
      <dsp:spPr>
        <a:xfrm rot="10800000">
          <a:off x="0" y="2820923"/>
          <a:ext cx="4229100" cy="2820923"/>
        </a:xfrm>
        <a:prstGeom prst="round1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62280" tIns="462280" rIns="462280" bIns="462280" numCol="1" spcCol="1270" anchor="ctr" anchorCtr="0">
          <a:noAutofit/>
        </a:bodyPr>
        <a:lstStyle/>
        <a:p>
          <a:pPr marL="0" lvl="0" indent="0" algn="ctr" defTabSz="2889250">
            <a:lnSpc>
              <a:spcPct val="90000"/>
            </a:lnSpc>
            <a:spcBef>
              <a:spcPct val="0"/>
            </a:spcBef>
            <a:spcAft>
              <a:spcPct val="35000"/>
            </a:spcAft>
            <a:buNone/>
          </a:pPr>
          <a:endParaRPr lang="en-US" sz="6500" kern="1200" dirty="0"/>
        </a:p>
      </dsp:txBody>
      <dsp:txXfrm rot="10800000">
        <a:off x="0" y="3526155"/>
        <a:ext cx="4229100" cy="2115693"/>
      </dsp:txXfrm>
    </dsp:sp>
    <dsp:sp modelId="{EE163852-1095-496B-BA1C-573FA2252CCE}">
      <dsp:nvSpPr>
        <dsp:cNvPr id="0" name=""/>
        <dsp:cNvSpPr/>
      </dsp:nvSpPr>
      <dsp:spPr>
        <a:xfrm rot="5400000">
          <a:off x="4933187" y="2116836"/>
          <a:ext cx="2820923" cy="4229100"/>
        </a:xfrm>
        <a:prstGeom prst="round1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62280" tIns="462280" rIns="462280" bIns="462280" numCol="1" spcCol="1270" anchor="ctr" anchorCtr="0">
          <a:noAutofit/>
        </a:bodyPr>
        <a:lstStyle/>
        <a:p>
          <a:pPr marL="0" lvl="0" indent="0" algn="ctr" defTabSz="2889250">
            <a:lnSpc>
              <a:spcPct val="90000"/>
            </a:lnSpc>
            <a:spcBef>
              <a:spcPct val="0"/>
            </a:spcBef>
            <a:spcAft>
              <a:spcPct val="35000"/>
            </a:spcAft>
            <a:buNone/>
          </a:pPr>
          <a:endParaRPr lang="en-US" sz="6500" kern="1200" dirty="0"/>
        </a:p>
      </dsp:txBody>
      <dsp:txXfrm rot="-5400000">
        <a:off x="4229100" y="3526154"/>
        <a:ext cx="4229100" cy="2115693"/>
      </dsp:txXfrm>
    </dsp:sp>
    <dsp:sp modelId="{18859A6D-A298-488E-B158-25FD7EAEC6EA}">
      <dsp:nvSpPr>
        <dsp:cNvPr id="0" name=""/>
        <dsp:cNvSpPr/>
      </dsp:nvSpPr>
      <dsp:spPr>
        <a:xfrm>
          <a:off x="3694178" y="11431"/>
          <a:ext cx="1069843" cy="576074"/>
        </a:xfrm>
        <a:prstGeom prst="roundRect">
          <a:avLst/>
        </a:prstGeom>
        <a:solidFill>
          <a:schemeClr val="accent2">
            <a:tint val="6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en-US" sz="1500" b="1" kern="1200" dirty="0">
              <a:latin typeface="Corbel" panose="020B0503020204020204" pitchFamily="34" charset="0"/>
              <a:cs typeface="Arial" panose="020B0604020202020204" pitchFamily="34" charset="0"/>
            </a:rPr>
            <a:t>Training options</a:t>
          </a:r>
          <a:endParaRPr lang="en-US" sz="1500" b="1" kern="1200" dirty="0">
            <a:latin typeface="Corbel" panose="020B0503020204020204" pitchFamily="34" charset="0"/>
          </a:endParaRPr>
        </a:p>
      </dsp:txBody>
      <dsp:txXfrm>
        <a:off x="3722300" y="39553"/>
        <a:ext cx="1013599" cy="519830"/>
      </dsp:txXfrm>
    </dsp:sp>
  </dsp:spTree>
</dsp:drawing>
</file>

<file path=ppt/diagrams/drawing3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DCF27AD-A6B8-4B6B-B06A-C73C604118C7}">
      <dsp:nvSpPr>
        <dsp:cNvPr id="0" name=""/>
        <dsp:cNvSpPr/>
      </dsp:nvSpPr>
      <dsp:spPr>
        <a:xfrm rot="16200000">
          <a:off x="704850" y="-704850"/>
          <a:ext cx="2819400" cy="4229100"/>
        </a:xfrm>
        <a:prstGeom prst="round1Rect">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55600" tIns="355600" rIns="355600" bIns="355600" numCol="1" spcCol="1270" anchor="ctr" anchorCtr="0">
          <a:noAutofit/>
        </a:bodyPr>
        <a:lstStyle/>
        <a:p>
          <a:pPr marL="0" lvl="0" indent="0" algn="ctr" defTabSz="2222500">
            <a:lnSpc>
              <a:spcPct val="90000"/>
            </a:lnSpc>
            <a:spcBef>
              <a:spcPct val="0"/>
            </a:spcBef>
            <a:spcAft>
              <a:spcPct val="35000"/>
            </a:spcAft>
            <a:buNone/>
          </a:pPr>
          <a:endParaRPr lang="en-US" sz="5000" kern="1200" dirty="0"/>
        </a:p>
      </dsp:txBody>
      <dsp:txXfrm rot="5400000">
        <a:off x="-1" y="1"/>
        <a:ext cx="4229100" cy="2114550"/>
      </dsp:txXfrm>
    </dsp:sp>
    <dsp:sp modelId="{527325B7-F5B0-4DE3-9B51-C6539364CC6C}">
      <dsp:nvSpPr>
        <dsp:cNvPr id="0" name=""/>
        <dsp:cNvSpPr/>
      </dsp:nvSpPr>
      <dsp:spPr>
        <a:xfrm>
          <a:off x="4229100" y="0"/>
          <a:ext cx="4229100" cy="2819400"/>
        </a:xfrm>
        <a:prstGeom prst="round1Rect">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55600" tIns="355600" rIns="355600" bIns="355600" numCol="1" spcCol="1270" anchor="ctr" anchorCtr="0">
          <a:noAutofit/>
        </a:bodyPr>
        <a:lstStyle/>
        <a:p>
          <a:pPr marL="0" lvl="0" indent="0" algn="ctr" defTabSz="2222500">
            <a:lnSpc>
              <a:spcPct val="90000"/>
            </a:lnSpc>
            <a:spcBef>
              <a:spcPct val="0"/>
            </a:spcBef>
            <a:spcAft>
              <a:spcPct val="35000"/>
            </a:spcAft>
            <a:buNone/>
          </a:pPr>
          <a:br>
            <a:rPr lang="en-US" sz="5000" kern="1200" dirty="0"/>
          </a:br>
          <a:endParaRPr lang="en-US" sz="5000" kern="1200" dirty="0"/>
        </a:p>
      </dsp:txBody>
      <dsp:txXfrm>
        <a:off x="4229100" y="0"/>
        <a:ext cx="4229100" cy="2114550"/>
      </dsp:txXfrm>
    </dsp:sp>
    <dsp:sp modelId="{DEAB5D4A-E1FB-4FD8-9368-823CB391F1CC}">
      <dsp:nvSpPr>
        <dsp:cNvPr id="0" name=""/>
        <dsp:cNvSpPr/>
      </dsp:nvSpPr>
      <dsp:spPr>
        <a:xfrm rot="10800000">
          <a:off x="0" y="2819400"/>
          <a:ext cx="4229100" cy="2819400"/>
        </a:xfrm>
        <a:prstGeom prst="round1Rect">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55600" tIns="355600" rIns="355600" bIns="355600" numCol="1" spcCol="1270" anchor="ctr" anchorCtr="0">
          <a:noAutofit/>
        </a:bodyPr>
        <a:lstStyle/>
        <a:p>
          <a:pPr marL="0" lvl="0" indent="0" algn="ctr" defTabSz="2222500">
            <a:lnSpc>
              <a:spcPct val="90000"/>
            </a:lnSpc>
            <a:spcBef>
              <a:spcPct val="0"/>
            </a:spcBef>
            <a:spcAft>
              <a:spcPct val="35000"/>
            </a:spcAft>
            <a:buNone/>
          </a:pPr>
          <a:endParaRPr lang="en-US" sz="5000" kern="1200" dirty="0"/>
        </a:p>
      </dsp:txBody>
      <dsp:txXfrm rot="10800000">
        <a:off x="0" y="3524249"/>
        <a:ext cx="4229100" cy="2114550"/>
      </dsp:txXfrm>
    </dsp:sp>
    <dsp:sp modelId="{323A2FC6-4751-4A1A-A667-FC7BE68D43E1}">
      <dsp:nvSpPr>
        <dsp:cNvPr id="0" name=""/>
        <dsp:cNvSpPr/>
      </dsp:nvSpPr>
      <dsp:spPr>
        <a:xfrm rot="5400000">
          <a:off x="4933950" y="2114550"/>
          <a:ext cx="2819400" cy="4229100"/>
        </a:xfrm>
        <a:prstGeom prst="round1Rect">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55600" tIns="355600" rIns="355600" bIns="355600" numCol="1" spcCol="1270" anchor="ctr" anchorCtr="0">
          <a:noAutofit/>
        </a:bodyPr>
        <a:lstStyle/>
        <a:p>
          <a:pPr marL="0" lvl="0" indent="0" algn="ctr" defTabSz="2222500">
            <a:lnSpc>
              <a:spcPct val="90000"/>
            </a:lnSpc>
            <a:spcBef>
              <a:spcPct val="0"/>
            </a:spcBef>
            <a:spcAft>
              <a:spcPct val="35000"/>
            </a:spcAft>
            <a:buNone/>
          </a:pPr>
          <a:endParaRPr lang="en-US" sz="5000" kern="1200" dirty="0"/>
        </a:p>
      </dsp:txBody>
      <dsp:txXfrm rot="-5400000">
        <a:off x="4229100" y="3524249"/>
        <a:ext cx="4229100" cy="2114550"/>
      </dsp:txXfrm>
    </dsp:sp>
    <dsp:sp modelId="{90F66A46-5A84-4500-B252-00641E666F23}">
      <dsp:nvSpPr>
        <dsp:cNvPr id="0" name=""/>
        <dsp:cNvSpPr/>
      </dsp:nvSpPr>
      <dsp:spPr>
        <a:xfrm>
          <a:off x="3694178" y="5335"/>
          <a:ext cx="1069843" cy="576073"/>
        </a:xfrm>
        <a:prstGeom prst="roundRect">
          <a:avLst/>
        </a:prstGeom>
        <a:solidFill>
          <a:schemeClr val="accent4">
            <a:tint val="6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en-US" sz="1500" b="1" kern="1200" dirty="0">
              <a:latin typeface="Corbel" panose="020B0503020204020204" pitchFamily="34" charset="0"/>
              <a:cs typeface="Arial" panose="020B0604020202020204" pitchFamily="34" charset="0"/>
            </a:rPr>
            <a:t>Training options</a:t>
          </a:r>
          <a:endParaRPr lang="en-US" sz="1500" b="1" kern="1200" dirty="0">
            <a:latin typeface="Corbel" panose="020B0503020204020204" pitchFamily="34" charset="0"/>
          </a:endParaRPr>
        </a:p>
      </dsp:txBody>
      <dsp:txXfrm>
        <a:off x="3722300" y="33457"/>
        <a:ext cx="1013599" cy="519829"/>
      </dsp:txXfrm>
    </dsp:sp>
  </dsp:spTree>
</dsp:drawing>
</file>

<file path=ppt/diagrams/drawing3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24ED5A4-F094-42C6-B905-3CDC9A11CB54}">
      <dsp:nvSpPr>
        <dsp:cNvPr id="0" name=""/>
        <dsp:cNvSpPr/>
      </dsp:nvSpPr>
      <dsp:spPr>
        <a:xfrm rot="5400000">
          <a:off x="4978556" y="-1901202"/>
          <a:ext cx="1131511" cy="5218176"/>
        </a:xfrm>
        <a:prstGeom prst="round2SameRect">
          <a:avLst/>
        </a:prstGeom>
        <a:solidFill>
          <a:schemeClr val="accent3">
            <a:lumMod val="20000"/>
            <a:lumOff val="80000"/>
            <a:alpha val="9000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57150" lvl="1" indent="-57150" algn="l" defTabSz="444500">
            <a:lnSpc>
              <a:spcPct val="90000"/>
            </a:lnSpc>
            <a:spcBef>
              <a:spcPct val="0"/>
            </a:spcBef>
            <a:spcAft>
              <a:spcPct val="15000"/>
            </a:spcAft>
            <a:buChar char="•"/>
          </a:pPr>
          <a:r>
            <a:rPr lang="en-US" sz="1000" kern="1200" dirty="0">
              <a:latin typeface="Corbel" panose="020B0503020204020204" pitchFamily="34" charset="0"/>
            </a:rPr>
            <a:t>Effectively supervising personnel to ensure adherence to all procedures and policies</a:t>
          </a:r>
        </a:p>
        <a:p>
          <a:pPr marL="57150" lvl="1" indent="-57150" algn="l" defTabSz="444500">
            <a:lnSpc>
              <a:spcPct val="90000"/>
            </a:lnSpc>
            <a:spcBef>
              <a:spcPct val="0"/>
            </a:spcBef>
            <a:spcAft>
              <a:spcPct val="15000"/>
            </a:spcAft>
            <a:buChar char="•"/>
          </a:pPr>
          <a:r>
            <a:rPr lang="en-US" sz="1000" kern="1200" dirty="0">
              <a:latin typeface="Corbel" panose="020B0503020204020204" pitchFamily="34" charset="0"/>
            </a:rPr>
            <a:t>Monitoring senior examination personnel to ensure department mission, goals, and responsibilities are being met</a:t>
          </a:r>
        </a:p>
        <a:p>
          <a:pPr marL="57150" lvl="1" indent="-57150" algn="l" defTabSz="444500">
            <a:lnSpc>
              <a:spcPct val="90000"/>
            </a:lnSpc>
            <a:spcBef>
              <a:spcPct val="0"/>
            </a:spcBef>
            <a:spcAft>
              <a:spcPct val="15000"/>
            </a:spcAft>
            <a:buChar char="•"/>
          </a:pPr>
          <a:r>
            <a:rPr lang="en-US" sz="1000" kern="1200" dirty="0">
              <a:latin typeface="Corbel" panose="020B0503020204020204" pitchFamily="34" charset="0"/>
            </a:rPr>
            <a:t>Effectively organizing and delegating assignments, and supervising the entire examination process</a:t>
          </a:r>
        </a:p>
        <a:p>
          <a:pPr marL="57150" lvl="1" indent="-57150" algn="l" defTabSz="444500">
            <a:lnSpc>
              <a:spcPct val="90000"/>
            </a:lnSpc>
            <a:spcBef>
              <a:spcPct val="0"/>
            </a:spcBef>
            <a:spcAft>
              <a:spcPct val="15000"/>
            </a:spcAft>
            <a:buChar char="•"/>
          </a:pPr>
          <a:r>
            <a:rPr lang="en-US" sz="1000" kern="1200" dirty="0">
              <a:latin typeface="Corbel" panose="020B0503020204020204" pitchFamily="34" charset="0"/>
            </a:rPr>
            <a:t>Effectively provide for personnel management (budget, recruiting, training, team-building, negotiation, coaching, performance evaluation, disciplinary actions)</a:t>
          </a:r>
        </a:p>
        <a:p>
          <a:pPr marL="57150" lvl="1" indent="-57150" algn="l" defTabSz="444500">
            <a:lnSpc>
              <a:spcPct val="90000"/>
            </a:lnSpc>
            <a:spcBef>
              <a:spcPct val="0"/>
            </a:spcBef>
            <a:spcAft>
              <a:spcPct val="15000"/>
            </a:spcAft>
            <a:buChar char="•"/>
          </a:pPr>
          <a:r>
            <a:rPr lang="en-US" sz="1000" kern="1200" dirty="0">
              <a:latin typeface="Corbel" panose="020B0503020204020204" pitchFamily="34" charset="0"/>
            </a:rPr>
            <a:t>Participate in department policy formulation and strategic planning</a:t>
          </a:r>
        </a:p>
      </dsp:txBody>
      <dsp:txXfrm rot="-5400000">
        <a:off x="2935224" y="197366"/>
        <a:ext cx="5162940" cy="1021039"/>
      </dsp:txXfrm>
    </dsp:sp>
    <dsp:sp modelId="{CCE41BDD-E46F-4D54-B43A-04447E1AFFA3}">
      <dsp:nvSpPr>
        <dsp:cNvPr id="0" name=""/>
        <dsp:cNvSpPr/>
      </dsp:nvSpPr>
      <dsp:spPr>
        <a:xfrm>
          <a:off x="0" y="161090"/>
          <a:ext cx="2935224" cy="1093591"/>
        </a:xfrm>
        <a:prstGeom prst="roundRect">
          <a:avLst/>
        </a:prstGeom>
        <a:solidFill>
          <a:schemeClr val="accent3"/>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30480" rIns="60960" bIns="30480" numCol="1" spcCol="1270" anchor="ctr" anchorCtr="0">
          <a:noAutofit/>
        </a:bodyPr>
        <a:lstStyle/>
        <a:p>
          <a:pPr marL="0" lvl="0" indent="0" algn="ctr" defTabSz="711200">
            <a:lnSpc>
              <a:spcPct val="90000"/>
            </a:lnSpc>
            <a:spcBef>
              <a:spcPct val="0"/>
            </a:spcBef>
            <a:spcAft>
              <a:spcPct val="35000"/>
            </a:spcAft>
            <a:buNone/>
          </a:pPr>
          <a:r>
            <a:rPr lang="en-US" sz="1600" b="1" kern="1200" dirty="0">
              <a:latin typeface="Corbel" panose="020B0503020204020204" pitchFamily="34" charset="0"/>
            </a:rPr>
            <a:t>Competency 1: Technical</a:t>
          </a:r>
          <a:endParaRPr lang="en-US" sz="1600" kern="1200" dirty="0">
            <a:latin typeface="Corbel" panose="020B0503020204020204" pitchFamily="34" charset="0"/>
          </a:endParaRPr>
        </a:p>
      </dsp:txBody>
      <dsp:txXfrm>
        <a:off x="53385" y="214475"/>
        <a:ext cx="2828454" cy="986821"/>
      </dsp:txXfrm>
    </dsp:sp>
  </dsp:spTree>
</dsp:drawing>
</file>

<file path=ppt/diagrams/drawing3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2CE39CC-E253-49B7-9A58-993E2293FE62}">
      <dsp:nvSpPr>
        <dsp:cNvPr id="0" name=""/>
        <dsp:cNvSpPr/>
      </dsp:nvSpPr>
      <dsp:spPr>
        <a:xfrm rot="5400000">
          <a:off x="5273733" y="-2270534"/>
          <a:ext cx="541157" cy="5218176"/>
        </a:xfrm>
        <a:prstGeom prst="round2Same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57150" lvl="1" indent="-57150" algn="l" defTabSz="444500">
            <a:lnSpc>
              <a:spcPct val="90000"/>
            </a:lnSpc>
            <a:spcBef>
              <a:spcPct val="0"/>
            </a:spcBef>
            <a:spcAft>
              <a:spcPct val="15000"/>
            </a:spcAft>
            <a:buChar char="•"/>
          </a:pPr>
          <a:r>
            <a:rPr lang="en-US" sz="1000" kern="1200" dirty="0">
              <a:latin typeface="Corbel" panose="020B0503020204020204" pitchFamily="34" charset="0"/>
            </a:rPr>
            <a:t>Effectively determining financial institution condition from completed reports of examination</a:t>
          </a:r>
        </a:p>
        <a:p>
          <a:pPr marL="57150" lvl="1" indent="-57150" algn="l" defTabSz="444500">
            <a:lnSpc>
              <a:spcPct val="90000"/>
            </a:lnSpc>
            <a:spcBef>
              <a:spcPct val="0"/>
            </a:spcBef>
            <a:spcAft>
              <a:spcPct val="15000"/>
            </a:spcAft>
            <a:buChar char="•"/>
          </a:pPr>
          <a:r>
            <a:rPr lang="en-US" sz="1000" kern="1200" dirty="0">
              <a:latin typeface="Corbel" panose="020B0503020204020204" pitchFamily="34" charset="0"/>
            </a:rPr>
            <a:t>Effectively administering appropriate departmental response from examination findings</a:t>
          </a:r>
        </a:p>
      </dsp:txBody>
      <dsp:txXfrm rot="-5400000">
        <a:off x="2935224" y="94392"/>
        <a:ext cx="5191759" cy="488323"/>
      </dsp:txXfrm>
    </dsp:sp>
    <dsp:sp modelId="{829DD2DD-66CC-4E24-B229-DE618BDDBB0F}">
      <dsp:nvSpPr>
        <dsp:cNvPr id="0" name=""/>
        <dsp:cNvSpPr/>
      </dsp:nvSpPr>
      <dsp:spPr>
        <a:xfrm>
          <a:off x="0" y="330"/>
          <a:ext cx="2935224" cy="676446"/>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30480" rIns="60960" bIns="30480" numCol="1" spcCol="1270" anchor="ctr" anchorCtr="0">
          <a:noAutofit/>
        </a:bodyPr>
        <a:lstStyle/>
        <a:p>
          <a:pPr marL="0" lvl="0" indent="0" algn="ctr" defTabSz="711200">
            <a:lnSpc>
              <a:spcPct val="90000"/>
            </a:lnSpc>
            <a:spcBef>
              <a:spcPct val="0"/>
            </a:spcBef>
            <a:spcAft>
              <a:spcPct val="35000"/>
            </a:spcAft>
            <a:buNone/>
          </a:pPr>
          <a:r>
            <a:rPr lang="en-US" sz="1600" b="1" kern="1200" dirty="0">
              <a:latin typeface="Corbel" panose="020B0503020204020204" pitchFamily="34" charset="0"/>
            </a:rPr>
            <a:t>Competency: Conceptual</a:t>
          </a:r>
          <a:endParaRPr lang="en-US" sz="1600" kern="1200" dirty="0">
            <a:latin typeface="Corbel" panose="020B0503020204020204" pitchFamily="34" charset="0"/>
          </a:endParaRPr>
        </a:p>
      </dsp:txBody>
      <dsp:txXfrm>
        <a:off x="33021" y="33351"/>
        <a:ext cx="2869182" cy="610404"/>
      </dsp:txXfrm>
    </dsp:sp>
  </dsp:spTree>
</dsp:drawing>
</file>

<file path=ppt/diagrams/drawing3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EAC7349-E2E5-4C9A-9CDF-B0A50496C401}">
      <dsp:nvSpPr>
        <dsp:cNvPr id="0" name=""/>
        <dsp:cNvSpPr/>
      </dsp:nvSpPr>
      <dsp:spPr>
        <a:xfrm rot="5400000">
          <a:off x="5204325" y="-2267986"/>
          <a:ext cx="677106" cy="5213080"/>
        </a:xfrm>
        <a:prstGeom prst="round2SameRect">
          <a:avLst/>
        </a:prstGeom>
        <a:solidFill>
          <a:schemeClr val="accent2">
            <a:lumMod val="20000"/>
            <a:lumOff val="80000"/>
            <a:alpha val="9000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57150" lvl="1" indent="-57150" algn="l" defTabSz="444500">
            <a:lnSpc>
              <a:spcPct val="90000"/>
            </a:lnSpc>
            <a:spcBef>
              <a:spcPct val="0"/>
            </a:spcBef>
            <a:spcAft>
              <a:spcPct val="15000"/>
            </a:spcAft>
            <a:buChar char="•"/>
          </a:pPr>
          <a:r>
            <a:rPr lang="en-US" sz="1000" kern="1200" dirty="0">
              <a:latin typeface="Corbel" panose="020B0503020204020204" pitchFamily="34" charset="0"/>
            </a:rPr>
            <a:t>Effectively demonstrates knowledge of policies, procedures, laws, rules and regulations</a:t>
          </a:r>
        </a:p>
        <a:p>
          <a:pPr marL="57150" lvl="1" indent="-57150" algn="l" defTabSz="444500">
            <a:lnSpc>
              <a:spcPct val="90000"/>
            </a:lnSpc>
            <a:spcBef>
              <a:spcPct val="0"/>
            </a:spcBef>
            <a:spcAft>
              <a:spcPct val="15000"/>
            </a:spcAft>
            <a:buChar char="•"/>
          </a:pPr>
          <a:r>
            <a:rPr lang="en-US" sz="1000" kern="1200" dirty="0">
              <a:latin typeface="Corbel" panose="020B0503020204020204" pitchFamily="34" charset="0"/>
            </a:rPr>
            <a:t>Participate in department policy formulations</a:t>
          </a:r>
        </a:p>
      </dsp:txBody>
      <dsp:txXfrm rot="-5400000">
        <a:off x="2936338" y="33055"/>
        <a:ext cx="5180026" cy="610998"/>
      </dsp:txXfrm>
    </dsp:sp>
    <dsp:sp modelId="{A7F6E4D8-CC41-435E-882F-5EF839E967E1}">
      <dsp:nvSpPr>
        <dsp:cNvPr id="0" name=""/>
        <dsp:cNvSpPr/>
      </dsp:nvSpPr>
      <dsp:spPr>
        <a:xfrm>
          <a:off x="3981" y="330"/>
          <a:ext cx="2932357" cy="676446"/>
        </a:xfrm>
        <a:prstGeom prst="roundRect">
          <a:avLst/>
        </a:prstGeom>
        <a:solidFill>
          <a:schemeClr val="accent2"/>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30480" rIns="60960" bIns="30480" numCol="1" spcCol="1270" anchor="ctr" anchorCtr="0">
          <a:noAutofit/>
        </a:bodyPr>
        <a:lstStyle/>
        <a:p>
          <a:pPr marL="0" lvl="0" indent="0" algn="ctr" defTabSz="711200">
            <a:lnSpc>
              <a:spcPct val="90000"/>
            </a:lnSpc>
            <a:spcBef>
              <a:spcPct val="0"/>
            </a:spcBef>
            <a:spcAft>
              <a:spcPct val="35000"/>
            </a:spcAft>
            <a:buNone/>
          </a:pPr>
          <a:r>
            <a:rPr lang="en-US" sz="1600" b="1" kern="1200" dirty="0">
              <a:latin typeface="Corbel" panose="020B0503020204020204" pitchFamily="34" charset="0"/>
            </a:rPr>
            <a:t>Competency 3: Legal/Compliance</a:t>
          </a:r>
          <a:endParaRPr lang="en-US" sz="1600" kern="1200" dirty="0">
            <a:latin typeface="Corbel" panose="020B0503020204020204" pitchFamily="34" charset="0"/>
          </a:endParaRPr>
        </a:p>
      </dsp:txBody>
      <dsp:txXfrm>
        <a:off x="37002" y="33351"/>
        <a:ext cx="2866315" cy="610404"/>
      </dsp:txXfrm>
    </dsp:sp>
  </dsp:spTree>
</dsp:drawing>
</file>

<file path=ppt/diagrams/drawing3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9A166E4-8E36-491C-B452-4F23A80B3154}">
      <dsp:nvSpPr>
        <dsp:cNvPr id="0" name=""/>
        <dsp:cNvSpPr/>
      </dsp:nvSpPr>
      <dsp:spPr>
        <a:xfrm rot="5400000">
          <a:off x="4955939" y="-2018450"/>
          <a:ext cx="1173877" cy="5213080"/>
        </a:xfrm>
        <a:prstGeom prst="round2SameRect">
          <a:avLst/>
        </a:prstGeom>
        <a:solidFill>
          <a:schemeClr val="accent4">
            <a:lumMod val="20000"/>
            <a:lumOff val="80000"/>
            <a:alpha val="9000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57150" lvl="1" indent="-57150" algn="l" defTabSz="444500">
            <a:lnSpc>
              <a:spcPct val="90000"/>
            </a:lnSpc>
            <a:spcBef>
              <a:spcPct val="0"/>
            </a:spcBef>
            <a:spcAft>
              <a:spcPct val="15000"/>
            </a:spcAft>
            <a:buChar char="•"/>
          </a:pPr>
          <a:r>
            <a:rPr lang="en-US" sz="1000" kern="1200" dirty="0">
              <a:latin typeface="Corbel" panose="020B0503020204020204" pitchFamily="34" charset="0"/>
            </a:rPr>
            <a:t>Effectively and clearly communicating with people and organizations internal and external to the department</a:t>
          </a:r>
        </a:p>
        <a:p>
          <a:pPr marL="57150" lvl="1" indent="-57150" algn="l" defTabSz="444500">
            <a:lnSpc>
              <a:spcPct val="90000"/>
            </a:lnSpc>
            <a:spcBef>
              <a:spcPct val="0"/>
            </a:spcBef>
            <a:spcAft>
              <a:spcPct val="15000"/>
            </a:spcAft>
            <a:buChar char="•"/>
          </a:pPr>
          <a:r>
            <a:rPr lang="en-US" sz="1000" kern="1200" dirty="0">
              <a:latin typeface="Corbel" panose="020B0503020204020204" pitchFamily="34" charset="0"/>
            </a:rPr>
            <a:t>Effectively conducting meetings with management and the boards of directors of financial institutions</a:t>
          </a:r>
        </a:p>
        <a:p>
          <a:pPr marL="57150" lvl="1" indent="-57150" algn="l" defTabSz="444500">
            <a:lnSpc>
              <a:spcPct val="90000"/>
            </a:lnSpc>
            <a:spcBef>
              <a:spcPct val="0"/>
            </a:spcBef>
            <a:spcAft>
              <a:spcPct val="15000"/>
            </a:spcAft>
            <a:buChar char="•"/>
          </a:pPr>
          <a:r>
            <a:rPr lang="en-US" sz="1000" kern="1200" dirty="0">
              <a:latin typeface="Corbel" panose="020B0503020204020204" pitchFamily="34" charset="0"/>
            </a:rPr>
            <a:t>Effectively coordinating examination planning, execution and regulatory response with other state and federal financial institution supervisory authorities</a:t>
          </a:r>
        </a:p>
        <a:p>
          <a:pPr marL="57150" lvl="1" indent="-57150" algn="l" defTabSz="444500">
            <a:lnSpc>
              <a:spcPct val="90000"/>
            </a:lnSpc>
            <a:spcBef>
              <a:spcPct val="0"/>
            </a:spcBef>
            <a:spcAft>
              <a:spcPct val="15000"/>
            </a:spcAft>
            <a:buChar char="•"/>
          </a:pPr>
          <a:r>
            <a:rPr lang="en-US" sz="1000" kern="1200" dirty="0">
              <a:latin typeface="Corbel" panose="020B0503020204020204" pitchFamily="34" charset="0"/>
            </a:rPr>
            <a:t>Effectively and clearly communicating with other state agencies and the state legislatures</a:t>
          </a:r>
        </a:p>
      </dsp:txBody>
      <dsp:txXfrm rot="-5400000">
        <a:off x="2936338" y="58455"/>
        <a:ext cx="5155776" cy="1059269"/>
      </dsp:txXfrm>
    </dsp:sp>
    <dsp:sp modelId="{B23F67DC-94CD-41C8-B96A-A6DD04AD3072}">
      <dsp:nvSpPr>
        <dsp:cNvPr id="0" name=""/>
        <dsp:cNvSpPr/>
      </dsp:nvSpPr>
      <dsp:spPr>
        <a:xfrm>
          <a:off x="3981" y="0"/>
          <a:ext cx="2932357" cy="1173882"/>
        </a:xfrm>
        <a:prstGeom prst="roundRect">
          <a:avLst/>
        </a:prstGeom>
        <a:solidFill>
          <a:schemeClr val="accent4"/>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30480" rIns="60960" bIns="30480" numCol="1" spcCol="1270" anchor="ctr" anchorCtr="0">
          <a:noAutofit/>
        </a:bodyPr>
        <a:lstStyle/>
        <a:p>
          <a:pPr marL="0" lvl="0" indent="0" algn="ctr" defTabSz="711200">
            <a:lnSpc>
              <a:spcPct val="90000"/>
            </a:lnSpc>
            <a:spcBef>
              <a:spcPct val="0"/>
            </a:spcBef>
            <a:spcAft>
              <a:spcPts val="0"/>
            </a:spcAft>
            <a:buNone/>
          </a:pPr>
          <a:r>
            <a:rPr lang="en-US" sz="1600" b="1" kern="1200" dirty="0">
              <a:latin typeface="Corbel" panose="020B0503020204020204" pitchFamily="34" charset="0"/>
            </a:rPr>
            <a:t>Competency 4: Human Relations</a:t>
          </a:r>
        </a:p>
        <a:p>
          <a:pPr marL="0" lvl="0" indent="0" algn="ctr" defTabSz="711200">
            <a:lnSpc>
              <a:spcPct val="90000"/>
            </a:lnSpc>
            <a:spcBef>
              <a:spcPct val="0"/>
            </a:spcBef>
            <a:spcAft>
              <a:spcPts val="0"/>
            </a:spcAft>
            <a:buNone/>
          </a:pPr>
          <a:r>
            <a:rPr lang="en-US" sz="1400" kern="1200" dirty="0">
              <a:latin typeface="Corbel" panose="020B0503020204020204" pitchFamily="34" charset="0"/>
            </a:rPr>
            <a:t>(Provides effective oral and written communications)</a:t>
          </a:r>
        </a:p>
      </dsp:txBody>
      <dsp:txXfrm>
        <a:off x="61285" y="57304"/>
        <a:ext cx="2817749" cy="1059274"/>
      </dsp:txXfrm>
    </dsp:sp>
  </dsp:spTree>
</dsp:drawing>
</file>

<file path=ppt/diagrams/drawing3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0CBD1D2-2867-4E9F-AD65-EAC4E37C84D2}">
      <dsp:nvSpPr>
        <dsp:cNvPr id="0" name=""/>
        <dsp:cNvSpPr/>
      </dsp:nvSpPr>
      <dsp:spPr>
        <a:xfrm rot="5400000">
          <a:off x="4857320" y="-1808869"/>
          <a:ext cx="1373983" cy="5218176"/>
        </a:xfrm>
        <a:prstGeom prst="round2SameRect">
          <a:avLst/>
        </a:prstGeom>
        <a:solidFill>
          <a:schemeClr val="accent3">
            <a:lumMod val="20000"/>
            <a:lumOff val="80000"/>
            <a:alpha val="9000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57150" lvl="1" indent="-57150" algn="l" defTabSz="444500">
            <a:lnSpc>
              <a:spcPct val="90000"/>
            </a:lnSpc>
            <a:spcBef>
              <a:spcPct val="0"/>
            </a:spcBef>
            <a:spcAft>
              <a:spcPct val="15000"/>
            </a:spcAft>
            <a:buChar char="•"/>
          </a:pPr>
          <a:r>
            <a:rPr lang="en-US" sz="1000" kern="1200" dirty="0">
              <a:latin typeface="Corbel" panose="020B0503020204020204" pitchFamily="34" charset="0"/>
            </a:rPr>
            <a:t>Effectively supervising personnel to ensure adherence to all procedures and policies</a:t>
          </a:r>
        </a:p>
        <a:p>
          <a:pPr marL="57150" lvl="1" indent="-57150" algn="l" defTabSz="444500">
            <a:lnSpc>
              <a:spcPct val="90000"/>
            </a:lnSpc>
            <a:spcBef>
              <a:spcPct val="0"/>
            </a:spcBef>
            <a:spcAft>
              <a:spcPct val="15000"/>
            </a:spcAft>
            <a:buChar char="•"/>
          </a:pPr>
          <a:r>
            <a:rPr lang="en-US" sz="1000" kern="1200" dirty="0">
              <a:latin typeface="Corbel" panose="020B0503020204020204" pitchFamily="34" charset="0"/>
            </a:rPr>
            <a:t>Monitoring senior examination personnel to ensure department mission, goals, and responsibilities are being met</a:t>
          </a:r>
        </a:p>
        <a:p>
          <a:pPr marL="57150" lvl="1" indent="-57150" algn="l" defTabSz="444500">
            <a:lnSpc>
              <a:spcPct val="90000"/>
            </a:lnSpc>
            <a:spcBef>
              <a:spcPct val="0"/>
            </a:spcBef>
            <a:spcAft>
              <a:spcPct val="15000"/>
            </a:spcAft>
            <a:buChar char="•"/>
          </a:pPr>
          <a:r>
            <a:rPr lang="en-US" sz="1000" kern="1200" dirty="0">
              <a:latin typeface="Corbel" panose="020B0503020204020204" pitchFamily="34" charset="0"/>
            </a:rPr>
            <a:t>Effectively organizing and delegating assignments, and supervising the entire examination process, including examinations performed jointly with multiple regulatory agencies</a:t>
          </a:r>
        </a:p>
        <a:p>
          <a:pPr marL="57150" lvl="1" indent="-57150" algn="l" defTabSz="444500">
            <a:lnSpc>
              <a:spcPct val="90000"/>
            </a:lnSpc>
            <a:spcBef>
              <a:spcPct val="0"/>
            </a:spcBef>
            <a:spcAft>
              <a:spcPct val="15000"/>
            </a:spcAft>
            <a:buChar char="•"/>
          </a:pPr>
          <a:r>
            <a:rPr lang="en-US" sz="1000" kern="1200" dirty="0">
              <a:latin typeface="Corbel" panose="020B0503020204020204" pitchFamily="34" charset="0"/>
            </a:rPr>
            <a:t>Effectively provide for personnel management (budget, recruiting, training, team-building, negotiation, coaching, performance evaluation, disciplinary actions)</a:t>
          </a:r>
        </a:p>
        <a:p>
          <a:pPr marL="57150" lvl="1" indent="-57150" algn="l" defTabSz="444500">
            <a:lnSpc>
              <a:spcPct val="90000"/>
            </a:lnSpc>
            <a:spcBef>
              <a:spcPct val="0"/>
            </a:spcBef>
            <a:spcAft>
              <a:spcPct val="15000"/>
            </a:spcAft>
            <a:buChar char="•"/>
          </a:pPr>
          <a:r>
            <a:rPr lang="en-US" sz="1000" kern="1200" dirty="0">
              <a:latin typeface="Corbel" panose="020B0503020204020204" pitchFamily="34" charset="0"/>
            </a:rPr>
            <a:t>Effectively supervises the organization and documentation of </a:t>
          </a:r>
          <a:r>
            <a:rPr lang="en-US" sz="1000" kern="1200" dirty="0" err="1">
              <a:latin typeface="Corbel" panose="020B0503020204020204" pitchFamily="34" charset="0"/>
            </a:rPr>
            <a:t>workpapers</a:t>
          </a:r>
          <a:r>
            <a:rPr lang="en-US" sz="1000" kern="1200" dirty="0">
              <a:latin typeface="Corbel" panose="020B0503020204020204" pitchFamily="34" charset="0"/>
            </a:rPr>
            <a:t> according to prescribed procedures</a:t>
          </a:r>
        </a:p>
      </dsp:txBody>
      <dsp:txXfrm rot="-5400000">
        <a:off x="2935224" y="180299"/>
        <a:ext cx="5151104" cy="1239839"/>
      </dsp:txXfrm>
    </dsp:sp>
    <dsp:sp modelId="{9EE52D84-EFC1-4AC8-8DCE-EFD95A62FFB2}">
      <dsp:nvSpPr>
        <dsp:cNvPr id="0" name=""/>
        <dsp:cNvSpPr/>
      </dsp:nvSpPr>
      <dsp:spPr>
        <a:xfrm>
          <a:off x="0" y="189424"/>
          <a:ext cx="2935224" cy="1221588"/>
        </a:xfrm>
        <a:prstGeom prst="roundRect">
          <a:avLst/>
        </a:prstGeom>
        <a:solidFill>
          <a:schemeClr val="accent3"/>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30480" rIns="60960" bIns="30480" numCol="1" spcCol="1270" anchor="ctr" anchorCtr="0">
          <a:noAutofit/>
        </a:bodyPr>
        <a:lstStyle/>
        <a:p>
          <a:pPr marL="0" lvl="0" indent="0" algn="ctr" defTabSz="711200">
            <a:lnSpc>
              <a:spcPct val="90000"/>
            </a:lnSpc>
            <a:spcBef>
              <a:spcPct val="0"/>
            </a:spcBef>
            <a:spcAft>
              <a:spcPct val="35000"/>
            </a:spcAft>
            <a:buNone/>
          </a:pPr>
          <a:r>
            <a:rPr lang="en-US" sz="1600" b="1" kern="1200" dirty="0">
              <a:latin typeface="Corbel" panose="020B0503020204020204" pitchFamily="34" charset="0"/>
            </a:rPr>
            <a:t>Competency 1: Technical</a:t>
          </a:r>
          <a:endParaRPr lang="en-US" sz="1600" kern="1200" dirty="0">
            <a:latin typeface="Corbel" panose="020B0503020204020204" pitchFamily="34" charset="0"/>
          </a:endParaRPr>
        </a:p>
      </dsp:txBody>
      <dsp:txXfrm>
        <a:off x="59633" y="249057"/>
        <a:ext cx="2815958" cy="1102322"/>
      </dsp:txXfrm>
    </dsp:sp>
  </dsp:spTree>
</dsp:drawing>
</file>

<file path=ppt/diagrams/drawing3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EBFD822-6FA0-4918-84E2-53EC4ACE63F4}">
      <dsp:nvSpPr>
        <dsp:cNvPr id="0" name=""/>
        <dsp:cNvSpPr/>
      </dsp:nvSpPr>
      <dsp:spPr>
        <a:xfrm rot="5400000">
          <a:off x="5126144" y="-2057014"/>
          <a:ext cx="836334" cy="5218176"/>
        </a:xfrm>
        <a:prstGeom prst="round2Same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57150" lvl="1" indent="-57150" algn="l" defTabSz="444500">
            <a:lnSpc>
              <a:spcPct val="90000"/>
            </a:lnSpc>
            <a:spcBef>
              <a:spcPct val="0"/>
            </a:spcBef>
            <a:spcAft>
              <a:spcPct val="15000"/>
            </a:spcAft>
            <a:buChar char="•"/>
          </a:pPr>
          <a:r>
            <a:rPr lang="en-US" sz="1000" kern="1200" dirty="0">
              <a:latin typeface="Corbel" panose="020B0503020204020204" pitchFamily="34" charset="0"/>
            </a:rPr>
            <a:t>Effectively follows established examination procedures to collect and analyze data</a:t>
          </a:r>
        </a:p>
        <a:p>
          <a:pPr marL="57150" lvl="1" indent="-57150" algn="l" defTabSz="444500">
            <a:lnSpc>
              <a:spcPct val="90000"/>
            </a:lnSpc>
            <a:spcBef>
              <a:spcPct val="0"/>
            </a:spcBef>
            <a:spcAft>
              <a:spcPct val="15000"/>
            </a:spcAft>
            <a:buChar char="•"/>
          </a:pPr>
          <a:r>
            <a:rPr lang="en-US" sz="1000" kern="1200" dirty="0">
              <a:latin typeface="Corbel" panose="020B0503020204020204" pitchFamily="34" charset="0"/>
            </a:rPr>
            <a:t>Develops correct conclusions from collected data</a:t>
          </a:r>
        </a:p>
        <a:p>
          <a:pPr marL="57150" lvl="1" indent="-57150" algn="l" defTabSz="444500">
            <a:lnSpc>
              <a:spcPct val="90000"/>
            </a:lnSpc>
            <a:spcBef>
              <a:spcPct val="0"/>
            </a:spcBef>
            <a:spcAft>
              <a:spcPct val="15000"/>
            </a:spcAft>
            <a:buChar char="•"/>
          </a:pPr>
          <a:r>
            <a:rPr lang="en-US" sz="1000" kern="1200" dirty="0">
              <a:latin typeface="Corbel" panose="020B0503020204020204" pitchFamily="34" charset="0"/>
            </a:rPr>
            <a:t>Effectively reviews reports of examination for accuracy, content, conclusions, and proper grammar</a:t>
          </a:r>
        </a:p>
        <a:p>
          <a:pPr marL="57150" lvl="1" indent="-57150" algn="l" defTabSz="444500">
            <a:lnSpc>
              <a:spcPct val="90000"/>
            </a:lnSpc>
            <a:spcBef>
              <a:spcPct val="0"/>
            </a:spcBef>
            <a:spcAft>
              <a:spcPct val="15000"/>
            </a:spcAft>
            <a:buChar char="•"/>
          </a:pPr>
          <a:r>
            <a:rPr lang="en-US" sz="1000" kern="1200" dirty="0">
              <a:latin typeface="Corbel" panose="020B0503020204020204" pitchFamily="34" charset="0"/>
            </a:rPr>
            <a:t>Effectively evaluates and adjusts the scope of examinations as required</a:t>
          </a:r>
        </a:p>
      </dsp:txBody>
      <dsp:txXfrm rot="-5400000">
        <a:off x="2935223" y="174733"/>
        <a:ext cx="5177350" cy="754682"/>
      </dsp:txXfrm>
    </dsp:sp>
    <dsp:sp modelId="{C0056D51-3971-4EE8-8AAC-B55A54ED08A1}">
      <dsp:nvSpPr>
        <dsp:cNvPr id="0" name=""/>
        <dsp:cNvSpPr/>
      </dsp:nvSpPr>
      <dsp:spPr>
        <a:xfrm>
          <a:off x="0" y="510"/>
          <a:ext cx="2935224" cy="1045418"/>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30480" rIns="60960" bIns="30480" numCol="1" spcCol="1270" anchor="ctr" anchorCtr="0">
          <a:noAutofit/>
        </a:bodyPr>
        <a:lstStyle/>
        <a:p>
          <a:pPr marL="0" lvl="0" indent="0" algn="ctr" defTabSz="711200">
            <a:lnSpc>
              <a:spcPct val="90000"/>
            </a:lnSpc>
            <a:spcBef>
              <a:spcPct val="0"/>
            </a:spcBef>
            <a:spcAft>
              <a:spcPct val="35000"/>
            </a:spcAft>
            <a:buNone/>
          </a:pPr>
          <a:r>
            <a:rPr lang="en-US" sz="1600" b="1" kern="1200" dirty="0">
              <a:latin typeface="Corbel" panose="020B0503020204020204" pitchFamily="34" charset="0"/>
            </a:rPr>
            <a:t>Competency 2: Conceptual</a:t>
          </a:r>
          <a:endParaRPr lang="en-US" sz="1600" kern="1200" dirty="0">
            <a:latin typeface="Corbel" panose="020B0503020204020204" pitchFamily="34" charset="0"/>
          </a:endParaRPr>
        </a:p>
      </dsp:txBody>
      <dsp:txXfrm>
        <a:off x="51033" y="51543"/>
        <a:ext cx="2833158" cy="943352"/>
      </dsp:txXfrm>
    </dsp:sp>
  </dsp:spTree>
</dsp:drawing>
</file>

<file path=ppt/diagrams/drawing3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4E76BF8-331C-49B8-B8E0-0EA482ECB338}">
      <dsp:nvSpPr>
        <dsp:cNvPr id="0" name=""/>
        <dsp:cNvSpPr/>
      </dsp:nvSpPr>
      <dsp:spPr>
        <a:xfrm rot="5400000">
          <a:off x="5298564" y="-2364350"/>
          <a:ext cx="487680" cy="5216380"/>
        </a:xfrm>
        <a:prstGeom prst="round2SameRect">
          <a:avLst/>
        </a:prstGeom>
        <a:solidFill>
          <a:schemeClr val="accent2">
            <a:lumMod val="20000"/>
            <a:lumOff val="80000"/>
            <a:alpha val="9000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57150" lvl="1" indent="-57150" algn="l" defTabSz="444500">
            <a:lnSpc>
              <a:spcPct val="90000"/>
            </a:lnSpc>
            <a:spcBef>
              <a:spcPct val="0"/>
            </a:spcBef>
            <a:spcAft>
              <a:spcPct val="15000"/>
            </a:spcAft>
            <a:buChar char="•"/>
          </a:pPr>
          <a:r>
            <a:rPr lang="en-US" sz="1000" kern="1200" dirty="0">
              <a:latin typeface="Corbel" panose="020B0503020204020204" pitchFamily="34" charset="0"/>
            </a:rPr>
            <a:t>Effectively demonstrates knowledge of policies, procedures, laws, rules and regulations</a:t>
          </a:r>
        </a:p>
      </dsp:txBody>
      <dsp:txXfrm rot="-5400000">
        <a:off x="2934215" y="23806"/>
        <a:ext cx="5192573" cy="440066"/>
      </dsp:txXfrm>
    </dsp:sp>
    <dsp:sp modelId="{2E4422C3-8180-41E3-A04B-127D03CA92C1}">
      <dsp:nvSpPr>
        <dsp:cNvPr id="0" name=""/>
        <dsp:cNvSpPr/>
      </dsp:nvSpPr>
      <dsp:spPr>
        <a:xfrm>
          <a:off x="0" y="0"/>
          <a:ext cx="2934214" cy="609600"/>
        </a:xfrm>
        <a:prstGeom prst="roundRect">
          <a:avLst/>
        </a:prstGeom>
        <a:solidFill>
          <a:schemeClr val="accent2"/>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30480" rIns="60960" bIns="30480" numCol="1" spcCol="1270" anchor="ctr" anchorCtr="0">
          <a:noAutofit/>
        </a:bodyPr>
        <a:lstStyle/>
        <a:p>
          <a:pPr marL="0" lvl="0" indent="0" algn="ctr" defTabSz="711200">
            <a:lnSpc>
              <a:spcPct val="90000"/>
            </a:lnSpc>
            <a:spcBef>
              <a:spcPct val="0"/>
            </a:spcBef>
            <a:spcAft>
              <a:spcPct val="35000"/>
            </a:spcAft>
            <a:buNone/>
          </a:pPr>
          <a:r>
            <a:rPr lang="en-US" sz="1600" b="1" kern="1200" dirty="0">
              <a:latin typeface="Corbel" panose="020B0503020204020204" pitchFamily="34" charset="0"/>
            </a:rPr>
            <a:t>Competency 3: Legal/Compliance</a:t>
          </a:r>
          <a:endParaRPr lang="en-US" sz="1600" kern="1200" dirty="0">
            <a:latin typeface="Corbel" panose="020B0503020204020204" pitchFamily="34" charset="0"/>
          </a:endParaRPr>
        </a:p>
      </dsp:txBody>
      <dsp:txXfrm>
        <a:off x="29758" y="29758"/>
        <a:ext cx="2874698" cy="550084"/>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3994D92-F703-41E5-9BA8-D7202119BEFA}">
      <dsp:nvSpPr>
        <dsp:cNvPr id="0" name=""/>
        <dsp:cNvSpPr/>
      </dsp:nvSpPr>
      <dsp:spPr>
        <a:xfrm rot="5400000">
          <a:off x="5009479" y="-2073139"/>
          <a:ext cx="1066799" cy="5213080"/>
        </a:xfrm>
        <a:prstGeom prst="round2SameRect">
          <a:avLst/>
        </a:prstGeom>
        <a:solidFill>
          <a:schemeClr val="accent4">
            <a:lumMod val="20000"/>
            <a:lumOff val="80000"/>
            <a:alpha val="9000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57150" lvl="1" indent="-57150" algn="l" defTabSz="466725">
            <a:lnSpc>
              <a:spcPct val="90000"/>
            </a:lnSpc>
            <a:spcBef>
              <a:spcPct val="0"/>
            </a:spcBef>
            <a:spcAft>
              <a:spcPct val="15000"/>
            </a:spcAft>
            <a:buChar char="•"/>
          </a:pPr>
          <a:r>
            <a:rPr lang="en-US" sz="1050" kern="1200" dirty="0">
              <a:latin typeface="Corbel" panose="020B0503020204020204" pitchFamily="34" charset="0"/>
            </a:rPr>
            <a:t>Effectively and clearly communicates with financial institution personnel to obtain information</a:t>
          </a:r>
        </a:p>
        <a:p>
          <a:pPr marL="57150" lvl="1" indent="-57150" algn="l" defTabSz="466725">
            <a:lnSpc>
              <a:spcPct val="90000"/>
            </a:lnSpc>
            <a:spcBef>
              <a:spcPct val="0"/>
            </a:spcBef>
            <a:spcAft>
              <a:spcPct val="15000"/>
            </a:spcAft>
            <a:buChar char="•"/>
          </a:pPr>
          <a:r>
            <a:rPr lang="en-US" sz="1050" kern="1200" dirty="0">
              <a:latin typeface="Corbel" panose="020B0503020204020204" pitchFamily="34" charset="0"/>
            </a:rPr>
            <a:t>Effectively and clearly communicates examination findings to supervisory personnel</a:t>
          </a:r>
        </a:p>
        <a:p>
          <a:pPr marL="57150" lvl="1" indent="-57150" algn="l" defTabSz="466725">
            <a:lnSpc>
              <a:spcPct val="90000"/>
            </a:lnSpc>
            <a:spcBef>
              <a:spcPct val="0"/>
            </a:spcBef>
            <a:spcAft>
              <a:spcPct val="15000"/>
            </a:spcAft>
            <a:buChar char="•"/>
          </a:pPr>
          <a:r>
            <a:rPr lang="en-US" sz="1050" kern="1200" dirty="0">
              <a:latin typeface="Corbel" panose="020B0503020204020204" pitchFamily="34" charset="0"/>
            </a:rPr>
            <a:t>Effectively prepares written comments that are accurate, grammatically correct, logically arranged, and factually support any conclusions drawn</a:t>
          </a:r>
        </a:p>
        <a:p>
          <a:pPr marL="57150" lvl="1" indent="-57150" algn="l" defTabSz="466725">
            <a:lnSpc>
              <a:spcPct val="90000"/>
            </a:lnSpc>
            <a:spcBef>
              <a:spcPct val="0"/>
            </a:spcBef>
            <a:spcAft>
              <a:spcPct val="15000"/>
            </a:spcAft>
            <a:buChar char="•"/>
          </a:pPr>
          <a:r>
            <a:rPr lang="en-US" sz="1050" kern="1200" dirty="0">
              <a:latin typeface="Corbel" panose="020B0503020204020204" pitchFamily="34" charset="0"/>
            </a:rPr>
            <a:t>Works effectively with others to achieve common goals.</a:t>
          </a:r>
        </a:p>
      </dsp:txBody>
      <dsp:txXfrm rot="-5400000">
        <a:off x="2936339" y="52078"/>
        <a:ext cx="5161003" cy="962645"/>
      </dsp:txXfrm>
    </dsp:sp>
    <dsp:sp modelId="{9016E04B-EAEA-4378-A397-23C7A8FEB50F}">
      <dsp:nvSpPr>
        <dsp:cNvPr id="0" name=""/>
        <dsp:cNvSpPr/>
      </dsp:nvSpPr>
      <dsp:spPr>
        <a:xfrm>
          <a:off x="3981" y="1041"/>
          <a:ext cx="2932357" cy="1065759"/>
        </a:xfrm>
        <a:prstGeom prst="roundRect">
          <a:avLst/>
        </a:prstGeom>
        <a:solidFill>
          <a:schemeClr val="accent4"/>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30480" rIns="60960" bIns="30480" numCol="1" spcCol="1270" anchor="ctr" anchorCtr="0">
          <a:noAutofit/>
        </a:bodyPr>
        <a:lstStyle/>
        <a:p>
          <a:pPr marL="0" lvl="0" indent="0" algn="ctr" defTabSz="711200">
            <a:lnSpc>
              <a:spcPct val="90000"/>
            </a:lnSpc>
            <a:spcBef>
              <a:spcPct val="0"/>
            </a:spcBef>
            <a:spcAft>
              <a:spcPts val="0"/>
            </a:spcAft>
            <a:buNone/>
          </a:pPr>
          <a:r>
            <a:rPr lang="en-US" sz="1600" b="1" kern="1200" dirty="0">
              <a:latin typeface="Corbel" panose="020B0503020204020204" pitchFamily="34" charset="0"/>
            </a:rPr>
            <a:t>Competency 4: Human Relations</a:t>
          </a:r>
        </a:p>
        <a:p>
          <a:pPr marL="0" lvl="0" indent="0" algn="ctr" defTabSz="711200">
            <a:lnSpc>
              <a:spcPct val="90000"/>
            </a:lnSpc>
            <a:spcBef>
              <a:spcPct val="0"/>
            </a:spcBef>
            <a:spcAft>
              <a:spcPts val="0"/>
            </a:spcAft>
            <a:buNone/>
          </a:pPr>
          <a:r>
            <a:rPr lang="en-US" sz="1600" b="1" kern="1200" dirty="0">
              <a:latin typeface="Corbel" panose="020B0503020204020204" pitchFamily="34" charset="0"/>
            </a:rPr>
            <a:t> </a:t>
          </a:r>
          <a:r>
            <a:rPr lang="en-US" sz="1400" kern="1200" dirty="0">
              <a:latin typeface="Corbel" panose="020B0503020204020204" pitchFamily="34" charset="0"/>
            </a:rPr>
            <a:t>(Provides effective organization to the examination process)</a:t>
          </a:r>
          <a:endParaRPr lang="en-US" sz="1600" kern="1200" dirty="0">
            <a:latin typeface="Corbel" panose="020B0503020204020204" pitchFamily="34" charset="0"/>
          </a:endParaRPr>
        </a:p>
      </dsp:txBody>
      <dsp:txXfrm>
        <a:off x="56007" y="53067"/>
        <a:ext cx="2828305" cy="961707"/>
      </dsp:txXfrm>
    </dsp:sp>
  </dsp:spTree>
</dsp:drawing>
</file>

<file path=ppt/diagrams/drawing4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78C108A-F726-4744-98A0-B202FD66AD26}">
      <dsp:nvSpPr>
        <dsp:cNvPr id="0" name=""/>
        <dsp:cNvSpPr/>
      </dsp:nvSpPr>
      <dsp:spPr>
        <a:xfrm rot="5400000">
          <a:off x="4808384" y="-1624203"/>
          <a:ext cx="1471854" cy="5218176"/>
        </a:xfrm>
        <a:prstGeom prst="round2SameRect">
          <a:avLst/>
        </a:prstGeom>
        <a:solidFill>
          <a:schemeClr val="accent4">
            <a:lumMod val="20000"/>
            <a:lumOff val="80000"/>
            <a:alpha val="9000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57150" lvl="1" indent="-57150" algn="l" defTabSz="444500">
            <a:lnSpc>
              <a:spcPct val="90000"/>
            </a:lnSpc>
            <a:spcBef>
              <a:spcPct val="0"/>
            </a:spcBef>
            <a:spcAft>
              <a:spcPct val="15000"/>
            </a:spcAft>
            <a:buChar char="•"/>
          </a:pPr>
          <a:r>
            <a:rPr lang="en-US" sz="1000" kern="1200" dirty="0">
              <a:latin typeface="Corbel" panose="020B0503020204020204" pitchFamily="34" charset="0"/>
            </a:rPr>
            <a:t>Effectively conducting meetings with management and the boards of directors of financial institutions</a:t>
          </a:r>
        </a:p>
        <a:p>
          <a:pPr marL="57150" lvl="1" indent="-57150" algn="l" defTabSz="444500">
            <a:lnSpc>
              <a:spcPct val="90000"/>
            </a:lnSpc>
            <a:spcBef>
              <a:spcPct val="0"/>
            </a:spcBef>
            <a:spcAft>
              <a:spcPct val="15000"/>
            </a:spcAft>
            <a:buChar char="•"/>
          </a:pPr>
          <a:r>
            <a:rPr lang="en-US" sz="1000" kern="1200" dirty="0">
              <a:latin typeface="Corbel" panose="020B0503020204020204" pitchFamily="34" charset="0"/>
            </a:rPr>
            <a:t>Effectively coordinating examination planning, execution and regulatory response with other state and federal financial institution supervisory authorities</a:t>
          </a:r>
        </a:p>
        <a:p>
          <a:pPr marL="57150" lvl="1" indent="-57150" algn="l" defTabSz="444500">
            <a:lnSpc>
              <a:spcPct val="90000"/>
            </a:lnSpc>
            <a:spcBef>
              <a:spcPct val="0"/>
            </a:spcBef>
            <a:spcAft>
              <a:spcPct val="15000"/>
            </a:spcAft>
            <a:buChar char="•"/>
          </a:pPr>
          <a:r>
            <a:rPr lang="en-US" sz="1000" kern="1200" dirty="0">
              <a:latin typeface="Corbel" panose="020B0503020204020204" pitchFamily="34" charset="0"/>
            </a:rPr>
            <a:t>Effectively and clearly communicating with financial institution to obtain information, and with assisting personnel regarding examination assignments</a:t>
          </a:r>
        </a:p>
        <a:p>
          <a:pPr marL="57150" lvl="1" indent="-57150" algn="l" defTabSz="444500">
            <a:lnSpc>
              <a:spcPct val="90000"/>
            </a:lnSpc>
            <a:spcBef>
              <a:spcPct val="0"/>
            </a:spcBef>
            <a:spcAft>
              <a:spcPct val="15000"/>
            </a:spcAft>
            <a:buChar char="•"/>
          </a:pPr>
          <a:r>
            <a:rPr lang="en-US" sz="1000" kern="1200" dirty="0">
              <a:latin typeface="Corbel" panose="020B0503020204020204" pitchFamily="34" charset="0"/>
            </a:rPr>
            <a:t>Effectively and clearly communicating examination findings to financial institution and supervisory personnel</a:t>
          </a:r>
        </a:p>
        <a:p>
          <a:pPr marL="57150" lvl="1" indent="-57150" algn="l" defTabSz="444500">
            <a:lnSpc>
              <a:spcPct val="90000"/>
            </a:lnSpc>
            <a:spcBef>
              <a:spcPct val="0"/>
            </a:spcBef>
            <a:spcAft>
              <a:spcPct val="15000"/>
            </a:spcAft>
            <a:buChar char="•"/>
          </a:pPr>
          <a:r>
            <a:rPr lang="en-US" sz="1000" kern="1200" dirty="0">
              <a:latin typeface="Corbel" panose="020B0503020204020204" pitchFamily="34" charset="0"/>
            </a:rPr>
            <a:t>Effectively prepares written comments which are accurate, grammatically correct, logically arranged, and factually support any conclusions drawn</a:t>
          </a:r>
        </a:p>
      </dsp:txBody>
      <dsp:txXfrm rot="-5400000">
        <a:off x="2935223" y="320808"/>
        <a:ext cx="5146326" cy="1328154"/>
      </dsp:txXfrm>
    </dsp:sp>
    <dsp:sp modelId="{66529E87-8810-4EAC-9A8E-88BB946C4016}">
      <dsp:nvSpPr>
        <dsp:cNvPr id="0" name=""/>
        <dsp:cNvSpPr/>
      </dsp:nvSpPr>
      <dsp:spPr>
        <a:xfrm>
          <a:off x="0" y="325164"/>
          <a:ext cx="2935224" cy="1319441"/>
        </a:xfrm>
        <a:prstGeom prst="roundRect">
          <a:avLst/>
        </a:prstGeom>
        <a:solidFill>
          <a:schemeClr val="accent4"/>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30480" rIns="60960" bIns="30480" numCol="1" spcCol="1270" anchor="ctr" anchorCtr="0">
          <a:noAutofit/>
        </a:bodyPr>
        <a:lstStyle/>
        <a:p>
          <a:pPr marL="0" lvl="0" indent="0" algn="ctr" defTabSz="711200">
            <a:lnSpc>
              <a:spcPct val="90000"/>
            </a:lnSpc>
            <a:spcBef>
              <a:spcPct val="0"/>
            </a:spcBef>
            <a:spcAft>
              <a:spcPts val="0"/>
            </a:spcAft>
            <a:buNone/>
          </a:pPr>
          <a:r>
            <a:rPr lang="en-US" sz="1600" b="1" kern="1200" dirty="0">
              <a:latin typeface="Corbel" panose="020B0503020204020204" pitchFamily="34" charset="0"/>
            </a:rPr>
            <a:t>Competency 4: Human Relations</a:t>
          </a:r>
        </a:p>
        <a:p>
          <a:pPr marL="0" lvl="0" indent="0" algn="ctr" defTabSz="711200">
            <a:lnSpc>
              <a:spcPct val="90000"/>
            </a:lnSpc>
            <a:spcBef>
              <a:spcPct val="0"/>
            </a:spcBef>
            <a:spcAft>
              <a:spcPts val="0"/>
            </a:spcAft>
            <a:buNone/>
          </a:pPr>
          <a:r>
            <a:rPr lang="en-US" sz="1600" b="1" kern="1200" dirty="0">
              <a:latin typeface="Corbel" panose="020B0503020204020204" pitchFamily="34" charset="0"/>
            </a:rPr>
            <a:t> </a:t>
          </a:r>
          <a:r>
            <a:rPr lang="en-US" sz="1400" kern="1200" dirty="0">
              <a:latin typeface="Corbel" panose="020B0503020204020204" pitchFamily="34" charset="0"/>
            </a:rPr>
            <a:t>(Provides effective oral and written communications)</a:t>
          </a:r>
          <a:endParaRPr lang="en-US" sz="1600" kern="1200" dirty="0">
            <a:latin typeface="Corbel" panose="020B0503020204020204" pitchFamily="34" charset="0"/>
          </a:endParaRPr>
        </a:p>
      </dsp:txBody>
      <dsp:txXfrm>
        <a:off x="64410" y="389574"/>
        <a:ext cx="2806404" cy="1190621"/>
      </dsp:txXfrm>
    </dsp:sp>
  </dsp:spTree>
</dsp:drawing>
</file>

<file path=ppt/diagrams/drawing4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4FBA781-54AC-4929-AC10-B76E468D1A6E}">
      <dsp:nvSpPr>
        <dsp:cNvPr id="0" name=""/>
        <dsp:cNvSpPr/>
      </dsp:nvSpPr>
      <dsp:spPr>
        <a:xfrm rot="16200000">
          <a:off x="704850" y="-704850"/>
          <a:ext cx="2819400" cy="4229100"/>
        </a:xfrm>
        <a:prstGeom prst="round1Rect">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7584" tIns="227584" rIns="227584" bIns="227584" numCol="1" spcCol="1270" anchor="ctr" anchorCtr="0">
          <a:noAutofit/>
        </a:bodyPr>
        <a:lstStyle/>
        <a:p>
          <a:pPr marL="0" lvl="0" indent="0" algn="ctr" defTabSz="1422400">
            <a:lnSpc>
              <a:spcPct val="90000"/>
            </a:lnSpc>
            <a:spcBef>
              <a:spcPct val="0"/>
            </a:spcBef>
            <a:spcAft>
              <a:spcPct val="35000"/>
            </a:spcAft>
            <a:buNone/>
          </a:pPr>
          <a:r>
            <a:rPr lang="en-US" sz="3200" kern="1200" dirty="0">
              <a:latin typeface="Corbel" panose="020B0503020204020204" pitchFamily="34" charset="0"/>
            </a:rPr>
            <a:t>Capital Markets</a:t>
          </a:r>
          <a:br>
            <a:rPr lang="en-US" sz="3200" kern="1200" dirty="0">
              <a:latin typeface="Corbel" panose="020B0503020204020204" pitchFamily="34" charset="0"/>
            </a:rPr>
          </a:br>
          <a:r>
            <a:rPr lang="en-US" sz="3200" kern="1200" dirty="0">
              <a:latin typeface="Corbel" panose="020B0503020204020204" pitchFamily="34" charset="0"/>
            </a:rPr>
            <a:t>Real Estate Appraisal School</a:t>
          </a:r>
          <a:endParaRPr lang="en-US" sz="3200" kern="1200" dirty="0">
            <a:latin typeface="Corbel" panose="020B0503020204020204" pitchFamily="34" charset="0"/>
            <a:cs typeface="Arial" panose="020B0604020202020204" pitchFamily="34" charset="0"/>
          </a:endParaRPr>
        </a:p>
      </dsp:txBody>
      <dsp:txXfrm rot="5400000">
        <a:off x="-1" y="1"/>
        <a:ext cx="4229100" cy="2114550"/>
      </dsp:txXfrm>
    </dsp:sp>
    <dsp:sp modelId="{6167C54B-9408-42CA-8019-3F8D7DBFEA08}">
      <dsp:nvSpPr>
        <dsp:cNvPr id="0" name=""/>
        <dsp:cNvSpPr/>
      </dsp:nvSpPr>
      <dsp:spPr>
        <a:xfrm>
          <a:off x="4229100" y="0"/>
          <a:ext cx="4229100" cy="2819400"/>
        </a:xfrm>
        <a:prstGeom prst="round1Rect">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7584" tIns="227584" rIns="227584" bIns="227584" numCol="1" spcCol="1270" anchor="ctr" anchorCtr="0">
          <a:noAutofit/>
        </a:bodyPr>
        <a:lstStyle/>
        <a:p>
          <a:pPr marL="0" lvl="0" indent="0" algn="ctr" defTabSz="1422400">
            <a:lnSpc>
              <a:spcPct val="90000"/>
            </a:lnSpc>
            <a:spcBef>
              <a:spcPct val="0"/>
            </a:spcBef>
            <a:spcAft>
              <a:spcPct val="35000"/>
            </a:spcAft>
            <a:buNone/>
          </a:pPr>
          <a:r>
            <a:rPr lang="en-US" sz="3200" kern="1200" dirty="0">
              <a:latin typeface="Corbel" panose="020B0503020204020204" pitchFamily="34" charset="0"/>
            </a:rPr>
            <a:t>Basic Trust School</a:t>
          </a:r>
        </a:p>
      </dsp:txBody>
      <dsp:txXfrm>
        <a:off x="4229100" y="0"/>
        <a:ext cx="4229100" cy="2114550"/>
      </dsp:txXfrm>
    </dsp:sp>
    <dsp:sp modelId="{4D98C476-B4F1-431F-8193-FFAE83C46237}">
      <dsp:nvSpPr>
        <dsp:cNvPr id="0" name=""/>
        <dsp:cNvSpPr/>
      </dsp:nvSpPr>
      <dsp:spPr>
        <a:xfrm rot="10800000">
          <a:off x="0" y="2810349"/>
          <a:ext cx="4229100" cy="2819400"/>
        </a:xfrm>
        <a:prstGeom prst="round1Rect">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7584" tIns="227584" rIns="227584" bIns="227584" numCol="1" spcCol="1270" anchor="ctr" anchorCtr="0">
          <a:noAutofit/>
        </a:bodyPr>
        <a:lstStyle/>
        <a:p>
          <a:pPr marL="0" lvl="0" indent="0" algn="ctr" defTabSz="1422400">
            <a:lnSpc>
              <a:spcPct val="90000"/>
            </a:lnSpc>
            <a:spcBef>
              <a:spcPct val="0"/>
            </a:spcBef>
            <a:spcAft>
              <a:spcPct val="35000"/>
            </a:spcAft>
            <a:buNone/>
          </a:pPr>
          <a:r>
            <a:rPr lang="en-US" sz="3200" kern="1200" dirty="0">
              <a:latin typeface="Corbel" panose="020B0503020204020204" pitchFamily="34" charset="0"/>
            </a:rPr>
            <a:t>Senior School</a:t>
          </a:r>
        </a:p>
      </dsp:txBody>
      <dsp:txXfrm rot="10800000">
        <a:off x="0" y="3515199"/>
        <a:ext cx="4229100" cy="2114550"/>
      </dsp:txXfrm>
    </dsp:sp>
    <dsp:sp modelId="{DE7FD68A-9440-4AE0-A5B4-C5EBCCC57802}">
      <dsp:nvSpPr>
        <dsp:cNvPr id="0" name=""/>
        <dsp:cNvSpPr/>
      </dsp:nvSpPr>
      <dsp:spPr>
        <a:xfrm rot="5400000">
          <a:off x="4933950" y="2114550"/>
          <a:ext cx="2819400" cy="4229100"/>
        </a:xfrm>
        <a:prstGeom prst="round1Rect">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7584" tIns="227584" rIns="227584" bIns="227584" numCol="1" spcCol="1270" anchor="ctr" anchorCtr="0">
          <a:noAutofit/>
        </a:bodyPr>
        <a:lstStyle/>
        <a:p>
          <a:pPr marL="0" lvl="0" indent="0" algn="ctr" defTabSz="1422400">
            <a:lnSpc>
              <a:spcPct val="90000"/>
            </a:lnSpc>
            <a:spcBef>
              <a:spcPct val="0"/>
            </a:spcBef>
            <a:spcAft>
              <a:spcPct val="35000"/>
            </a:spcAft>
            <a:buNone/>
          </a:pPr>
          <a:r>
            <a:rPr lang="en-US" sz="3200" kern="1200" dirty="0">
              <a:latin typeface="Corbel" panose="020B0503020204020204" pitchFamily="34" charset="0"/>
            </a:rPr>
            <a:t>Various other FFIEC loan schools </a:t>
          </a:r>
        </a:p>
      </dsp:txBody>
      <dsp:txXfrm rot="-5400000">
        <a:off x="4229100" y="3524249"/>
        <a:ext cx="4229100" cy="2114550"/>
      </dsp:txXfrm>
    </dsp:sp>
    <dsp:sp modelId="{CA9A11ED-2B16-44C2-8B03-21B0236FBD2B}">
      <dsp:nvSpPr>
        <dsp:cNvPr id="0" name=""/>
        <dsp:cNvSpPr/>
      </dsp:nvSpPr>
      <dsp:spPr>
        <a:xfrm flipH="1">
          <a:off x="3691843" y="0"/>
          <a:ext cx="1073548" cy="571506"/>
        </a:xfrm>
        <a:prstGeom prst="roundRect">
          <a:avLst/>
        </a:prstGeom>
        <a:solidFill>
          <a:schemeClr val="accent3">
            <a:tint val="6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en-US" sz="1500" b="1" kern="1200" dirty="0">
              <a:latin typeface="Corbel" panose="020B0503020204020204" pitchFamily="34" charset="0"/>
              <a:cs typeface="Arial" panose="020B0604020202020204" pitchFamily="34" charset="0"/>
            </a:rPr>
            <a:t>Training options</a:t>
          </a:r>
        </a:p>
      </dsp:txBody>
      <dsp:txXfrm>
        <a:off x="3719742" y="27899"/>
        <a:ext cx="1017750" cy="515708"/>
      </dsp:txXfrm>
    </dsp:sp>
  </dsp:spTree>
</dsp:drawing>
</file>

<file path=ppt/diagrams/drawing4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F903817-80EA-4CBF-9F4D-C18C906DF0EE}">
      <dsp:nvSpPr>
        <dsp:cNvPr id="0" name=""/>
        <dsp:cNvSpPr/>
      </dsp:nvSpPr>
      <dsp:spPr>
        <a:xfrm rot="16200000">
          <a:off x="704088" y="-704088"/>
          <a:ext cx="2820923" cy="4229100"/>
        </a:xfrm>
        <a:prstGeom prst="round1Rect">
          <a:avLst/>
        </a:prstGeom>
        <a:solidFill>
          <a:schemeClr val="accent1"/>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48920" tIns="248920" rIns="248920" bIns="248920" numCol="1" spcCol="1270" anchor="ctr" anchorCtr="0">
          <a:noAutofit/>
        </a:bodyPr>
        <a:lstStyle/>
        <a:p>
          <a:pPr marL="0" lvl="0" indent="0" algn="ctr" defTabSz="1555750">
            <a:lnSpc>
              <a:spcPct val="90000"/>
            </a:lnSpc>
            <a:spcBef>
              <a:spcPct val="0"/>
            </a:spcBef>
            <a:spcAft>
              <a:spcPct val="35000"/>
            </a:spcAft>
            <a:buNone/>
          </a:pPr>
          <a:endParaRPr lang="en-US" sz="3500" kern="1200" dirty="0">
            <a:latin typeface="Corbel" panose="020B0503020204020204" pitchFamily="34" charset="0"/>
          </a:endParaRPr>
        </a:p>
        <a:p>
          <a:pPr marL="0" lvl="0" indent="0" algn="ctr" defTabSz="1555750">
            <a:lnSpc>
              <a:spcPct val="90000"/>
            </a:lnSpc>
            <a:spcBef>
              <a:spcPct val="0"/>
            </a:spcBef>
            <a:spcAft>
              <a:spcPct val="35000"/>
            </a:spcAft>
            <a:buNone/>
          </a:pPr>
          <a:r>
            <a:rPr lang="en-US" sz="3500" kern="1200" dirty="0">
              <a:latin typeface="Corbel" panose="020B0503020204020204" pitchFamily="34" charset="0"/>
            </a:rPr>
            <a:t>CSBS Senior School </a:t>
          </a:r>
        </a:p>
      </dsp:txBody>
      <dsp:txXfrm rot="5400000">
        <a:off x="0" y="0"/>
        <a:ext cx="4229100" cy="2115693"/>
      </dsp:txXfrm>
    </dsp:sp>
    <dsp:sp modelId="{F5F1BA27-7088-469E-B4EB-5C250DF90919}">
      <dsp:nvSpPr>
        <dsp:cNvPr id="0" name=""/>
        <dsp:cNvSpPr/>
      </dsp:nvSpPr>
      <dsp:spPr>
        <a:xfrm>
          <a:off x="4229100" y="0"/>
          <a:ext cx="4229100" cy="2820923"/>
        </a:xfrm>
        <a:prstGeom prst="round1Rect">
          <a:avLst/>
        </a:prstGeom>
        <a:solidFill>
          <a:schemeClr val="accent1"/>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9136" tIns="199136" rIns="199136" bIns="199136" numCol="1" spcCol="1270" anchor="ctr" anchorCtr="0">
          <a:noAutofit/>
        </a:bodyPr>
        <a:lstStyle/>
        <a:p>
          <a:pPr marL="0" lvl="0" indent="0" algn="ctr" defTabSz="1244600">
            <a:lnSpc>
              <a:spcPct val="90000"/>
            </a:lnSpc>
            <a:spcBef>
              <a:spcPct val="0"/>
            </a:spcBef>
            <a:spcAft>
              <a:spcPct val="35000"/>
            </a:spcAft>
            <a:buFont typeface="Symbol" panose="05050102010706020507" pitchFamily="18" charset="2"/>
            <a:buNone/>
          </a:pPr>
          <a:endParaRPr lang="en-US" sz="2800" kern="1200" dirty="0">
            <a:latin typeface="Eurostile" panose="020B0504020202050204" pitchFamily="34" charset="0"/>
          </a:endParaRPr>
        </a:p>
        <a:p>
          <a:pPr marL="0" lvl="0" indent="0" algn="ctr" defTabSz="1244600">
            <a:lnSpc>
              <a:spcPct val="90000"/>
            </a:lnSpc>
            <a:spcBef>
              <a:spcPct val="0"/>
            </a:spcBef>
            <a:spcAft>
              <a:spcPct val="35000"/>
            </a:spcAft>
            <a:buFont typeface="Symbol" panose="05050102010706020507" pitchFamily="18" charset="2"/>
            <a:buNone/>
          </a:pPr>
          <a:r>
            <a:rPr lang="en-US" sz="2800" kern="1200" dirty="0">
              <a:latin typeface="Corbel" panose="020B0503020204020204" pitchFamily="34" charset="0"/>
            </a:rPr>
            <a:t>Graduate School of Banking – various locations </a:t>
          </a:r>
        </a:p>
      </dsp:txBody>
      <dsp:txXfrm>
        <a:off x="4229100" y="0"/>
        <a:ext cx="4229100" cy="2115693"/>
      </dsp:txXfrm>
    </dsp:sp>
    <dsp:sp modelId="{1D2B5A24-B836-4125-9E46-63B2714E27CD}">
      <dsp:nvSpPr>
        <dsp:cNvPr id="0" name=""/>
        <dsp:cNvSpPr/>
      </dsp:nvSpPr>
      <dsp:spPr>
        <a:xfrm rot="10800000">
          <a:off x="0" y="2820923"/>
          <a:ext cx="4229100" cy="2820923"/>
        </a:xfrm>
        <a:prstGeom prst="round1Rect">
          <a:avLst/>
        </a:prstGeom>
        <a:solidFill>
          <a:schemeClr val="accent1"/>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9136" tIns="199136" rIns="199136" bIns="199136" numCol="1" spcCol="1270" anchor="ctr" anchorCtr="0">
          <a:noAutofit/>
        </a:bodyPr>
        <a:lstStyle/>
        <a:p>
          <a:pPr marL="0" lvl="0" indent="0" algn="ctr" defTabSz="1244600">
            <a:lnSpc>
              <a:spcPct val="90000"/>
            </a:lnSpc>
            <a:spcBef>
              <a:spcPct val="0"/>
            </a:spcBef>
            <a:spcAft>
              <a:spcPct val="35000"/>
            </a:spcAft>
            <a:buFont typeface="Symbol" panose="05050102010706020507" pitchFamily="18" charset="2"/>
            <a:buNone/>
          </a:pPr>
          <a:r>
            <a:rPr lang="en-US" sz="2800" kern="1200" dirty="0">
              <a:latin typeface="Corbel" panose="020B0503020204020204" pitchFamily="34" charset="0"/>
            </a:rPr>
            <a:t>FFIEC Supervisory Update and Emerging Issues </a:t>
          </a:r>
        </a:p>
      </dsp:txBody>
      <dsp:txXfrm rot="10800000">
        <a:off x="0" y="3526155"/>
        <a:ext cx="4229100" cy="2115693"/>
      </dsp:txXfrm>
    </dsp:sp>
    <dsp:sp modelId="{3FAF2845-63F5-47A7-A65A-DF2102B2D2E2}">
      <dsp:nvSpPr>
        <dsp:cNvPr id="0" name=""/>
        <dsp:cNvSpPr/>
      </dsp:nvSpPr>
      <dsp:spPr>
        <a:xfrm rot="5400000">
          <a:off x="4933187" y="2116836"/>
          <a:ext cx="2820923" cy="4229100"/>
        </a:xfrm>
        <a:prstGeom prst="round1Rect">
          <a:avLst/>
        </a:prstGeom>
        <a:solidFill>
          <a:schemeClr val="accent1"/>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9136" tIns="199136" rIns="199136" bIns="199136" numCol="1" spcCol="1270" anchor="ctr" anchorCtr="0">
          <a:noAutofit/>
        </a:bodyPr>
        <a:lstStyle/>
        <a:p>
          <a:pPr marL="0" lvl="0" indent="0" algn="ctr" defTabSz="1244600">
            <a:lnSpc>
              <a:spcPct val="90000"/>
            </a:lnSpc>
            <a:spcBef>
              <a:spcPct val="0"/>
            </a:spcBef>
            <a:spcAft>
              <a:spcPct val="35000"/>
            </a:spcAft>
            <a:buFont typeface="Symbol" panose="05050102010706020507" pitchFamily="18" charset="2"/>
            <a:buNone/>
          </a:pPr>
          <a:r>
            <a:rPr lang="en-US" sz="2800" kern="1200" dirty="0">
              <a:latin typeface="Corbel" panose="020B0503020204020204" pitchFamily="34" charset="0"/>
            </a:rPr>
            <a:t>Leadership Development Program through State Bankers Associations</a:t>
          </a:r>
        </a:p>
      </dsp:txBody>
      <dsp:txXfrm rot="-5400000">
        <a:off x="4229100" y="3526154"/>
        <a:ext cx="4229100" cy="2115693"/>
      </dsp:txXfrm>
    </dsp:sp>
    <dsp:sp modelId="{E05F2D3F-57CC-484B-9029-D7158592800D}">
      <dsp:nvSpPr>
        <dsp:cNvPr id="0" name=""/>
        <dsp:cNvSpPr/>
      </dsp:nvSpPr>
      <dsp:spPr>
        <a:xfrm>
          <a:off x="3697908" y="0"/>
          <a:ext cx="1069843" cy="576074"/>
        </a:xfrm>
        <a:prstGeom prst="roundRect">
          <a:avLst/>
        </a:prstGeom>
        <a:solidFill>
          <a:schemeClr val="accent1">
            <a:lumMod val="20000"/>
            <a:lumOff val="8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en-US" sz="1500" b="1" kern="1200" dirty="0">
              <a:latin typeface="Corbel" panose="020B0503020204020204" pitchFamily="34" charset="0"/>
              <a:cs typeface="Arial" panose="020B0604020202020204" pitchFamily="34" charset="0"/>
            </a:rPr>
            <a:t>Training options</a:t>
          </a:r>
          <a:endParaRPr lang="en-US" sz="1500" b="1" kern="1200" dirty="0">
            <a:latin typeface="Corbel" panose="020B0503020204020204" pitchFamily="34" charset="0"/>
          </a:endParaRPr>
        </a:p>
      </dsp:txBody>
      <dsp:txXfrm>
        <a:off x="3726030" y="28122"/>
        <a:ext cx="1013599" cy="519830"/>
      </dsp:txXfrm>
    </dsp:sp>
  </dsp:spTree>
</dsp:drawing>
</file>

<file path=ppt/diagrams/drawing4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A51E0EE-247B-44CE-8C2F-B184B0BE1DD8}">
      <dsp:nvSpPr>
        <dsp:cNvPr id="0" name=""/>
        <dsp:cNvSpPr/>
      </dsp:nvSpPr>
      <dsp:spPr>
        <a:xfrm rot="16200000">
          <a:off x="704088" y="-704088"/>
          <a:ext cx="2820923" cy="4229100"/>
        </a:xfrm>
        <a:prstGeom prst="round1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62280" tIns="462280" rIns="462280" bIns="462280" numCol="1" spcCol="1270" anchor="ctr" anchorCtr="0">
          <a:noAutofit/>
        </a:bodyPr>
        <a:lstStyle/>
        <a:p>
          <a:pPr marL="0" lvl="0" indent="0" algn="ctr" defTabSz="2889250">
            <a:lnSpc>
              <a:spcPct val="90000"/>
            </a:lnSpc>
            <a:spcBef>
              <a:spcPct val="0"/>
            </a:spcBef>
            <a:spcAft>
              <a:spcPct val="35000"/>
            </a:spcAft>
            <a:buNone/>
          </a:pPr>
          <a:endParaRPr lang="en-US" sz="6500" kern="1200" dirty="0"/>
        </a:p>
      </dsp:txBody>
      <dsp:txXfrm rot="5400000">
        <a:off x="0" y="0"/>
        <a:ext cx="4229100" cy="2115693"/>
      </dsp:txXfrm>
    </dsp:sp>
    <dsp:sp modelId="{3DD6C794-8233-42DD-82A3-E8EEECBC14E2}">
      <dsp:nvSpPr>
        <dsp:cNvPr id="0" name=""/>
        <dsp:cNvSpPr/>
      </dsp:nvSpPr>
      <dsp:spPr>
        <a:xfrm>
          <a:off x="4229100" y="0"/>
          <a:ext cx="4229100" cy="2820923"/>
        </a:xfrm>
        <a:prstGeom prst="round1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62280" tIns="462280" rIns="462280" bIns="462280" numCol="1" spcCol="1270" anchor="ctr" anchorCtr="0">
          <a:noAutofit/>
        </a:bodyPr>
        <a:lstStyle/>
        <a:p>
          <a:pPr marL="0" lvl="0" indent="0" algn="ctr" defTabSz="2889250">
            <a:lnSpc>
              <a:spcPct val="90000"/>
            </a:lnSpc>
            <a:spcBef>
              <a:spcPct val="0"/>
            </a:spcBef>
            <a:spcAft>
              <a:spcPct val="35000"/>
            </a:spcAft>
            <a:buNone/>
          </a:pPr>
          <a:endParaRPr lang="en-US" sz="6500" kern="1200" dirty="0"/>
        </a:p>
      </dsp:txBody>
      <dsp:txXfrm>
        <a:off x="4229100" y="0"/>
        <a:ext cx="4229100" cy="2115693"/>
      </dsp:txXfrm>
    </dsp:sp>
    <dsp:sp modelId="{29A48300-24EB-425C-BFCE-FE8407FDF185}">
      <dsp:nvSpPr>
        <dsp:cNvPr id="0" name=""/>
        <dsp:cNvSpPr/>
      </dsp:nvSpPr>
      <dsp:spPr>
        <a:xfrm rot="10800000">
          <a:off x="0" y="2820923"/>
          <a:ext cx="4229100" cy="2820923"/>
        </a:xfrm>
        <a:prstGeom prst="round1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62280" tIns="462280" rIns="462280" bIns="462280" numCol="1" spcCol="1270" anchor="ctr" anchorCtr="0">
          <a:noAutofit/>
        </a:bodyPr>
        <a:lstStyle/>
        <a:p>
          <a:pPr marL="0" lvl="0" indent="0" algn="ctr" defTabSz="2889250">
            <a:lnSpc>
              <a:spcPct val="90000"/>
            </a:lnSpc>
            <a:spcBef>
              <a:spcPct val="0"/>
            </a:spcBef>
            <a:spcAft>
              <a:spcPct val="35000"/>
            </a:spcAft>
            <a:buNone/>
          </a:pPr>
          <a:endParaRPr lang="en-US" sz="6500" kern="1200" dirty="0"/>
        </a:p>
      </dsp:txBody>
      <dsp:txXfrm rot="10800000">
        <a:off x="0" y="3526155"/>
        <a:ext cx="4229100" cy="2115693"/>
      </dsp:txXfrm>
    </dsp:sp>
    <dsp:sp modelId="{EE163852-1095-496B-BA1C-573FA2252CCE}">
      <dsp:nvSpPr>
        <dsp:cNvPr id="0" name=""/>
        <dsp:cNvSpPr/>
      </dsp:nvSpPr>
      <dsp:spPr>
        <a:xfrm rot="5400000">
          <a:off x="4933187" y="2116836"/>
          <a:ext cx="2820923" cy="4229100"/>
        </a:xfrm>
        <a:prstGeom prst="round1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62280" tIns="462280" rIns="462280" bIns="462280" numCol="1" spcCol="1270" anchor="ctr" anchorCtr="0">
          <a:noAutofit/>
        </a:bodyPr>
        <a:lstStyle/>
        <a:p>
          <a:pPr marL="0" lvl="0" indent="0" algn="ctr" defTabSz="2889250">
            <a:lnSpc>
              <a:spcPct val="90000"/>
            </a:lnSpc>
            <a:spcBef>
              <a:spcPct val="0"/>
            </a:spcBef>
            <a:spcAft>
              <a:spcPct val="35000"/>
            </a:spcAft>
            <a:buNone/>
          </a:pPr>
          <a:endParaRPr lang="en-US" sz="6500" kern="1200" dirty="0"/>
        </a:p>
      </dsp:txBody>
      <dsp:txXfrm rot="-5400000">
        <a:off x="4229100" y="3526154"/>
        <a:ext cx="4229100" cy="2115693"/>
      </dsp:txXfrm>
    </dsp:sp>
    <dsp:sp modelId="{18859A6D-A298-488E-B158-25FD7EAEC6EA}">
      <dsp:nvSpPr>
        <dsp:cNvPr id="0" name=""/>
        <dsp:cNvSpPr/>
      </dsp:nvSpPr>
      <dsp:spPr>
        <a:xfrm>
          <a:off x="3694178" y="11431"/>
          <a:ext cx="1069843" cy="576074"/>
        </a:xfrm>
        <a:prstGeom prst="roundRect">
          <a:avLst/>
        </a:prstGeom>
        <a:solidFill>
          <a:schemeClr val="accent2">
            <a:tint val="6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en-US" sz="1500" b="1" kern="1200" dirty="0">
              <a:latin typeface="Corbel" panose="020B0503020204020204" pitchFamily="34" charset="0"/>
              <a:cs typeface="Arial" panose="020B0604020202020204" pitchFamily="34" charset="0"/>
            </a:rPr>
            <a:t>Training options</a:t>
          </a:r>
          <a:endParaRPr lang="en-US" sz="1500" b="1" kern="1200" dirty="0">
            <a:latin typeface="Corbel" panose="020B0503020204020204" pitchFamily="34" charset="0"/>
          </a:endParaRPr>
        </a:p>
      </dsp:txBody>
      <dsp:txXfrm>
        <a:off x="3722300" y="39553"/>
        <a:ext cx="1013599" cy="519830"/>
      </dsp:txXfrm>
    </dsp:sp>
  </dsp:spTree>
</dsp:drawing>
</file>

<file path=ppt/diagrams/drawing4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DCF27AD-A6B8-4B6B-B06A-C73C604118C7}">
      <dsp:nvSpPr>
        <dsp:cNvPr id="0" name=""/>
        <dsp:cNvSpPr/>
      </dsp:nvSpPr>
      <dsp:spPr>
        <a:xfrm rot="16200000">
          <a:off x="704850" y="-704850"/>
          <a:ext cx="2819400" cy="4229100"/>
        </a:xfrm>
        <a:prstGeom prst="round1Rect">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7584" tIns="227584" rIns="227584" bIns="227584" numCol="1" spcCol="1270" anchor="ctr" anchorCtr="0">
          <a:noAutofit/>
        </a:bodyPr>
        <a:lstStyle/>
        <a:p>
          <a:pPr marL="0" lvl="0" indent="0" algn="ctr" defTabSz="1422400">
            <a:lnSpc>
              <a:spcPct val="90000"/>
            </a:lnSpc>
            <a:spcBef>
              <a:spcPct val="0"/>
            </a:spcBef>
            <a:spcAft>
              <a:spcPct val="35000"/>
            </a:spcAft>
            <a:buNone/>
          </a:pPr>
          <a:endParaRPr lang="en-US" sz="3200" kern="1200" dirty="0">
            <a:latin typeface="Corbel" panose="020B0503020204020204" pitchFamily="34" charset="0"/>
          </a:endParaRPr>
        </a:p>
        <a:p>
          <a:pPr marL="0" lvl="0" indent="0" algn="ctr" defTabSz="1422400">
            <a:lnSpc>
              <a:spcPct val="90000"/>
            </a:lnSpc>
            <a:spcBef>
              <a:spcPct val="0"/>
            </a:spcBef>
            <a:spcAft>
              <a:spcPct val="35000"/>
            </a:spcAft>
            <a:buNone/>
          </a:pPr>
          <a:r>
            <a:rPr lang="en-US" sz="3200" kern="1200" dirty="0">
              <a:latin typeface="Corbel" panose="020B0503020204020204" pitchFamily="34" charset="0"/>
            </a:rPr>
            <a:t>CSBS Senior School</a:t>
          </a:r>
          <a:br>
            <a:rPr lang="en-US" sz="3200" kern="1200" dirty="0">
              <a:latin typeface="Corbel" panose="020B0503020204020204" pitchFamily="34" charset="0"/>
            </a:rPr>
          </a:br>
          <a:r>
            <a:rPr lang="en-US" sz="3200" kern="1200" dirty="0">
              <a:latin typeface="Corbel" panose="020B0503020204020204" pitchFamily="34" charset="0"/>
            </a:rPr>
            <a:t>Government Basics</a:t>
          </a:r>
        </a:p>
      </dsp:txBody>
      <dsp:txXfrm rot="5400000">
        <a:off x="-1" y="1"/>
        <a:ext cx="4229100" cy="2114550"/>
      </dsp:txXfrm>
    </dsp:sp>
    <dsp:sp modelId="{527325B7-F5B0-4DE3-9B51-C6539364CC6C}">
      <dsp:nvSpPr>
        <dsp:cNvPr id="0" name=""/>
        <dsp:cNvSpPr/>
      </dsp:nvSpPr>
      <dsp:spPr>
        <a:xfrm>
          <a:off x="4229100" y="0"/>
          <a:ext cx="4229100" cy="2819400"/>
        </a:xfrm>
        <a:prstGeom prst="round1Rect">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7584" tIns="227584" rIns="227584" bIns="227584" numCol="1" spcCol="1270" anchor="ctr" anchorCtr="0">
          <a:noAutofit/>
        </a:bodyPr>
        <a:lstStyle/>
        <a:p>
          <a:pPr marL="0" lvl="0" indent="0" algn="ctr" defTabSz="1422400">
            <a:lnSpc>
              <a:spcPct val="90000"/>
            </a:lnSpc>
            <a:spcBef>
              <a:spcPct val="0"/>
            </a:spcBef>
            <a:spcAft>
              <a:spcPct val="35000"/>
            </a:spcAft>
            <a:buNone/>
          </a:pPr>
          <a:endParaRPr lang="en-US" sz="3200" kern="1200" dirty="0">
            <a:latin typeface="Corbel" panose="020B0503020204020204" pitchFamily="34" charset="0"/>
          </a:endParaRPr>
        </a:p>
        <a:p>
          <a:pPr marL="0" lvl="0" indent="0" algn="ctr" defTabSz="1422400">
            <a:lnSpc>
              <a:spcPct val="90000"/>
            </a:lnSpc>
            <a:spcBef>
              <a:spcPct val="0"/>
            </a:spcBef>
            <a:spcAft>
              <a:spcPct val="35000"/>
            </a:spcAft>
            <a:buNone/>
          </a:pPr>
          <a:r>
            <a:rPr lang="en-US" sz="3200" kern="1200" dirty="0">
              <a:latin typeface="Corbel" panose="020B0503020204020204" pitchFamily="34" charset="0"/>
            </a:rPr>
            <a:t>Interpersonal Communications</a:t>
          </a:r>
        </a:p>
      </dsp:txBody>
      <dsp:txXfrm>
        <a:off x="4229100" y="0"/>
        <a:ext cx="4229100" cy="2114550"/>
      </dsp:txXfrm>
    </dsp:sp>
    <dsp:sp modelId="{DEAB5D4A-E1FB-4FD8-9368-823CB391F1CC}">
      <dsp:nvSpPr>
        <dsp:cNvPr id="0" name=""/>
        <dsp:cNvSpPr/>
      </dsp:nvSpPr>
      <dsp:spPr>
        <a:xfrm rot="10800000">
          <a:off x="0" y="2819400"/>
          <a:ext cx="4229100" cy="2819400"/>
        </a:xfrm>
        <a:prstGeom prst="round1Rect">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7584" tIns="227584" rIns="227584" bIns="227584" numCol="1" spcCol="1270" anchor="ctr" anchorCtr="0">
          <a:noAutofit/>
        </a:bodyPr>
        <a:lstStyle/>
        <a:p>
          <a:pPr marL="0" lvl="0" indent="0" algn="ctr" defTabSz="1422400">
            <a:lnSpc>
              <a:spcPct val="90000"/>
            </a:lnSpc>
            <a:spcBef>
              <a:spcPct val="0"/>
            </a:spcBef>
            <a:spcAft>
              <a:spcPct val="35000"/>
            </a:spcAft>
            <a:buNone/>
          </a:pPr>
          <a:r>
            <a:rPr lang="en-US" sz="3200" kern="1200" dirty="0">
              <a:latin typeface="Corbel" panose="020B0503020204020204" pitchFamily="34" charset="0"/>
            </a:rPr>
            <a:t>Administering Discipline &amp; Grievance Handling</a:t>
          </a:r>
        </a:p>
      </dsp:txBody>
      <dsp:txXfrm rot="10800000">
        <a:off x="0" y="3524249"/>
        <a:ext cx="4229100" cy="2114550"/>
      </dsp:txXfrm>
    </dsp:sp>
    <dsp:sp modelId="{323A2FC6-4751-4A1A-A667-FC7BE68D43E1}">
      <dsp:nvSpPr>
        <dsp:cNvPr id="0" name=""/>
        <dsp:cNvSpPr/>
      </dsp:nvSpPr>
      <dsp:spPr>
        <a:xfrm rot="5400000">
          <a:off x="4933950" y="2114550"/>
          <a:ext cx="2819400" cy="4229100"/>
        </a:xfrm>
        <a:prstGeom prst="round1Rect">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7584" tIns="227584" rIns="227584" bIns="227584" numCol="1" spcCol="1270" anchor="ctr" anchorCtr="0">
          <a:noAutofit/>
        </a:bodyPr>
        <a:lstStyle/>
        <a:p>
          <a:pPr marL="0" lvl="0" indent="0" algn="ctr" defTabSz="1422400">
            <a:lnSpc>
              <a:spcPct val="90000"/>
            </a:lnSpc>
            <a:spcBef>
              <a:spcPct val="0"/>
            </a:spcBef>
            <a:spcAft>
              <a:spcPct val="35000"/>
            </a:spcAft>
            <a:buNone/>
          </a:pPr>
          <a:r>
            <a:rPr lang="en-US" sz="3200" kern="1200" dirty="0">
              <a:latin typeface="Corbel" panose="020B0503020204020204" pitchFamily="34" charset="0"/>
            </a:rPr>
            <a:t>Supervisor-specific training</a:t>
          </a:r>
        </a:p>
      </dsp:txBody>
      <dsp:txXfrm rot="-5400000">
        <a:off x="4229100" y="3524249"/>
        <a:ext cx="4229100" cy="2114550"/>
      </dsp:txXfrm>
    </dsp:sp>
    <dsp:sp modelId="{90F66A46-5A84-4500-B252-00641E666F23}">
      <dsp:nvSpPr>
        <dsp:cNvPr id="0" name=""/>
        <dsp:cNvSpPr/>
      </dsp:nvSpPr>
      <dsp:spPr>
        <a:xfrm>
          <a:off x="3694178" y="5335"/>
          <a:ext cx="1069843" cy="576073"/>
        </a:xfrm>
        <a:prstGeom prst="roundRect">
          <a:avLst/>
        </a:prstGeom>
        <a:solidFill>
          <a:schemeClr val="accent4">
            <a:tint val="6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en-US" sz="1500" b="1" kern="1200" dirty="0">
              <a:latin typeface="Corbel" panose="020B0503020204020204" pitchFamily="34" charset="0"/>
              <a:cs typeface="Arial" panose="020B0604020202020204" pitchFamily="34" charset="0"/>
            </a:rPr>
            <a:t>Training options</a:t>
          </a:r>
          <a:endParaRPr lang="en-US" sz="1500" b="1" kern="1200" dirty="0">
            <a:latin typeface="Corbel" panose="020B0503020204020204" pitchFamily="34" charset="0"/>
          </a:endParaRPr>
        </a:p>
      </dsp:txBody>
      <dsp:txXfrm>
        <a:off x="3722300" y="33457"/>
        <a:ext cx="1013599" cy="519829"/>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4FBA781-54AC-4929-AC10-B76E468D1A6E}">
      <dsp:nvSpPr>
        <dsp:cNvPr id="0" name=""/>
        <dsp:cNvSpPr/>
      </dsp:nvSpPr>
      <dsp:spPr>
        <a:xfrm rot="16200000">
          <a:off x="704850" y="-704850"/>
          <a:ext cx="2819400" cy="4229100"/>
        </a:xfrm>
        <a:prstGeom prst="round1Rect">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9136" tIns="199136" rIns="199136" bIns="199136" numCol="1" spcCol="1270" anchor="ctr" anchorCtr="0">
          <a:noAutofit/>
        </a:bodyPr>
        <a:lstStyle/>
        <a:p>
          <a:pPr marL="0" lvl="0" indent="0" algn="ctr" defTabSz="1244600">
            <a:lnSpc>
              <a:spcPct val="90000"/>
            </a:lnSpc>
            <a:spcBef>
              <a:spcPct val="0"/>
            </a:spcBef>
            <a:spcAft>
              <a:spcPct val="35000"/>
            </a:spcAft>
            <a:buNone/>
          </a:pPr>
          <a:endParaRPr lang="en-US" sz="2800" kern="1200" dirty="0">
            <a:latin typeface="Myriad Pro Light" panose="020B0403030403020204" pitchFamily="34" charset="0"/>
            <a:cs typeface="Arial" panose="020B0604020202020204" pitchFamily="34" charset="0"/>
          </a:endParaRPr>
        </a:p>
        <a:p>
          <a:pPr marL="0" lvl="0" indent="0" algn="ctr" defTabSz="1244600">
            <a:lnSpc>
              <a:spcPct val="90000"/>
            </a:lnSpc>
            <a:spcBef>
              <a:spcPct val="0"/>
            </a:spcBef>
            <a:spcAft>
              <a:spcPct val="35000"/>
            </a:spcAft>
            <a:buNone/>
          </a:pPr>
          <a:r>
            <a:rPr lang="en-US" sz="2400" b="1" kern="1200" dirty="0">
              <a:latin typeface="Corbel" panose="020B0503020204020204" pitchFamily="34" charset="0"/>
              <a:cs typeface="Arial" panose="020B0604020202020204" pitchFamily="34" charset="0"/>
            </a:rPr>
            <a:t>In-house and OTJ</a:t>
          </a:r>
          <a:br>
            <a:rPr lang="en-US" sz="2400" b="1" kern="1200" dirty="0">
              <a:latin typeface="Corbel" panose="020B0503020204020204" pitchFamily="34" charset="0"/>
              <a:cs typeface="Arial" panose="020B0604020202020204" pitchFamily="34" charset="0"/>
            </a:rPr>
          </a:br>
          <a:r>
            <a:rPr lang="en-US" sz="2400" b="1" kern="1200" dirty="0">
              <a:latin typeface="Corbel" panose="020B0503020204020204" pitchFamily="34" charset="0"/>
              <a:cs typeface="Arial" panose="020B0604020202020204" pitchFamily="34" charset="0"/>
            </a:rPr>
            <a:t>Review examination manuals and other reference materials</a:t>
          </a:r>
        </a:p>
      </dsp:txBody>
      <dsp:txXfrm rot="5400000">
        <a:off x="-1" y="1"/>
        <a:ext cx="4229100" cy="2114550"/>
      </dsp:txXfrm>
    </dsp:sp>
    <dsp:sp modelId="{6167C54B-9408-42CA-8019-3F8D7DBFEA08}">
      <dsp:nvSpPr>
        <dsp:cNvPr id="0" name=""/>
        <dsp:cNvSpPr/>
      </dsp:nvSpPr>
      <dsp:spPr>
        <a:xfrm>
          <a:off x="4229100" y="0"/>
          <a:ext cx="4229100" cy="2819400"/>
        </a:xfrm>
        <a:prstGeom prst="round1Rect">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0" tIns="177800" rIns="177800" bIns="177800" numCol="1" spcCol="1270" anchor="ctr" anchorCtr="0">
          <a:noAutofit/>
        </a:bodyPr>
        <a:lstStyle/>
        <a:p>
          <a:pPr marL="0" lvl="0" indent="0" algn="ctr" defTabSz="1111250">
            <a:lnSpc>
              <a:spcPct val="90000"/>
            </a:lnSpc>
            <a:spcBef>
              <a:spcPct val="0"/>
            </a:spcBef>
            <a:spcAft>
              <a:spcPct val="35000"/>
            </a:spcAft>
            <a:buNone/>
          </a:pPr>
          <a:endParaRPr lang="en-US" sz="2500" b="1" kern="1200" dirty="0">
            <a:latin typeface="Corbel" panose="020B0503020204020204" pitchFamily="34" charset="0"/>
            <a:cs typeface="Arial" panose="020B0604020202020204" pitchFamily="34" charset="0"/>
          </a:endParaRPr>
        </a:p>
        <a:p>
          <a:pPr marL="0" lvl="0" indent="0" algn="ctr" defTabSz="1111250">
            <a:lnSpc>
              <a:spcPct val="90000"/>
            </a:lnSpc>
            <a:spcBef>
              <a:spcPct val="0"/>
            </a:spcBef>
            <a:spcAft>
              <a:spcPct val="35000"/>
            </a:spcAft>
            <a:buNone/>
          </a:pPr>
          <a:r>
            <a:rPr lang="en-US" sz="2400" b="1" kern="1200" dirty="0">
              <a:latin typeface="Corbel" panose="020B0503020204020204" pitchFamily="34" charset="0"/>
              <a:cs typeface="Arial" panose="020B0604020202020204" pitchFamily="34" charset="0"/>
            </a:rPr>
            <a:t>Mentoring</a:t>
          </a:r>
          <a:br>
            <a:rPr lang="en-US" sz="2400" b="1" kern="1200" dirty="0">
              <a:latin typeface="Corbel" panose="020B0503020204020204" pitchFamily="34" charset="0"/>
              <a:cs typeface="Arial" panose="020B0604020202020204" pitchFamily="34" charset="0"/>
            </a:rPr>
          </a:br>
          <a:r>
            <a:rPr lang="en-US" sz="2400" b="1" kern="1200" dirty="0" err="1">
              <a:latin typeface="Corbel" panose="020B0503020204020204" pitchFamily="34" charset="0"/>
              <a:cs typeface="Arial" panose="020B0604020202020204" pitchFamily="34" charset="0"/>
            </a:rPr>
            <a:t>RegU</a:t>
          </a:r>
          <a:r>
            <a:rPr lang="en-US" sz="2400" b="1" kern="1200" dirty="0">
              <a:latin typeface="Corbel" panose="020B0503020204020204" pitchFamily="34" charset="0"/>
              <a:cs typeface="Arial" panose="020B0604020202020204" pitchFamily="34" charset="0"/>
            </a:rPr>
            <a:t> courses on time management/prioritization</a:t>
          </a:r>
        </a:p>
      </dsp:txBody>
      <dsp:txXfrm>
        <a:off x="4229100" y="0"/>
        <a:ext cx="4229100" cy="2114550"/>
      </dsp:txXfrm>
    </dsp:sp>
    <dsp:sp modelId="{4D98C476-B4F1-431F-8193-FFAE83C46237}">
      <dsp:nvSpPr>
        <dsp:cNvPr id="0" name=""/>
        <dsp:cNvSpPr/>
      </dsp:nvSpPr>
      <dsp:spPr>
        <a:xfrm rot="10800000">
          <a:off x="0" y="2819400"/>
          <a:ext cx="4229100" cy="2819400"/>
        </a:xfrm>
        <a:prstGeom prst="round1Rect">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9136" tIns="199136" rIns="199136" bIns="199136" numCol="1" spcCol="1270" anchor="ctr" anchorCtr="0">
          <a:noAutofit/>
        </a:bodyPr>
        <a:lstStyle/>
        <a:p>
          <a:pPr marL="0" lvl="0" indent="0" algn="ctr" defTabSz="1244600">
            <a:lnSpc>
              <a:spcPct val="90000"/>
            </a:lnSpc>
            <a:spcBef>
              <a:spcPct val="0"/>
            </a:spcBef>
            <a:spcAft>
              <a:spcPct val="35000"/>
            </a:spcAft>
            <a:buNone/>
          </a:pPr>
          <a:r>
            <a:rPr lang="en-US" sz="2800" b="1" kern="1200" dirty="0">
              <a:latin typeface="Corbel" panose="020B0503020204020204" pitchFamily="34" charset="0"/>
              <a:cs typeface="Arial" panose="020B0604020202020204" pitchFamily="34" charset="0"/>
            </a:rPr>
            <a:t>Work with EIC</a:t>
          </a:r>
        </a:p>
      </dsp:txBody>
      <dsp:txXfrm rot="10800000">
        <a:off x="0" y="3524249"/>
        <a:ext cx="4229100" cy="2114550"/>
      </dsp:txXfrm>
    </dsp:sp>
    <dsp:sp modelId="{DE7FD68A-9440-4AE0-A5B4-C5EBCCC57802}">
      <dsp:nvSpPr>
        <dsp:cNvPr id="0" name=""/>
        <dsp:cNvSpPr/>
      </dsp:nvSpPr>
      <dsp:spPr>
        <a:xfrm rot="5400000">
          <a:off x="4933950" y="2114550"/>
          <a:ext cx="2819400" cy="4229100"/>
        </a:xfrm>
        <a:prstGeom prst="round1Rect">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9136" tIns="199136" rIns="199136" bIns="199136" numCol="1" spcCol="1270" anchor="ctr" anchorCtr="0">
          <a:noAutofit/>
        </a:bodyPr>
        <a:lstStyle/>
        <a:p>
          <a:pPr marL="0" lvl="0" indent="0" algn="ctr" defTabSz="1244600">
            <a:lnSpc>
              <a:spcPct val="90000"/>
            </a:lnSpc>
            <a:spcBef>
              <a:spcPct val="0"/>
            </a:spcBef>
            <a:spcAft>
              <a:spcPct val="35000"/>
            </a:spcAft>
            <a:buNone/>
          </a:pPr>
          <a:r>
            <a:rPr lang="en-US" sz="2800" b="1" kern="1200" dirty="0">
              <a:latin typeface="Corbel" panose="020B0503020204020204" pitchFamily="34" charset="0"/>
              <a:cs typeface="Arial" panose="020B0604020202020204" pitchFamily="34" charset="0"/>
            </a:rPr>
            <a:t>In-house and OTJ</a:t>
          </a:r>
        </a:p>
      </dsp:txBody>
      <dsp:txXfrm rot="-5400000">
        <a:off x="4229100" y="3524249"/>
        <a:ext cx="4229100" cy="2114550"/>
      </dsp:txXfrm>
    </dsp:sp>
    <dsp:sp modelId="{CA9A11ED-2B16-44C2-8B03-21B0236FBD2B}">
      <dsp:nvSpPr>
        <dsp:cNvPr id="0" name=""/>
        <dsp:cNvSpPr/>
      </dsp:nvSpPr>
      <dsp:spPr>
        <a:xfrm flipH="1">
          <a:off x="3691843" y="0"/>
          <a:ext cx="1073548" cy="571506"/>
        </a:xfrm>
        <a:prstGeom prst="roundRect">
          <a:avLst/>
        </a:prstGeom>
        <a:solidFill>
          <a:schemeClr val="accent3">
            <a:tint val="6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US" sz="1400" b="1" kern="1200" dirty="0">
              <a:latin typeface="Corbel" panose="020B0503020204020204" pitchFamily="34" charset="0"/>
              <a:cs typeface="Arial" panose="020B0604020202020204" pitchFamily="34" charset="0"/>
            </a:rPr>
            <a:t>Training options</a:t>
          </a:r>
        </a:p>
      </dsp:txBody>
      <dsp:txXfrm>
        <a:off x="3719742" y="27899"/>
        <a:ext cx="1017750" cy="515708"/>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F903817-80EA-4CBF-9F4D-C18C906DF0EE}">
      <dsp:nvSpPr>
        <dsp:cNvPr id="0" name=""/>
        <dsp:cNvSpPr/>
      </dsp:nvSpPr>
      <dsp:spPr>
        <a:xfrm rot="16200000">
          <a:off x="704088" y="-704088"/>
          <a:ext cx="2820923" cy="4229100"/>
        </a:xfrm>
        <a:prstGeom prst="round1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34696" tIns="234696" rIns="234696" bIns="234696" numCol="1" spcCol="1270" anchor="ctr" anchorCtr="0">
          <a:noAutofit/>
        </a:bodyPr>
        <a:lstStyle/>
        <a:p>
          <a:pPr marL="0" lvl="0" indent="0" algn="ctr" defTabSz="1466850">
            <a:lnSpc>
              <a:spcPct val="90000"/>
            </a:lnSpc>
            <a:spcBef>
              <a:spcPct val="0"/>
            </a:spcBef>
            <a:spcAft>
              <a:spcPct val="35000"/>
            </a:spcAft>
            <a:buNone/>
          </a:pPr>
          <a:endParaRPr lang="en-US" sz="3300" b="1" kern="1200" dirty="0">
            <a:latin typeface="Myriad Pro Light" panose="020B0403030403020204" pitchFamily="34" charset="0"/>
          </a:endParaRPr>
        </a:p>
        <a:p>
          <a:pPr marL="0" lvl="0" indent="0" algn="ctr" defTabSz="1466850">
            <a:lnSpc>
              <a:spcPct val="90000"/>
            </a:lnSpc>
            <a:spcBef>
              <a:spcPct val="0"/>
            </a:spcBef>
            <a:spcAft>
              <a:spcPct val="35000"/>
            </a:spcAft>
            <a:buNone/>
          </a:pPr>
          <a:r>
            <a:rPr lang="en-US" sz="2800" b="1" kern="1200" dirty="0">
              <a:latin typeface="Corbel" panose="020B0503020204020204" pitchFamily="34" charset="0"/>
            </a:rPr>
            <a:t>Onboarding training</a:t>
          </a:r>
        </a:p>
        <a:p>
          <a:pPr marL="0" lvl="0" indent="0" algn="ctr" defTabSz="1466850">
            <a:lnSpc>
              <a:spcPct val="90000"/>
            </a:lnSpc>
            <a:spcBef>
              <a:spcPct val="0"/>
            </a:spcBef>
            <a:spcAft>
              <a:spcPct val="35000"/>
            </a:spcAft>
            <a:buNone/>
          </a:pPr>
          <a:r>
            <a:rPr lang="en-US" sz="2800" b="1" kern="1200" dirty="0">
              <a:latin typeface="Corbel" panose="020B0503020204020204" pitchFamily="34" charset="0"/>
            </a:rPr>
            <a:t>Shadow EIC</a:t>
          </a:r>
        </a:p>
      </dsp:txBody>
      <dsp:txXfrm rot="5400000">
        <a:off x="0" y="0"/>
        <a:ext cx="4229100" cy="2115693"/>
      </dsp:txXfrm>
    </dsp:sp>
    <dsp:sp modelId="{F5F1BA27-7088-469E-B4EB-5C250DF90919}">
      <dsp:nvSpPr>
        <dsp:cNvPr id="0" name=""/>
        <dsp:cNvSpPr/>
      </dsp:nvSpPr>
      <dsp:spPr>
        <a:xfrm>
          <a:off x="4229100" y="0"/>
          <a:ext cx="4229100" cy="2820923"/>
        </a:xfrm>
        <a:prstGeom prst="round1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48920" tIns="248920" rIns="248920" bIns="248920" numCol="1" spcCol="1270" anchor="ctr" anchorCtr="0">
          <a:noAutofit/>
        </a:bodyPr>
        <a:lstStyle/>
        <a:p>
          <a:pPr marL="0" lvl="0" indent="0" algn="ctr" defTabSz="1555750">
            <a:lnSpc>
              <a:spcPct val="90000"/>
            </a:lnSpc>
            <a:spcBef>
              <a:spcPct val="0"/>
            </a:spcBef>
            <a:spcAft>
              <a:spcPct val="35000"/>
            </a:spcAft>
            <a:buNone/>
          </a:pPr>
          <a:endParaRPr lang="en-US" sz="3500" b="1" kern="1200" dirty="0">
            <a:latin typeface="Myriad Pro Light" panose="020B0403030403020204" pitchFamily="34" charset="0"/>
          </a:endParaRPr>
        </a:p>
        <a:p>
          <a:pPr marL="0" lvl="0" indent="0" algn="ctr" defTabSz="1555750">
            <a:lnSpc>
              <a:spcPct val="90000"/>
            </a:lnSpc>
            <a:spcBef>
              <a:spcPct val="0"/>
            </a:spcBef>
            <a:spcAft>
              <a:spcPct val="35000"/>
            </a:spcAft>
            <a:buNone/>
          </a:pPr>
          <a:r>
            <a:rPr lang="en-US" sz="2800" b="1" kern="1200" dirty="0">
              <a:latin typeface="Corbel" panose="020B0503020204020204" pitchFamily="34" charset="0"/>
            </a:rPr>
            <a:t>In-house policies &amp; procedures training</a:t>
          </a:r>
        </a:p>
      </dsp:txBody>
      <dsp:txXfrm>
        <a:off x="4229100" y="0"/>
        <a:ext cx="4229100" cy="2115693"/>
      </dsp:txXfrm>
    </dsp:sp>
    <dsp:sp modelId="{1D2B5A24-B836-4125-9E46-63B2714E27CD}">
      <dsp:nvSpPr>
        <dsp:cNvPr id="0" name=""/>
        <dsp:cNvSpPr/>
      </dsp:nvSpPr>
      <dsp:spPr>
        <a:xfrm rot="10800000">
          <a:off x="0" y="2820923"/>
          <a:ext cx="4229100" cy="2820923"/>
        </a:xfrm>
        <a:prstGeom prst="round1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9136" tIns="199136" rIns="199136" bIns="199136" numCol="1" spcCol="1270" anchor="ctr" anchorCtr="0">
          <a:noAutofit/>
        </a:bodyPr>
        <a:lstStyle/>
        <a:p>
          <a:pPr marL="0" lvl="0" indent="0" algn="ctr" defTabSz="1244600">
            <a:lnSpc>
              <a:spcPct val="90000"/>
            </a:lnSpc>
            <a:spcBef>
              <a:spcPct val="0"/>
            </a:spcBef>
            <a:spcAft>
              <a:spcPct val="35000"/>
            </a:spcAft>
            <a:buNone/>
          </a:pPr>
          <a:r>
            <a:rPr lang="en-US" sz="2800" b="1" kern="1200" dirty="0">
              <a:latin typeface="Corbel" panose="020B0503020204020204" pitchFamily="34" charset="0"/>
            </a:rPr>
            <a:t>Review of exam manual</a:t>
          </a:r>
        </a:p>
        <a:p>
          <a:pPr marL="0" lvl="0" indent="0" algn="ctr" defTabSz="1244600">
            <a:lnSpc>
              <a:spcPct val="90000"/>
            </a:lnSpc>
            <a:spcBef>
              <a:spcPct val="0"/>
            </a:spcBef>
            <a:spcAft>
              <a:spcPct val="35000"/>
            </a:spcAft>
            <a:buNone/>
          </a:pPr>
          <a:r>
            <a:rPr lang="en-US" sz="2800" b="1" kern="1200" dirty="0">
              <a:latin typeface="Corbel" panose="020B0503020204020204" pitchFamily="34" charset="0"/>
            </a:rPr>
            <a:t>FRB Bank Ops Simulation</a:t>
          </a:r>
        </a:p>
      </dsp:txBody>
      <dsp:txXfrm rot="10800000">
        <a:off x="0" y="3526155"/>
        <a:ext cx="4229100" cy="2115693"/>
      </dsp:txXfrm>
    </dsp:sp>
    <dsp:sp modelId="{3FAF2845-63F5-47A7-A65A-DF2102B2D2E2}">
      <dsp:nvSpPr>
        <dsp:cNvPr id="0" name=""/>
        <dsp:cNvSpPr/>
      </dsp:nvSpPr>
      <dsp:spPr>
        <a:xfrm rot="5400000">
          <a:off x="4933187" y="2116836"/>
          <a:ext cx="2820923" cy="4229100"/>
        </a:xfrm>
        <a:prstGeom prst="round1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9136" tIns="199136" rIns="199136" bIns="199136" numCol="1" spcCol="1270" anchor="ctr" anchorCtr="0">
          <a:noAutofit/>
        </a:bodyPr>
        <a:lstStyle/>
        <a:p>
          <a:pPr marL="0" lvl="0" indent="0" algn="ctr" defTabSz="1244600">
            <a:lnSpc>
              <a:spcPct val="90000"/>
            </a:lnSpc>
            <a:spcBef>
              <a:spcPct val="0"/>
            </a:spcBef>
            <a:spcAft>
              <a:spcPct val="35000"/>
            </a:spcAft>
            <a:buNone/>
          </a:pPr>
          <a:r>
            <a:rPr lang="en-US" sz="2800" b="1" kern="1200" dirty="0">
              <a:latin typeface="Corbel" panose="020B0503020204020204" pitchFamily="34" charset="0"/>
            </a:rPr>
            <a:t>Review sample reports</a:t>
          </a:r>
        </a:p>
        <a:p>
          <a:pPr marL="0" lvl="0" indent="0" algn="ctr" defTabSz="1244600">
            <a:lnSpc>
              <a:spcPct val="90000"/>
            </a:lnSpc>
            <a:spcBef>
              <a:spcPct val="0"/>
            </a:spcBef>
            <a:spcAft>
              <a:spcPct val="35000"/>
            </a:spcAft>
            <a:buNone/>
          </a:pPr>
          <a:r>
            <a:rPr lang="en-US" sz="2800" b="1" kern="1200" dirty="0">
              <a:latin typeface="Corbel" panose="020B0503020204020204" pitchFamily="34" charset="0"/>
            </a:rPr>
            <a:t>CSBS Bank S&amp;S Training</a:t>
          </a:r>
        </a:p>
      </dsp:txBody>
      <dsp:txXfrm rot="-5400000">
        <a:off x="4229100" y="3526154"/>
        <a:ext cx="4229100" cy="2115693"/>
      </dsp:txXfrm>
    </dsp:sp>
    <dsp:sp modelId="{E05F2D3F-57CC-484B-9029-D7158592800D}">
      <dsp:nvSpPr>
        <dsp:cNvPr id="0" name=""/>
        <dsp:cNvSpPr/>
      </dsp:nvSpPr>
      <dsp:spPr>
        <a:xfrm>
          <a:off x="3661330" y="11593"/>
          <a:ext cx="1142998" cy="540996"/>
        </a:xfrm>
        <a:prstGeom prst="roundRect">
          <a:avLst/>
        </a:prstGeom>
        <a:solidFill>
          <a:schemeClr val="accent1">
            <a:tint val="6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en-US" sz="1500" b="1" kern="1200" dirty="0">
              <a:latin typeface="Corbel" panose="020B0503020204020204" pitchFamily="34" charset="0"/>
            </a:rPr>
            <a:t>Training Options</a:t>
          </a:r>
        </a:p>
      </dsp:txBody>
      <dsp:txXfrm>
        <a:off x="3687739" y="38002"/>
        <a:ext cx="1090180" cy="488178"/>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A51E0EE-247B-44CE-8C2F-B184B0BE1DD8}">
      <dsp:nvSpPr>
        <dsp:cNvPr id="0" name=""/>
        <dsp:cNvSpPr/>
      </dsp:nvSpPr>
      <dsp:spPr>
        <a:xfrm rot="16200000">
          <a:off x="704088" y="-704088"/>
          <a:ext cx="2820923" cy="4229100"/>
        </a:xfrm>
        <a:prstGeom prst="round1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0" tIns="177800" rIns="177800" bIns="177800" numCol="1" spcCol="1270" anchor="ctr" anchorCtr="0">
          <a:noAutofit/>
        </a:bodyPr>
        <a:lstStyle/>
        <a:p>
          <a:pPr marL="0" lvl="0" indent="0" algn="ctr" defTabSz="1111250">
            <a:lnSpc>
              <a:spcPct val="90000"/>
            </a:lnSpc>
            <a:spcBef>
              <a:spcPct val="0"/>
            </a:spcBef>
            <a:spcAft>
              <a:spcPct val="35000"/>
            </a:spcAft>
            <a:buNone/>
          </a:pPr>
          <a:endParaRPr lang="en-US" sz="2500" kern="1200" dirty="0"/>
        </a:p>
        <a:p>
          <a:pPr marL="0" lvl="0" indent="0" algn="ctr" defTabSz="1111250">
            <a:lnSpc>
              <a:spcPct val="90000"/>
            </a:lnSpc>
            <a:spcBef>
              <a:spcPct val="0"/>
            </a:spcBef>
            <a:spcAft>
              <a:spcPct val="35000"/>
            </a:spcAft>
            <a:buNone/>
          </a:pPr>
          <a:endParaRPr lang="en-US" sz="800" b="1" kern="1200" dirty="0"/>
        </a:p>
        <a:p>
          <a:pPr marL="0" lvl="0" indent="0" algn="ctr" defTabSz="1111250">
            <a:lnSpc>
              <a:spcPct val="90000"/>
            </a:lnSpc>
            <a:spcBef>
              <a:spcPct val="0"/>
            </a:spcBef>
            <a:spcAft>
              <a:spcPct val="35000"/>
            </a:spcAft>
            <a:buNone/>
          </a:pPr>
          <a:r>
            <a:rPr lang="en-US" sz="2800" b="1" kern="1200" dirty="0">
              <a:latin typeface="Corbel" panose="020B0503020204020204" pitchFamily="34" charset="0"/>
            </a:rPr>
            <a:t>CSBS Day One Bank Safety &amp; Soundness Examiner Training</a:t>
          </a:r>
        </a:p>
      </dsp:txBody>
      <dsp:txXfrm rot="5400000">
        <a:off x="0" y="0"/>
        <a:ext cx="4229100" cy="2115693"/>
      </dsp:txXfrm>
    </dsp:sp>
    <dsp:sp modelId="{3DD6C794-8233-42DD-82A3-E8EEECBC14E2}">
      <dsp:nvSpPr>
        <dsp:cNvPr id="0" name=""/>
        <dsp:cNvSpPr/>
      </dsp:nvSpPr>
      <dsp:spPr>
        <a:xfrm>
          <a:off x="4229100" y="0"/>
          <a:ext cx="4229100" cy="2820923"/>
        </a:xfrm>
        <a:prstGeom prst="round1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6896" tIns="56896" rIns="56896" bIns="56896" numCol="1" spcCol="1270" anchor="ctr" anchorCtr="0">
          <a:noAutofit/>
        </a:bodyPr>
        <a:lstStyle/>
        <a:p>
          <a:pPr marL="0" lvl="0" indent="0" algn="ctr" defTabSz="355600">
            <a:lnSpc>
              <a:spcPct val="90000"/>
            </a:lnSpc>
            <a:spcBef>
              <a:spcPct val="0"/>
            </a:spcBef>
            <a:spcAft>
              <a:spcPct val="35000"/>
            </a:spcAft>
            <a:buNone/>
          </a:pPr>
          <a:endParaRPr lang="en-US" sz="800" strike="sngStrike" kern="1200" dirty="0"/>
        </a:p>
        <a:p>
          <a:pPr marL="0" lvl="0" indent="0" algn="ctr" defTabSz="355600">
            <a:lnSpc>
              <a:spcPct val="90000"/>
            </a:lnSpc>
            <a:spcBef>
              <a:spcPct val="0"/>
            </a:spcBef>
            <a:spcAft>
              <a:spcPct val="35000"/>
            </a:spcAft>
            <a:buNone/>
          </a:pPr>
          <a:endParaRPr lang="en-US" sz="800" strike="sngStrike" kern="1200" dirty="0"/>
        </a:p>
        <a:p>
          <a:pPr marL="0" lvl="0" indent="0" algn="ctr" defTabSz="355600">
            <a:lnSpc>
              <a:spcPct val="90000"/>
            </a:lnSpc>
            <a:spcBef>
              <a:spcPct val="0"/>
            </a:spcBef>
            <a:spcAft>
              <a:spcPct val="35000"/>
            </a:spcAft>
            <a:buNone/>
          </a:pPr>
          <a:endParaRPr lang="en-US" sz="800" strike="sngStrike" kern="1200" dirty="0"/>
        </a:p>
        <a:p>
          <a:pPr marL="0" lvl="0" indent="0" algn="ctr" defTabSz="355600">
            <a:lnSpc>
              <a:spcPct val="90000"/>
            </a:lnSpc>
            <a:spcBef>
              <a:spcPct val="0"/>
            </a:spcBef>
            <a:spcAft>
              <a:spcPct val="35000"/>
            </a:spcAft>
            <a:buNone/>
          </a:pPr>
          <a:endParaRPr lang="en-US" sz="900" strike="sngStrike" kern="1200" dirty="0">
            <a:latin typeface="Eurostile" panose="020B0504020202050204" pitchFamily="34" charset="0"/>
          </a:endParaRPr>
        </a:p>
        <a:p>
          <a:pPr marL="0" lvl="0" indent="0" algn="ctr" defTabSz="355600">
            <a:lnSpc>
              <a:spcPct val="90000"/>
            </a:lnSpc>
            <a:spcBef>
              <a:spcPct val="0"/>
            </a:spcBef>
            <a:spcAft>
              <a:spcPts val="0"/>
            </a:spcAft>
            <a:buNone/>
          </a:pPr>
          <a:r>
            <a:rPr lang="en-US" sz="2800" b="1" kern="1200" dirty="0">
              <a:latin typeface="Corbel" panose="020B0503020204020204" pitchFamily="34" charset="0"/>
            </a:rPr>
            <a:t>Review of Exam Manual and</a:t>
          </a:r>
        </a:p>
        <a:p>
          <a:pPr marL="0" lvl="0" indent="0" algn="ctr" defTabSz="355600">
            <a:lnSpc>
              <a:spcPct val="90000"/>
            </a:lnSpc>
            <a:spcBef>
              <a:spcPct val="0"/>
            </a:spcBef>
            <a:spcAft>
              <a:spcPts val="0"/>
            </a:spcAft>
            <a:buNone/>
          </a:pPr>
          <a:r>
            <a:rPr lang="en-US" sz="2800" b="1" kern="1200" dirty="0">
              <a:latin typeface="Corbel" panose="020B0503020204020204" pitchFamily="34" charset="0"/>
            </a:rPr>
            <a:t>other reference material</a:t>
          </a:r>
        </a:p>
      </dsp:txBody>
      <dsp:txXfrm>
        <a:off x="4229100" y="0"/>
        <a:ext cx="4229100" cy="2115693"/>
      </dsp:txXfrm>
    </dsp:sp>
    <dsp:sp modelId="{29A48300-24EB-425C-BFCE-FE8407FDF185}">
      <dsp:nvSpPr>
        <dsp:cNvPr id="0" name=""/>
        <dsp:cNvSpPr/>
      </dsp:nvSpPr>
      <dsp:spPr>
        <a:xfrm rot="10800000">
          <a:off x="0" y="2820923"/>
          <a:ext cx="4229100" cy="2820923"/>
        </a:xfrm>
        <a:prstGeom prst="round1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9136" tIns="199136" rIns="199136" bIns="199136" numCol="1" spcCol="1270" anchor="ctr" anchorCtr="0">
          <a:noAutofit/>
        </a:bodyPr>
        <a:lstStyle/>
        <a:p>
          <a:pPr marL="0" lvl="0" indent="0" algn="ctr" defTabSz="1244600">
            <a:lnSpc>
              <a:spcPct val="90000"/>
            </a:lnSpc>
            <a:spcBef>
              <a:spcPct val="0"/>
            </a:spcBef>
            <a:spcAft>
              <a:spcPct val="35000"/>
            </a:spcAft>
            <a:buNone/>
          </a:pPr>
          <a:r>
            <a:rPr lang="en-US" sz="2800" b="1" kern="1200" dirty="0">
              <a:latin typeface="Corbel" panose="020B0503020204020204" pitchFamily="34" charset="0"/>
            </a:rPr>
            <a:t>Mentoring</a:t>
          </a:r>
        </a:p>
      </dsp:txBody>
      <dsp:txXfrm rot="10800000">
        <a:off x="0" y="3526155"/>
        <a:ext cx="4229100" cy="2115693"/>
      </dsp:txXfrm>
    </dsp:sp>
    <dsp:sp modelId="{EE163852-1095-496B-BA1C-573FA2252CCE}">
      <dsp:nvSpPr>
        <dsp:cNvPr id="0" name=""/>
        <dsp:cNvSpPr/>
      </dsp:nvSpPr>
      <dsp:spPr>
        <a:xfrm rot="5400000">
          <a:off x="4933187" y="2116836"/>
          <a:ext cx="2820923" cy="4229100"/>
        </a:xfrm>
        <a:prstGeom prst="round1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9136" tIns="199136" rIns="199136" bIns="199136" numCol="1" spcCol="1270" anchor="ctr" anchorCtr="0">
          <a:noAutofit/>
        </a:bodyPr>
        <a:lstStyle/>
        <a:p>
          <a:pPr marL="0" lvl="0" indent="0" algn="ctr" defTabSz="1244600">
            <a:lnSpc>
              <a:spcPct val="90000"/>
            </a:lnSpc>
            <a:spcBef>
              <a:spcPct val="0"/>
            </a:spcBef>
            <a:spcAft>
              <a:spcPct val="35000"/>
            </a:spcAft>
            <a:buNone/>
          </a:pPr>
          <a:r>
            <a:rPr lang="en-US" sz="2800" b="1" kern="1200" dirty="0">
              <a:latin typeface="Corbel" panose="020B0503020204020204" pitchFamily="34" charset="0"/>
            </a:rPr>
            <a:t>Onboarding</a:t>
          </a:r>
        </a:p>
      </dsp:txBody>
      <dsp:txXfrm rot="-5400000">
        <a:off x="4229100" y="3526154"/>
        <a:ext cx="4229100" cy="2115693"/>
      </dsp:txXfrm>
    </dsp:sp>
    <dsp:sp modelId="{18859A6D-A298-488E-B158-25FD7EAEC6EA}">
      <dsp:nvSpPr>
        <dsp:cNvPr id="0" name=""/>
        <dsp:cNvSpPr/>
      </dsp:nvSpPr>
      <dsp:spPr>
        <a:xfrm>
          <a:off x="3600444" y="5768"/>
          <a:ext cx="1257311" cy="573352"/>
        </a:xfrm>
        <a:prstGeom prst="roundRect">
          <a:avLst/>
        </a:prstGeom>
        <a:solidFill>
          <a:schemeClr val="accent2">
            <a:tint val="6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en-US" sz="1500" b="1" kern="1200" dirty="0">
              <a:latin typeface="Corbel" panose="020B0503020204020204" pitchFamily="34" charset="0"/>
            </a:rPr>
            <a:t>Training Options</a:t>
          </a:r>
        </a:p>
      </dsp:txBody>
      <dsp:txXfrm>
        <a:off x="3628433" y="33757"/>
        <a:ext cx="1201333" cy="517374"/>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DCF27AD-A6B8-4B6B-B06A-C73C604118C7}">
      <dsp:nvSpPr>
        <dsp:cNvPr id="0" name=""/>
        <dsp:cNvSpPr/>
      </dsp:nvSpPr>
      <dsp:spPr>
        <a:xfrm rot="16200000">
          <a:off x="704850" y="-704850"/>
          <a:ext cx="2819400" cy="4229100"/>
        </a:xfrm>
        <a:prstGeom prst="round1Rect">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6032" tIns="256032" rIns="256032" bIns="256032" numCol="1" spcCol="1270" anchor="ctr" anchorCtr="0">
          <a:noAutofit/>
        </a:bodyPr>
        <a:lstStyle/>
        <a:p>
          <a:pPr marL="0" lvl="0" indent="0" algn="ctr" defTabSz="1600200">
            <a:lnSpc>
              <a:spcPct val="90000"/>
            </a:lnSpc>
            <a:spcBef>
              <a:spcPct val="0"/>
            </a:spcBef>
            <a:spcAft>
              <a:spcPct val="35000"/>
            </a:spcAft>
            <a:buNone/>
          </a:pPr>
          <a:endParaRPr lang="en-US" sz="3600" kern="1200" dirty="0"/>
        </a:p>
        <a:p>
          <a:pPr marL="0" lvl="0" indent="0" algn="ctr" defTabSz="1600200">
            <a:lnSpc>
              <a:spcPct val="90000"/>
            </a:lnSpc>
            <a:spcBef>
              <a:spcPct val="0"/>
            </a:spcBef>
            <a:spcAft>
              <a:spcPct val="35000"/>
            </a:spcAft>
            <a:buNone/>
          </a:pPr>
          <a:r>
            <a:rPr lang="en-US" sz="2800" b="1" kern="1200" dirty="0">
              <a:latin typeface="Corbel" panose="020B0503020204020204" pitchFamily="34" charset="0"/>
            </a:rPr>
            <a:t>Effective Meetings with Management</a:t>
          </a:r>
        </a:p>
      </dsp:txBody>
      <dsp:txXfrm rot="5400000">
        <a:off x="-1" y="1"/>
        <a:ext cx="4229100" cy="2114550"/>
      </dsp:txXfrm>
    </dsp:sp>
    <dsp:sp modelId="{527325B7-F5B0-4DE3-9B51-C6539364CC6C}">
      <dsp:nvSpPr>
        <dsp:cNvPr id="0" name=""/>
        <dsp:cNvSpPr/>
      </dsp:nvSpPr>
      <dsp:spPr>
        <a:xfrm>
          <a:off x="4229100" y="0"/>
          <a:ext cx="4229100" cy="2819400"/>
        </a:xfrm>
        <a:prstGeom prst="round1Rect">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84480" tIns="284480" rIns="284480" bIns="284480" numCol="1" spcCol="1270" anchor="ctr" anchorCtr="0">
          <a:noAutofit/>
        </a:bodyPr>
        <a:lstStyle/>
        <a:p>
          <a:pPr marL="0" lvl="0" indent="0" algn="ctr" defTabSz="1778000">
            <a:lnSpc>
              <a:spcPct val="90000"/>
            </a:lnSpc>
            <a:spcBef>
              <a:spcPct val="0"/>
            </a:spcBef>
            <a:spcAft>
              <a:spcPct val="35000"/>
            </a:spcAft>
            <a:buNone/>
          </a:pPr>
          <a:br>
            <a:rPr lang="en-US" sz="4000" kern="1200" dirty="0"/>
          </a:br>
          <a:r>
            <a:rPr lang="en-US" sz="2800" b="1" kern="1200" dirty="0">
              <a:latin typeface="Corbel" panose="020B0503020204020204" pitchFamily="34" charset="0"/>
            </a:rPr>
            <a:t>Day One: Bank S&amp;S</a:t>
          </a:r>
          <a:endParaRPr lang="en-US" sz="4000" b="1" kern="1200" dirty="0">
            <a:latin typeface="Corbel" panose="020B0503020204020204" pitchFamily="34" charset="0"/>
          </a:endParaRPr>
        </a:p>
      </dsp:txBody>
      <dsp:txXfrm>
        <a:off x="4229100" y="0"/>
        <a:ext cx="4229100" cy="2114550"/>
      </dsp:txXfrm>
    </dsp:sp>
    <dsp:sp modelId="{DEAB5D4A-E1FB-4FD8-9368-823CB391F1CC}">
      <dsp:nvSpPr>
        <dsp:cNvPr id="0" name=""/>
        <dsp:cNvSpPr/>
      </dsp:nvSpPr>
      <dsp:spPr>
        <a:xfrm rot="10800000">
          <a:off x="0" y="2790078"/>
          <a:ext cx="4229100" cy="2819400"/>
        </a:xfrm>
        <a:prstGeom prst="round1Rect">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9136" tIns="199136" rIns="199136" bIns="199136" numCol="1" spcCol="1270" anchor="ctr" anchorCtr="0">
          <a:noAutofit/>
        </a:bodyPr>
        <a:lstStyle/>
        <a:p>
          <a:pPr marL="0" lvl="0" indent="0" algn="ctr" defTabSz="1244600">
            <a:lnSpc>
              <a:spcPct val="90000"/>
            </a:lnSpc>
            <a:spcBef>
              <a:spcPct val="0"/>
            </a:spcBef>
            <a:spcAft>
              <a:spcPct val="35000"/>
            </a:spcAft>
            <a:buNone/>
          </a:pPr>
          <a:r>
            <a:rPr lang="en-US" sz="2800" b="1" kern="1200" dirty="0" err="1">
              <a:latin typeface="Corbel" panose="020B0503020204020204" pitchFamily="34" charset="0"/>
            </a:rPr>
            <a:t>RegU</a:t>
          </a:r>
          <a:r>
            <a:rPr lang="en-US" sz="2800" b="1" kern="1200" dirty="0">
              <a:latin typeface="Corbel" panose="020B0503020204020204" pitchFamily="34" charset="0"/>
            </a:rPr>
            <a:t> Courses</a:t>
          </a:r>
        </a:p>
      </dsp:txBody>
      <dsp:txXfrm rot="10800000">
        <a:off x="0" y="3494928"/>
        <a:ext cx="4229100" cy="2114550"/>
      </dsp:txXfrm>
    </dsp:sp>
    <dsp:sp modelId="{323A2FC6-4751-4A1A-A667-FC7BE68D43E1}">
      <dsp:nvSpPr>
        <dsp:cNvPr id="0" name=""/>
        <dsp:cNvSpPr/>
      </dsp:nvSpPr>
      <dsp:spPr>
        <a:xfrm rot="5400000">
          <a:off x="4933950" y="2114550"/>
          <a:ext cx="2819400" cy="4229100"/>
        </a:xfrm>
        <a:prstGeom prst="round1Rect">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9136" tIns="199136" rIns="199136" bIns="199136" numCol="1" spcCol="1270" anchor="ctr" anchorCtr="0">
          <a:noAutofit/>
        </a:bodyPr>
        <a:lstStyle/>
        <a:p>
          <a:pPr marL="0" lvl="0" indent="0" algn="ctr" defTabSz="1244600">
            <a:lnSpc>
              <a:spcPct val="90000"/>
            </a:lnSpc>
            <a:spcBef>
              <a:spcPct val="0"/>
            </a:spcBef>
            <a:spcAft>
              <a:spcPct val="35000"/>
            </a:spcAft>
            <a:buNone/>
          </a:pPr>
          <a:r>
            <a:rPr lang="en-US" sz="2800" b="1" kern="1200" dirty="0">
              <a:latin typeface="Corbel" panose="020B0503020204020204" pitchFamily="34" charset="0"/>
            </a:rPr>
            <a:t>Personal training</a:t>
          </a:r>
        </a:p>
      </dsp:txBody>
      <dsp:txXfrm rot="-5400000">
        <a:off x="4229100" y="3524249"/>
        <a:ext cx="4229100" cy="2114550"/>
      </dsp:txXfrm>
    </dsp:sp>
    <dsp:sp modelId="{90F66A46-5A84-4500-B252-00641E666F23}">
      <dsp:nvSpPr>
        <dsp:cNvPr id="0" name=""/>
        <dsp:cNvSpPr/>
      </dsp:nvSpPr>
      <dsp:spPr>
        <a:xfrm>
          <a:off x="3602563" y="11439"/>
          <a:ext cx="1253073" cy="609596"/>
        </a:xfrm>
        <a:prstGeom prst="roundRect">
          <a:avLst/>
        </a:prstGeom>
        <a:solidFill>
          <a:schemeClr val="accent4">
            <a:tint val="6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en-US" sz="1500" b="1" kern="1200" dirty="0">
              <a:latin typeface="Corbel" panose="020B0503020204020204" pitchFamily="34" charset="0"/>
            </a:rPr>
            <a:t>Training Options</a:t>
          </a:r>
        </a:p>
      </dsp:txBody>
      <dsp:txXfrm>
        <a:off x="3632321" y="41197"/>
        <a:ext cx="1193557" cy="550080"/>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1B7158D-AC23-43E1-B8B9-1CB388BCDCF7}">
      <dsp:nvSpPr>
        <dsp:cNvPr id="0" name=""/>
        <dsp:cNvSpPr/>
      </dsp:nvSpPr>
      <dsp:spPr>
        <a:xfrm rot="5400000">
          <a:off x="5087237" y="-2146036"/>
          <a:ext cx="929638" cy="5221712"/>
        </a:xfrm>
        <a:prstGeom prst="round2SameRect">
          <a:avLst/>
        </a:prstGeom>
        <a:solidFill>
          <a:schemeClr val="accent3">
            <a:lumMod val="20000"/>
            <a:lumOff val="80000"/>
            <a:alpha val="9000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82880" tIns="123825" rIns="247650" bIns="123825" numCol="1" spcCol="1270" anchor="ctr" anchorCtr="0">
          <a:noAutofit/>
        </a:bodyPr>
        <a:lstStyle/>
        <a:p>
          <a:pPr marL="57150" lvl="1" indent="-57150" algn="l" defTabSz="444500">
            <a:lnSpc>
              <a:spcPct val="90000"/>
            </a:lnSpc>
            <a:spcBef>
              <a:spcPct val="0"/>
            </a:spcBef>
            <a:spcAft>
              <a:spcPct val="15000"/>
            </a:spcAft>
            <a:buChar char="•"/>
          </a:pPr>
          <a:r>
            <a:rPr lang="en-US" sz="1000" kern="1200" dirty="0">
              <a:latin typeface="Corbel" panose="020B0503020204020204" pitchFamily="34" charset="0"/>
            </a:rPr>
            <a:t>Effectively adheres to examination procedures and policies</a:t>
          </a:r>
        </a:p>
        <a:p>
          <a:pPr marL="57150" lvl="1" indent="-57150" algn="l" defTabSz="444500">
            <a:lnSpc>
              <a:spcPct val="90000"/>
            </a:lnSpc>
            <a:spcBef>
              <a:spcPct val="0"/>
            </a:spcBef>
            <a:spcAft>
              <a:spcPct val="15000"/>
            </a:spcAft>
            <a:buChar char="•"/>
          </a:pPr>
          <a:r>
            <a:rPr lang="en-US" sz="1000" kern="1200" dirty="0">
              <a:latin typeface="Corbel" panose="020B0503020204020204" pitchFamily="34" charset="0"/>
            </a:rPr>
            <a:t>Effectively organizes assignments</a:t>
          </a:r>
        </a:p>
        <a:p>
          <a:pPr marL="57150" lvl="1" indent="-57150" algn="l" defTabSz="444500">
            <a:lnSpc>
              <a:spcPct val="90000"/>
            </a:lnSpc>
            <a:spcBef>
              <a:spcPct val="0"/>
            </a:spcBef>
            <a:spcAft>
              <a:spcPct val="15000"/>
            </a:spcAft>
            <a:buChar char="•"/>
          </a:pPr>
          <a:r>
            <a:rPr lang="en-US" sz="1000" kern="1200" dirty="0">
              <a:latin typeface="Corbel" panose="020B0503020204020204" pitchFamily="34" charset="0"/>
            </a:rPr>
            <a:t>Ensures pre-examination planning and requests are successfully completed in a timely manner</a:t>
          </a:r>
        </a:p>
        <a:p>
          <a:pPr marL="57150" lvl="1" indent="-57150" algn="l" defTabSz="444500">
            <a:lnSpc>
              <a:spcPct val="90000"/>
            </a:lnSpc>
            <a:spcBef>
              <a:spcPct val="0"/>
            </a:spcBef>
            <a:spcAft>
              <a:spcPct val="15000"/>
            </a:spcAft>
            <a:buChar char="•"/>
          </a:pPr>
          <a:r>
            <a:rPr lang="en-US" sz="1000" kern="1200" dirty="0">
              <a:latin typeface="Corbel" panose="020B0503020204020204" pitchFamily="34" charset="0"/>
            </a:rPr>
            <a:t>Organizes and effectively documents </a:t>
          </a:r>
          <a:r>
            <a:rPr lang="en-US" sz="1000" kern="1200" dirty="0" err="1">
              <a:latin typeface="Corbel" panose="020B0503020204020204" pitchFamily="34" charset="0"/>
            </a:rPr>
            <a:t>workpapers</a:t>
          </a:r>
          <a:r>
            <a:rPr lang="en-US" sz="1000" kern="1200" dirty="0">
              <a:latin typeface="Corbel" panose="020B0503020204020204" pitchFamily="34" charset="0"/>
            </a:rPr>
            <a:t> according to prescribed procedures</a:t>
          </a:r>
        </a:p>
      </dsp:txBody>
      <dsp:txXfrm rot="-5400000">
        <a:off x="2941201" y="45381"/>
        <a:ext cx="5176331" cy="838876"/>
      </dsp:txXfrm>
    </dsp:sp>
    <dsp:sp modelId="{E57F5A02-ABED-49E4-A928-DA7D412F65B0}">
      <dsp:nvSpPr>
        <dsp:cNvPr id="0" name=""/>
        <dsp:cNvSpPr/>
      </dsp:nvSpPr>
      <dsp:spPr>
        <a:xfrm>
          <a:off x="3987" y="453"/>
          <a:ext cx="2937213" cy="928732"/>
        </a:xfrm>
        <a:prstGeom prst="roundRect">
          <a:avLst/>
        </a:prstGeom>
        <a:solidFill>
          <a:schemeClr val="accent3"/>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30480" rIns="60960" bIns="30480" numCol="1" spcCol="1270" anchor="ctr" anchorCtr="0">
          <a:noAutofit/>
        </a:bodyPr>
        <a:lstStyle/>
        <a:p>
          <a:pPr marL="0" lvl="0" indent="0" algn="ctr" defTabSz="711200">
            <a:lnSpc>
              <a:spcPct val="90000"/>
            </a:lnSpc>
            <a:spcBef>
              <a:spcPct val="0"/>
            </a:spcBef>
            <a:spcAft>
              <a:spcPts val="0"/>
            </a:spcAft>
            <a:buNone/>
          </a:pPr>
          <a:r>
            <a:rPr lang="en-US" sz="1600" b="1" kern="1200" dirty="0">
              <a:latin typeface="Corbel" panose="020B0503020204020204" pitchFamily="34" charset="0"/>
            </a:rPr>
            <a:t>Competency 1: Technical</a:t>
          </a:r>
        </a:p>
        <a:p>
          <a:pPr marL="0" lvl="0" indent="0" algn="ctr" defTabSz="711200">
            <a:lnSpc>
              <a:spcPct val="90000"/>
            </a:lnSpc>
            <a:spcBef>
              <a:spcPct val="0"/>
            </a:spcBef>
            <a:spcAft>
              <a:spcPts val="0"/>
            </a:spcAft>
            <a:buNone/>
          </a:pPr>
          <a:r>
            <a:rPr lang="en-US" sz="1400" kern="1200" dirty="0">
              <a:latin typeface="Corbel" panose="020B0503020204020204" pitchFamily="34" charset="0"/>
            </a:rPr>
            <a:t>(Provides effective organization to the examination process)</a:t>
          </a:r>
          <a:endParaRPr lang="en-US" sz="1600" kern="1200" dirty="0">
            <a:latin typeface="Corbel" panose="020B0503020204020204" pitchFamily="34" charset="0"/>
          </a:endParaRPr>
        </a:p>
      </dsp:txBody>
      <dsp:txXfrm>
        <a:off x="49324" y="45790"/>
        <a:ext cx="2846539" cy="838058"/>
      </dsp:txXfrm>
    </dsp:sp>
  </dsp:spTree>
</dsp:drawing>
</file>

<file path=ppt/diagrams/layout1.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10.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11.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12.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13.xml><?xml version="1.0" encoding="utf-8"?>
<dgm:layoutDef xmlns:dgm="http://schemas.openxmlformats.org/drawingml/2006/diagram" xmlns:a="http://schemas.openxmlformats.org/drawingml/2006/main" uniqueId="urn:microsoft.com/office/officeart/2005/8/layout/matrix1">
  <dgm:title val=""/>
  <dgm:desc val=""/>
  <dgm:catLst>
    <dgm:cat type="matrix" pri="2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3" destOrd="0"/>
      </dgm:cxnLst>
      <dgm:bg/>
      <dgm:whole/>
    </dgm:dataModel>
  </dgm:styleData>
  <dgm:clrData>
    <dgm:dataModel>
      <dgm:ptLst>
        <dgm:pt modelId="0" type="doc"/>
        <dgm:pt modelId="1"/>
        <dgm:pt modelId="11"/>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3" destOrd="0"/>
      </dgm:cxnLst>
      <dgm:bg/>
      <dgm:whole/>
    </dgm:dataModel>
  </dgm:clrData>
  <dgm:layoutNode name="diagram">
    <dgm:varLst>
      <dgm:chMax val="1"/>
      <dgm:dir/>
      <dgm:animLvl val="ctr"/>
      <dgm:resizeHandles val="exact"/>
    </dgm:varLst>
    <dgm:alg type="composite"/>
    <dgm:shape xmlns:r="http://schemas.openxmlformats.org/officeDocument/2006/relationships" r:blip="">
      <dgm:adjLst/>
    </dgm:shape>
    <dgm:presOf/>
    <dgm:constrLst>
      <dgm:constr type="ctrX" for="ch" forName="matrix" refType="w" fact="0.5"/>
      <dgm:constr type="ctrY" for="ch" forName="matrix" refType="h" fact="0.5"/>
      <dgm:constr type="w" for="ch" forName="matrix" refType="w"/>
      <dgm:constr type="h" for="ch" forName="matrix" refType="h"/>
      <dgm:constr type="ctrX" for="ch" forName="centerTile" refType="w" fact="0.5"/>
      <dgm:constr type="ctrY" for="ch" forName="centerTile" refType="h" fact="0.5"/>
      <dgm:constr type="w" for="ch" forName="centerTile" refType="w" fact="0.3"/>
      <dgm:constr type="h" for="ch" forName="centerTile" refType="h" fact="0.25"/>
      <dgm:constr type="primFontSz" for="des" ptType="node" op="equ" val="65"/>
    </dgm:constrLst>
    <dgm:ruleLst/>
    <dgm:choose name="Name0">
      <dgm:if name="Name1" axis="ch" ptType="node" func="cnt" op="gte" val="1">
        <dgm:layoutNode name="matrix">
          <dgm:alg type="composite"/>
          <dgm:shape xmlns:r="http://schemas.openxmlformats.org/officeDocument/2006/relationships" r:blip="">
            <dgm:adjLst/>
          </dgm:shape>
          <dgm:presOf/>
          <dgm:constrLst>
            <dgm:constr type="l" for="ch" forName="tile1"/>
            <dgm:constr type="t" for="ch" forName="tile1"/>
            <dgm:constr type="r" for="ch" forName="tile1" refType="w" fact="0.5"/>
            <dgm:constr type="b" for="ch" forName="tile1" refType="h" fact="0.5"/>
            <dgm:constr type="l" for="ch" forName="tile1text" refType="l" refFor="ch" refForName="tile1"/>
            <dgm:constr type="t" for="ch" forName="tile1text" refType="t" refFor="ch" refForName="tile1"/>
            <dgm:constr type="w" for="ch" forName="tile1text" refType="w" refFor="ch" refForName="tile1"/>
            <dgm:constr type="h" for="ch" forName="tile1text" refType="h" refFor="ch" refForName="tile1" fact="0.75"/>
            <dgm:constr type="r" for="ch" forName="tile2" refType="w"/>
            <dgm:constr type="t" for="ch" forName="tile2"/>
            <dgm:constr type="l" for="ch" forName="tile2" refType="w" fact="0.5"/>
            <dgm:constr type="b" for="ch" forName="tile2" refType="h" fact="0.5"/>
            <dgm:constr type="r" for="ch" forName="tile2text" refType="r" refFor="ch" refForName="tile2"/>
            <dgm:constr type="t" for="ch" forName="tile2text" refType="t" refFor="ch" refForName="tile2"/>
            <dgm:constr type="w" for="ch" forName="tile2text" refType="w" refFor="ch" refForName="tile2"/>
            <dgm:constr type="h" for="ch" forName="tile2text" refType="h" refFor="ch" refForName="tile2" fact="0.75"/>
            <dgm:constr type="l" for="ch" forName="tile3"/>
            <dgm:constr type="b" for="ch" forName="tile3" refType="h"/>
            <dgm:constr type="r" for="ch" forName="tile3" refType="w" fact="0.5"/>
            <dgm:constr type="t" for="ch" forName="tile3" refType="h" fact="0.5"/>
            <dgm:constr type="l" for="ch" forName="tile3text" refType="l" refFor="ch" refForName="tile3"/>
            <dgm:constr type="b" for="ch" forName="tile3text" refType="b" refFor="ch" refForName="tile3"/>
            <dgm:constr type="w" for="ch" forName="tile3text" refType="w" refFor="ch" refForName="tile3"/>
            <dgm:constr type="h" for="ch" forName="tile3text" refType="h" refFor="ch" refForName="tile3" fact="0.75"/>
            <dgm:constr type="r" for="ch" forName="tile4" refType="w"/>
            <dgm:constr type="b" for="ch" forName="tile4" refType="h"/>
            <dgm:constr type="l" for="ch" forName="tile4" refType="w" fact="0.5"/>
            <dgm:constr type="t" for="ch" forName="tile4" refType="h" fact="0.5"/>
            <dgm:constr type="r" for="ch" forName="tile4text" refType="r" refFor="ch" refForName="tile4"/>
            <dgm:constr type="b" for="ch" forName="tile4text" refType="b" refFor="ch" refForName="tile4"/>
            <dgm:constr type="w" for="ch" forName="tile4text" refType="w" refFor="ch" refForName="tile4"/>
            <dgm:constr type="h" for="ch" forName="tile4text" refType="h" refFor="ch" refForName="tile4" fact="0.75"/>
          </dgm:constrLst>
          <dgm:ruleLst/>
          <dgm:layoutNode name="tile1" styleLbl="node1">
            <dgm:alg type="sp"/>
            <dgm:shape xmlns:r="http://schemas.openxmlformats.org/officeDocument/2006/relationships" rot="270" type="round1Rect" r:blip="">
              <dgm:adjLst/>
            </dgm:shape>
            <dgm:choose name="Name2">
              <dgm:if name="Name3" func="var" arg="dir" op="equ" val="norm">
                <dgm:presOf axis="ch ch desOrSelf" ptType="node node node" st="1 1 1" cnt="1 1 0"/>
              </dgm:if>
              <dgm:else name="Name4">
                <dgm:presOf axis="ch ch desOrSelf" ptType="node node node" st="1 2 1" cnt="1 1 0"/>
              </dgm:else>
            </dgm:choose>
            <dgm:constrLst/>
            <dgm:ruleLst/>
          </dgm:layoutNode>
          <dgm:layoutNode name="tile1text" styleLbl="node1">
            <dgm:varLst>
              <dgm:chMax val="0"/>
              <dgm:chPref val="0"/>
              <dgm:bulletEnabled val="1"/>
            </dgm:varLst>
            <dgm:choose name="Name5">
              <dgm:if name="Name6" axis="root des" func="maxDepth" op="gte" val="3">
                <dgm:alg type="tx">
                  <dgm:param type="txAnchorVert" val="t"/>
                  <dgm:param type="parTxLTRAlign" val="l"/>
                  <dgm:param type="parTxRTLAlign" val="r"/>
                </dgm:alg>
              </dgm:if>
              <dgm:else name="Name7">
                <dgm:alg type="tx"/>
              </dgm:else>
            </dgm:choose>
            <dgm:shape xmlns:r="http://schemas.openxmlformats.org/officeDocument/2006/relationships" rot="270" type="rect" r:blip="" hideGeom="1">
              <dgm:adjLst>
                <dgm:adj idx="1" val="0.2"/>
              </dgm:adjLst>
            </dgm:shape>
            <dgm:choose name="Name8">
              <dgm:if name="Name9" func="var" arg="dir" op="equ" val="norm">
                <dgm:presOf axis="ch ch desOrSelf" ptType="node node node" st="1 1 1" cnt="1 1 0"/>
              </dgm:if>
              <dgm:else name="Name10">
                <dgm:presOf axis="ch ch desOrSelf" ptType="node node node" st="1 2 1" cnt="1 1 0"/>
              </dgm:else>
            </dgm:choose>
            <dgm:constrLst/>
            <dgm:ruleLst>
              <dgm:rule type="primFontSz" val="5" fact="NaN" max="NaN"/>
            </dgm:ruleLst>
          </dgm:layoutNode>
          <dgm:layoutNode name="tile2" styleLbl="node1">
            <dgm:alg type="sp"/>
            <dgm:shape xmlns:r="http://schemas.openxmlformats.org/officeDocument/2006/relationships" type="round1Rect" r:blip="">
              <dgm:adjLst/>
            </dgm:shape>
            <dgm:choose name="Name11">
              <dgm:if name="Name12" func="var" arg="dir" op="equ" val="norm">
                <dgm:presOf axis="ch ch desOrSelf" ptType="node node node" st="1 2 1" cnt="1 1 0"/>
              </dgm:if>
              <dgm:else name="Name13">
                <dgm:presOf axis="ch ch desOrSelf" ptType="node node node" st="1 1 1" cnt="1 1 0"/>
              </dgm:else>
            </dgm:choose>
            <dgm:constrLst/>
            <dgm:ruleLst/>
          </dgm:layoutNode>
          <dgm:layoutNode name="tile2text" styleLbl="node1">
            <dgm:varLst>
              <dgm:chMax val="0"/>
              <dgm:chPref val="0"/>
              <dgm:bulletEnabled val="1"/>
            </dgm:varLst>
            <dgm:choose name="Name14">
              <dgm:if name="Name15" axis="root des" func="maxDepth" op="gte" val="3">
                <dgm:alg type="tx">
                  <dgm:param type="txAnchorVert" val="t"/>
                  <dgm:param type="parTxLTRAlign" val="l"/>
                  <dgm:param type="parTxRTLAlign" val="r"/>
                </dgm:alg>
              </dgm:if>
              <dgm:else name="Name16">
                <dgm:alg type="tx"/>
              </dgm:else>
            </dgm:choose>
            <dgm:shape xmlns:r="http://schemas.openxmlformats.org/officeDocument/2006/relationships" type="rect" r:blip="" hideGeom="1">
              <dgm:adjLst/>
            </dgm:shape>
            <dgm:choose name="Name17">
              <dgm:if name="Name18" func="var" arg="dir" op="equ" val="norm">
                <dgm:presOf axis="ch ch desOrSelf" ptType="node node node" st="1 2 1" cnt="1 1 0"/>
              </dgm:if>
              <dgm:else name="Name19">
                <dgm:presOf axis="ch ch desOrSelf" ptType="node node node" st="1 1 1" cnt="1 1 0"/>
              </dgm:else>
            </dgm:choose>
            <dgm:constrLst/>
            <dgm:ruleLst>
              <dgm:rule type="primFontSz" val="5" fact="NaN" max="NaN"/>
            </dgm:ruleLst>
          </dgm:layoutNode>
          <dgm:layoutNode name="tile3" styleLbl="node1">
            <dgm:alg type="sp"/>
            <dgm:shape xmlns:r="http://schemas.openxmlformats.org/officeDocument/2006/relationships" rot="180" type="round1Rect" r:blip="">
              <dgm:adjLst/>
            </dgm:shape>
            <dgm:choose name="Name20">
              <dgm:if name="Name21" func="var" arg="dir" op="equ" val="norm">
                <dgm:presOf axis="ch ch desOrSelf" ptType="node node node" st="1 3 1" cnt="1 1 0"/>
              </dgm:if>
              <dgm:else name="Name22">
                <dgm:presOf axis="ch ch desOrSelf" ptType="node node node" st="1 4 1" cnt="1 1 0"/>
              </dgm:else>
            </dgm:choose>
            <dgm:constrLst/>
            <dgm:ruleLst/>
          </dgm:layoutNode>
          <dgm:layoutNode name="tile3text" styleLbl="node1">
            <dgm:varLst>
              <dgm:chMax val="0"/>
              <dgm:chPref val="0"/>
              <dgm:bulletEnabled val="1"/>
            </dgm:varLst>
            <dgm:choose name="Name23">
              <dgm:if name="Name24" axis="root des" func="maxDepth" op="gte" val="3">
                <dgm:alg type="tx">
                  <dgm:param type="txAnchorVert" val="t"/>
                  <dgm:param type="parTxLTRAlign" val="l"/>
                  <dgm:param type="parTxRTLAlign" val="r"/>
                </dgm:alg>
              </dgm:if>
              <dgm:else name="Name25">
                <dgm:alg type="tx"/>
              </dgm:else>
            </dgm:choose>
            <dgm:shape xmlns:r="http://schemas.openxmlformats.org/officeDocument/2006/relationships" rot="180" type="rect" r:blip="" hideGeom="1">
              <dgm:adjLst/>
            </dgm:shape>
            <dgm:choose name="Name26">
              <dgm:if name="Name27" func="var" arg="dir" op="equ" val="norm">
                <dgm:presOf axis="ch ch desOrSelf" ptType="node node node" st="1 3 1" cnt="1 1 0"/>
              </dgm:if>
              <dgm:else name="Name28">
                <dgm:presOf axis="ch ch desOrSelf" ptType="node node node" st="1 4 1" cnt="1 1 0"/>
              </dgm:else>
            </dgm:choose>
            <dgm:constrLst/>
            <dgm:ruleLst>
              <dgm:rule type="primFontSz" val="5" fact="NaN" max="NaN"/>
            </dgm:ruleLst>
          </dgm:layoutNode>
          <dgm:layoutNode name="tile4" styleLbl="node1">
            <dgm:alg type="sp"/>
            <dgm:shape xmlns:r="http://schemas.openxmlformats.org/officeDocument/2006/relationships" rot="90" type="round1Rect" r:blip="">
              <dgm:adjLst/>
            </dgm:shape>
            <dgm:choose name="Name29">
              <dgm:if name="Name30" func="var" arg="dir" op="equ" val="norm">
                <dgm:presOf axis="ch ch desOrSelf" ptType="node node node" st="1 4 1" cnt="1 1 0"/>
              </dgm:if>
              <dgm:else name="Name31">
                <dgm:presOf axis="ch ch desOrSelf" ptType="node node node" st="1 3 1" cnt="1 1 0"/>
              </dgm:else>
            </dgm:choose>
            <dgm:constrLst/>
            <dgm:ruleLst/>
          </dgm:layoutNode>
          <dgm:layoutNode name="tile4text" styleLbl="node1">
            <dgm:varLst>
              <dgm:chMax val="0"/>
              <dgm:chPref val="0"/>
              <dgm:bulletEnabled val="1"/>
            </dgm:varLst>
            <dgm:choose name="Name32">
              <dgm:if name="Name33" axis="root des" func="maxDepth" op="gte" val="3">
                <dgm:alg type="tx">
                  <dgm:param type="txAnchorVert" val="t"/>
                  <dgm:param type="parTxLTRAlign" val="l"/>
                  <dgm:param type="parTxRTLAlign" val="r"/>
                </dgm:alg>
              </dgm:if>
              <dgm:else name="Name34">
                <dgm:alg type="tx"/>
              </dgm:else>
            </dgm:choose>
            <dgm:shape xmlns:r="http://schemas.openxmlformats.org/officeDocument/2006/relationships" rot="90" type="rect" r:blip="" hideGeom="1">
              <dgm:adjLst/>
            </dgm:shape>
            <dgm:choose name="Name35">
              <dgm:if name="Name36" func="var" arg="dir" op="equ" val="norm">
                <dgm:presOf axis="ch ch desOrSelf" ptType="node node node" st="1 4 1" cnt="1 1 0"/>
              </dgm:if>
              <dgm:else name="Name37">
                <dgm:presOf axis="ch ch desOrSelf" ptType="node node node" st="1 3 1" cnt="1 1 0"/>
              </dgm:else>
            </dgm:choose>
            <dgm:constrLst/>
            <dgm:ruleLst>
              <dgm:rule type="primFontSz" val="5" fact="NaN" max="NaN"/>
            </dgm:ruleLst>
          </dgm:layoutNode>
        </dgm:layoutNode>
        <dgm:layoutNode name="centerTile" styleLbl="fgShp">
          <dgm:varLst>
            <dgm:chMax val="0"/>
            <dgm:chPref val="0"/>
          </dgm:varLst>
          <dgm:alg type="tx"/>
          <dgm:shape xmlns:r="http://schemas.openxmlformats.org/officeDocument/2006/relationships" type="roundRect" r:blip="">
            <dgm:adjLst/>
          </dgm:shape>
          <dgm:presOf axis="ch" ptType="node" cnt="1"/>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38"/>
    </dgm:choose>
  </dgm:layoutNode>
</dgm:layoutDef>
</file>

<file path=ppt/diagrams/layout14.xml><?xml version="1.0" encoding="utf-8"?>
<dgm:layoutDef xmlns:dgm="http://schemas.openxmlformats.org/drawingml/2006/diagram" xmlns:a="http://schemas.openxmlformats.org/drawingml/2006/main" uniqueId="urn:microsoft.com/office/officeart/2005/8/layout/matrix1">
  <dgm:title val=""/>
  <dgm:desc val=""/>
  <dgm:catLst>
    <dgm:cat type="matrix" pri="2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3" destOrd="0"/>
      </dgm:cxnLst>
      <dgm:bg/>
      <dgm:whole/>
    </dgm:dataModel>
  </dgm:styleData>
  <dgm:clrData>
    <dgm:dataModel>
      <dgm:ptLst>
        <dgm:pt modelId="0" type="doc"/>
        <dgm:pt modelId="1"/>
        <dgm:pt modelId="11"/>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3" destOrd="0"/>
      </dgm:cxnLst>
      <dgm:bg/>
      <dgm:whole/>
    </dgm:dataModel>
  </dgm:clrData>
  <dgm:layoutNode name="diagram">
    <dgm:varLst>
      <dgm:chMax val="1"/>
      <dgm:dir/>
      <dgm:animLvl val="ctr"/>
      <dgm:resizeHandles val="exact"/>
    </dgm:varLst>
    <dgm:alg type="composite"/>
    <dgm:shape xmlns:r="http://schemas.openxmlformats.org/officeDocument/2006/relationships" r:blip="">
      <dgm:adjLst/>
    </dgm:shape>
    <dgm:presOf/>
    <dgm:constrLst>
      <dgm:constr type="ctrX" for="ch" forName="matrix" refType="w" fact="0.5"/>
      <dgm:constr type="ctrY" for="ch" forName="matrix" refType="h" fact="0.5"/>
      <dgm:constr type="w" for="ch" forName="matrix" refType="w"/>
      <dgm:constr type="h" for="ch" forName="matrix" refType="h"/>
      <dgm:constr type="ctrX" for="ch" forName="centerTile" refType="w" fact="0.5"/>
      <dgm:constr type="ctrY" for="ch" forName="centerTile" refType="h" fact="0.5"/>
      <dgm:constr type="w" for="ch" forName="centerTile" refType="w" fact="0.3"/>
      <dgm:constr type="h" for="ch" forName="centerTile" refType="h" fact="0.25"/>
      <dgm:constr type="primFontSz" for="des" ptType="node" op="equ" val="65"/>
    </dgm:constrLst>
    <dgm:ruleLst/>
    <dgm:choose name="Name0">
      <dgm:if name="Name1" axis="ch" ptType="node" func="cnt" op="gte" val="1">
        <dgm:layoutNode name="matrix">
          <dgm:alg type="composite"/>
          <dgm:shape xmlns:r="http://schemas.openxmlformats.org/officeDocument/2006/relationships" r:blip="">
            <dgm:adjLst/>
          </dgm:shape>
          <dgm:presOf/>
          <dgm:constrLst>
            <dgm:constr type="l" for="ch" forName="tile1"/>
            <dgm:constr type="t" for="ch" forName="tile1"/>
            <dgm:constr type="r" for="ch" forName="tile1" refType="w" fact="0.5"/>
            <dgm:constr type="b" for="ch" forName="tile1" refType="h" fact="0.5"/>
            <dgm:constr type="l" for="ch" forName="tile1text" refType="l" refFor="ch" refForName="tile1"/>
            <dgm:constr type="t" for="ch" forName="tile1text" refType="t" refFor="ch" refForName="tile1"/>
            <dgm:constr type="w" for="ch" forName="tile1text" refType="w" refFor="ch" refForName="tile1"/>
            <dgm:constr type="h" for="ch" forName="tile1text" refType="h" refFor="ch" refForName="tile1" fact="0.75"/>
            <dgm:constr type="r" for="ch" forName="tile2" refType="w"/>
            <dgm:constr type="t" for="ch" forName="tile2"/>
            <dgm:constr type="l" for="ch" forName="tile2" refType="w" fact="0.5"/>
            <dgm:constr type="b" for="ch" forName="tile2" refType="h" fact="0.5"/>
            <dgm:constr type="r" for="ch" forName="tile2text" refType="r" refFor="ch" refForName="tile2"/>
            <dgm:constr type="t" for="ch" forName="tile2text" refType="t" refFor="ch" refForName="tile2"/>
            <dgm:constr type="w" for="ch" forName="tile2text" refType="w" refFor="ch" refForName="tile2"/>
            <dgm:constr type="h" for="ch" forName="tile2text" refType="h" refFor="ch" refForName="tile2" fact="0.75"/>
            <dgm:constr type="l" for="ch" forName="tile3"/>
            <dgm:constr type="b" for="ch" forName="tile3" refType="h"/>
            <dgm:constr type="r" for="ch" forName="tile3" refType="w" fact="0.5"/>
            <dgm:constr type="t" for="ch" forName="tile3" refType="h" fact="0.5"/>
            <dgm:constr type="l" for="ch" forName="tile3text" refType="l" refFor="ch" refForName="tile3"/>
            <dgm:constr type="b" for="ch" forName="tile3text" refType="b" refFor="ch" refForName="tile3"/>
            <dgm:constr type="w" for="ch" forName="tile3text" refType="w" refFor="ch" refForName="tile3"/>
            <dgm:constr type="h" for="ch" forName="tile3text" refType="h" refFor="ch" refForName="tile3" fact="0.75"/>
            <dgm:constr type="r" for="ch" forName="tile4" refType="w"/>
            <dgm:constr type="b" for="ch" forName="tile4" refType="h"/>
            <dgm:constr type="l" for="ch" forName="tile4" refType="w" fact="0.5"/>
            <dgm:constr type="t" for="ch" forName="tile4" refType="h" fact="0.5"/>
            <dgm:constr type="r" for="ch" forName="tile4text" refType="r" refFor="ch" refForName="tile4"/>
            <dgm:constr type="b" for="ch" forName="tile4text" refType="b" refFor="ch" refForName="tile4"/>
            <dgm:constr type="w" for="ch" forName="tile4text" refType="w" refFor="ch" refForName="tile4"/>
            <dgm:constr type="h" for="ch" forName="tile4text" refType="h" refFor="ch" refForName="tile4" fact="0.75"/>
          </dgm:constrLst>
          <dgm:ruleLst/>
          <dgm:layoutNode name="tile1" styleLbl="node1">
            <dgm:alg type="sp"/>
            <dgm:shape xmlns:r="http://schemas.openxmlformats.org/officeDocument/2006/relationships" rot="270" type="round1Rect" r:blip="">
              <dgm:adjLst/>
            </dgm:shape>
            <dgm:choose name="Name2">
              <dgm:if name="Name3" func="var" arg="dir" op="equ" val="norm">
                <dgm:presOf axis="ch ch desOrSelf" ptType="node node node" st="1 1 1" cnt="1 1 0"/>
              </dgm:if>
              <dgm:else name="Name4">
                <dgm:presOf axis="ch ch desOrSelf" ptType="node node node" st="1 2 1" cnt="1 1 0"/>
              </dgm:else>
            </dgm:choose>
            <dgm:constrLst/>
            <dgm:ruleLst/>
          </dgm:layoutNode>
          <dgm:layoutNode name="tile1text" styleLbl="node1">
            <dgm:varLst>
              <dgm:chMax val="0"/>
              <dgm:chPref val="0"/>
              <dgm:bulletEnabled val="1"/>
            </dgm:varLst>
            <dgm:choose name="Name5">
              <dgm:if name="Name6" axis="root des" func="maxDepth" op="gte" val="3">
                <dgm:alg type="tx">
                  <dgm:param type="txAnchorVert" val="t"/>
                  <dgm:param type="parTxLTRAlign" val="l"/>
                  <dgm:param type="parTxRTLAlign" val="r"/>
                </dgm:alg>
              </dgm:if>
              <dgm:else name="Name7">
                <dgm:alg type="tx"/>
              </dgm:else>
            </dgm:choose>
            <dgm:shape xmlns:r="http://schemas.openxmlformats.org/officeDocument/2006/relationships" rot="270" type="rect" r:blip="" hideGeom="1">
              <dgm:adjLst>
                <dgm:adj idx="1" val="0.2"/>
              </dgm:adjLst>
            </dgm:shape>
            <dgm:choose name="Name8">
              <dgm:if name="Name9" func="var" arg="dir" op="equ" val="norm">
                <dgm:presOf axis="ch ch desOrSelf" ptType="node node node" st="1 1 1" cnt="1 1 0"/>
              </dgm:if>
              <dgm:else name="Name10">
                <dgm:presOf axis="ch ch desOrSelf" ptType="node node node" st="1 2 1" cnt="1 1 0"/>
              </dgm:else>
            </dgm:choose>
            <dgm:constrLst/>
            <dgm:ruleLst>
              <dgm:rule type="primFontSz" val="5" fact="NaN" max="NaN"/>
            </dgm:ruleLst>
          </dgm:layoutNode>
          <dgm:layoutNode name="tile2" styleLbl="node1">
            <dgm:alg type="sp"/>
            <dgm:shape xmlns:r="http://schemas.openxmlformats.org/officeDocument/2006/relationships" type="round1Rect" r:blip="">
              <dgm:adjLst/>
            </dgm:shape>
            <dgm:choose name="Name11">
              <dgm:if name="Name12" func="var" arg="dir" op="equ" val="norm">
                <dgm:presOf axis="ch ch desOrSelf" ptType="node node node" st="1 2 1" cnt="1 1 0"/>
              </dgm:if>
              <dgm:else name="Name13">
                <dgm:presOf axis="ch ch desOrSelf" ptType="node node node" st="1 1 1" cnt="1 1 0"/>
              </dgm:else>
            </dgm:choose>
            <dgm:constrLst/>
            <dgm:ruleLst/>
          </dgm:layoutNode>
          <dgm:layoutNode name="tile2text" styleLbl="node1">
            <dgm:varLst>
              <dgm:chMax val="0"/>
              <dgm:chPref val="0"/>
              <dgm:bulletEnabled val="1"/>
            </dgm:varLst>
            <dgm:choose name="Name14">
              <dgm:if name="Name15" axis="root des" func="maxDepth" op="gte" val="3">
                <dgm:alg type="tx">
                  <dgm:param type="txAnchorVert" val="t"/>
                  <dgm:param type="parTxLTRAlign" val="l"/>
                  <dgm:param type="parTxRTLAlign" val="r"/>
                </dgm:alg>
              </dgm:if>
              <dgm:else name="Name16">
                <dgm:alg type="tx"/>
              </dgm:else>
            </dgm:choose>
            <dgm:shape xmlns:r="http://schemas.openxmlformats.org/officeDocument/2006/relationships" type="rect" r:blip="" hideGeom="1">
              <dgm:adjLst/>
            </dgm:shape>
            <dgm:choose name="Name17">
              <dgm:if name="Name18" func="var" arg="dir" op="equ" val="norm">
                <dgm:presOf axis="ch ch desOrSelf" ptType="node node node" st="1 2 1" cnt="1 1 0"/>
              </dgm:if>
              <dgm:else name="Name19">
                <dgm:presOf axis="ch ch desOrSelf" ptType="node node node" st="1 1 1" cnt="1 1 0"/>
              </dgm:else>
            </dgm:choose>
            <dgm:constrLst/>
            <dgm:ruleLst>
              <dgm:rule type="primFontSz" val="5" fact="NaN" max="NaN"/>
            </dgm:ruleLst>
          </dgm:layoutNode>
          <dgm:layoutNode name="tile3" styleLbl="node1">
            <dgm:alg type="sp"/>
            <dgm:shape xmlns:r="http://schemas.openxmlformats.org/officeDocument/2006/relationships" rot="180" type="round1Rect" r:blip="">
              <dgm:adjLst/>
            </dgm:shape>
            <dgm:choose name="Name20">
              <dgm:if name="Name21" func="var" arg="dir" op="equ" val="norm">
                <dgm:presOf axis="ch ch desOrSelf" ptType="node node node" st="1 3 1" cnt="1 1 0"/>
              </dgm:if>
              <dgm:else name="Name22">
                <dgm:presOf axis="ch ch desOrSelf" ptType="node node node" st="1 4 1" cnt="1 1 0"/>
              </dgm:else>
            </dgm:choose>
            <dgm:constrLst/>
            <dgm:ruleLst/>
          </dgm:layoutNode>
          <dgm:layoutNode name="tile3text" styleLbl="node1">
            <dgm:varLst>
              <dgm:chMax val="0"/>
              <dgm:chPref val="0"/>
              <dgm:bulletEnabled val="1"/>
            </dgm:varLst>
            <dgm:choose name="Name23">
              <dgm:if name="Name24" axis="root des" func="maxDepth" op="gte" val="3">
                <dgm:alg type="tx">
                  <dgm:param type="txAnchorVert" val="t"/>
                  <dgm:param type="parTxLTRAlign" val="l"/>
                  <dgm:param type="parTxRTLAlign" val="r"/>
                </dgm:alg>
              </dgm:if>
              <dgm:else name="Name25">
                <dgm:alg type="tx"/>
              </dgm:else>
            </dgm:choose>
            <dgm:shape xmlns:r="http://schemas.openxmlformats.org/officeDocument/2006/relationships" rot="180" type="rect" r:blip="" hideGeom="1">
              <dgm:adjLst/>
            </dgm:shape>
            <dgm:choose name="Name26">
              <dgm:if name="Name27" func="var" arg="dir" op="equ" val="norm">
                <dgm:presOf axis="ch ch desOrSelf" ptType="node node node" st="1 3 1" cnt="1 1 0"/>
              </dgm:if>
              <dgm:else name="Name28">
                <dgm:presOf axis="ch ch desOrSelf" ptType="node node node" st="1 4 1" cnt="1 1 0"/>
              </dgm:else>
            </dgm:choose>
            <dgm:constrLst/>
            <dgm:ruleLst>
              <dgm:rule type="primFontSz" val="5" fact="NaN" max="NaN"/>
            </dgm:ruleLst>
          </dgm:layoutNode>
          <dgm:layoutNode name="tile4" styleLbl="node1">
            <dgm:alg type="sp"/>
            <dgm:shape xmlns:r="http://schemas.openxmlformats.org/officeDocument/2006/relationships" rot="90" type="round1Rect" r:blip="">
              <dgm:adjLst/>
            </dgm:shape>
            <dgm:choose name="Name29">
              <dgm:if name="Name30" func="var" arg="dir" op="equ" val="norm">
                <dgm:presOf axis="ch ch desOrSelf" ptType="node node node" st="1 4 1" cnt="1 1 0"/>
              </dgm:if>
              <dgm:else name="Name31">
                <dgm:presOf axis="ch ch desOrSelf" ptType="node node node" st="1 3 1" cnt="1 1 0"/>
              </dgm:else>
            </dgm:choose>
            <dgm:constrLst/>
            <dgm:ruleLst/>
          </dgm:layoutNode>
          <dgm:layoutNode name="tile4text" styleLbl="node1">
            <dgm:varLst>
              <dgm:chMax val="0"/>
              <dgm:chPref val="0"/>
              <dgm:bulletEnabled val="1"/>
            </dgm:varLst>
            <dgm:choose name="Name32">
              <dgm:if name="Name33" axis="root des" func="maxDepth" op="gte" val="3">
                <dgm:alg type="tx">
                  <dgm:param type="txAnchorVert" val="t"/>
                  <dgm:param type="parTxLTRAlign" val="l"/>
                  <dgm:param type="parTxRTLAlign" val="r"/>
                </dgm:alg>
              </dgm:if>
              <dgm:else name="Name34">
                <dgm:alg type="tx"/>
              </dgm:else>
            </dgm:choose>
            <dgm:shape xmlns:r="http://schemas.openxmlformats.org/officeDocument/2006/relationships" rot="90" type="rect" r:blip="" hideGeom="1">
              <dgm:adjLst/>
            </dgm:shape>
            <dgm:choose name="Name35">
              <dgm:if name="Name36" func="var" arg="dir" op="equ" val="norm">
                <dgm:presOf axis="ch ch desOrSelf" ptType="node node node" st="1 4 1" cnt="1 1 0"/>
              </dgm:if>
              <dgm:else name="Name37">
                <dgm:presOf axis="ch ch desOrSelf" ptType="node node node" st="1 3 1" cnt="1 1 0"/>
              </dgm:else>
            </dgm:choose>
            <dgm:constrLst/>
            <dgm:ruleLst>
              <dgm:rule type="primFontSz" val="5" fact="NaN" max="NaN"/>
            </dgm:ruleLst>
          </dgm:layoutNode>
        </dgm:layoutNode>
        <dgm:layoutNode name="centerTile" styleLbl="fgShp">
          <dgm:varLst>
            <dgm:chMax val="0"/>
            <dgm:chPref val="0"/>
          </dgm:varLst>
          <dgm:alg type="tx"/>
          <dgm:shape xmlns:r="http://schemas.openxmlformats.org/officeDocument/2006/relationships" type="roundRect" r:blip="">
            <dgm:adjLst/>
          </dgm:shape>
          <dgm:presOf axis="ch" ptType="node" cnt="1"/>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38"/>
    </dgm:choose>
  </dgm:layoutNode>
</dgm:layoutDef>
</file>

<file path=ppt/diagrams/layout15.xml><?xml version="1.0" encoding="utf-8"?>
<dgm:layoutDef xmlns:dgm="http://schemas.openxmlformats.org/drawingml/2006/diagram" xmlns:a="http://schemas.openxmlformats.org/drawingml/2006/main" uniqueId="urn:microsoft.com/office/officeart/2005/8/layout/matrix1">
  <dgm:title val=""/>
  <dgm:desc val=""/>
  <dgm:catLst>
    <dgm:cat type="matrix" pri="2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3" destOrd="0"/>
      </dgm:cxnLst>
      <dgm:bg/>
      <dgm:whole/>
    </dgm:dataModel>
  </dgm:styleData>
  <dgm:clrData>
    <dgm:dataModel>
      <dgm:ptLst>
        <dgm:pt modelId="0" type="doc"/>
        <dgm:pt modelId="1"/>
        <dgm:pt modelId="11"/>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3" destOrd="0"/>
      </dgm:cxnLst>
      <dgm:bg/>
      <dgm:whole/>
    </dgm:dataModel>
  </dgm:clrData>
  <dgm:layoutNode name="diagram">
    <dgm:varLst>
      <dgm:chMax val="1"/>
      <dgm:dir/>
      <dgm:animLvl val="ctr"/>
      <dgm:resizeHandles val="exact"/>
    </dgm:varLst>
    <dgm:alg type="composite"/>
    <dgm:shape xmlns:r="http://schemas.openxmlformats.org/officeDocument/2006/relationships" r:blip="">
      <dgm:adjLst/>
    </dgm:shape>
    <dgm:presOf/>
    <dgm:constrLst>
      <dgm:constr type="ctrX" for="ch" forName="matrix" refType="w" fact="0.5"/>
      <dgm:constr type="ctrY" for="ch" forName="matrix" refType="h" fact="0.5"/>
      <dgm:constr type="w" for="ch" forName="matrix" refType="w"/>
      <dgm:constr type="h" for="ch" forName="matrix" refType="h"/>
      <dgm:constr type="ctrX" for="ch" forName="centerTile" refType="w" fact="0.5"/>
      <dgm:constr type="ctrY" for="ch" forName="centerTile" refType="h" fact="0.5"/>
      <dgm:constr type="w" for="ch" forName="centerTile" refType="w" fact="0.3"/>
      <dgm:constr type="h" for="ch" forName="centerTile" refType="h" fact="0.25"/>
      <dgm:constr type="primFontSz" for="des" ptType="node" op="equ" val="65"/>
    </dgm:constrLst>
    <dgm:ruleLst/>
    <dgm:choose name="Name0">
      <dgm:if name="Name1" axis="ch" ptType="node" func="cnt" op="gte" val="1">
        <dgm:layoutNode name="matrix">
          <dgm:alg type="composite"/>
          <dgm:shape xmlns:r="http://schemas.openxmlformats.org/officeDocument/2006/relationships" r:blip="">
            <dgm:adjLst/>
          </dgm:shape>
          <dgm:presOf/>
          <dgm:constrLst>
            <dgm:constr type="l" for="ch" forName="tile1"/>
            <dgm:constr type="t" for="ch" forName="tile1"/>
            <dgm:constr type="r" for="ch" forName="tile1" refType="w" fact="0.5"/>
            <dgm:constr type="b" for="ch" forName="tile1" refType="h" fact="0.5"/>
            <dgm:constr type="l" for="ch" forName="tile1text" refType="l" refFor="ch" refForName="tile1"/>
            <dgm:constr type="t" for="ch" forName="tile1text" refType="t" refFor="ch" refForName="tile1"/>
            <dgm:constr type="w" for="ch" forName="tile1text" refType="w" refFor="ch" refForName="tile1"/>
            <dgm:constr type="h" for="ch" forName="tile1text" refType="h" refFor="ch" refForName="tile1" fact="0.75"/>
            <dgm:constr type="r" for="ch" forName="tile2" refType="w"/>
            <dgm:constr type="t" for="ch" forName="tile2"/>
            <dgm:constr type="l" for="ch" forName="tile2" refType="w" fact="0.5"/>
            <dgm:constr type="b" for="ch" forName="tile2" refType="h" fact="0.5"/>
            <dgm:constr type="r" for="ch" forName="tile2text" refType="r" refFor="ch" refForName="tile2"/>
            <dgm:constr type="t" for="ch" forName="tile2text" refType="t" refFor="ch" refForName="tile2"/>
            <dgm:constr type="w" for="ch" forName="tile2text" refType="w" refFor="ch" refForName="tile2"/>
            <dgm:constr type="h" for="ch" forName="tile2text" refType="h" refFor="ch" refForName="tile2" fact="0.75"/>
            <dgm:constr type="l" for="ch" forName="tile3"/>
            <dgm:constr type="b" for="ch" forName="tile3" refType="h"/>
            <dgm:constr type="r" for="ch" forName="tile3" refType="w" fact="0.5"/>
            <dgm:constr type="t" for="ch" forName="tile3" refType="h" fact="0.5"/>
            <dgm:constr type="l" for="ch" forName="tile3text" refType="l" refFor="ch" refForName="tile3"/>
            <dgm:constr type="b" for="ch" forName="tile3text" refType="b" refFor="ch" refForName="tile3"/>
            <dgm:constr type="w" for="ch" forName="tile3text" refType="w" refFor="ch" refForName="tile3"/>
            <dgm:constr type="h" for="ch" forName="tile3text" refType="h" refFor="ch" refForName="tile3" fact="0.75"/>
            <dgm:constr type="r" for="ch" forName="tile4" refType="w"/>
            <dgm:constr type="b" for="ch" forName="tile4" refType="h"/>
            <dgm:constr type="l" for="ch" forName="tile4" refType="w" fact="0.5"/>
            <dgm:constr type="t" for="ch" forName="tile4" refType="h" fact="0.5"/>
            <dgm:constr type="r" for="ch" forName="tile4text" refType="r" refFor="ch" refForName="tile4"/>
            <dgm:constr type="b" for="ch" forName="tile4text" refType="b" refFor="ch" refForName="tile4"/>
            <dgm:constr type="w" for="ch" forName="tile4text" refType="w" refFor="ch" refForName="tile4"/>
            <dgm:constr type="h" for="ch" forName="tile4text" refType="h" refFor="ch" refForName="tile4" fact="0.75"/>
          </dgm:constrLst>
          <dgm:ruleLst/>
          <dgm:layoutNode name="tile1" styleLbl="node1">
            <dgm:alg type="sp"/>
            <dgm:shape xmlns:r="http://schemas.openxmlformats.org/officeDocument/2006/relationships" rot="270" type="round1Rect" r:blip="">
              <dgm:adjLst/>
            </dgm:shape>
            <dgm:choose name="Name2">
              <dgm:if name="Name3" func="var" arg="dir" op="equ" val="norm">
                <dgm:presOf axis="ch ch desOrSelf" ptType="node node node" st="1 1 1" cnt="1 1 0"/>
              </dgm:if>
              <dgm:else name="Name4">
                <dgm:presOf axis="ch ch desOrSelf" ptType="node node node" st="1 2 1" cnt="1 1 0"/>
              </dgm:else>
            </dgm:choose>
            <dgm:constrLst/>
            <dgm:ruleLst/>
          </dgm:layoutNode>
          <dgm:layoutNode name="tile1text" styleLbl="node1">
            <dgm:varLst>
              <dgm:chMax val="0"/>
              <dgm:chPref val="0"/>
              <dgm:bulletEnabled val="1"/>
            </dgm:varLst>
            <dgm:choose name="Name5">
              <dgm:if name="Name6" axis="root des" func="maxDepth" op="gte" val="3">
                <dgm:alg type="tx">
                  <dgm:param type="txAnchorVert" val="t"/>
                  <dgm:param type="parTxLTRAlign" val="l"/>
                  <dgm:param type="parTxRTLAlign" val="r"/>
                </dgm:alg>
              </dgm:if>
              <dgm:else name="Name7">
                <dgm:alg type="tx"/>
              </dgm:else>
            </dgm:choose>
            <dgm:shape xmlns:r="http://schemas.openxmlformats.org/officeDocument/2006/relationships" rot="270" type="rect" r:blip="" hideGeom="1">
              <dgm:adjLst>
                <dgm:adj idx="1" val="0.2"/>
              </dgm:adjLst>
            </dgm:shape>
            <dgm:choose name="Name8">
              <dgm:if name="Name9" func="var" arg="dir" op="equ" val="norm">
                <dgm:presOf axis="ch ch desOrSelf" ptType="node node node" st="1 1 1" cnt="1 1 0"/>
              </dgm:if>
              <dgm:else name="Name10">
                <dgm:presOf axis="ch ch desOrSelf" ptType="node node node" st="1 2 1" cnt="1 1 0"/>
              </dgm:else>
            </dgm:choose>
            <dgm:constrLst/>
            <dgm:ruleLst>
              <dgm:rule type="primFontSz" val="5" fact="NaN" max="NaN"/>
            </dgm:ruleLst>
          </dgm:layoutNode>
          <dgm:layoutNode name="tile2" styleLbl="node1">
            <dgm:alg type="sp"/>
            <dgm:shape xmlns:r="http://schemas.openxmlformats.org/officeDocument/2006/relationships" type="round1Rect" r:blip="">
              <dgm:adjLst/>
            </dgm:shape>
            <dgm:choose name="Name11">
              <dgm:if name="Name12" func="var" arg="dir" op="equ" val="norm">
                <dgm:presOf axis="ch ch desOrSelf" ptType="node node node" st="1 2 1" cnt="1 1 0"/>
              </dgm:if>
              <dgm:else name="Name13">
                <dgm:presOf axis="ch ch desOrSelf" ptType="node node node" st="1 1 1" cnt="1 1 0"/>
              </dgm:else>
            </dgm:choose>
            <dgm:constrLst/>
            <dgm:ruleLst/>
          </dgm:layoutNode>
          <dgm:layoutNode name="tile2text" styleLbl="node1">
            <dgm:varLst>
              <dgm:chMax val="0"/>
              <dgm:chPref val="0"/>
              <dgm:bulletEnabled val="1"/>
            </dgm:varLst>
            <dgm:choose name="Name14">
              <dgm:if name="Name15" axis="root des" func="maxDepth" op="gte" val="3">
                <dgm:alg type="tx">
                  <dgm:param type="txAnchorVert" val="t"/>
                  <dgm:param type="parTxLTRAlign" val="l"/>
                  <dgm:param type="parTxRTLAlign" val="r"/>
                </dgm:alg>
              </dgm:if>
              <dgm:else name="Name16">
                <dgm:alg type="tx"/>
              </dgm:else>
            </dgm:choose>
            <dgm:shape xmlns:r="http://schemas.openxmlformats.org/officeDocument/2006/relationships" type="rect" r:blip="" hideGeom="1">
              <dgm:adjLst/>
            </dgm:shape>
            <dgm:choose name="Name17">
              <dgm:if name="Name18" func="var" arg="dir" op="equ" val="norm">
                <dgm:presOf axis="ch ch desOrSelf" ptType="node node node" st="1 2 1" cnt="1 1 0"/>
              </dgm:if>
              <dgm:else name="Name19">
                <dgm:presOf axis="ch ch desOrSelf" ptType="node node node" st="1 1 1" cnt="1 1 0"/>
              </dgm:else>
            </dgm:choose>
            <dgm:constrLst/>
            <dgm:ruleLst>
              <dgm:rule type="primFontSz" val="5" fact="NaN" max="NaN"/>
            </dgm:ruleLst>
          </dgm:layoutNode>
          <dgm:layoutNode name="tile3" styleLbl="node1">
            <dgm:alg type="sp"/>
            <dgm:shape xmlns:r="http://schemas.openxmlformats.org/officeDocument/2006/relationships" rot="180" type="round1Rect" r:blip="">
              <dgm:adjLst/>
            </dgm:shape>
            <dgm:choose name="Name20">
              <dgm:if name="Name21" func="var" arg="dir" op="equ" val="norm">
                <dgm:presOf axis="ch ch desOrSelf" ptType="node node node" st="1 3 1" cnt="1 1 0"/>
              </dgm:if>
              <dgm:else name="Name22">
                <dgm:presOf axis="ch ch desOrSelf" ptType="node node node" st="1 4 1" cnt="1 1 0"/>
              </dgm:else>
            </dgm:choose>
            <dgm:constrLst/>
            <dgm:ruleLst/>
          </dgm:layoutNode>
          <dgm:layoutNode name="tile3text" styleLbl="node1">
            <dgm:varLst>
              <dgm:chMax val="0"/>
              <dgm:chPref val="0"/>
              <dgm:bulletEnabled val="1"/>
            </dgm:varLst>
            <dgm:choose name="Name23">
              <dgm:if name="Name24" axis="root des" func="maxDepth" op="gte" val="3">
                <dgm:alg type="tx">
                  <dgm:param type="txAnchorVert" val="t"/>
                  <dgm:param type="parTxLTRAlign" val="l"/>
                  <dgm:param type="parTxRTLAlign" val="r"/>
                </dgm:alg>
              </dgm:if>
              <dgm:else name="Name25">
                <dgm:alg type="tx"/>
              </dgm:else>
            </dgm:choose>
            <dgm:shape xmlns:r="http://schemas.openxmlformats.org/officeDocument/2006/relationships" rot="180" type="rect" r:blip="" hideGeom="1">
              <dgm:adjLst/>
            </dgm:shape>
            <dgm:choose name="Name26">
              <dgm:if name="Name27" func="var" arg="dir" op="equ" val="norm">
                <dgm:presOf axis="ch ch desOrSelf" ptType="node node node" st="1 3 1" cnt="1 1 0"/>
              </dgm:if>
              <dgm:else name="Name28">
                <dgm:presOf axis="ch ch desOrSelf" ptType="node node node" st="1 4 1" cnt="1 1 0"/>
              </dgm:else>
            </dgm:choose>
            <dgm:constrLst/>
            <dgm:ruleLst>
              <dgm:rule type="primFontSz" val="5" fact="NaN" max="NaN"/>
            </dgm:ruleLst>
          </dgm:layoutNode>
          <dgm:layoutNode name="tile4" styleLbl="node1">
            <dgm:alg type="sp"/>
            <dgm:shape xmlns:r="http://schemas.openxmlformats.org/officeDocument/2006/relationships" rot="90" type="round1Rect" r:blip="">
              <dgm:adjLst/>
            </dgm:shape>
            <dgm:choose name="Name29">
              <dgm:if name="Name30" func="var" arg="dir" op="equ" val="norm">
                <dgm:presOf axis="ch ch desOrSelf" ptType="node node node" st="1 4 1" cnt="1 1 0"/>
              </dgm:if>
              <dgm:else name="Name31">
                <dgm:presOf axis="ch ch desOrSelf" ptType="node node node" st="1 3 1" cnt="1 1 0"/>
              </dgm:else>
            </dgm:choose>
            <dgm:constrLst/>
            <dgm:ruleLst/>
          </dgm:layoutNode>
          <dgm:layoutNode name="tile4text" styleLbl="node1">
            <dgm:varLst>
              <dgm:chMax val="0"/>
              <dgm:chPref val="0"/>
              <dgm:bulletEnabled val="1"/>
            </dgm:varLst>
            <dgm:choose name="Name32">
              <dgm:if name="Name33" axis="root des" func="maxDepth" op="gte" val="3">
                <dgm:alg type="tx">
                  <dgm:param type="txAnchorVert" val="t"/>
                  <dgm:param type="parTxLTRAlign" val="l"/>
                  <dgm:param type="parTxRTLAlign" val="r"/>
                </dgm:alg>
              </dgm:if>
              <dgm:else name="Name34">
                <dgm:alg type="tx"/>
              </dgm:else>
            </dgm:choose>
            <dgm:shape xmlns:r="http://schemas.openxmlformats.org/officeDocument/2006/relationships" rot="90" type="rect" r:blip="" hideGeom="1">
              <dgm:adjLst/>
            </dgm:shape>
            <dgm:choose name="Name35">
              <dgm:if name="Name36" func="var" arg="dir" op="equ" val="norm">
                <dgm:presOf axis="ch ch desOrSelf" ptType="node node node" st="1 4 1" cnt="1 1 0"/>
              </dgm:if>
              <dgm:else name="Name37">
                <dgm:presOf axis="ch ch desOrSelf" ptType="node node node" st="1 3 1" cnt="1 1 0"/>
              </dgm:else>
            </dgm:choose>
            <dgm:constrLst/>
            <dgm:ruleLst>
              <dgm:rule type="primFontSz" val="5" fact="NaN" max="NaN"/>
            </dgm:ruleLst>
          </dgm:layoutNode>
        </dgm:layoutNode>
        <dgm:layoutNode name="centerTile" styleLbl="fgShp">
          <dgm:varLst>
            <dgm:chMax val="0"/>
            <dgm:chPref val="0"/>
          </dgm:varLst>
          <dgm:alg type="tx"/>
          <dgm:shape xmlns:r="http://schemas.openxmlformats.org/officeDocument/2006/relationships" type="roundRect" r:blip="">
            <dgm:adjLst/>
          </dgm:shape>
          <dgm:presOf axis="ch" ptType="node" cnt="1"/>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38"/>
    </dgm:choose>
  </dgm:layoutNode>
</dgm:layoutDef>
</file>

<file path=ppt/diagrams/layout16.xml><?xml version="1.0" encoding="utf-8"?>
<dgm:layoutDef xmlns:dgm="http://schemas.openxmlformats.org/drawingml/2006/diagram" xmlns:a="http://schemas.openxmlformats.org/drawingml/2006/main" uniqueId="urn:microsoft.com/office/officeart/2005/8/layout/matrix1">
  <dgm:title val=""/>
  <dgm:desc val=""/>
  <dgm:catLst>
    <dgm:cat type="matrix" pri="2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3" destOrd="0"/>
      </dgm:cxnLst>
      <dgm:bg/>
      <dgm:whole/>
    </dgm:dataModel>
  </dgm:styleData>
  <dgm:clrData>
    <dgm:dataModel>
      <dgm:ptLst>
        <dgm:pt modelId="0" type="doc"/>
        <dgm:pt modelId="1"/>
        <dgm:pt modelId="11"/>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3" destOrd="0"/>
      </dgm:cxnLst>
      <dgm:bg/>
      <dgm:whole/>
    </dgm:dataModel>
  </dgm:clrData>
  <dgm:layoutNode name="diagram">
    <dgm:varLst>
      <dgm:chMax val="1"/>
      <dgm:dir/>
      <dgm:animLvl val="ctr"/>
      <dgm:resizeHandles val="exact"/>
    </dgm:varLst>
    <dgm:alg type="composite"/>
    <dgm:shape xmlns:r="http://schemas.openxmlformats.org/officeDocument/2006/relationships" r:blip="">
      <dgm:adjLst/>
    </dgm:shape>
    <dgm:presOf/>
    <dgm:constrLst>
      <dgm:constr type="ctrX" for="ch" forName="matrix" refType="w" fact="0.5"/>
      <dgm:constr type="ctrY" for="ch" forName="matrix" refType="h" fact="0.5"/>
      <dgm:constr type="w" for="ch" forName="matrix" refType="w"/>
      <dgm:constr type="h" for="ch" forName="matrix" refType="h"/>
      <dgm:constr type="ctrX" for="ch" forName="centerTile" refType="w" fact="0.5"/>
      <dgm:constr type="ctrY" for="ch" forName="centerTile" refType="h" fact="0.5"/>
      <dgm:constr type="w" for="ch" forName="centerTile" refType="w" fact="0.3"/>
      <dgm:constr type="h" for="ch" forName="centerTile" refType="h" fact="0.25"/>
      <dgm:constr type="primFontSz" for="des" ptType="node" op="equ" val="65"/>
    </dgm:constrLst>
    <dgm:ruleLst/>
    <dgm:choose name="Name0">
      <dgm:if name="Name1" axis="ch" ptType="node" func="cnt" op="gte" val="1">
        <dgm:layoutNode name="matrix">
          <dgm:alg type="composite"/>
          <dgm:shape xmlns:r="http://schemas.openxmlformats.org/officeDocument/2006/relationships" r:blip="">
            <dgm:adjLst/>
          </dgm:shape>
          <dgm:presOf/>
          <dgm:constrLst>
            <dgm:constr type="l" for="ch" forName="tile1"/>
            <dgm:constr type="t" for="ch" forName="tile1"/>
            <dgm:constr type="r" for="ch" forName="tile1" refType="w" fact="0.5"/>
            <dgm:constr type="b" for="ch" forName="tile1" refType="h" fact="0.5"/>
            <dgm:constr type="l" for="ch" forName="tile1text" refType="l" refFor="ch" refForName="tile1"/>
            <dgm:constr type="t" for="ch" forName="tile1text" refType="t" refFor="ch" refForName="tile1"/>
            <dgm:constr type="w" for="ch" forName="tile1text" refType="w" refFor="ch" refForName="tile1"/>
            <dgm:constr type="h" for="ch" forName="tile1text" refType="h" refFor="ch" refForName="tile1" fact="0.75"/>
            <dgm:constr type="r" for="ch" forName="tile2" refType="w"/>
            <dgm:constr type="t" for="ch" forName="tile2"/>
            <dgm:constr type="l" for="ch" forName="tile2" refType="w" fact="0.5"/>
            <dgm:constr type="b" for="ch" forName="tile2" refType="h" fact="0.5"/>
            <dgm:constr type="r" for="ch" forName="tile2text" refType="r" refFor="ch" refForName="tile2"/>
            <dgm:constr type="t" for="ch" forName="tile2text" refType="t" refFor="ch" refForName="tile2"/>
            <dgm:constr type="w" for="ch" forName="tile2text" refType="w" refFor="ch" refForName="tile2"/>
            <dgm:constr type="h" for="ch" forName="tile2text" refType="h" refFor="ch" refForName="tile2" fact="0.75"/>
            <dgm:constr type="l" for="ch" forName="tile3"/>
            <dgm:constr type="b" for="ch" forName="tile3" refType="h"/>
            <dgm:constr type="r" for="ch" forName="tile3" refType="w" fact="0.5"/>
            <dgm:constr type="t" for="ch" forName="tile3" refType="h" fact="0.5"/>
            <dgm:constr type="l" for="ch" forName="tile3text" refType="l" refFor="ch" refForName="tile3"/>
            <dgm:constr type="b" for="ch" forName="tile3text" refType="b" refFor="ch" refForName="tile3"/>
            <dgm:constr type="w" for="ch" forName="tile3text" refType="w" refFor="ch" refForName="tile3"/>
            <dgm:constr type="h" for="ch" forName="tile3text" refType="h" refFor="ch" refForName="tile3" fact="0.75"/>
            <dgm:constr type="r" for="ch" forName="tile4" refType="w"/>
            <dgm:constr type="b" for="ch" forName="tile4" refType="h"/>
            <dgm:constr type="l" for="ch" forName="tile4" refType="w" fact="0.5"/>
            <dgm:constr type="t" for="ch" forName="tile4" refType="h" fact="0.5"/>
            <dgm:constr type="r" for="ch" forName="tile4text" refType="r" refFor="ch" refForName="tile4"/>
            <dgm:constr type="b" for="ch" forName="tile4text" refType="b" refFor="ch" refForName="tile4"/>
            <dgm:constr type="w" for="ch" forName="tile4text" refType="w" refFor="ch" refForName="tile4"/>
            <dgm:constr type="h" for="ch" forName="tile4text" refType="h" refFor="ch" refForName="tile4" fact="0.75"/>
          </dgm:constrLst>
          <dgm:ruleLst/>
          <dgm:layoutNode name="tile1" styleLbl="node1">
            <dgm:alg type="sp"/>
            <dgm:shape xmlns:r="http://schemas.openxmlformats.org/officeDocument/2006/relationships" rot="270" type="round1Rect" r:blip="">
              <dgm:adjLst/>
            </dgm:shape>
            <dgm:choose name="Name2">
              <dgm:if name="Name3" func="var" arg="dir" op="equ" val="norm">
                <dgm:presOf axis="ch ch desOrSelf" ptType="node node node" st="1 1 1" cnt="1 1 0"/>
              </dgm:if>
              <dgm:else name="Name4">
                <dgm:presOf axis="ch ch desOrSelf" ptType="node node node" st="1 2 1" cnt="1 1 0"/>
              </dgm:else>
            </dgm:choose>
            <dgm:constrLst/>
            <dgm:ruleLst/>
          </dgm:layoutNode>
          <dgm:layoutNode name="tile1text" styleLbl="node1">
            <dgm:varLst>
              <dgm:chMax val="0"/>
              <dgm:chPref val="0"/>
              <dgm:bulletEnabled val="1"/>
            </dgm:varLst>
            <dgm:choose name="Name5">
              <dgm:if name="Name6" axis="root des" func="maxDepth" op="gte" val="3">
                <dgm:alg type="tx">
                  <dgm:param type="txAnchorVert" val="t"/>
                  <dgm:param type="parTxLTRAlign" val="l"/>
                  <dgm:param type="parTxRTLAlign" val="r"/>
                </dgm:alg>
              </dgm:if>
              <dgm:else name="Name7">
                <dgm:alg type="tx"/>
              </dgm:else>
            </dgm:choose>
            <dgm:shape xmlns:r="http://schemas.openxmlformats.org/officeDocument/2006/relationships" rot="270" type="rect" r:blip="" hideGeom="1">
              <dgm:adjLst>
                <dgm:adj idx="1" val="0.2"/>
              </dgm:adjLst>
            </dgm:shape>
            <dgm:choose name="Name8">
              <dgm:if name="Name9" func="var" arg="dir" op="equ" val="norm">
                <dgm:presOf axis="ch ch desOrSelf" ptType="node node node" st="1 1 1" cnt="1 1 0"/>
              </dgm:if>
              <dgm:else name="Name10">
                <dgm:presOf axis="ch ch desOrSelf" ptType="node node node" st="1 2 1" cnt="1 1 0"/>
              </dgm:else>
            </dgm:choose>
            <dgm:constrLst/>
            <dgm:ruleLst>
              <dgm:rule type="primFontSz" val="5" fact="NaN" max="NaN"/>
            </dgm:ruleLst>
          </dgm:layoutNode>
          <dgm:layoutNode name="tile2" styleLbl="node1">
            <dgm:alg type="sp"/>
            <dgm:shape xmlns:r="http://schemas.openxmlformats.org/officeDocument/2006/relationships" type="round1Rect" r:blip="">
              <dgm:adjLst/>
            </dgm:shape>
            <dgm:choose name="Name11">
              <dgm:if name="Name12" func="var" arg="dir" op="equ" val="norm">
                <dgm:presOf axis="ch ch desOrSelf" ptType="node node node" st="1 2 1" cnt="1 1 0"/>
              </dgm:if>
              <dgm:else name="Name13">
                <dgm:presOf axis="ch ch desOrSelf" ptType="node node node" st="1 1 1" cnt="1 1 0"/>
              </dgm:else>
            </dgm:choose>
            <dgm:constrLst/>
            <dgm:ruleLst/>
          </dgm:layoutNode>
          <dgm:layoutNode name="tile2text" styleLbl="node1">
            <dgm:varLst>
              <dgm:chMax val="0"/>
              <dgm:chPref val="0"/>
              <dgm:bulletEnabled val="1"/>
            </dgm:varLst>
            <dgm:choose name="Name14">
              <dgm:if name="Name15" axis="root des" func="maxDepth" op="gte" val="3">
                <dgm:alg type="tx">
                  <dgm:param type="txAnchorVert" val="t"/>
                  <dgm:param type="parTxLTRAlign" val="l"/>
                  <dgm:param type="parTxRTLAlign" val="r"/>
                </dgm:alg>
              </dgm:if>
              <dgm:else name="Name16">
                <dgm:alg type="tx"/>
              </dgm:else>
            </dgm:choose>
            <dgm:shape xmlns:r="http://schemas.openxmlformats.org/officeDocument/2006/relationships" type="rect" r:blip="" hideGeom="1">
              <dgm:adjLst/>
            </dgm:shape>
            <dgm:choose name="Name17">
              <dgm:if name="Name18" func="var" arg="dir" op="equ" val="norm">
                <dgm:presOf axis="ch ch desOrSelf" ptType="node node node" st="1 2 1" cnt="1 1 0"/>
              </dgm:if>
              <dgm:else name="Name19">
                <dgm:presOf axis="ch ch desOrSelf" ptType="node node node" st="1 1 1" cnt="1 1 0"/>
              </dgm:else>
            </dgm:choose>
            <dgm:constrLst/>
            <dgm:ruleLst>
              <dgm:rule type="primFontSz" val="5" fact="NaN" max="NaN"/>
            </dgm:ruleLst>
          </dgm:layoutNode>
          <dgm:layoutNode name="tile3" styleLbl="node1">
            <dgm:alg type="sp"/>
            <dgm:shape xmlns:r="http://schemas.openxmlformats.org/officeDocument/2006/relationships" rot="180" type="round1Rect" r:blip="">
              <dgm:adjLst/>
            </dgm:shape>
            <dgm:choose name="Name20">
              <dgm:if name="Name21" func="var" arg="dir" op="equ" val="norm">
                <dgm:presOf axis="ch ch desOrSelf" ptType="node node node" st="1 3 1" cnt="1 1 0"/>
              </dgm:if>
              <dgm:else name="Name22">
                <dgm:presOf axis="ch ch desOrSelf" ptType="node node node" st="1 4 1" cnt="1 1 0"/>
              </dgm:else>
            </dgm:choose>
            <dgm:constrLst/>
            <dgm:ruleLst/>
          </dgm:layoutNode>
          <dgm:layoutNode name="tile3text" styleLbl="node1">
            <dgm:varLst>
              <dgm:chMax val="0"/>
              <dgm:chPref val="0"/>
              <dgm:bulletEnabled val="1"/>
            </dgm:varLst>
            <dgm:choose name="Name23">
              <dgm:if name="Name24" axis="root des" func="maxDepth" op="gte" val="3">
                <dgm:alg type="tx">
                  <dgm:param type="txAnchorVert" val="t"/>
                  <dgm:param type="parTxLTRAlign" val="l"/>
                  <dgm:param type="parTxRTLAlign" val="r"/>
                </dgm:alg>
              </dgm:if>
              <dgm:else name="Name25">
                <dgm:alg type="tx"/>
              </dgm:else>
            </dgm:choose>
            <dgm:shape xmlns:r="http://schemas.openxmlformats.org/officeDocument/2006/relationships" rot="180" type="rect" r:blip="" hideGeom="1">
              <dgm:adjLst/>
            </dgm:shape>
            <dgm:choose name="Name26">
              <dgm:if name="Name27" func="var" arg="dir" op="equ" val="norm">
                <dgm:presOf axis="ch ch desOrSelf" ptType="node node node" st="1 3 1" cnt="1 1 0"/>
              </dgm:if>
              <dgm:else name="Name28">
                <dgm:presOf axis="ch ch desOrSelf" ptType="node node node" st="1 4 1" cnt="1 1 0"/>
              </dgm:else>
            </dgm:choose>
            <dgm:constrLst/>
            <dgm:ruleLst>
              <dgm:rule type="primFontSz" val="5" fact="NaN" max="NaN"/>
            </dgm:ruleLst>
          </dgm:layoutNode>
          <dgm:layoutNode name="tile4" styleLbl="node1">
            <dgm:alg type="sp"/>
            <dgm:shape xmlns:r="http://schemas.openxmlformats.org/officeDocument/2006/relationships" rot="90" type="round1Rect" r:blip="">
              <dgm:adjLst/>
            </dgm:shape>
            <dgm:choose name="Name29">
              <dgm:if name="Name30" func="var" arg="dir" op="equ" val="norm">
                <dgm:presOf axis="ch ch desOrSelf" ptType="node node node" st="1 4 1" cnt="1 1 0"/>
              </dgm:if>
              <dgm:else name="Name31">
                <dgm:presOf axis="ch ch desOrSelf" ptType="node node node" st="1 3 1" cnt="1 1 0"/>
              </dgm:else>
            </dgm:choose>
            <dgm:constrLst/>
            <dgm:ruleLst/>
          </dgm:layoutNode>
          <dgm:layoutNode name="tile4text" styleLbl="node1">
            <dgm:varLst>
              <dgm:chMax val="0"/>
              <dgm:chPref val="0"/>
              <dgm:bulletEnabled val="1"/>
            </dgm:varLst>
            <dgm:choose name="Name32">
              <dgm:if name="Name33" axis="root des" func="maxDepth" op="gte" val="3">
                <dgm:alg type="tx">
                  <dgm:param type="txAnchorVert" val="t"/>
                  <dgm:param type="parTxLTRAlign" val="l"/>
                  <dgm:param type="parTxRTLAlign" val="r"/>
                </dgm:alg>
              </dgm:if>
              <dgm:else name="Name34">
                <dgm:alg type="tx"/>
              </dgm:else>
            </dgm:choose>
            <dgm:shape xmlns:r="http://schemas.openxmlformats.org/officeDocument/2006/relationships" rot="90" type="rect" r:blip="" hideGeom="1">
              <dgm:adjLst/>
            </dgm:shape>
            <dgm:choose name="Name35">
              <dgm:if name="Name36" func="var" arg="dir" op="equ" val="norm">
                <dgm:presOf axis="ch ch desOrSelf" ptType="node node node" st="1 4 1" cnt="1 1 0"/>
              </dgm:if>
              <dgm:else name="Name37">
                <dgm:presOf axis="ch ch desOrSelf" ptType="node node node" st="1 3 1" cnt="1 1 0"/>
              </dgm:else>
            </dgm:choose>
            <dgm:constrLst/>
            <dgm:ruleLst>
              <dgm:rule type="primFontSz" val="5" fact="NaN" max="NaN"/>
            </dgm:ruleLst>
          </dgm:layoutNode>
        </dgm:layoutNode>
        <dgm:layoutNode name="centerTile" styleLbl="fgShp">
          <dgm:varLst>
            <dgm:chMax val="0"/>
            <dgm:chPref val="0"/>
          </dgm:varLst>
          <dgm:alg type="tx"/>
          <dgm:shape xmlns:r="http://schemas.openxmlformats.org/officeDocument/2006/relationships" type="roundRect" r:blip="">
            <dgm:adjLst/>
          </dgm:shape>
          <dgm:presOf axis="ch" ptType="node" cnt="1"/>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38"/>
    </dgm:choose>
  </dgm:layoutNode>
</dgm:layoutDef>
</file>

<file path=ppt/diagrams/layout17.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18.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19.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20.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21.xml><?xml version="1.0" encoding="utf-8"?>
<dgm:layoutDef xmlns:dgm="http://schemas.openxmlformats.org/drawingml/2006/diagram" xmlns:a="http://schemas.openxmlformats.org/drawingml/2006/main" uniqueId="urn:microsoft.com/office/officeart/2005/8/layout/matrix1">
  <dgm:title val=""/>
  <dgm:desc val=""/>
  <dgm:catLst>
    <dgm:cat type="matrix" pri="2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3" destOrd="0"/>
      </dgm:cxnLst>
      <dgm:bg/>
      <dgm:whole/>
    </dgm:dataModel>
  </dgm:styleData>
  <dgm:clrData>
    <dgm:dataModel>
      <dgm:ptLst>
        <dgm:pt modelId="0" type="doc"/>
        <dgm:pt modelId="1"/>
        <dgm:pt modelId="11"/>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3" destOrd="0"/>
      </dgm:cxnLst>
      <dgm:bg/>
      <dgm:whole/>
    </dgm:dataModel>
  </dgm:clrData>
  <dgm:layoutNode name="diagram">
    <dgm:varLst>
      <dgm:chMax val="1"/>
      <dgm:dir/>
      <dgm:animLvl val="ctr"/>
      <dgm:resizeHandles val="exact"/>
    </dgm:varLst>
    <dgm:alg type="composite"/>
    <dgm:shape xmlns:r="http://schemas.openxmlformats.org/officeDocument/2006/relationships" r:blip="">
      <dgm:adjLst/>
    </dgm:shape>
    <dgm:presOf/>
    <dgm:constrLst>
      <dgm:constr type="ctrX" for="ch" forName="matrix" refType="w" fact="0.5"/>
      <dgm:constr type="ctrY" for="ch" forName="matrix" refType="h" fact="0.5"/>
      <dgm:constr type="w" for="ch" forName="matrix" refType="w"/>
      <dgm:constr type="h" for="ch" forName="matrix" refType="h"/>
      <dgm:constr type="ctrX" for="ch" forName="centerTile" refType="w" fact="0.5"/>
      <dgm:constr type="ctrY" for="ch" forName="centerTile" refType="h" fact="0.5"/>
      <dgm:constr type="w" for="ch" forName="centerTile" refType="w" fact="0.3"/>
      <dgm:constr type="h" for="ch" forName="centerTile" refType="h" fact="0.25"/>
      <dgm:constr type="primFontSz" for="des" ptType="node" op="equ" val="65"/>
    </dgm:constrLst>
    <dgm:ruleLst/>
    <dgm:choose name="Name0">
      <dgm:if name="Name1" axis="ch" ptType="node" func="cnt" op="gte" val="1">
        <dgm:layoutNode name="matrix">
          <dgm:alg type="composite"/>
          <dgm:shape xmlns:r="http://schemas.openxmlformats.org/officeDocument/2006/relationships" r:blip="">
            <dgm:adjLst/>
          </dgm:shape>
          <dgm:presOf/>
          <dgm:constrLst>
            <dgm:constr type="l" for="ch" forName="tile1"/>
            <dgm:constr type="t" for="ch" forName="tile1"/>
            <dgm:constr type="r" for="ch" forName="tile1" refType="w" fact="0.5"/>
            <dgm:constr type="b" for="ch" forName="tile1" refType="h" fact="0.5"/>
            <dgm:constr type="l" for="ch" forName="tile1text" refType="l" refFor="ch" refForName="tile1"/>
            <dgm:constr type="t" for="ch" forName="tile1text" refType="t" refFor="ch" refForName="tile1"/>
            <dgm:constr type="w" for="ch" forName="tile1text" refType="w" refFor="ch" refForName="tile1"/>
            <dgm:constr type="h" for="ch" forName="tile1text" refType="h" refFor="ch" refForName="tile1" fact="0.75"/>
            <dgm:constr type="r" for="ch" forName="tile2" refType="w"/>
            <dgm:constr type="t" for="ch" forName="tile2"/>
            <dgm:constr type="l" for="ch" forName="tile2" refType="w" fact="0.5"/>
            <dgm:constr type="b" for="ch" forName="tile2" refType="h" fact="0.5"/>
            <dgm:constr type="r" for="ch" forName="tile2text" refType="r" refFor="ch" refForName="tile2"/>
            <dgm:constr type="t" for="ch" forName="tile2text" refType="t" refFor="ch" refForName="tile2"/>
            <dgm:constr type="w" for="ch" forName="tile2text" refType="w" refFor="ch" refForName="tile2"/>
            <dgm:constr type="h" for="ch" forName="tile2text" refType="h" refFor="ch" refForName="tile2" fact="0.75"/>
            <dgm:constr type="l" for="ch" forName="tile3"/>
            <dgm:constr type="b" for="ch" forName="tile3" refType="h"/>
            <dgm:constr type="r" for="ch" forName="tile3" refType="w" fact="0.5"/>
            <dgm:constr type="t" for="ch" forName="tile3" refType="h" fact="0.5"/>
            <dgm:constr type="l" for="ch" forName="tile3text" refType="l" refFor="ch" refForName="tile3"/>
            <dgm:constr type="b" for="ch" forName="tile3text" refType="b" refFor="ch" refForName="tile3"/>
            <dgm:constr type="w" for="ch" forName="tile3text" refType="w" refFor="ch" refForName="tile3"/>
            <dgm:constr type="h" for="ch" forName="tile3text" refType="h" refFor="ch" refForName="tile3" fact="0.75"/>
            <dgm:constr type="r" for="ch" forName="tile4" refType="w"/>
            <dgm:constr type="b" for="ch" forName="tile4" refType="h"/>
            <dgm:constr type="l" for="ch" forName="tile4" refType="w" fact="0.5"/>
            <dgm:constr type="t" for="ch" forName="tile4" refType="h" fact="0.5"/>
            <dgm:constr type="r" for="ch" forName="tile4text" refType="r" refFor="ch" refForName="tile4"/>
            <dgm:constr type="b" for="ch" forName="tile4text" refType="b" refFor="ch" refForName="tile4"/>
            <dgm:constr type="w" for="ch" forName="tile4text" refType="w" refFor="ch" refForName="tile4"/>
            <dgm:constr type="h" for="ch" forName="tile4text" refType="h" refFor="ch" refForName="tile4" fact="0.75"/>
          </dgm:constrLst>
          <dgm:ruleLst/>
          <dgm:layoutNode name="tile1" styleLbl="node1">
            <dgm:alg type="sp"/>
            <dgm:shape xmlns:r="http://schemas.openxmlformats.org/officeDocument/2006/relationships" rot="270" type="round1Rect" r:blip="">
              <dgm:adjLst/>
            </dgm:shape>
            <dgm:choose name="Name2">
              <dgm:if name="Name3" func="var" arg="dir" op="equ" val="norm">
                <dgm:presOf axis="ch ch desOrSelf" ptType="node node node" st="1 1 1" cnt="1 1 0"/>
              </dgm:if>
              <dgm:else name="Name4">
                <dgm:presOf axis="ch ch desOrSelf" ptType="node node node" st="1 2 1" cnt="1 1 0"/>
              </dgm:else>
            </dgm:choose>
            <dgm:constrLst/>
            <dgm:ruleLst/>
          </dgm:layoutNode>
          <dgm:layoutNode name="tile1text" styleLbl="node1">
            <dgm:varLst>
              <dgm:chMax val="0"/>
              <dgm:chPref val="0"/>
              <dgm:bulletEnabled val="1"/>
            </dgm:varLst>
            <dgm:choose name="Name5">
              <dgm:if name="Name6" axis="root des" func="maxDepth" op="gte" val="3">
                <dgm:alg type="tx">
                  <dgm:param type="txAnchorVert" val="t"/>
                  <dgm:param type="parTxLTRAlign" val="l"/>
                  <dgm:param type="parTxRTLAlign" val="r"/>
                </dgm:alg>
              </dgm:if>
              <dgm:else name="Name7">
                <dgm:alg type="tx"/>
              </dgm:else>
            </dgm:choose>
            <dgm:shape xmlns:r="http://schemas.openxmlformats.org/officeDocument/2006/relationships" rot="270" type="rect" r:blip="" hideGeom="1">
              <dgm:adjLst>
                <dgm:adj idx="1" val="0.2"/>
              </dgm:adjLst>
            </dgm:shape>
            <dgm:choose name="Name8">
              <dgm:if name="Name9" func="var" arg="dir" op="equ" val="norm">
                <dgm:presOf axis="ch ch desOrSelf" ptType="node node node" st="1 1 1" cnt="1 1 0"/>
              </dgm:if>
              <dgm:else name="Name10">
                <dgm:presOf axis="ch ch desOrSelf" ptType="node node node" st="1 2 1" cnt="1 1 0"/>
              </dgm:else>
            </dgm:choose>
            <dgm:constrLst/>
            <dgm:ruleLst>
              <dgm:rule type="primFontSz" val="5" fact="NaN" max="NaN"/>
            </dgm:ruleLst>
          </dgm:layoutNode>
          <dgm:layoutNode name="tile2" styleLbl="node1">
            <dgm:alg type="sp"/>
            <dgm:shape xmlns:r="http://schemas.openxmlformats.org/officeDocument/2006/relationships" type="round1Rect" r:blip="">
              <dgm:adjLst/>
            </dgm:shape>
            <dgm:choose name="Name11">
              <dgm:if name="Name12" func="var" arg="dir" op="equ" val="norm">
                <dgm:presOf axis="ch ch desOrSelf" ptType="node node node" st="1 2 1" cnt="1 1 0"/>
              </dgm:if>
              <dgm:else name="Name13">
                <dgm:presOf axis="ch ch desOrSelf" ptType="node node node" st="1 1 1" cnt="1 1 0"/>
              </dgm:else>
            </dgm:choose>
            <dgm:constrLst/>
            <dgm:ruleLst/>
          </dgm:layoutNode>
          <dgm:layoutNode name="tile2text" styleLbl="node1">
            <dgm:varLst>
              <dgm:chMax val="0"/>
              <dgm:chPref val="0"/>
              <dgm:bulletEnabled val="1"/>
            </dgm:varLst>
            <dgm:choose name="Name14">
              <dgm:if name="Name15" axis="root des" func="maxDepth" op="gte" val="3">
                <dgm:alg type="tx">
                  <dgm:param type="txAnchorVert" val="t"/>
                  <dgm:param type="parTxLTRAlign" val="l"/>
                  <dgm:param type="parTxRTLAlign" val="r"/>
                </dgm:alg>
              </dgm:if>
              <dgm:else name="Name16">
                <dgm:alg type="tx"/>
              </dgm:else>
            </dgm:choose>
            <dgm:shape xmlns:r="http://schemas.openxmlformats.org/officeDocument/2006/relationships" type="rect" r:blip="" hideGeom="1">
              <dgm:adjLst/>
            </dgm:shape>
            <dgm:choose name="Name17">
              <dgm:if name="Name18" func="var" arg="dir" op="equ" val="norm">
                <dgm:presOf axis="ch ch desOrSelf" ptType="node node node" st="1 2 1" cnt="1 1 0"/>
              </dgm:if>
              <dgm:else name="Name19">
                <dgm:presOf axis="ch ch desOrSelf" ptType="node node node" st="1 1 1" cnt="1 1 0"/>
              </dgm:else>
            </dgm:choose>
            <dgm:constrLst/>
            <dgm:ruleLst>
              <dgm:rule type="primFontSz" val="5" fact="NaN" max="NaN"/>
            </dgm:ruleLst>
          </dgm:layoutNode>
          <dgm:layoutNode name="tile3" styleLbl="node1">
            <dgm:alg type="sp"/>
            <dgm:shape xmlns:r="http://schemas.openxmlformats.org/officeDocument/2006/relationships" rot="180" type="round1Rect" r:blip="">
              <dgm:adjLst/>
            </dgm:shape>
            <dgm:choose name="Name20">
              <dgm:if name="Name21" func="var" arg="dir" op="equ" val="norm">
                <dgm:presOf axis="ch ch desOrSelf" ptType="node node node" st="1 3 1" cnt="1 1 0"/>
              </dgm:if>
              <dgm:else name="Name22">
                <dgm:presOf axis="ch ch desOrSelf" ptType="node node node" st="1 4 1" cnt="1 1 0"/>
              </dgm:else>
            </dgm:choose>
            <dgm:constrLst/>
            <dgm:ruleLst/>
          </dgm:layoutNode>
          <dgm:layoutNode name="tile3text" styleLbl="node1">
            <dgm:varLst>
              <dgm:chMax val="0"/>
              <dgm:chPref val="0"/>
              <dgm:bulletEnabled val="1"/>
            </dgm:varLst>
            <dgm:choose name="Name23">
              <dgm:if name="Name24" axis="root des" func="maxDepth" op="gte" val="3">
                <dgm:alg type="tx">
                  <dgm:param type="txAnchorVert" val="t"/>
                  <dgm:param type="parTxLTRAlign" val="l"/>
                  <dgm:param type="parTxRTLAlign" val="r"/>
                </dgm:alg>
              </dgm:if>
              <dgm:else name="Name25">
                <dgm:alg type="tx"/>
              </dgm:else>
            </dgm:choose>
            <dgm:shape xmlns:r="http://schemas.openxmlformats.org/officeDocument/2006/relationships" rot="180" type="rect" r:blip="" hideGeom="1">
              <dgm:adjLst/>
            </dgm:shape>
            <dgm:choose name="Name26">
              <dgm:if name="Name27" func="var" arg="dir" op="equ" val="norm">
                <dgm:presOf axis="ch ch desOrSelf" ptType="node node node" st="1 3 1" cnt="1 1 0"/>
              </dgm:if>
              <dgm:else name="Name28">
                <dgm:presOf axis="ch ch desOrSelf" ptType="node node node" st="1 4 1" cnt="1 1 0"/>
              </dgm:else>
            </dgm:choose>
            <dgm:constrLst/>
            <dgm:ruleLst>
              <dgm:rule type="primFontSz" val="5" fact="NaN" max="NaN"/>
            </dgm:ruleLst>
          </dgm:layoutNode>
          <dgm:layoutNode name="tile4" styleLbl="node1">
            <dgm:alg type="sp"/>
            <dgm:shape xmlns:r="http://schemas.openxmlformats.org/officeDocument/2006/relationships" rot="90" type="round1Rect" r:blip="">
              <dgm:adjLst/>
            </dgm:shape>
            <dgm:choose name="Name29">
              <dgm:if name="Name30" func="var" arg="dir" op="equ" val="norm">
                <dgm:presOf axis="ch ch desOrSelf" ptType="node node node" st="1 4 1" cnt="1 1 0"/>
              </dgm:if>
              <dgm:else name="Name31">
                <dgm:presOf axis="ch ch desOrSelf" ptType="node node node" st="1 3 1" cnt="1 1 0"/>
              </dgm:else>
            </dgm:choose>
            <dgm:constrLst/>
            <dgm:ruleLst/>
          </dgm:layoutNode>
          <dgm:layoutNode name="tile4text" styleLbl="node1">
            <dgm:varLst>
              <dgm:chMax val="0"/>
              <dgm:chPref val="0"/>
              <dgm:bulletEnabled val="1"/>
            </dgm:varLst>
            <dgm:choose name="Name32">
              <dgm:if name="Name33" axis="root des" func="maxDepth" op="gte" val="3">
                <dgm:alg type="tx">
                  <dgm:param type="txAnchorVert" val="t"/>
                  <dgm:param type="parTxLTRAlign" val="l"/>
                  <dgm:param type="parTxRTLAlign" val="r"/>
                </dgm:alg>
              </dgm:if>
              <dgm:else name="Name34">
                <dgm:alg type="tx"/>
              </dgm:else>
            </dgm:choose>
            <dgm:shape xmlns:r="http://schemas.openxmlformats.org/officeDocument/2006/relationships" rot="90" type="rect" r:blip="" hideGeom="1">
              <dgm:adjLst/>
            </dgm:shape>
            <dgm:choose name="Name35">
              <dgm:if name="Name36" func="var" arg="dir" op="equ" val="norm">
                <dgm:presOf axis="ch ch desOrSelf" ptType="node node node" st="1 4 1" cnt="1 1 0"/>
              </dgm:if>
              <dgm:else name="Name37">
                <dgm:presOf axis="ch ch desOrSelf" ptType="node node node" st="1 3 1" cnt="1 1 0"/>
              </dgm:else>
            </dgm:choose>
            <dgm:constrLst/>
            <dgm:ruleLst>
              <dgm:rule type="primFontSz" val="5" fact="NaN" max="NaN"/>
            </dgm:ruleLst>
          </dgm:layoutNode>
        </dgm:layoutNode>
        <dgm:layoutNode name="centerTile" styleLbl="fgShp">
          <dgm:varLst>
            <dgm:chMax val="0"/>
            <dgm:chPref val="0"/>
          </dgm:varLst>
          <dgm:alg type="tx"/>
          <dgm:shape xmlns:r="http://schemas.openxmlformats.org/officeDocument/2006/relationships" type="roundRect" r:blip="">
            <dgm:adjLst/>
          </dgm:shape>
          <dgm:presOf axis="ch" ptType="node" cnt="1"/>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38"/>
    </dgm:choose>
  </dgm:layoutNode>
</dgm:layoutDef>
</file>

<file path=ppt/diagrams/layout22.xml><?xml version="1.0" encoding="utf-8"?>
<dgm:layoutDef xmlns:dgm="http://schemas.openxmlformats.org/drawingml/2006/diagram" xmlns:a="http://schemas.openxmlformats.org/drawingml/2006/main" uniqueId="urn:microsoft.com/office/officeart/2005/8/layout/matrix1">
  <dgm:title val=""/>
  <dgm:desc val=""/>
  <dgm:catLst>
    <dgm:cat type="matrix" pri="2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3" destOrd="0"/>
      </dgm:cxnLst>
      <dgm:bg/>
      <dgm:whole/>
    </dgm:dataModel>
  </dgm:styleData>
  <dgm:clrData>
    <dgm:dataModel>
      <dgm:ptLst>
        <dgm:pt modelId="0" type="doc"/>
        <dgm:pt modelId="1"/>
        <dgm:pt modelId="11"/>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3" destOrd="0"/>
      </dgm:cxnLst>
      <dgm:bg/>
      <dgm:whole/>
    </dgm:dataModel>
  </dgm:clrData>
  <dgm:layoutNode name="diagram">
    <dgm:varLst>
      <dgm:chMax val="1"/>
      <dgm:dir/>
      <dgm:animLvl val="ctr"/>
      <dgm:resizeHandles val="exact"/>
    </dgm:varLst>
    <dgm:alg type="composite"/>
    <dgm:shape xmlns:r="http://schemas.openxmlformats.org/officeDocument/2006/relationships" r:blip="">
      <dgm:adjLst/>
    </dgm:shape>
    <dgm:presOf/>
    <dgm:constrLst>
      <dgm:constr type="ctrX" for="ch" forName="matrix" refType="w" fact="0.5"/>
      <dgm:constr type="ctrY" for="ch" forName="matrix" refType="h" fact="0.5"/>
      <dgm:constr type="w" for="ch" forName="matrix" refType="w"/>
      <dgm:constr type="h" for="ch" forName="matrix" refType="h"/>
      <dgm:constr type="ctrX" for="ch" forName="centerTile" refType="w" fact="0.5"/>
      <dgm:constr type="ctrY" for="ch" forName="centerTile" refType="h" fact="0.5"/>
      <dgm:constr type="w" for="ch" forName="centerTile" refType="w" fact="0.3"/>
      <dgm:constr type="h" for="ch" forName="centerTile" refType="h" fact="0.25"/>
      <dgm:constr type="primFontSz" for="des" ptType="node" op="equ" val="65"/>
    </dgm:constrLst>
    <dgm:ruleLst/>
    <dgm:choose name="Name0">
      <dgm:if name="Name1" axis="ch" ptType="node" func="cnt" op="gte" val="1">
        <dgm:layoutNode name="matrix">
          <dgm:alg type="composite"/>
          <dgm:shape xmlns:r="http://schemas.openxmlformats.org/officeDocument/2006/relationships" r:blip="">
            <dgm:adjLst/>
          </dgm:shape>
          <dgm:presOf/>
          <dgm:constrLst>
            <dgm:constr type="l" for="ch" forName="tile1"/>
            <dgm:constr type="t" for="ch" forName="tile1"/>
            <dgm:constr type="r" for="ch" forName="tile1" refType="w" fact="0.5"/>
            <dgm:constr type="b" for="ch" forName="tile1" refType="h" fact="0.5"/>
            <dgm:constr type="l" for="ch" forName="tile1text" refType="l" refFor="ch" refForName="tile1"/>
            <dgm:constr type="t" for="ch" forName="tile1text" refType="t" refFor="ch" refForName="tile1"/>
            <dgm:constr type="w" for="ch" forName="tile1text" refType="w" refFor="ch" refForName="tile1"/>
            <dgm:constr type="h" for="ch" forName="tile1text" refType="h" refFor="ch" refForName="tile1" fact="0.75"/>
            <dgm:constr type="r" for="ch" forName="tile2" refType="w"/>
            <dgm:constr type="t" for="ch" forName="tile2"/>
            <dgm:constr type="l" for="ch" forName="tile2" refType="w" fact="0.5"/>
            <dgm:constr type="b" for="ch" forName="tile2" refType="h" fact="0.5"/>
            <dgm:constr type="r" for="ch" forName="tile2text" refType="r" refFor="ch" refForName="tile2"/>
            <dgm:constr type="t" for="ch" forName="tile2text" refType="t" refFor="ch" refForName="tile2"/>
            <dgm:constr type="w" for="ch" forName="tile2text" refType="w" refFor="ch" refForName="tile2"/>
            <dgm:constr type="h" for="ch" forName="tile2text" refType="h" refFor="ch" refForName="tile2" fact="0.75"/>
            <dgm:constr type="l" for="ch" forName="tile3"/>
            <dgm:constr type="b" for="ch" forName="tile3" refType="h"/>
            <dgm:constr type="r" for="ch" forName="tile3" refType="w" fact="0.5"/>
            <dgm:constr type="t" for="ch" forName="tile3" refType="h" fact="0.5"/>
            <dgm:constr type="l" for="ch" forName="tile3text" refType="l" refFor="ch" refForName="tile3"/>
            <dgm:constr type="b" for="ch" forName="tile3text" refType="b" refFor="ch" refForName="tile3"/>
            <dgm:constr type="w" for="ch" forName="tile3text" refType="w" refFor="ch" refForName="tile3"/>
            <dgm:constr type="h" for="ch" forName="tile3text" refType="h" refFor="ch" refForName="tile3" fact="0.75"/>
            <dgm:constr type="r" for="ch" forName="tile4" refType="w"/>
            <dgm:constr type="b" for="ch" forName="tile4" refType="h"/>
            <dgm:constr type="l" for="ch" forName="tile4" refType="w" fact="0.5"/>
            <dgm:constr type="t" for="ch" forName="tile4" refType="h" fact="0.5"/>
            <dgm:constr type="r" for="ch" forName="tile4text" refType="r" refFor="ch" refForName="tile4"/>
            <dgm:constr type="b" for="ch" forName="tile4text" refType="b" refFor="ch" refForName="tile4"/>
            <dgm:constr type="w" for="ch" forName="tile4text" refType="w" refFor="ch" refForName="tile4"/>
            <dgm:constr type="h" for="ch" forName="tile4text" refType="h" refFor="ch" refForName="tile4" fact="0.75"/>
          </dgm:constrLst>
          <dgm:ruleLst/>
          <dgm:layoutNode name="tile1" styleLbl="node1">
            <dgm:alg type="sp"/>
            <dgm:shape xmlns:r="http://schemas.openxmlformats.org/officeDocument/2006/relationships" rot="270" type="round1Rect" r:blip="">
              <dgm:adjLst/>
            </dgm:shape>
            <dgm:choose name="Name2">
              <dgm:if name="Name3" func="var" arg="dir" op="equ" val="norm">
                <dgm:presOf axis="ch ch desOrSelf" ptType="node node node" st="1 1 1" cnt="1 1 0"/>
              </dgm:if>
              <dgm:else name="Name4">
                <dgm:presOf axis="ch ch desOrSelf" ptType="node node node" st="1 2 1" cnt="1 1 0"/>
              </dgm:else>
            </dgm:choose>
            <dgm:constrLst/>
            <dgm:ruleLst/>
          </dgm:layoutNode>
          <dgm:layoutNode name="tile1text" styleLbl="node1">
            <dgm:varLst>
              <dgm:chMax val="0"/>
              <dgm:chPref val="0"/>
              <dgm:bulletEnabled val="1"/>
            </dgm:varLst>
            <dgm:choose name="Name5">
              <dgm:if name="Name6" axis="root des" func="maxDepth" op="gte" val="3">
                <dgm:alg type="tx">
                  <dgm:param type="txAnchorVert" val="t"/>
                  <dgm:param type="parTxLTRAlign" val="l"/>
                  <dgm:param type="parTxRTLAlign" val="r"/>
                </dgm:alg>
              </dgm:if>
              <dgm:else name="Name7">
                <dgm:alg type="tx"/>
              </dgm:else>
            </dgm:choose>
            <dgm:shape xmlns:r="http://schemas.openxmlformats.org/officeDocument/2006/relationships" rot="270" type="rect" r:blip="" hideGeom="1">
              <dgm:adjLst>
                <dgm:adj idx="1" val="0.2"/>
              </dgm:adjLst>
            </dgm:shape>
            <dgm:choose name="Name8">
              <dgm:if name="Name9" func="var" arg="dir" op="equ" val="norm">
                <dgm:presOf axis="ch ch desOrSelf" ptType="node node node" st="1 1 1" cnt="1 1 0"/>
              </dgm:if>
              <dgm:else name="Name10">
                <dgm:presOf axis="ch ch desOrSelf" ptType="node node node" st="1 2 1" cnt="1 1 0"/>
              </dgm:else>
            </dgm:choose>
            <dgm:constrLst/>
            <dgm:ruleLst>
              <dgm:rule type="primFontSz" val="5" fact="NaN" max="NaN"/>
            </dgm:ruleLst>
          </dgm:layoutNode>
          <dgm:layoutNode name="tile2" styleLbl="node1">
            <dgm:alg type="sp"/>
            <dgm:shape xmlns:r="http://schemas.openxmlformats.org/officeDocument/2006/relationships" type="round1Rect" r:blip="">
              <dgm:adjLst/>
            </dgm:shape>
            <dgm:choose name="Name11">
              <dgm:if name="Name12" func="var" arg="dir" op="equ" val="norm">
                <dgm:presOf axis="ch ch desOrSelf" ptType="node node node" st="1 2 1" cnt="1 1 0"/>
              </dgm:if>
              <dgm:else name="Name13">
                <dgm:presOf axis="ch ch desOrSelf" ptType="node node node" st="1 1 1" cnt="1 1 0"/>
              </dgm:else>
            </dgm:choose>
            <dgm:constrLst/>
            <dgm:ruleLst/>
          </dgm:layoutNode>
          <dgm:layoutNode name="tile2text" styleLbl="node1">
            <dgm:varLst>
              <dgm:chMax val="0"/>
              <dgm:chPref val="0"/>
              <dgm:bulletEnabled val="1"/>
            </dgm:varLst>
            <dgm:choose name="Name14">
              <dgm:if name="Name15" axis="root des" func="maxDepth" op="gte" val="3">
                <dgm:alg type="tx">
                  <dgm:param type="txAnchorVert" val="t"/>
                  <dgm:param type="parTxLTRAlign" val="l"/>
                  <dgm:param type="parTxRTLAlign" val="r"/>
                </dgm:alg>
              </dgm:if>
              <dgm:else name="Name16">
                <dgm:alg type="tx"/>
              </dgm:else>
            </dgm:choose>
            <dgm:shape xmlns:r="http://schemas.openxmlformats.org/officeDocument/2006/relationships" type="rect" r:blip="" hideGeom="1">
              <dgm:adjLst/>
            </dgm:shape>
            <dgm:choose name="Name17">
              <dgm:if name="Name18" func="var" arg="dir" op="equ" val="norm">
                <dgm:presOf axis="ch ch desOrSelf" ptType="node node node" st="1 2 1" cnt="1 1 0"/>
              </dgm:if>
              <dgm:else name="Name19">
                <dgm:presOf axis="ch ch desOrSelf" ptType="node node node" st="1 1 1" cnt="1 1 0"/>
              </dgm:else>
            </dgm:choose>
            <dgm:constrLst/>
            <dgm:ruleLst>
              <dgm:rule type="primFontSz" val="5" fact="NaN" max="NaN"/>
            </dgm:ruleLst>
          </dgm:layoutNode>
          <dgm:layoutNode name="tile3" styleLbl="node1">
            <dgm:alg type="sp"/>
            <dgm:shape xmlns:r="http://schemas.openxmlformats.org/officeDocument/2006/relationships" rot="180" type="round1Rect" r:blip="">
              <dgm:adjLst/>
            </dgm:shape>
            <dgm:choose name="Name20">
              <dgm:if name="Name21" func="var" arg="dir" op="equ" val="norm">
                <dgm:presOf axis="ch ch desOrSelf" ptType="node node node" st="1 3 1" cnt="1 1 0"/>
              </dgm:if>
              <dgm:else name="Name22">
                <dgm:presOf axis="ch ch desOrSelf" ptType="node node node" st="1 4 1" cnt="1 1 0"/>
              </dgm:else>
            </dgm:choose>
            <dgm:constrLst/>
            <dgm:ruleLst/>
          </dgm:layoutNode>
          <dgm:layoutNode name="tile3text" styleLbl="node1">
            <dgm:varLst>
              <dgm:chMax val="0"/>
              <dgm:chPref val="0"/>
              <dgm:bulletEnabled val="1"/>
            </dgm:varLst>
            <dgm:choose name="Name23">
              <dgm:if name="Name24" axis="root des" func="maxDepth" op="gte" val="3">
                <dgm:alg type="tx">
                  <dgm:param type="txAnchorVert" val="t"/>
                  <dgm:param type="parTxLTRAlign" val="l"/>
                  <dgm:param type="parTxRTLAlign" val="r"/>
                </dgm:alg>
              </dgm:if>
              <dgm:else name="Name25">
                <dgm:alg type="tx"/>
              </dgm:else>
            </dgm:choose>
            <dgm:shape xmlns:r="http://schemas.openxmlformats.org/officeDocument/2006/relationships" rot="180" type="rect" r:blip="" hideGeom="1">
              <dgm:adjLst/>
            </dgm:shape>
            <dgm:choose name="Name26">
              <dgm:if name="Name27" func="var" arg="dir" op="equ" val="norm">
                <dgm:presOf axis="ch ch desOrSelf" ptType="node node node" st="1 3 1" cnt="1 1 0"/>
              </dgm:if>
              <dgm:else name="Name28">
                <dgm:presOf axis="ch ch desOrSelf" ptType="node node node" st="1 4 1" cnt="1 1 0"/>
              </dgm:else>
            </dgm:choose>
            <dgm:constrLst/>
            <dgm:ruleLst>
              <dgm:rule type="primFontSz" val="5" fact="NaN" max="NaN"/>
            </dgm:ruleLst>
          </dgm:layoutNode>
          <dgm:layoutNode name="tile4" styleLbl="node1">
            <dgm:alg type="sp"/>
            <dgm:shape xmlns:r="http://schemas.openxmlformats.org/officeDocument/2006/relationships" rot="90" type="round1Rect" r:blip="">
              <dgm:adjLst/>
            </dgm:shape>
            <dgm:choose name="Name29">
              <dgm:if name="Name30" func="var" arg="dir" op="equ" val="norm">
                <dgm:presOf axis="ch ch desOrSelf" ptType="node node node" st="1 4 1" cnt="1 1 0"/>
              </dgm:if>
              <dgm:else name="Name31">
                <dgm:presOf axis="ch ch desOrSelf" ptType="node node node" st="1 3 1" cnt="1 1 0"/>
              </dgm:else>
            </dgm:choose>
            <dgm:constrLst/>
            <dgm:ruleLst/>
          </dgm:layoutNode>
          <dgm:layoutNode name="tile4text" styleLbl="node1">
            <dgm:varLst>
              <dgm:chMax val="0"/>
              <dgm:chPref val="0"/>
              <dgm:bulletEnabled val="1"/>
            </dgm:varLst>
            <dgm:choose name="Name32">
              <dgm:if name="Name33" axis="root des" func="maxDepth" op="gte" val="3">
                <dgm:alg type="tx">
                  <dgm:param type="txAnchorVert" val="t"/>
                  <dgm:param type="parTxLTRAlign" val="l"/>
                  <dgm:param type="parTxRTLAlign" val="r"/>
                </dgm:alg>
              </dgm:if>
              <dgm:else name="Name34">
                <dgm:alg type="tx"/>
              </dgm:else>
            </dgm:choose>
            <dgm:shape xmlns:r="http://schemas.openxmlformats.org/officeDocument/2006/relationships" rot="90" type="rect" r:blip="" hideGeom="1">
              <dgm:adjLst/>
            </dgm:shape>
            <dgm:choose name="Name35">
              <dgm:if name="Name36" func="var" arg="dir" op="equ" val="norm">
                <dgm:presOf axis="ch ch desOrSelf" ptType="node node node" st="1 4 1" cnt="1 1 0"/>
              </dgm:if>
              <dgm:else name="Name37">
                <dgm:presOf axis="ch ch desOrSelf" ptType="node node node" st="1 3 1" cnt="1 1 0"/>
              </dgm:else>
            </dgm:choose>
            <dgm:constrLst/>
            <dgm:ruleLst>
              <dgm:rule type="primFontSz" val="5" fact="NaN" max="NaN"/>
            </dgm:ruleLst>
          </dgm:layoutNode>
        </dgm:layoutNode>
        <dgm:layoutNode name="centerTile" styleLbl="fgShp">
          <dgm:varLst>
            <dgm:chMax val="0"/>
            <dgm:chPref val="0"/>
          </dgm:varLst>
          <dgm:alg type="tx"/>
          <dgm:shape xmlns:r="http://schemas.openxmlformats.org/officeDocument/2006/relationships" type="roundRect" r:blip="">
            <dgm:adjLst/>
          </dgm:shape>
          <dgm:presOf axis="ch" ptType="node" cnt="1"/>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38"/>
    </dgm:choose>
  </dgm:layoutNode>
</dgm:layoutDef>
</file>

<file path=ppt/diagrams/layout23.xml><?xml version="1.0" encoding="utf-8"?>
<dgm:layoutDef xmlns:dgm="http://schemas.openxmlformats.org/drawingml/2006/diagram" xmlns:a="http://schemas.openxmlformats.org/drawingml/2006/main" uniqueId="urn:microsoft.com/office/officeart/2005/8/layout/matrix1">
  <dgm:title val=""/>
  <dgm:desc val=""/>
  <dgm:catLst>
    <dgm:cat type="matrix" pri="2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3" destOrd="0"/>
      </dgm:cxnLst>
      <dgm:bg/>
      <dgm:whole/>
    </dgm:dataModel>
  </dgm:styleData>
  <dgm:clrData>
    <dgm:dataModel>
      <dgm:ptLst>
        <dgm:pt modelId="0" type="doc"/>
        <dgm:pt modelId="1"/>
        <dgm:pt modelId="11"/>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3" destOrd="0"/>
      </dgm:cxnLst>
      <dgm:bg/>
      <dgm:whole/>
    </dgm:dataModel>
  </dgm:clrData>
  <dgm:layoutNode name="diagram">
    <dgm:varLst>
      <dgm:chMax val="1"/>
      <dgm:dir/>
      <dgm:animLvl val="ctr"/>
      <dgm:resizeHandles val="exact"/>
    </dgm:varLst>
    <dgm:alg type="composite"/>
    <dgm:shape xmlns:r="http://schemas.openxmlformats.org/officeDocument/2006/relationships" r:blip="">
      <dgm:adjLst/>
    </dgm:shape>
    <dgm:presOf/>
    <dgm:constrLst>
      <dgm:constr type="ctrX" for="ch" forName="matrix" refType="w" fact="0.5"/>
      <dgm:constr type="ctrY" for="ch" forName="matrix" refType="h" fact="0.5"/>
      <dgm:constr type="w" for="ch" forName="matrix" refType="w"/>
      <dgm:constr type="h" for="ch" forName="matrix" refType="h"/>
      <dgm:constr type="ctrX" for="ch" forName="centerTile" refType="w" fact="0.5"/>
      <dgm:constr type="ctrY" for="ch" forName="centerTile" refType="h" fact="0.5"/>
      <dgm:constr type="w" for="ch" forName="centerTile" refType="w" fact="0.3"/>
      <dgm:constr type="h" for="ch" forName="centerTile" refType="h" fact="0.25"/>
      <dgm:constr type="primFontSz" for="des" ptType="node" op="equ" val="65"/>
    </dgm:constrLst>
    <dgm:ruleLst/>
    <dgm:choose name="Name0">
      <dgm:if name="Name1" axis="ch" ptType="node" func="cnt" op="gte" val="1">
        <dgm:layoutNode name="matrix">
          <dgm:alg type="composite"/>
          <dgm:shape xmlns:r="http://schemas.openxmlformats.org/officeDocument/2006/relationships" r:blip="">
            <dgm:adjLst/>
          </dgm:shape>
          <dgm:presOf/>
          <dgm:constrLst>
            <dgm:constr type="l" for="ch" forName="tile1"/>
            <dgm:constr type="t" for="ch" forName="tile1"/>
            <dgm:constr type="r" for="ch" forName="tile1" refType="w" fact="0.5"/>
            <dgm:constr type="b" for="ch" forName="tile1" refType="h" fact="0.5"/>
            <dgm:constr type="l" for="ch" forName="tile1text" refType="l" refFor="ch" refForName="tile1"/>
            <dgm:constr type="t" for="ch" forName="tile1text" refType="t" refFor="ch" refForName="tile1"/>
            <dgm:constr type="w" for="ch" forName="tile1text" refType="w" refFor="ch" refForName="tile1"/>
            <dgm:constr type="h" for="ch" forName="tile1text" refType="h" refFor="ch" refForName="tile1" fact="0.75"/>
            <dgm:constr type="r" for="ch" forName="tile2" refType="w"/>
            <dgm:constr type="t" for="ch" forName="tile2"/>
            <dgm:constr type="l" for="ch" forName="tile2" refType="w" fact="0.5"/>
            <dgm:constr type="b" for="ch" forName="tile2" refType="h" fact="0.5"/>
            <dgm:constr type="r" for="ch" forName="tile2text" refType="r" refFor="ch" refForName="tile2"/>
            <dgm:constr type="t" for="ch" forName="tile2text" refType="t" refFor="ch" refForName="tile2"/>
            <dgm:constr type="w" for="ch" forName="tile2text" refType="w" refFor="ch" refForName="tile2"/>
            <dgm:constr type="h" for="ch" forName="tile2text" refType="h" refFor="ch" refForName="tile2" fact="0.75"/>
            <dgm:constr type="l" for="ch" forName="tile3"/>
            <dgm:constr type="b" for="ch" forName="tile3" refType="h"/>
            <dgm:constr type="r" for="ch" forName="tile3" refType="w" fact="0.5"/>
            <dgm:constr type="t" for="ch" forName="tile3" refType="h" fact="0.5"/>
            <dgm:constr type="l" for="ch" forName="tile3text" refType="l" refFor="ch" refForName="tile3"/>
            <dgm:constr type="b" for="ch" forName="tile3text" refType="b" refFor="ch" refForName="tile3"/>
            <dgm:constr type="w" for="ch" forName="tile3text" refType="w" refFor="ch" refForName="tile3"/>
            <dgm:constr type="h" for="ch" forName="tile3text" refType="h" refFor="ch" refForName="tile3" fact="0.75"/>
            <dgm:constr type="r" for="ch" forName="tile4" refType="w"/>
            <dgm:constr type="b" for="ch" forName="tile4" refType="h"/>
            <dgm:constr type="l" for="ch" forName="tile4" refType="w" fact="0.5"/>
            <dgm:constr type="t" for="ch" forName="tile4" refType="h" fact="0.5"/>
            <dgm:constr type="r" for="ch" forName="tile4text" refType="r" refFor="ch" refForName="tile4"/>
            <dgm:constr type="b" for="ch" forName="tile4text" refType="b" refFor="ch" refForName="tile4"/>
            <dgm:constr type="w" for="ch" forName="tile4text" refType="w" refFor="ch" refForName="tile4"/>
            <dgm:constr type="h" for="ch" forName="tile4text" refType="h" refFor="ch" refForName="tile4" fact="0.75"/>
          </dgm:constrLst>
          <dgm:ruleLst/>
          <dgm:layoutNode name="tile1" styleLbl="node1">
            <dgm:alg type="sp"/>
            <dgm:shape xmlns:r="http://schemas.openxmlformats.org/officeDocument/2006/relationships" rot="270" type="round1Rect" r:blip="">
              <dgm:adjLst/>
            </dgm:shape>
            <dgm:choose name="Name2">
              <dgm:if name="Name3" func="var" arg="dir" op="equ" val="norm">
                <dgm:presOf axis="ch ch desOrSelf" ptType="node node node" st="1 1 1" cnt="1 1 0"/>
              </dgm:if>
              <dgm:else name="Name4">
                <dgm:presOf axis="ch ch desOrSelf" ptType="node node node" st="1 2 1" cnt="1 1 0"/>
              </dgm:else>
            </dgm:choose>
            <dgm:constrLst/>
            <dgm:ruleLst/>
          </dgm:layoutNode>
          <dgm:layoutNode name="tile1text" styleLbl="node1">
            <dgm:varLst>
              <dgm:chMax val="0"/>
              <dgm:chPref val="0"/>
              <dgm:bulletEnabled val="1"/>
            </dgm:varLst>
            <dgm:choose name="Name5">
              <dgm:if name="Name6" axis="root des" func="maxDepth" op="gte" val="3">
                <dgm:alg type="tx">
                  <dgm:param type="txAnchorVert" val="t"/>
                  <dgm:param type="parTxLTRAlign" val="l"/>
                  <dgm:param type="parTxRTLAlign" val="r"/>
                </dgm:alg>
              </dgm:if>
              <dgm:else name="Name7">
                <dgm:alg type="tx"/>
              </dgm:else>
            </dgm:choose>
            <dgm:shape xmlns:r="http://schemas.openxmlformats.org/officeDocument/2006/relationships" rot="270" type="rect" r:blip="" hideGeom="1">
              <dgm:adjLst>
                <dgm:adj idx="1" val="0.2"/>
              </dgm:adjLst>
            </dgm:shape>
            <dgm:choose name="Name8">
              <dgm:if name="Name9" func="var" arg="dir" op="equ" val="norm">
                <dgm:presOf axis="ch ch desOrSelf" ptType="node node node" st="1 1 1" cnt="1 1 0"/>
              </dgm:if>
              <dgm:else name="Name10">
                <dgm:presOf axis="ch ch desOrSelf" ptType="node node node" st="1 2 1" cnt="1 1 0"/>
              </dgm:else>
            </dgm:choose>
            <dgm:constrLst/>
            <dgm:ruleLst>
              <dgm:rule type="primFontSz" val="5" fact="NaN" max="NaN"/>
            </dgm:ruleLst>
          </dgm:layoutNode>
          <dgm:layoutNode name="tile2" styleLbl="node1">
            <dgm:alg type="sp"/>
            <dgm:shape xmlns:r="http://schemas.openxmlformats.org/officeDocument/2006/relationships" type="round1Rect" r:blip="">
              <dgm:adjLst/>
            </dgm:shape>
            <dgm:choose name="Name11">
              <dgm:if name="Name12" func="var" arg="dir" op="equ" val="norm">
                <dgm:presOf axis="ch ch desOrSelf" ptType="node node node" st="1 2 1" cnt="1 1 0"/>
              </dgm:if>
              <dgm:else name="Name13">
                <dgm:presOf axis="ch ch desOrSelf" ptType="node node node" st="1 1 1" cnt="1 1 0"/>
              </dgm:else>
            </dgm:choose>
            <dgm:constrLst/>
            <dgm:ruleLst/>
          </dgm:layoutNode>
          <dgm:layoutNode name="tile2text" styleLbl="node1">
            <dgm:varLst>
              <dgm:chMax val="0"/>
              <dgm:chPref val="0"/>
              <dgm:bulletEnabled val="1"/>
            </dgm:varLst>
            <dgm:choose name="Name14">
              <dgm:if name="Name15" axis="root des" func="maxDepth" op="gte" val="3">
                <dgm:alg type="tx">
                  <dgm:param type="txAnchorVert" val="t"/>
                  <dgm:param type="parTxLTRAlign" val="l"/>
                  <dgm:param type="parTxRTLAlign" val="r"/>
                </dgm:alg>
              </dgm:if>
              <dgm:else name="Name16">
                <dgm:alg type="tx"/>
              </dgm:else>
            </dgm:choose>
            <dgm:shape xmlns:r="http://schemas.openxmlformats.org/officeDocument/2006/relationships" type="rect" r:blip="" hideGeom="1">
              <dgm:adjLst/>
            </dgm:shape>
            <dgm:choose name="Name17">
              <dgm:if name="Name18" func="var" arg="dir" op="equ" val="norm">
                <dgm:presOf axis="ch ch desOrSelf" ptType="node node node" st="1 2 1" cnt="1 1 0"/>
              </dgm:if>
              <dgm:else name="Name19">
                <dgm:presOf axis="ch ch desOrSelf" ptType="node node node" st="1 1 1" cnt="1 1 0"/>
              </dgm:else>
            </dgm:choose>
            <dgm:constrLst/>
            <dgm:ruleLst>
              <dgm:rule type="primFontSz" val="5" fact="NaN" max="NaN"/>
            </dgm:ruleLst>
          </dgm:layoutNode>
          <dgm:layoutNode name="tile3" styleLbl="node1">
            <dgm:alg type="sp"/>
            <dgm:shape xmlns:r="http://schemas.openxmlformats.org/officeDocument/2006/relationships" rot="180" type="round1Rect" r:blip="">
              <dgm:adjLst/>
            </dgm:shape>
            <dgm:choose name="Name20">
              <dgm:if name="Name21" func="var" arg="dir" op="equ" val="norm">
                <dgm:presOf axis="ch ch desOrSelf" ptType="node node node" st="1 3 1" cnt="1 1 0"/>
              </dgm:if>
              <dgm:else name="Name22">
                <dgm:presOf axis="ch ch desOrSelf" ptType="node node node" st="1 4 1" cnt="1 1 0"/>
              </dgm:else>
            </dgm:choose>
            <dgm:constrLst/>
            <dgm:ruleLst/>
          </dgm:layoutNode>
          <dgm:layoutNode name="tile3text" styleLbl="node1">
            <dgm:varLst>
              <dgm:chMax val="0"/>
              <dgm:chPref val="0"/>
              <dgm:bulletEnabled val="1"/>
            </dgm:varLst>
            <dgm:choose name="Name23">
              <dgm:if name="Name24" axis="root des" func="maxDepth" op="gte" val="3">
                <dgm:alg type="tx">
                  <dgm:param type="txAnchorVert" val="t"/>
                  <dgm:param type="parTxLTRAlign" val="l"/>
                  <dgm:param type="parTxRTLAlign" val="r"/>
                </dgm:alg>
              </dgm:if>
              <dgm:else name="Name25">
                <dgm:alg type="tx"/>
              </dgm:else>
            </dgm:choose>
            <dgm:shape xmlns:r="http://schemas.openxmlformats.org/officeDocument/2006/relationships" rot="180" type="rect" r:blip="" hideGeom="1">
              <dgm:adjLst/>
            </dgm:shape>
            <dgm:choose name="Name26">
              <dgm:if name="Name27" func="var" arg="dir" op="equ" val="norm">
                <dgm:presOf axis="ch ch desOrSelf" ptType="node node node" st="1 3 1" cnt="1 1 0"/>
              </dgm:if>
              <dgm:else name="Name28">
                <dgm:presOf axis="ch ch desOrSelf" ptType="node node node" st="1 4 1" cnt="1 1 0"/>
              </dgm:else>
            </dgm:choose>
            <dgm:constrLst/>
            <dgm:ruleLst>
              <dgm:rule type="primFontSz" val="5" fact="NaN" max="NaN"/>
            </dgm:ruleLst>
          </dgm:layoutNode>
          <dgm:layoutNode name="tile4" styleLbl="node1">
            <dgm:alg type="sp"/>
            <dgm:shape xmlns:r="http://schemas.openxmlformats.org/officeDocument/2006/relationships" rot="90" type="round1Rect" r:blip="">
              <dgm:adjLst/>
            </dgm:shape>
            <dgm:choose name="Name29">
              <dgm:if name="Name30" func="var" arg="dir" op="equ" val="norm">
                <dgm:presOf axis="ch ch desOrSelf" ptType="node node node" st="1 4 1" cnt="1 1 0"/>
              </dgm:if>
              <dgm:else name="Name31">
                <dgm:presOf axis="ch ch desOrSelf" ptType="node node node" st="1 3 1" cnt="1 1 0"/>
              </dgm:else>
            </dgm:choose>
            <dgm:constrLst/>
            <dgm:ruleLst/>
          </dgm:layoutNode>
          <dgm:layoutNode name="tile4text" styleLbl="node1">
            <dgm:varLst>
              <dgm:chMax val="0"/>
              <dgm:chPref val="0"/>
              <dgm:bulletEnabled val="1"/>
            </dgm:varLst>
            <dgm:choose name="Name32">
              <dgm:if name="Name33" axis="root des" func="maxDepth" op="gte" val="3">
                <dgm:alg type="tx">
                  <dgm:param type="txAnchorVert" val="t"/>
                  <dgm:param type="parTxLTRAlign" val="l"/>
                  <dgm:param type="parTxRTLAlign" val="r"/>
                </dgm:alg>
              </dgm:if>
              <dgm:else name="Name34">
                <dgm:alg type="tx"/>
              </dgm:else>
            </dgm:choose>
            <dgm:shape xmlns:r="http://schemas.openxmlformats.org/officeDocument/2006/relationships" rot="90" type="rect" r:blip="" hideGeom="1">
              <dgm:adjLst/>
            </dgm:shape>
            <dgm:choose name="Name35">
              <dgm:if name="Name36" func="var" arg="dir" op="equ" val="norm">
                <dgm:presOf axis="ch ch desOrSelf" ptType="node node node" st="1 4 1" cnt="1 1 0"/>
              </dgm:if>
              <dgm:else name="Name37">
                <dgm:presOf axis="ch ch desOrSelf" ptType="node node node" st="1 3 1" cnt="1 1 0"/>
              </dgm:else>
            </dgm:choose>
            <dgm:constrLst/>
            <dgm:ruleLst>
              <dgm:rule type="primFontSz" val="5" fact="NaN" max="NaN"/>
            </dgm:ruleLst>
          </dgm:layoutNode>
        </dgm:layoutNode>
        <dgm:layoutNode name="centerTile" styleLbl="fgShp">
          <dgm:varLst>
            <dgm:chMax val="0"/>
            <dgm:chPref val="0"/>
          </dgm:varLst>
          <dgm:alg type="tx"/>
          <dgm:shape xmlns:r="http://schemas.openxmlformats.org/officeDocument/2006/relationships" type="roundRect" r:blip="">
            <dgm:adjLst/>
          </dgm:shape>
          <dgm:presOf axis="ch" ptType="node" cnt="1"/>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38"/>
    </dgm:choose>
  </dgm:layoutNode>
</dgm:layoutDef>
</file>

<file path=ppt/diagrams/layout24.xml><?xml version="1.0" encoding="utf-8"?>
<dgm:layoutDef xmlns:dgm="http://schemas.openxmlformats.org/drawingml/2006/diagram" xmlns:a="http://schemas.openxmlformats.org/drawingml/2006/main" uniqueId="urn:microsoft.com/office/officeart/2005/8/layout/matrix1">
  <dgm:title val=""/>
  <dgm:desc val=""/>
  <dgm:catLst>
    <dgm:cat type="matrix" pri="2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3" destOrd="0"/>
      </dgm:cxnLst>
      <dgm:bg/>
      <dgm:whole/>
    </dgm:dataModel>
  </dgm:styleData>
  <dgm:clrData>
    <dgm:dataModel>
      <dgm:ptLst>
        <dgm:pt modelId="0" type="doc"/>
        <dgm:pt modelId="1"/>
        <dgm:pt modelId="11"/>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3" destOrd="0"/>
      </dgm:cxnLst>
      <dgm:bg/>
      <dgm:whole/>
    </dgm:dataModel>
  </dgm:clrData>
  <dgm:layoutNode name="diagram">
    <dgm:varLst>
      <dgm:chMax val="1"/>
      <dgm:dir/>
      <dgm:animLvl val="ctr"/>
      <dgm:resizeHandles val="exact"/>
    </dgm:varLst>
    <dgm:alg type="composite"/>
    <dgm:shape xmlns:r="http://schemas.openxmlformats.org/officeDocument/2006/relationships" r:blip="">
      <dgm:adjLst/>
    </dgm:shape>
    <dgm:presOf/>
    <dgm:constrLst>
      <dgm:constr type="ctrX" for="ch" forName="matrix" refType="w" fact="0.5"/>
      <dgm:constr type="ctrY" for="ch" forName="matrix" refType="h" fact="0.5"/>
      <dgm:constr type="w" for="ch" forName="matrix" refType="w"/>
      <dgm:constr type="h" for="ch" forName="matrix" refType="h"/>
      <dgm:constr type="ctrX" for="ch" forName="centerTile" refType="w" fact="0.5"/>
      <dgm:constr type="ctrY" for="ch" forName="centerTile" refType="h" fact="0.5"/>
      <dgm:constr type="w" for="ch" forName="centerTile" refType="w" fact="0.3"/>
      <dgm:constr type="h" for="ch" forName="centerTile" refType="h" fact="0.25"/>
      <dgm:constr type="primFontSz" for="des" ptType="node" op="equ" val="65"/>
    </dgm:constrLst>
    <dgm:ruleLst/>
    <dgm:choose name="Name0">
      <dgm:if name="Name1" axis="ch" ptType="node" func="cnt" op="gte" val="1">
        <dgm:layoutNode name="matrix">
          <dgm:alg type="composite"/>
          <dgm:shape xmlns:r="http://schemas.openxmlformats.org/officeDocument/2006/relationships" r:blip="">
            <dgm:adjLst/>
          </dgm:shape>
          <dgm:presOf/>
          <dgm:constrLst>
            <dgm:constr type="l" for="ch" forName="tile1"/>
            <dgm:constr type="t" for="ch" forName="tile1"/>
            <dgm:constr type="r" for="ch" forName="tile1" refType="w" fact="0.5"/>
            <dgm:constr type="b" for="ch" forName="tile1" refType="h" fact="0.5"/>
            <dgm:constr type="l" for="ch" forName="tile1text" refType="l" refFor="ch" refForName="tile1"/>
            <dgm:constr type="t" for="ch" forName="tile1text" refType="t" refFor="ch" refForName="tile1"/>
            <dgm:constr type="w" for="ch" forName="tile1text" refType="w" refFor="ch" refForName="tile1"/>
            <dgm:constr type="h" for="ch" forName="tile1text" refType="h" refFor="ch" refForName="tile1" fact="0.75"/>
            <dgm:constr type="r" for="ch" forName="tile2" refType="w"/>
            <dgm:constr type="t" for="ch" forName="tile2"/>
            <dgm:constr type="l" for="ch" forName="tile2" refType="w" fact="0.5"/>
            <dgm:constr type="b" for="ch" forName="tile2" refType="h" fact="0.5"/>
            <dgm:constr type="r" for="ch" forName="tile2text" refType="r" refFor="ch" refForName="tile2"/>
            <dgm:constr type="t" for="ch" forName="tile2text" refType="t" refFor="ch" refForName="tile2"/>
            <dgm:constr type="w" for="ch" forName="tile2text" refType="w" refFor="ch" refForName="tile2"/>
            <dgm:constr type="h" for="ch" forName="tile2text" refType="h" refFor="ch" refForName="tile2" fact="0.75"/>
            <dgm:constr type="l" for="ch" forName="tile3"/>
            <dgm:constr type="b" for="ch" forName="tile3" refType="h"/>
            <dgm:constr type="r" for="ch" forName="tile3" refType="w" fact="0.5"/>
            <dgm:constr type="t" for="ch" forName="tile3" refType="h" fact="0.5"/>
            <dgm:constr type="l" for="ch" forName="tile3text" refType="l" refFor="ch" refForName="tile3"/>
            <dgm:constr type="b" for="ch" forName="tile3text" refType="b" refFor="ch" refForName="tile3"/>
            <dgm:constr type="w" for="ch" forName="tile3text" refType="w" refFor="ch" refForName="tile3"/>
            <dgm:constr type="h" for="ch" forName="tile3text" refType="h" refFor="ch" refForName="tile3" fact="0.75"/>
            <dgm:constr type="r" for="ch" forName="tile4" refType="w"/>
            <dgm:constr type="b" for="ch" forName="tile4" refType="h"/>
            <dgm:constr type="l" for="ch" forName="tile4" refType="w" fact="0.5"/>
            <dgm:constr type="t" for="ch" forName="tile4" refType="h" fact="0.5"/>
            <dgm:constr type="r" for="ch" forName="tile4text" refType="r" refFor="ch" refForName="tile4"/>
            <dgm:constr type="b" for="ch" forName="tile4text" refType="b" refFor="ch" refForName="tile4"/>
            <dgm:constr type="w" for="ch" forName="tile4text" refType="w" refFor="ch" refForName="tile4"/>
            <dgm:constr type="h" for="ch" forName="tile4text" refType="h" refFor="ch" refForName="tile4" fact="0.75"/>
          </dgm:constrLst>
          <dgm:ruleLst/>
          <dgm:layoutNode name="tile1" styleLbl="node1">
            <dgm:alg type="sp"/>
            <dgm:shape xmlns:r="http://schemas.openxmlformats.org/officeDocument/2006/relationships" rot="270" type="round1Rect" r:blip="">
              <dgm:adjLst/>
            </dgm:shape>
            <dgm:choose name="Name2">
              <dgm:if name="Name3" func="var" arg="dir" op="equ" val="norm">
                <dgm:presOf axis="ch ch desOrSelf" ptType="node node node" st="1 1 1" cnt="1 1 0"/>
              </dgm:if>
              <dgm:else name="Name4">
                <dgm:presOf axis="ch ch desOrSelf" ptType="node node node" st="1 2 1" cnt="1 1 0"/>
              </dgm:else>
            </dgm:choose>
            <dgm:constrLst/>
            <dgm:ruleLst/>
          </dgm:layoutNode>
          <dgm:layoutNode name="tile1text" styleLbl="node1">
            <dgm:varLst>
              <dgm:chMax val="0"/>
              <dgm:chPref val="0"/>
              <dgm:bulletEnabled val="1"/>
            </dgm:varLst>
            <dgm:choose name="Name5">
              <dgm:if name="Name6" axis="root des" func="maxDepth" op="gte" val="3">
                <dgm:alg type="tx">
                  <dgm:param type="txAnchorVert" val="t"/>
                  <dgm:param type="parTxLTRAlign" val="l"/>
                  <dgm:param type="parTxRTLAlign" val="r"/>
                </dgm:alg>
              </dgm:if>
              <dgm:else name="Name7">
                <dgm:alg type="tx"/>
              </dgm:else>
            </dgm:choose>
            <dgm:shape xmlns:r="http://schemas.openxmlformats.org/officeDocument/2006/relationships" rot="270" type="rect" r:blip="" hideGeom="1">
              <dgm:adjLst>
                <dgm:adj idx="1" val="0.2"/>
              </dgm:adjLst>
            </dgm:shape>
            <dgm:choose name="Name8">
              <dgm:if name="Name9" func="var" arg="dir" op="equ" val="norm">
                <dgm:presOf axis="ch ch desOrSelf" ptType="node node node" st="1 1 1" cnt="1 1 0"/>
              </dgm:if>
              <dgm:else name="Name10">
                <dgm:presOf axis="ch ch desOrSelf" ptType="node node node" st="1 2 1" cnt="1 1 0"/>
              </dgm:else>
            </dgm:choose>
            <dgm:constrLst/>
            <dgm:ruleLst>
              <dgm:rule type="primFontSz" val="5" fact="NaN" max="NaN"/>
            </dgm:ruleLst>
          </dgm:layoutNode>
          <dgm:layoutNode name="tile2" styleLbl="node1">
            <dgm:alg type="sp"/>
            <dgm:shape xmlns:r="http://schemas.openxmlformats.org/officeDocument/2006/relationships" type="round1Rect" r:blip="">
              <dgm:adjLst/>
            </dgm:shape>
            <dgm:choose name="Name11">
              <dgm:if name="Name12" func="var" arg="dir" op="equ" val="norm">
                <dgm:presOf axis="ch ch desOrSelf" ptType="node node node" st="1 2 1" cnt="1 1 0"/>
              </dgm:if>
              <dgm:else name="Name13">
                <dgm:presOf axis="ch ch desOrSelf" ptType="node node node" st="1 1 1" cnt="1 1 0"/>
              </dgm:else>
            </dgm:choose>
            <dgm:constrLst/>
            <dgm:ruleLst/>
          </dgm:layoutNode>
          <dgm:layoutNode name="tile2text" styleLbl="node1">
            <dgm:varLst>
              <dgm:chMax val="0"/>
              <dgm:chPref val="0"/>
              <dgm:bulletEnabled val="1"/>
            </dgm:varLst>
            <dgm:choose name="Name14">
              <dgm:if name="Name15" axis="root des" func="maxDepth" op="gte" val="3">
                <dgm:alg type="tx">
                  <dgm:param type="txAnchorVert" val="t"/>
                  <dgm:param type="parTxLTRAlign" val="l"/>
                  <dgm:param type="parTxRTLAlign" val="r"/>
                </dgm:alg>
              </dgm:if>
              <dgm:else name="Name16">
                <dgm:alg type="tx"/>
              </dgm:else>
            </dgm:choose>
            <dgm:shape xmlns:r="http://schemas.openxmlformats.org/officeDocument/2006/relationships" type="rect" r:blip="" hideGeom="1">
              <dgm:adjLst/>
            </dgm:shape>
            <dgm:choose name="Name17">
              <dgm:if name="Name18" func="var" arg="dir" op="equ" val="norm">
                <dgm:presOf axis="ch ch desOrSelf" ptType="node node node" st="1 2 1" cnt="1 1 0"/>
              </dgm:if>
              <dgm:else name="Name19">
                <dgm:presOf axis="ch ch desOrSelf" ptType="node node node" st="1 1 1" cnt="1 1 0"/>
              </dgm:else>
            </dgm:choose>
            <dgm:constrLst/>
            <dgm:ruleLst>
              <dgm:rule type="primFontSz" val="5" fact="NaN" max="NaN"/>
            </dgm:ruleLst>
          </dgm:layoutNode>
          <dgm:layoutNode name="tile3" styleLbl="node1">
            <dgm:alg type="sp"/>
            <dgm:shape xmlns:r="http://schemas.openxmlformats.org/officeDocument/2006/relationships" rot="180" type="round1Rect" r:blip="">
              <dgm:adjLst/>
            </dgm:shape>
            <dgm:choose name="Name20">
              <dgm:if name="Name21" func="var" arg="dir" op="equ" val="norm">
                <dgm:presOf axis="ch ch desOrSelf" ptType="node node node" st="1 3 1" cnt="1 1 0"/>
              </dgm:if>
              <dgm:else name="Name22">
                <dgm:presOf axis="ch ch desOrSelf" ptType="node node node" st="1 4 1" cnt="1 1 0"/>
              </dgm:else>
            </dgm:choose>
            <dgm:constrLst/>
            <dgm:ruleLst/>
          </dgm:layoutNode>
          <dgm:layoutNode name="tile3text" styleLbl="node1">
            <dgm:varLst>
              <dgm:chMax val="0"/>
              <dgm:chPref val="0"/>
              <dgm:bulletEnabled val="1"/>
            </dgm:varLst>
            <dgm:choose name="Name23">
              <dgm:if name="Name24" axis="root des" func="maxDepth" op="gte" val="3">
                <dgm:alg type="tx">
                  <dgm:param type="txAnchorVert" val="t"/>
                  <dgm:param type="parTxLTRAlign" val="l"/>
                  <dgm:param type="parTxRTLAlign" val="r"/>
                </dgm:alg>
              </dgm:if>
              <dgm:else name="Name25">
                <dgm:alg type="tx"/>
              </dgm:else>
            </dgm:choose>
            <dgm:shape xmlns:r="http://schemas.openxmlformats.org/officeDocument/2006/relationships" rot="180" type="rect" r:blip="" hideGeom="1">
              <dgm:adjLst/>
            </dgm:shape>
            <dgm:choose name="Name26">
              <dgm:if name="Name27" func="var" arg="dir" op="equ" val="norm">
                <dgm:presOf axis="ch ch desOrSelf" ptType="node node node" st="1 3 1" cnt="1 1 0"/>
              </dgm:if>
              <dgm:else name="Name28">
                <dgm:presOf axis="ch ch desOrSelf" ptType="node node node" st="1 4 1" cnt="1 1 0"/>
              </dgm:else>
            </dgm:choose>
            <dgm:constrLst/>
            <dgm:ruleLst>
              <dgm:rule type="primFontSz" val="5" fact="NaN" max="NaN"/>
            </dgm:ruleLst>
          </dgm:layoutNode>
          <dgm:layoutNode name="tile4" styleLbl="node1">
            <dgm:alg type="sp"/>
            <dgm:shape xmlns:r="http://schemas.openxmlformats.org/officeDocument/2006/relationships" rot="90" type="round1Rect" r:blip="">
              <dgm:adjLst/>
            </dgm:shape>
            <dgm:choose name="Name29">
              <dgm:if name="Name30" func="var" arg="dir" op="equ" val="norm">
                <dgm:presOf axis="ch ch desOrSelf" ptType="node node node" st="1 4 1" cnt="1 1 0"/>
              </dgm:if>
              <dgm:else name="Name31">
                <dgm:presOf axis="ch ch desOrSelf" ptType="node node node" st="1 3 1" cnt="1 1 0"/>
              </dgm:else>
            </dgm:choose>
            <dgm:constrLst/>
            <dgm:ruleLst/>
          </dgm:layoutNode>
          <dgm:layoutNode name="tile4text" styleLbl="node1">
            <dgm:varLst>
              <dgm:chMax val="0"/>
              <dgm:chPref val="0"/>
              <dgm:bulletEnabled val="1"/>
            </dgm:varLst>
            <dgm:choose name="Name32">
              <dgm:if name="Name33" axis="root des" func="maxDepth" op="gte" val="3">
                <dgm:alg type="tx">
                  <dgm:param type="txAnchorVert" val="t"/>
                  <dgm:param type="parTxLTRAlign" val="l"/>
                  <dgm:param type="parTxRTLAlign" val="r"/>
                </dgm:alg>
              </dgm:if>
              <dgm:else name="Name34">
                <dgm:alg type="tx"/>
              </dgm:else>
            </dgm:choose>
            <dgm:shape xmlns:r="http://schemas.openxmlformats.org/officeDocument/2006/relationships" rot="90" type="rect" r:blip="" hideGeom="1">
              <dgm:adjLst/>
            </dgm:shape>
            <dgm:choose name="Name35">
              <dgm:if name="Name36" func="var" arg="dir" op="equ" val="norm">
                <dgm:presOf axis="ch ch desOrSelf" ptType="node node node" st="1 4 1" cnt="1 1 0"/>
              </dgm:if>
              <dgm:else name="Name37">
                <dgm:presOf axis="ch ch desOrSelf" ptType="node node node" st="1 3 1" cnt="1 1 0"/>
              </dgm:else>
            </dgm:choose>
            <dgm:constrLst/>
            <dgm:ruleLst>
              <dgm:rule type="primFontSz" val="5" fact="NaN" max="NaN"/>
            </dgm:ruleLst>
          </dgm:layoutNode>
        </dgm:layoutNode>
        <dgm:layoutNode name="centerTile" styleLbl="fgShp">
          <dgm:varLst>
            <dgm:chMax val="0"/>
            <dgm:chPref val="0"/>
          </dgm:varLst>
          <dgm:alg type="tx"/>
          <dgm:shape xmlns:r="http://schemas.openxmlformats.org/officeDocument/2006/relationships" type="roundRect" r:blip="">
            <dgm:adjLst/>
          </dgm:shape>
          <dgm:presOf axis="ch" ptType="node" cnt="1"/>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38"/>
    </dgm:choose>
  </dgm:layoutNode>
</dgm:layoutDef>
</file>

<file path=ppt/diagrams/layout25.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26.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27.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28.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29.xml><?xml version="1.0" encoding="utf-8"?>
<dgm:layoutDef xmlns:dgm="http://schemas.openxmlformats.org/drawingml/2006/diagram" xmlns:a="http://schemas.openxmlformats.org/drawingml/2006/main" uniqueId="urn:microsoft.com/office/officeart/2005/8/layout/matrix1">
  <dgm:title val=""/>
  <dgm:desc val=""/>
  <dgm:catLst>
    <dgm:cat type="matrix" pri="2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3" destOrd="0"/>
      </dgm:cxnLst>
      <dgm:bg/>
      <dgm:whole/>
    </dgm:dataModel>
  </dgm:styleData>
  <dgm:clrData>
    <dgm:dataModel>
      <dgm:ptLst>
        <dgm:pt modelId="0" type="doc"/>
        <dgm:pt modelId="1"/>
        <dgm:pt modelId="11"/>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3" destOrd="0"/>
      </dgm:cxnLst>
      <dgm:bg/>
      <dgm:whole/>
    </dgm:dataModel>
  </dgm:clrData>
  <dgm:layoutNode name="diagram">
    <dgm:varLst>
      <dgm:chMax val="1"/>
      <dgm:dir/>
      <dgm:animLvl val="ctr"/>
      <dgm:resizeHandles val="exact"/>
    </dgm:varLst>
    <dgm:alg type="composite"/>
    <dgm:shape xmlns:r="http://schemas.openxmlformats.org/officeDocument/2006/relationships" r:blip="">
      <dgm:adjLst/>
    </dgm:shape>
    <dgm:presOf/>
    <dgm:constrLst>
      <dgm:constr type="ctrX" for="ch" forName="matrix" refType="w" fact="0.5"/>
      <dgm:constr type="ctrY" for="ch" forName="matrix" refType="h" fact="0.5"/>
      <dgm:constr type="w" for="ch" forName="matrix" refType="w"/>
      <dgm:constr type="h" for="ch" forName="matrix" refType="h"/>
      <dgm:constr type="ctrX" for="ch" forName="centerTile" refType="w" fact="0.5"/>
      <dgm:constr type="ctrY" for="ch" forName="centerTile" refType="h" fact="0.5"/>
      <dgm:constr type="w" for="ch" forName="centerTile" refType="w" fact="0.3"/>
      <dgm:constr type="h" for="ch" forName="centerTile" refType="h" fact="0.25"/>
      <dgm:constr type="primFontSz" for="des" ptType="node" op="equ" val="65"/>
    </dgm:constrLst>
    <dgm:ruleLst/>
    <dgm:choose name="Name0">
      <dgm:if name="Name1" axis="ch" ptType="node" func="cnt" op="gte" val="1">
        <dgm:layoutNode name="matrix">
          <dgm:alg type="composite"/>
          <dgm:shape xmlns:r="http://schemas.openxmlformats.org/officeDocument/2006/relationships" r:blip="">
            <dgm:adjLst/>
          </dgm:shape>
          <dgm:presOf/>
          <dgm:constrLst>
            <dgm:constr type="l" for="ch" forName="tile1"/>
            <dgm:constr type="t" for="ch" forName="tile1"/>
            <dgm:constr type="r" for="ch" forName="tile1" refType="w" fact="0.5"/>
            <dgm:constr type="b" for="ch" forName="tile1" refType="h" fact="0.5"/>
            <dgm:constr type="l" for="ch" forName="tile1text" refType="l" refFor="ch" refForName="tile1"/>
            <dgm:constr type="t" for="ch" forName="tile1text" refType="t" refFor="ch" refForName="tile1"/>
            <dgm:constr type="w" for="ch" forName="tile1text" refType="w" refFor="ch" refForName="tile1"/>
            <dgm:constr type="h" for="ch" forName="tile1text" refType="h" refFor="ch" refForName="tile1" fact="0.75"/>
            <dgm:constr type="r" for="ch" forName="tile2" refType="w"/>
            <dgm:constr type="t" for="ch" forName="tile2"/>
            <dgm:constr type="l" for="ch" forName="tile2" refType="w" fact="0.5"/>
            <dgm:constr type="b" for="ch" forName="tile2" refType="h" fact="0.5"/>
            <dgm:constr type="r" for="ch" forName="tile2text" refType="r" refFor="ch" refForName="tile2"/>
            <dgm:constr type="t" for="ch" forName="tile2text" refType="t" refFor="ch" refForName="tile2"/>
            <dgm:constr type="w" for="ch" forName="tile2text" refType="w" refFor="ch" refForName="tile2"/>
            <dgm:constr type="h" for="ch" forName="tile2text" refType="h" refFor="ch" refForName="tile2" fact="0.75"/>
            <dgm:constr type="l" for="ch" forName="tile3"/>
            <dgm:constr type="b" for="ch" forName="tile3" refType="h"/>
            <dgm:constr type="r" for="ch" forName="tile3" refType="w" fact="0.5"/>
            <dgm:constr type="t" for="ch" forName="tile3" refType="h" fact="0.5"/>
            <dgm:constr type="l" for="ch" forName="tile3text" refType="l" refFor="ch" refForName="tile3"/>
            <dgm:constr type="b" for="ch" forName="tile3text" refType="b" refFor="ch" refForName="tile3"/>
            <dgm:constr type="w" for="ch" forName="tile3text" refType="w" refFor="ch" refForName="tile3"/>
            <dgm:constr type="h" for="ch" forName="tile3text" refType="h" refFor="ch" refForName="tile3" fact="0.75"/>
            <dgm:constr type="r" for="ch" forName="tile4" refType="w"/>
            <dgm:constr type="b" for="ch" forName="tile4" refType="h"/>
            <dgm:constr type="l" for="ch" forName="tile4" refType="w" fact="0.5"/>
            <dgm:constr type="t" for="ch" forName="tile4" refType="h" fact="0.5"/>
            <dgm:constr type="r" for="ch" forName="tile4text" refType="r" refFor="ch" refForName="tile4"/>
            <dgm:constr type="b" for="ch" forName="tile4text" refType="b" refFor="ch" refForName="tile4"/>
            <dgm:constr type="w" for="ch" forName="tile4text" refType="w" refFor="ch" refForName="tile4"/>
            <dgm:constr type="h" for="ch" forName="tile4text" refType="h" refFor="ch" refForName="tile4" fact="0.75"/>
          </dgm:constrLst>
          <dgm:ruleLst/>
          <dgm:layoutNode name="tile1" styleLbl="node1">
            <dgm:alg type="sp"/>
            <dgm:shape xmlns:r="http://schemas.openxmlformats.org/officeDocument/2006/relationships" rot="270" type="round1Rect" r:blip="">
              <dgm:adjLst/>
            </dgm:shape>
            <dgm:choose name="Name2">
              <dgm:if name="Name3" func="var" arg="dir" op="equ" val="norm">
                <dgm:presOf axis="ch ch desOrSelf" ptType="node node node" st="1 1 1" cnt="1 1 0"/>
              </dgm:if>
              <dgm:else name="Name4">
                <dgm:presOf axis="ch ch desOrSelf" ptType="node node node" st="1 2 1" cnt="1 1 0"/>
              </dgm:else>
            </dgm:choose>
            <dgm:constrLst/>
            <dgm:ruleLst/>
          </dgm:layoutNode>
          <dgm:layoutNode name="tile1text" styleLbl="node1">
            <dgm:varLst>
              <dgm:chMax val="0"/>
              <dgm:chPref val="0"/>
              <dgm:bulletEnabled val="1"/>
            </dgm:varLst>
            <dgm:choose name="Name5">
              <dgm:if name="Name6" axis="root des" func="maxDepth" op="gte" val="3">
                <dgm:alg type="tx">
                  <dgm:param type="txAnchorVert" val="t"/>
                  <dgm:param type="parTxLTRAlign" val="l"/>
                  <dgm:param type="parTxRTLAlign" val="r"/>
                </dgm:alg>
              </dgm:if>
              <dgm:else name="Name7">
                <dgm:alg type="tx"/>
              </dgm:else>
            </dgm:choose>
            <dgm:shape xmlns:r="http://schemas.openxmlformats.org/officeDocument/2006/relationships" rot="270" type="rect" r:blip="" hideGeom="1">
              <dgm:adjLst>
                <dgm:adj idx="1" val="0.2"/>
              </dgm:adjLst>
            </dgm:shape>
            <dgm:choose name="Name8">
              <dgm:if name="Name9" func="var" arg="dir" op="equ" val="norm">
                <dgm:presOf axis="ch ch desOrSelf" ptType="node node node" st="1 1 1" cnt="1 1 0"/>
              </dgm:if>
              <dgm:else name="Name10">
                <dgm:presOf axis="ch ch desOrSelf" ptType="node node node" st="1 2 1" cnt="1 1 0"/>
              </dgm:else>
            </dgm:choose>
            <dgm:constrLst/>
            <dgm:ruleLst>
              <dgm:rule type="primFontSz" val="5" fact="NaN" max="NaN"/>
            </dgm:ruleLst>
          </dgm:layoutNode>
          <dgm:layoutNode name="tile2" styleLbl="node1">
            <dgm:alg type="sp"/>
            <dgm:shape xmlns:r="http://schemas.openxmlformats.org/officeDocument/2006/relationships" type="round1Rect" r:blip="">
              <dgm:adjLst/>
            </dgm:shape>
            <dgm:choose name="Name11">
              <dgm:if name="Name12" func="var" arg="dir" op="equ" val="norm">
                <dgm:presOf axis="ch ch desOrSelf" ptType="node node node" st="1 2 1" cnt="1 1 0"/>
              </dgm:if>
              <dgm:else name="Name13">
                <dgm:presOf axis="ch ch desOrSelf" ptType="node node node" st="1 1 1" cnt="1 1 0"/>
              </dgm:else>
            </dgm:choose>
            <dgm:constrLst/>
            <dgm:ruleLst/>
          </dgm:layoutNode>
          <dgm:layoutNode name="tile2text" styleLbl="node1">
            <dgm:varLst>
              <dgm:chMax val="0"/>
              <dgm:chPref val="0"/>
              <dgm:bulletEnabled val="1"/>
            </dgm:varLst>
            <dgm:choose name="Name14">
              <dgm:if name="Name15" axis="root des" func="maxDepth" op="gte" val="3">
                <dgm:alg type="tx">
                  <dgm:param type="txAnchorVert" val="t"/>
                  <dgm:param type="parTxLTRAlign" val="l"/>
                  <dgm:param type="parTxRTLAlign" val="r"/>
                </dgm:alg>
              </dgm:if>
              <dgm:else name="Name16">
                <dgm:alg type="tx"/>
              </dgm:else>
            </dgm:choose>
            <dgm:shape xmlns:r="http://schemas.openxmlformats.org/officeDocument/2006/relationships" type="rect" r:blip="" hideGeom="1">
              <dgm:adjLst/>
            </dgm:shape>
            <dgm:choose name="Name17">
              <dgm:if name="Name18" func="var" arg="dir" op="equ" val="norm">
                <dgm:presOf axis="ch ch desOrSelf" ptType="node node node" st="1 2 1" cnt="1 1 0"/>
              </dgm:if>
              <dgm:else name="Name19">
                <dgm:presOf axis="ch ch desOrSelf" ptType="node node node" st="1 1 1" cnt="1 1 0"/>
              </dgm:else>
            </dgm:choose>
            <dgm:constrLst/>
            <dgm:ruleLst>
              <dgm:rule type="primFontSz" val="5" fact="NaN" max="NaN"/>
            </dgm:ruleLst>
          </dgm:layoutNode>
          <dgm:layoutNode name="tile3" styleLbl="node1">
            <dgm:alg type="sp"/>
            <dgm:shape xmlns:r="http://schemas.openxmlformats.org/officeDocument/2006/relationships" rot="180" type="round1Rect" r:blip="">
              <dgm:adjLst/>
            </dgm:shape>
            <dgm:choose name="Name20">
              <dgm:if name="Name21" func="var" arg="dir" op="equ" val="norm">
                <dgm:presOf axis="ch ch desOrSelf" ptType="node node node" st="1 3 1" cnt="1 1 0"/>
              </dgm:if>
              <dgm:else name="Name22">
                <dgm:presOf axis="ch ch desOrSelf" ptType="node node node" st="1 4 1" cnt="1 1 0"/>
              </dgm:else>
            </dgm:choose>
            <dgm:constrLst/>
            <dgm:ruleLst/>
          </dgm:layoutNode>
          <dgm:layoutNode name="tile3text" styleLbl="node1">
            <dgm:varLst>
              <dgm:chMax val="0"/>
              <dgm:chPref val="0"/>
              <dgm:bulletEnabled val="1"/>
            </dgm:varLst>
            <dgm:choose name="Name23">
              <dgm:if name="Name24" axis="root des" func="maxDepth" op="gte" val="3">
                <dgm:alg type="tx">
                  <dgm:param type="txAnchorVert" val="t"/>
                  <dgm:param type="parTxLTRAlign" val="l"/>
                  <dgm:param type="parTxRTLAlign" val="r"/>
                </dgm:alg>
              </dgm:if>
              <dgm:else name="Name25">
                <dgm:alg type="tx"/>
              </dgm:else>
            </dgm:choose>
            <dgm:shape xmlns:r="http://schemas.openxmlformats.org/officeDocument/2006/relationships" rot="180" type="rect" r:blip="" hideGeom="1">
              <dgm:adjLst/>
            </dgm:shape>
            <dgm:choose name="Name26">
              <dgm:if name="Name27" func="var" arg="dir" op="equ" val="norm">
                <dgm:presOf axis="ch ch desOrSelf" ptType="node node node" st="1 3 1" cnt="1 1 0"/>
              </dgm:if>
              <dgm:else name="Name28">
                <dgm:presOf axis="ch ch desOrSelf" ptType="node node node" st="1 4 1" cnt="1 1 0"/>
              </dgm:else>
            </dgm:choose>
            <dgm:constrLst/>
            <dgm:ruleLst>
              <dgm:rule type="primFontSz" val="5" fact="NaN" max="NaN"/>
            </dgm:ruleLst>
          </dgm:layoutNode>
          <dgm:layoutNode name="tile4" styleLbl="node1">
            <dgm:alg type="sp"/>
            <dgm:shape xmlns:r="http://schemas.openxmlformats.org/officeDocument/2006/relationships" rot="90" type="round1Rect" r:blip="">
              <dgm:adjLst/>
            </dgm:shape>
            <dgm:choose name="Name29">
              <dgm:if name="Name30" func="var" arg="dir" op="equ" val="norm">
                <dgm:presOf axis="ch ch desOrSelf" ptType="node node node" st="1 4 1" cnt="1 1 0"/>
              </dgm:if>
              <dgm:else name="Name31">
                <dgm:presOf axis="ch ch desOrSelf" ptType="node node node" st="1 3 1" cnt="1 1 0"/>
              </dgm:else>
            </dgm:choose>
            <dgm:constrLst/>
            <dgm:ruleLst/>
          </dgm:layoutNode>
          <dgm:layoutNode name="tile4text" styleLbl="node1">
            <dgm:varLst>
              <dgm:chMax val="0"/>
              <dgm:chPref val="0"/>
              <dgm:bulletEnabled val="1"/>
            </dgm:varLst>
            <dgm:choose name="Name32">
              <dgm:if name="Name33" axis="root des" func="maxDepth" op="gte" val="3">
                <dgm:alg type="tx">
                  <dgm:param type="txAnchorVert" val="t"/>
                  <dgm:param type="parTxLTRAlign" val="l"/>
                  <dgm:param type="parTxRTLAlign" val="r"/>
                </dgm:alg>
              </dgm:if>
              <dgm:else name="Name34">
                <dgm:alg type="tx"/>
              </dgm:else>
            </dgm:choose>
            <dgm:shape xmlns:r="http://schemas.openxmlformats.org/officeDocument/2006/relationships" rot="90" type="rect" r:blip="" hideGeom="1">
              <dgm:adjLst/>
            </dgm:shape>
            <dgm:choose name="Name35">
              <dgm:if name="Name36" func="var" arg="dir" op="equ" val="norm">
                <dgm:presOf axis="ch ch desOrSelf" ptType="node node node" st="1 4 1" cnt="1 1 0"/>
              </dgm:if>
              <dgm:else name="Name37">
                <dgm:presOf axis="ch ch desOrSelf" ptType="node node node" st="1 3 1" cnt="1 1 0"/>
              </dgm:else>
            </dgm:choose>
            <dgm:constrLst/>
            <dgm:ruleLst>
              <dgm:rule type="primFontSz" val="5" fact="NaN" max="NaN"/>
            </dgm:ruleLst>
          </dgm:layoutNode>
        </dgm:layoutNode>
        <dgm:layoutNode name="centerTile" styleLbl="fgShp">
          <dgm:varLst>
            <dgm:chMax val="0"/>
            <dgm:chPref val="0"/>
          </dgm:varLst>
          <dgm:alg type="tx"/>
          <dgm:shape xmlns:r="http://schemas.openxmlformats.org/officeDocument/2006/relationships" type="roundRect" r:blip="">
            <dgm:adjLst/>
          </dgm:shape>
          <dgm:presOf axis="ch" ptType="node" cnt="1"/>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38"/>
    </dgm:choose>
  </dgm:layoutNode>
</dgm:layoutDef>
</file>

<file path=ppt/diagrams/layout3.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30.xml><?xml version="1.0" encoding="utf-8"?>
<dgm:layoutDef xmlns:dgm="http://schemas.openxmlformats.org/drawingml/2006/diagram" xmlns:a="http://schemas.openxmlformats.org/drawingml/2006/main" uniqueId="urn:microsoft.com/office/officeart/2005/8/layout/matrix1">
  <dgm:title val=""/>
  <dgm:desc val=""/>
  <dgm:catLst>
    <dgm:cat type="matrix" pri="2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3" destOrd="0"/>
      </dgm:cxnLst>
      <dgm:bg/>
      <dgm:whole/>
    </dgm:dataModel>
  </dgm:styleData>
  <dgm:clrData>
    <dgm:dataModel>
      <dgm:ptLst>
        <dgm:pt modelId="0" type="doc"/>
        <dgm:pt modelId="1"/>
        <dgm:pt modelId="11"/>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3" destOrd="0"/>
      </dgm:cxnLst>
      <dgm:bg/>
      <dgm:whole/>
    </dgm:dataModel>
  </dgm:clrData>
  <dgm:layoutNode name="diagram">
    <dgm:varLst>
      <dgm:chMax val="1"/>
      <dgm:dir/>
      <dgm:animLvl val="ctr"/>
      <dgm:resizeHandles val="exact"/>
    </dgm:varLst>
    <dgm:alg type="composite"/>
    <dgm:shape xmlns:r="http://schemas.openxmlformats.org/officeDocument/2006/relationships" r:blip="">
      <dgm:adjLst/>
    </dgm:shape>
    <dgm:presOf/>
    <dgm:constrLst>
      <dgm:constr type="ctrX" for="ch" forName="matrix" refType="w" fact="0.5"/>
      <dgm:constr type="ctrY" for="ch" forName="matrix" refType="h" fact="0.5"/>
      <dgm:constr type="w" for="ch" forName="matrix" refType="w"/>
      <dgm:constr type="h" for="ch" forName="matrix" refType="h"/>
      <dgm:constr type="ctrX" for="ch" forName="centerTile" refType="w" fact="0.5"/>
      <dgm:constr type="ctrY" for="ch" forName="centerTile" refType="h" fact="0.5"/>
      <dgm:constr type="w" for="ch" forName="centerTile" refType="w" fact="0.3"/>
      <dgm:constr type="h" for="ch" forName="centerTile" refType="h" fact="0.25"/>
      <dgm:constr type="primFontSz" for="des" ptType="node" op="equ" val="65"/>
    </dgm:constrLst>
    <dgm:ruleLst/>
    <dgm:choose name="Name0">
      <dgm:if name="Name1" axis="ch" ptType="node" func="cnt" op="gte" val="1">
        <dgm:layoutNode name="matrix">
          <dgm:alg type="composite"/>
          <dgm:shape xmlns:r="http://schemas.openxmlformats.org/officeDocument/2006/relationships" r:blip="">
            <dgm:adjLst/>
          </dgm:shape>
          <dgm:presOf/>
          <dgm:constrLst>
            <dgm:constr type="l" for="ch" forName="tile1"/>
            <dgm:constr type="t" for="ch" forName="tile1"/>
            <dgm:constr type="r" for="ch" forName="tile1" refType="w" fact="0.5"/>
            <dgm:constr type="b" for="ch" forName="tile1" refType="h" fact="0.5"/>
            <dgm:constr type="l" for="ch" forName="tile1text" refType="l" refFor="ch" refForName="tile1"/>
            <dgm:constr type="t" for="ch" forName="tile1text" refType="t" refFor="ch" refForName="tile1"/>
            <dgm:constr type="w" for="ch" forName="tile1text" refType="w" refFor="ch" refForName="tile1"/>
            <dgm:constr type="h" for="ch" forName="tile1text" refType="h" refFor="ch" refForName="tile1" fact="0.75"/>
            <dgm:constr type="r" for="ch" forName="tile2" refType="w"/>
            <dgm:constr type="t" for="ch" forName="tile2"/>
            <dgm:constr type="l" for="ch" forName="tile2" refType="w" fact="0.5"/>
            <dgm:constr type="b" for="ch" forName="tile2" refType="h" fact="0.5"/>
            <dgm:constr type="r" for="ch" forName="tile2text" refType="r" refFor="ch" refForName="tile2"/>
            <dgm:constr type="t" for="ch" forName="tile2text" refType="t" refFor="ch" refForName="tile2"/>
            <dgm:constr type="w" for="ch" forName="tile2text" refType="w" refFor="ch" refForName="tile2"/>
            <dgm:constr type="h" for="ch" forName="tile2text" refType="h" refFor="ch" refForName="tile2" fact="0.75"/>
            <dgm:constr type="l" for="ch" forName="tile3"/>
            <dgm:constr type="b" for="ch" forName="tile3" refType="h"/>
            <dgm:constr type="r" for="ch" forName="tile3" refType="w" fact="0.5"/>
            <dgm:constr type="t" for="ch" forName="tile3" refType="h" fact="0.5"/>
            <dgm:constr type="l" for="ch" forName="tile3text" refType="l" refFor="ch" refForName="tile3"/>
            <dgm:constr type="b" for="ch" forName="tile3text" refType="b" refFor="ch" refForName="tile3"/>
            <dgm:constr type="w" for="ch" forName="tile3text" refType="w" refFor="ch" refForName="tile3"/>
            <dgm:constr type="h" for="ch" forName="tile3text" refType="h" refFor="ch" refForName="tile3" fact="0.75"/>
            <dgm:constr type="r" for="ch" forName="tile4" refType="w"/>
            <dgm:constr type="b" for="ch" forName="tile4" refType="h"/>
            <dgm:constr type="l" for="ch" forName="tile4" refType="w" fact="0.5"/>
            <dgm:constr type="t" for="ch" forName="tile4" refType="h" fact="0.5"/>
            <dgm:constr type="r" for="ch" forName="tile4text" refType="r" refFor="ch" refForName="tile4"/>
            <dgm:constr type="b" for="ch" forName="tile4text" refType="b" refFor="ch" refForName="tile4"/>
            <dgm:constr type="w" for="ch" forName="tile4text" refType="w" refFor="ch" refForName="tile4"/>
            <dgm:constr type="h" for="ch" forName="tile4text" refType="h" refFor="ch" refForName="tile4" fact="0.75"/>
          </dgm:constrLst>
          <dgm:ruleLst/>
          <dgm:layoutNode name="tile1" styleLbl="node1">
            <dgm:alg type="sp"/>
            <dgm:shape xmlns:r="http://schemas.openxmlformats.org/officeDocument/2006/relationships" rot="270" type="round1Rect" r:blip="">
              <dgm:adjLst/>
            </dgm:shape>
            <dgm:choose name="Name2">
              <dgm:if name="Name3" func="var" arg="dir" op="equ" val="norm">
                <dgm:presOf axis="ch ch desOrSelf" ptType="node node node" st="1 1 1" cnt="1 1 0"/>
              </dgm:if>
              <dgm:else name="Name4">
                <dgm:presOf axis="ch ch desOrSelf" ptType="node node node" st="1 2 1" cnt="1 1 0"/>
              </dgm:else>
            </dgm:choose>
            <dgm:constrLst/>
            <dgm:ruleLst/>
          </dgm:layoutNode>
          <dgm:layoutNode name="tile1text" styleLbl="node1">
            <dgm:varLst>
              <dgm:chMax val="0"/>
              <dgm:chPref val="0"/>
              <dgm:bulletEnabled val="1"/>
            </dgm:varLst>
            <dgm:choose name="Name5">
              <dgm:if name="Name6" axis="root des" func="maxDepth" op="gte" val="3">
                <dgm:alg type="tx">
                  <dgm:param type="txAnchorVert" val="t"/>
                  <dgm:param type="parTxLTRAlign" val="l"/>
                  <dgm:param type="parTxRTLAlign" val="r"/>
                </dgm:alg>
              </dgm:if>
              <dgm:else name="Name7">
                <dgm:alg type="tx"/>
              </dgm:else>
            </dgm:choose>
            <dgm:shape xmlns:r="http://schemas.openxmlformats.org/officeDocument/2006/relationships" rot="270" type="rect" r:blip="" hideGeom="1">
              <dgm:adjLst>
                <dgm:adj idx="1" val="0.2"/>
              </dgm:adjLst>
            </dgm:shape>
            <dgm:choose name="Name8">
              <dgm:if name="Name9" func="var" arg="dir" op="equ" val="norm">
                <dgm:presOf axis="ch ch desOrSelf" ptType="node node node" st="1 1 1" cnt="1 1 0"/>
              </dgm:if>
              <dgm:else name="Name10">
                <dgm:presOf axis="ch ch desOrSelf" ptType="node node node" st="1 2 1" cnt="1 1 0"/>
              </dgm:else>
            </dgm:choose>
            <dgm:constrLst/>
            <dgm:ruleLst>
              <dgm:rule type="primFontSz" val="5" fact="NaN" max="NaN"/>
            </dgm:ruleLst>
          </dgm:layoutNode>
          <dgm:layoutNode name="tile2" styleLbl="node1">
            <dgm:alg type="sp"/>
            <dgm:shape xmlns:r="http://schemas.openxmlformats.org/officeDocument/2006/relationships" type="round1Rect" r:blip="">
              <dgm:adjLst/>
            </dgm:shape>
            <dgm:choose name="Name11">
              <dgm:if name="Name12" func="var" arg="dir" op="equ" val="norm">
                <dgm:presOf axis="ch ch desOrSelf" ptType="node node node" st="1 2 1" cnt="1 1 0"/>
              </dgm:if>
              <dgm:else name="Name13">
                <dgm:presOf axis="ch ch desOrSelf" ptType="node node node" st="1 1 1" cnt="1 1 0"/>
              </dgm:else>
            </dgm:choose>
            <dgm:constrLst/>
            <dgm:ruleLst/>
          </dgm:layoutNode>
          <dgm:layoutNode name="tile2text" styleLbl="node1">
            <dgm:varLst>
              <dgm:chMax val="0"/>
              <dgm:chPref val="0"/>
              <dgm:bulletEnabled val="1"/>
            </dgm:varLst>
            <dgm:choose name="Name14">
              <dgm:if name="Name15" axis="root des" func="maxDepth" op="gte" val="3">
                <dgm:alg type="tx">
                  <dgm:param type="txAnchorVert" val="t"/>
                  <dgm:param type="parTxLTRAlign" val="l"/>
                  <dgm:param type="parTxRTLAlign" val="r"/>
                </dgm:alg>
              </dgm:if>
              <dgm:else name="Name16">
                <dgm:alg type="tx"/>
              </dgm:else>
            </dgm:choose>
            <dgm:shape xmlns:r="http://schemas.openxmlformats.org/officeDocument/2006/relationships" type="rect" r:blip="" hideGeom="1">
              <dgm:adjLst/>
            </dgm:shape>
            <dgm:choose name="Name17">
              <dgm:if name="Name18" func="var" arg="dir" op="equ" val="norm">
                <dgm:presOf axis="ch ch desOrSelf" ptType="node node node" st="1 2 1" cnt="1 1 0"/>
              </dgm:if>
              <dgm:else name="Name19">
                <dgm:presOf axis="ch ch desOrSelf" ptType="node node node" st="1 1 1" cnt="1 1 0"/>
              </dgm:else>
            </dgm:choose>
            <dgm:constrLst/>
            <dgm:ruleLst>
              <dgm:rule type="primFontSz" val="5" fact="NaN" max="NaN"/>
            </dgm:ruleLst>
          </dgm:layoutNode>
          <dgm:layoutNode name="tile3" styleLbl="node1">
            <dgm:alg type="sp"/>
            <dgm:shape xmlns:r="http://schemas.openxmlformats.org/officeDocument/2006/relationships" rot="180" type="round1Rect" r:blip="">
              <dgm:adjLst/>
            </dgm:shape>
            <dgm:choose name="Name20">
              <dgm:if name="Name21" func="var" arg="dir" op="equ" val="norm">
                <dgm:presOf axis="ch ch desOrSelf" ptType="node node node" st="1 3 1" cnt="1 1 0"/>
              </dgm:if>
              <dgm:else name="Name22">
                <dgm:presOf axis="ch ch desOrSelf" ptType="node node node" st="1 4 1" cnt="1 1 0"/>
              </dgm:else>
            </dgm:choose>
            <dgm:constrLst/>
            <dgm:ruleLst/>
          </dgm:layoutNode>
          <dgm:layoutNode name="tile3text" styleLbl="node1">
            <dgm:varLst>
              <dgm:chMax val="0"/>
              <dgm:chPref val="0"/>
              <dgm:bulletEnabled val="1"/>
            </dgm:varLst>
            <dgm:choose name="Name23">
              <dgm:if name="Name24" axis="root des" func="maxDepth" op="gte" val="3">
                <dgm:alg type="tx">
                  <dgm:param type="txAnchorVert" val="t"/>
                  <dgm:param type="parTxLTRAlign" val="l"/>
                  <dgm:param type="parTxRTLAlign" val="r"/>
                </dgm:alg>
              </dgm:if>
              <dgm:else name="Name25">
                <dgm:alg type="tx"/>
              </dgm:else>
            </dgm:choose>
            <dgm:shape xmlns:r="http://schemas.openxmlformats.org/officeDocument/2006/relationships" rot="180" type="rect" r:blip="" hideGeom="1">
              <dgm:adjLst/>
            </dgm:shape>
            <dgm:choose name="Name26">
              <dgm:if name="Name27" func="var" arg="dir" op="equ" val="norm">
                <dgm:presOf axis="ch ch desOrSelf" ptType="node node node" st="1 3 1" cnt="1 1 0"/>
              </dgm:if>
              <dgm:else name="Name28">
                <dgm:presOf axis="ch ch desOrSelf" ptType="node node node" st="1 4 1" cnt="1 1 0"/>
              </dgm:else>
            </dgm:choose>
            <dgm:constrLst/>
            <dgm:ruleLst>
              <dgm:rule type="primFontSz" val="5" fact="NaN" max="NaN"/>
            </dgm:ruleLst>
          </dgm:layoutNode>
          <dgm:layoutNode name="tile4" styleLbl="node1">
            <dgm:alg type="sp"/>
            <dgm:shape xmlns:r="http://schemas.openxmlformats.org/officeDocument/2006/relationships" rot="90" type="round1Rect" r:blip="">
              <dgm:adjLst/>
            </dgm:shape>
            <dgm:choose name="Name29">
              <dgm:if name="Name30" func="var" arg="dir" op="equ" val="norm">
                <dgm:presOf axis="ch ch desOrSelf" ptType="node node node" st="1 4 1" cnt="1 1 0"/>
              </dgm:if>
              <dgm:else name="Name31">
                <dgm:presOf axis="ch ch desOrSelf" ptType="node node node" st="1 3 1" cnt="1 1 0"/>
              </dgm:else>
            </dgm:choose>
            <dgm:constrLst/>
            <dgm:ruleLst/>
          </dgm:layoutNode>
          <dgm:layoutNode name="tile4text" styleLbl="node1">
            <dgm:varLst>
              <dgm:chMax val="0"/>
              <dgm:chPref val="0"/>
              <dgm:bulletEnabled val="1"/>
            </dgm:varLst>
            <dgm:choose name="Name32">
              <dgm:if name="Name33" axis="root des" func="maxDepth" op="gte" val="3">
                <dgm:alg type="tx">
                  <dgm:param type="txAnchorVert" val="t"/>
                  <dgm:param type="parTxLTRAlign" val="l"/>
                  <dgm:param type="parTxRTLAlign" val="r"/>
                </dgm:alg>
              </dgm:if>
              <dgm:else name="Name34">
                <dgm:alg type="tx"/>
              </dgm:else>
            </dgm:choose>
            <dgm:shape xmlns:r="http://schemas.openxmlformats.org/officeDocument/2006/relationships" rot="90" type="rect" r:blip="" hideGeom="1">
              <dgm:adjLst/>
            </dgm:shape>
            <dgm:choose name="Name35">
              <dgm:if name="Name36" func="var" arg="dir" op="equ" val="norm">
                <dgm:presOf axis="ch ch desOrSelf" ptType="node node node" st="1 4 1" cnt="1 1 0"/>
              </dgm:if>
              <dgm:else name="Name37">
                <dgm:presOf axis="ch ch desOrSelf" ptType="node node node" st="1 3 1" cnt="1 1 0"/>
              </dgm:else>
            </dgm:choose>
            <dgm:constrLst/>
            <dgm:ruleLst>
              <dgm:rule type="primFontSz" val="5" fact="NaN" max="NaN"/>
            </dgm:ruleLst>
          </dgm:layoutNode>
        </dgm:layoutNode>
        <dgm:layoutNode name="centerTile" styleLbl="fgShp">
          <dgm:varLst>
            <dgm:chMax val="0"/>
            <dgm:chPref val="0"/>
          </dgm:varLst>
          <dgm:alg type="tx"/>
          <dgm:shape xmlns:r="http://schemas.openxmlformats.org/officeDocument/2006/relationships" type="roundRect" r:blip="">
            <dgm:adjLst/>
          </dgm:shape>
          <dgm:presOf axis="ch" ptType="node" cnt="1"/>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38"/>
    </dgm:choose>
  </dgm:layoutNode>
</dgm:layoutDef>
</file>

<file path=ppt/diagrams/layout31.xml><?xml version="1.0" encoding="utf-8"?>
<dgm:layoutDef xmlns:dgm="http://schemas.openxmlformats.org/drawingml/2006/diagram" xmlns:a="http://schemas.openxmlformats.org/drawingml/2006/main" uniqueId="urn:microsoft.com/office/officeart/2005/8/layout/matrix1">
  <dgm:title val=""/>
  <dgm:desc val=""/>
  <dgm:catLst>
    <dgm:cat type="matrix" pri="2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3" destOrd="0"/>
      </dgm:cxnLst>
      <dgm:bg/>
      <dgm:whole/>
    </dgm:dataModel>
  </dgm:styleData>
  <dgm:clrData>
    <dgm:dataModel>
      <dgm:ptLst>
        <dgm:pt modelId="0" type="doc"/>
        <dgm:pt modelId="1"/>
        <dgm:pt modelId="11"/>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3" destOrd="0"/>
      </dgm:cxnLst>
      <dgm:bg/>
      <dgm:whole/>
    </dgm:dataModel>
  </dgm:clrData>
  <dgm:layoutNode name="diagram">
    <dgm:varLst>
      <dgm:chMax val="1"/>
      <dgm:dir/>
      <dgm:animLvl val="ctr"/>
      <dgm:resizeHandles val="exact"/>
    </dgm:varLst>
    <dgm:alg type="composite"/>
    <dgm:shape xmlns:r="http://schemas.openxmlformats.org/officeDocument/2006/relationships" r:blip="">
      <dgm:adjLst/>
    </dgm:shape>
    <dgm:presOf/>
    <dgm:constrLst>
      <dgm:constr type="ctrX" for="ch" forName="matrix" refType="w" fact="0.5"/>
      <dgm:constr type="ctrY" for="ch" forName="matrix" refType="h" fact="0.5"/>
      <dgm:constr type="w" for="ch" forName="matrix" refType="w"/>
      <dgm:constr type="h" for="ch" forName="matrix" refType="h"/>
      <dgm:constr type="ctrX" for="ch" forName="centerTile" refType="w" fact="0.5"/>
      <dgm:constr type="ctrY" for="ch" forName="centerTile" refType="h" fact="0.5"/>
      <dgm:constr type="w" for="ch" forName="centerTile" refType="w" fact="0.3"/>
      <dgm:constr type="h" for="ch" forName="centerTile" refType="h" fact="0.25"/>
      <dgm:constr type="primFontSz" for="des" ptType="node" op="equ" val="65"/>
    </dgm:constrLst>
    <dgm:ruleLst/>
    <dgm:choose name="Name0">
      <dgm:if name="Name1" axis="ch" ptType="node" func="cnt" op="gte" val="1">
        <dgm:layoutNode name="matrix">
          <dgm:alg type="composite"/>
          <dgm:shape xmlns:r="http://schemas.openxmlformats.org/officeDocument/2006/relationships" r:blip="">
            <dgm:adjLst/>
          </dgm:shape>
          <dgm:presOf/>
          <dgm:constrLst>
            <dgm:constr type="l" for="ch" forName="tile1"/>
            <dgm:constr type="t" for="ch" forName="tile1"/>
            <dgm:constr type="r" for="ch" forName="tile1" refType="w" fact="0.5"/>
            <dgm:constr type="b" for="ch" forName="tile1" refType="h" fact="0.5"/>
            <dgm:constr type="l" for="ch" forName="tile1text" refType="l" refFor="ch" refForName="tile1"/>
            <dgm:constr type="t" for="ch" forName="tile1text" refType="t" refFor="ch" refForName="tile1"/>
            <dgm:constr type="w" for="ch" forName="tile1text" refType="w" refFor="ch" refForName="tile1"/>
            <dgm:constr type="h" for="ch" forName="tile1text" refType="h" refFor="ch" refForName="tile1" fact="0.75"/>
            <dgm:constr type="r" for="ch" forName="tile2" refType="w"/>
            <dgm:constr type="t" for="ch" forName="tile2"/>
            <dgm:constr type="l" for="ch" forName="tile2" refType="w" fact="0.5"/>
            <dgm:constr type="b" for="ch" forName="tile2" refType="h" fact="0.5"/>
            <dgm:constr type="r" for="ch" forName="tile2text" refType="r" refFor="ch" refForName="tile2"/>
            <dgm:constr type="t" for="ch" forName="tile2text" refType="t" refFor="ch" refForName="tile2"/>
            <dgm:constr type="w" for="ch" forName="tile2text" refType="w" refFor="ch" refForName="tile2"/>
            <dgm:constr type="h" for="ch" forName="tile2text" refType="h" refFor="ch" refForName="tile2" fact="0.75"/>
            <dgm:constr type="l" for="ch" forName="tile3"/>
            <dgm:constr type="b" for="ch" forName="tile3" refType="h"/>
            <dgm:constr type="r" for="ch" forName="tile3" refType="w" fact="0.5"/>
            <dgm:constr type="t" for="ch" forName="tile3" refType="h" fact="0.5"/>
            <dgm:constr type="l" for="ch" forName="tile3text" refType="l" refFor="ch" refForName="tile3"/>
            <dgm:constr type="b" for="ch" forName="tile3text" refType="b" refFor="ch" refForName="tile3"/>
            <dgm:constr type="w" for="ch" forName="tile3text" refType="w" refFor="ch" refForName="tile3"/>
            <dgm:constr type="h" for="ch" forName="tile3text" refType="h" refFor="ch" refForName="tile3" fact="0.75"/>
            <dgm:constr type="r" for="ch" forName="tile4" refType="w"/>
            <dgm:constr type="b" for="ch" forName="tile4" refType="h"/>
            <dgm:constr type="l" for="ch" forName="tile4" refType="w" fact="0.5"/>
            <dgm:constr type="t" for="ch" forName="tile4" refType="h" fact="0.5"/>
            <dgm:constr type="r" for="ch" forName="tile4text" refType="r" refFor="ch" refForName="tile4"/>
            <dgm:constr type="b" for="ch" forName="tile4text" refType="b" refFor="ch" refForName="tile4"/>
            <dgm:constr type="w" for="ch" forName="tile4text" refType="w" refFor="ch" refForName="tile4"/>
            <dgm:constr type="h" for="ch" forName="tile4text" refType="h" refFor="ch" refForName="tile4" fact="0.75"/>
          </dgm:constrLst>
          <dgm:ruleLst/>
          <dgm:layoutNode name="tile1" styleLbl="node1">
            <dgm:alg type="sp"/>
            <dgm:shape xmlns:r="http://schemas.openxmlformats.org/officeDocument/2006/relationships" rot="270" type="round1Rect" r:blip="">
              <dgm:adjLst/>
            </dgm:shape>
            <dgm:choose name="Name2">
              <dgm:if name="Name3" func="var" arg="dir" op="equ" val="norm">
                <dgm:presOf axis="ch ch desOrSelf" ptType="node node node" st="1 1 1" cnt="1 1 0"/>
              </dgm:if>
              <dgm:else name="Name4">
                <dgm:presOf axis="ch ch desOrSelf" ptType="node node node" st="1 2 1" cnt="1 1 0"/>
              </dgm:else>
            </dgm:choose>
            <dgm:constrLst/>
            <dgm:ruleLst/>
          </dgm:layoutNode>
          <dgm:layoutNode name="tile1text" styleLbl="node1">
            <dgm:varLst>
              <dgm:chMax val="0"/>
              <dgm:chPref val="0"/>
              <dgm:bulletEnabled val="1"/>
            </dgm:varLst>
            <dgm:choose name="Name5">
              <dgm:if name="Name6" axis="root des" func="maxDepth" op="gte" val="3">
                <dgm:alg type="tx">
                  <dgm:param type="txAnchorVert" val="t"/>
                  <dgm:param type="parTxLTRAlign" val="l"/>
                  <dgm:param type="parTxRTLAlign" val="r"/>
                </dgm:alg>
              </dgm:if>
              <dgm:else name="Name7">
                <dgm:alg type="tx"/>
              </dgm:else>
            </dgm:choose>
            <dgm:shape xmlns:r="http://schemas.openxmlformats.org/officeDocument/2006/relationships" rot="270" type="rect" r:blip="" hideGeom="1">
              <dgm:adjLst>
                <dgm:adj idx="1" val="0.2"/>
              </dgm:adjLst>
            </dgm:shape>
            <dgm:choose name="Name8">
              <dgm:if name="Name9" func="var" arg="dir" op="equ" val="norm">
                <dgm:presOf axis="ch ch desOrSelf" ptType="node node node" st="1 1 1" cnt="1 1 0"/>
              </dgm:if>
              <dgm:else name="Name10">
                <dgm:presOf axis="ch ch desOrSelf" ptType="node node node" st="1 2 1" cnt="1 1 0"/>
              </dgm:else>
            </dgm:choose>
            <dgm:constrLst/>
            <dgm:ruleLst>
              <dgm:rule type="primFontSz" val="5" fact="NaN" max="NaN"/>
            </dgm:ruleLst>
          </dgm:layoutNode>
          <dgm:layoutNode name="tile2" styleLbl="node1">
            <dgm:alg type="sp"/>
            <dgm:shape xmlns:r="http://schemas.openxmlformats.org/officeDocument/2006/relationships" type="round1Rect" r:blip="">
              <dgm:adjLst/>
            </dgm:shape>
            <dgm:choose name="Name11">
              <dgm:if name="Name12" func="var" arg="dir" op="equ" val="norm">
                <dgm:presOf axis="ch ch desOrSelf" ptType="node node node" st="1 2 1" cnt="1 1 0"/>
              </dgm:if>
              <dgm:else name="Name13">
                <dgm:presOf axis="ch ch desOrSelf" ptType="node node node" st="1 1 1" cnt="1 1 0"/>
              </dgm:else>
            </dgm:choose>
            <dgm:constrLst/>
            <dgm:ruleLst/>
          </dgm:layoutNode>
          <dgm:layoutNode name="tile2text" styleLbl="node1">
            <dgm:varLst>
              <dgm:chMax val="0"/>
              <dgm:chPref val="0"/>
              <dgm:bulletEnabled val="1"/>
            </dgm:varLst>
            <dgm:choose name="Name14">
              <dgm:if name="Name15" axis="root des" func="maxDepth" op="gte" val="3">
                <dgm:alg type="tx">
                  <dgm:param type="txAnchorVert" val="t"/>
                  <dgm:param type="parTxLTRAlign" val="l"/>
                  <dgm:param type="parTxRTLAlign" val="r"/>
                </dgm:alg>
              </dgm:if>
              <dgm:else name="Name16">
                <dgm:alg type="tx"/>
              </dgm:else>
            </dgm:choose>
            <dgm:shape xmlns:r="http://schemas.openxmlformats.org/officeDocument/2006/relationships" type="rect" r:blip="" hideGeom="1">
              <dgm:adjLst/>
            </dgm:shape>
            <dgm:choose name="Name17">
              <dgm:if name="Name18" func="var" arg="dir" op="equ" val="norm">
                <dgm:presOf axis="ch ch desOrSelf" ptType="node node node" st="1 2 1" cnt="1 1 0"/>
              </dgm:if>
              <dgm:else name="Name19">
                <dgm:presOf axis="ch ch desOrSelf" ptType="node node node" st="1 1 1" cnt="1 1 0"/>
              </dgm:else>
            </dgm:choose>
            <dgm:constrLst/>
            <dgm:ruleLst>
              <dgm:rule type="primFontSz" val="5" fact="NaN" max="NaN"/>
            </dgm:ruleLst>
          </dgm:layoutNode>
          <dgm:layoutNode name="tile3" styleLbl="node1">
            <dgm:alg type="sp"/>
            <dgm:shape xmlns:r="http://schemas.openxmlformats.org/officeDocument/2006/relationships" rot="180" type="round1Rect" r:blip="">
              <dgm:adjLst/>
            </dgm:shape>
            <dgm:choose name="Name20">
              <dgm:if name="Name21" func="var" arg="dir" op="equ" val="norm">
                <dgm:presOf axis="ch ch desOrSelf" ptType="node node node" st="1 3 1" cnt="1 1 0"/>
              </dgm:if>
              <dgm:else name="Name22">
                <dgm:presOf axis="ch ch desOrSelf" ptType="node node node" st="1 4 1" cnt="1 1 0"/>
              </dgm:else>
            </dgm:choose>
            <dgm:constrLst/>
            <dgm:ruleLst/>
          </dgm:layoutNode>
          <dgm:layoutNode name="tile3text" styleLbl="node1">
            <dgm:varLst>
              <dgm:chMax val="0"/>
              <dgm:chPref val="0"/>
              <dgm:bulletEnabled val="1"/>
            </dgm:varLst>
            <dgm:choose name="Name23">
              <dgm:if name="Name24" axis="root des" func="maxDepth" op="gte" val="3">
                <dgm:alg type="tx">
                  <dgm:param type="txAnchorVert" val="t"/>
                  <dgm:param type="parTxLTRAlign" val="l"/>
                  <dgm:param type="parTxRTLAlign" val="r"/>
                </dgm:alg>
              </dgm:if>
              <dgm:else name="Name25">
                <dgm:alg type="tx"/>
              </dgm:else>
            </dgm:choose>
            <dgm:shape xmlns:r="http://schemas.openxmlformats.org/officeDocument/2006/relationships" rot="180" type="rect" r:blip="" hideGeom="1">
              <dgm:adjLst/>
            </dgm:shape>
            <dgm:choose name="Name26">
              <dgm:if name="Name27" func="var" arg="dir" op="equ" val="norm">
                <dgm:presOf axis="ch ch desOrSelf" ptType="node node node" st="1 3 1" cnt="1 1 0"/>
              </dgm:if>
              <dgm:else name="Name28">
                <dgm:presOf axis="ch ch desOrSelf" ptType="node node node" st="1 4 1" cnt="1 1 0"/>
              </dgm:else>
            </dgm:choose>
            <dgm:constrLst/>
            <dgm:ruleLst>
              <dgm:rule type="primFontSz" val="5" fact="NaN" max="NaN"/>
            </dgm:ruleLst>
          </dgm:layoutNode>
          <dgm:layoutNode name="tile4" styleLbl="node1">
            <dgm:alg type="sp"/>
            <dgm:shape xmlns:r="http://schemas.openxmlformats.org/officeDocument/2006/relationships" rot="90" type="round1Rect" r:blip="">
              <dgm:adjLst/>
            </dgm:shape>
            <dgm:choose name="Name29">
              <dgm:if name="Name30" func="var" arg="dir" op="equ" val="norm">
                <dgm:presOf axis="ch ch desOrSelf" ptType="node node node" st="1 4 1" cnt="1 1 0"/>
              </dgm:if>
              <dgm:else name="Name31">
                <dgm:presOf axis="ch ch desOrSelf" ptType="node node node" st="1 3 1" cnt="1 1 0"/>
              </dgm:else>
            </dgm:choose>
            <dgm:constrLst/>
            <dgm:ruleLst/>
          </dgm:layoutNode>
          <dgm:layoutNode name="tile4text" styleLbl="node1">
            <dgm:varLst>
              <dgm:chMax val="0"/>
              <dgm:chPref val="0"/>
              <dgm:bulletEnabled val="1"/>
            </dgm:varLst>
            <dgm:choose name="Name32">
              <dgm:if name="Name33" axis="root des" func="maxDepth" op="gte" val="3">
                <dgm:alg type="tx">
                  <dgm:param type="txAnchorVert" val="t"/>
                  <dgm:param type="parTxLTRAlign" val="l"/>
                  <dgm:param type="parTxRTLAlign" val="r"/>
                </dgm:alg>
              </dgm:if>
              <dgm:else name="Name34">
                <dgm:alg type="tx"/>
              </dgm:else>
            </dgm:choose>
            <dgm:shape xmlns:r="http://schemas.openxmlformats.org/officeDocument/2006/relationships" rot="90" type="rect" r:blip="" hideGeom="1">
              <dgm:adjLst/>
            </dgm:shape>
            <dgm:choose name="Name35">
              <dgm:if name="Name36" func="var" arg="dir" op="equ" val="norm">
                <dgm:presOf axis="ch ch desOrSelf" ptType="node node node" st="1 4 1" cnt="1 1 0"/>
              </dgm:if>
              <dgm:else name="Name37">
                <dgm:presOf axis="ch ch desOrSelf" ptType="node node node" st="1 3 1" cnt="1 1 0"/>
              </dgm:else>
            </dgm:choose>
            <dgm:constrLst/>
            <dgm:ruleLst>
              <dgm:rule type="primFontSz" val="5" fact="NaN" max="NaN"/>
            </dgm:ruleLst>
          </dgm:layoutNode>
        </dgm:layoutNode>
        <dgm:layoutNode name="centerTile" styleLbl="fgShp">
          <dgm:varLst>
            <dgm:chMax val="0"/>
            <dgm:chPref val="0"/>
          </dgm:varLst>
          <dgm:alg type="tx"/>
          <dgm:shape xmlns:r="http://schemas.openxmlformats.org/officeDocument/2006/relationships" type="roundRect" r:blip="">
            <dgm:adjLst/>
          </dgm:shape>
          <dgm:presOf axis="ch" ptType="node" cnt="1"/>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38"/>
    </dgm:choose>
  </dgm:layoutNode>
</dgm:layoutDef>
</file>

<file path=ppt/diagrams/layout32.xml><?xml version="1.0" encoding="utf-8"?>
<dgm:layoutDef xmlns:dgm="http://schemas.openxmlformats.org/drawingml/2006/diagram" xmlns:a="http://schemas.openxmlformats.org/drawingml/2006/main" uniqueId="urn:microsoft.com/office/officeart/2005/8/layout/matrix1">
  <dgm:title val=""/>
  <dgm:desc val=""/>
  <dgm:catLst>
    <dgm:cat type="matrix" pri="2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3" destOrd="0"/>
      </dgm:cxnLst>
      <dgm:bg/>
      <dgm:whole/>
    </dgm:dataModel>
  </dgm:styleData>
  <dgm:clrData>
    <dgm:dataModel>
      <dgm:ptLst>
        <dgm:pt modelId="0" type="doc"/>
        <dgm:pt modelId="1"/>
        <dgm:pt modelId="11"/>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3" destOrd="0"/>
      </dgm:cxnLst>
      <dgm:bg/>
      <dgm:whole/>
    </dgm:dataModel>
  </dgm:clrData>
  <dgm:layoutNode name="diagram">
    <dgm:varLst>
      <dgm:chMax val="1"/>
      <dgm:dir/>
      <dgm:animLvl val="ctr"/>
      <dgm:resizeHandles val="exact"/>
    </dgm:varLst>
    <dgm:alg type="composite"/>
    <dgm:shape xmlns:r="http://schemas.openxmlformats.org/officeDocument/2006/relationships" r:blip="">
      <dgm:adjLst/>
    </dgm:shape>
    <dgm:presOf/>
    <dgm:constrLst>
      <dgm:constr type="ctrX" for="ch" forName="matrix" refType="w" fact="0.5"/>
      <dgm:constr type="ctrY" for="ch" forName="matrix" refType="h" fact="0.5"/>
      <dgm:constr type="w" for="ch" forName="matrix" refType="w"/>
      <dgm:constr type="h" for="ch" forName="matrix" refType="h"/>
      <dgm:constr type="ctrX" for="ch" forName="centerTile" refType="w" fact="0.5"/>
      <dgm:constr type="ctrY" for="ch" forName="centerTile" refType="h" fact="0.5"/>
      <dgm:constr type="w" for="ch" forName="centerTile" refType="w" fact="0.3"/>
      <dgm:constr type="h" for="ch" forName="centerTile" refType="h" fact="0.25"/>
      <dgm:constr type="primFontSz" for="des" ptType="node" op="equ" val="65"/>
    </dgm:constrLst>
    <dgm:ruleLst/>
    <dgm:choose name="Name0">
      <dgm:if name="Name1" axis="ch" ptType="node" func="cnt" op="gte" val="1">
        <dgm:layoutNode name="matrix">
          <dgm:alg type="composite"/>
          <dgm:shape xmlns:r="http://schemas.openxmlformats.org/officeDocument/2006/relationships" r:blip="">
            <dgm:adjLst/>
          </dgm:shape>
          <dgm:presOf/>
          <dgm:constrLst>
            <dgm:constr type="l" for="ch" forName="tile1"/>
            <dgm:constr type="t" for="ch" forName="tile1"/>
            <dgm:constr type="r" for="ch" forName="tile1" refType="w" fact="0.5"/>
            <dgm:constr type="b" for="ch" forName="tile1" refType="h" fact="0.5"/>
            <dgm:constr type="l" for="ch" forName="tile1text" refType="l" refFor="ch" refForName="tile1"/>
            <dgm:constr type="t" for="ch" forName="tile1text" refType="t" refFor="ch" refForName="tile1"/>
            <dgm:constr type="w" for="ch" forName="tile1text" refType="w" refFor="ch" refForName="tile1"/>
            <dgm:constr type="h" for="ch" forName="tile1text" refType="h" refFor="ch" refForName="tile1" fact="0.75"/>
            <dgm:constr type="r" for="ch" forName="tile2" refType="w"/>
            <dgm:constr type="t" for="ch" forName="tile2"/>
            <dgm:constr type="l" for="ch" forName="tile2" refType="w" fact="0.5"/>
            <dgm:constr type="b" for="ch" forName="tile2" refType="h" fact="0.5"/>
            <dgm:constr type="r" for="ch" forName="tile2text" refType="r" refFor="ch" refForName="tile2"/>
            <dgm:constr type="t" for="ch" forName="tile2text" refType="t" refFor="ch" refForName="tile2"/>
            <dgm:constr type="w" for="ch" forName="tile2text" refType="w" refFor="ch" refForName="tile2"/>
            <dgm:constr type="h" for="ch" forName="tile2text" refType="h" refFor="ch" refForName="tile2" fact="0.75"/>
            <dgm:constr type="l" for="ch" forName="tile3"/>
            <dgm:constr type="b" for="ch" forName="tile3" refType="h"/>
            <dgm:constr type="r" for="ch" forName="tile3" refType="w" fact="0.5"/>
            <dgm:constr type="t" for="ch" forName="tile3" refType="h" fact="0.5"/>
            <dgm:constr type="l" for="ch" forName="tile3text" refType="l" refFor="ch" refForName="tile3"/>
            <dgm:constr type="b" for="ch" forName="tile3text" refType="b" refFor="ch" refForName="tile3"/>
            <dgm:constr type="w" for="ch" forName="tile3text" refType="w" refFor="ch" refForName="tile3"/>
            <dgm:constr type="h" for="ch" forName="tile3text" refType="h" refFor="ch" refForName="tile3" fact="0.75"/>
            <dgm:constr type="r" for="ch" forName="tile4" refType="w"/>
            <dgm:constr type="b" for="ch" forName="tile4" refType="h"/>
            <dgm:constr type="l" for="ch" forName="tile4" refType="w" fact="0.5"/>
            <dgm:constr type="t" for="ch" forName="tile4" refType="h" fact="0.5"/>
            <dgm:constr type="r" for="ch" forName="tile4text" refType="r" refFor="ch" refForName="tile4"/>
            <dgm:constr type="b" for="ch" forName="tile4text" refType="b" refFor="ch" refForName="tile4"/>
            <dgm:constr type="w" for="ch" forName="tile4text" refType="w" refFor="ch" refForName="tile4"/>
            <dgm:constr type="h" for="ch" forName="tile4text" refType="h" refFor="ch" refForName="tile4" fact="0.75"/>
          </dgm:constrLst>
          <dgm:ruleLst/>
          <dgm:layoutNode name="tile1" styleLbl="node1">
            <dgm:alg type="sp"/>
            <dgm:shape xmlns:r="http://schemas.openxmlformats.org/officeDocument/2006/relationships" rot="270" type="round1Rect" r:blip="">
              <dgm:adjLst/>
            </dgm:shape>
            <dgm:choose name="Name2">
              <dgm:if name="Name3" func="var" arg="dir" op="equ" val="norm">
                <dgm:presOf axis="ch ch desOrSelf" ptType="node node node" st="1 1 1" cnt="1 1 0"/>
              </dgm:if>
              <dgm:else name="Name4">
                <dgm:presOf axis="ch ch desOrSelf" ptType="node node node" st="1 2 1" cnt="1 1 0"/>
              </dgm:else>
            </dgm:choose>
            <dgm:constrLst/>
            <dgm:ruleLst/>
          </dgm:layoutNode>
          <dgm:layoutNode name="tile1text" styleLbl="node1">
            <dgm:varLst>
              <dgm:chMax val="0"/>
              <dgm:chPref val="0"/>
              <dgm:bulletEnabled val="1"/>
            </dgm:varLst>
            <dgm:choose name="Name5">
              <dgm:if name="Name6" axis="root des" func="maxDepth" op="gte" val="3">
                <dgm:alg type="tx">
                  <dgm:param type="txAnchorVert" val="t"/>
                  <dgm:param type="parTxLTRAlign" val="l"/>
                  <dgm:param type="parTxRTLAlign" val="r"/>
                </dgm:alg>
              </dgm:if>
              <dgm:else name="Name7">
                <dgm:alg type="tx"/>
              </dgm:else>
            </dgm:choose>
            <dgm:shape xmlns:r="http://schemas.openxmlformats.org/officeDocument/2006/relationships" rot="270" type="rect" r:blip="" hideGeom="1">
              <dgm:adjLst>
                <dgm:adj idx="1" val="0.2"/>
              </dgm:adjLst>
            </dgm:shape>
            <dgm:choose name="Name8">
              <dgm:if name="Name9" func="var" arg="dir" op="equ" val="norm">
                <dgm:presOf axis="ch ch desOrSelf" ptType="node node node" st="1 1 1" cnt="1 1 0"/>
              </dgm:if>
              <dgm:else name="Name10">
                <dgm:presOf axis="ch ch desOrSelf" ptType="node node node" st="1 2 1" cnt="1 1 0"/>
              </dgm:else>
            </dgm:choose>
            <dgm:constrLst/>
            <dgm:ruleLst>
              <dgm:rule type="primFontSz" val="5" fact="NaN" max="NaN"/>
            </dgm:ruleLst>
          </dgm:layoutNode>
          <dgm:layoutNode name="tile2" styleLbl="node1">
            <dgm:alg type="sp"/>
            <dgm:shape xmlns:r="http://schemas.openxmlformats.org/officeDocument/2006/relationships" type="round1Rect" r:blip="">
              <dgm:adjLst/>
            </dgm:shape>
            <dgm:choose name="Name11">
              <dgm:if name="Name12" func="var" arg="dir" op="equ" val="norm">
                <dgm:presOf axis="ch ch desOrSelf" ptType="node node node" st="1 2 1" cnt="1 1 0"/>
              </dgm:if>
              <dgm:else name="Name13">
                <dgm:presOf axis="ch ch desOrSelf" ptType="node node node" st="1 1 1" cnt="1 1 0"/>
              </dgm:else>
            </dgm:choose>
            <dgm:constrLst/>
            <dgm:ruleLst/>
          </dgm:layoutNode>
          <dgm:layoutNode name="tile2text" styleLbl="node1">
            <dgm:varLst>
              <dgm:chMax val="0"/>
              <dgm:chPref val="0"/>
              <dgm:bulletEnabled val="1"/>
            </dgm:varLst>
            <dgm:choose name="Name14">
              <dgm:if name="Name15" axis="root des" func="maxDepth" op="gte" val="3">
                <dgm:alg type="tx">
                  <dgm:param type="txAnchorVert" val="t"/>
                  <dgm:param type="parTxLTRAlign" val="l"/>
                  <dgm:param type="parTxRTLAlign" val="r"/>
                </dgm:alg>
              </dgm:if>
              <dgm:else name="Name16">
                <dgm:alg type="tx"/>
              </dgm:else>
            </dgm:choose>
            <dgm:shape xmlns:r="http://schemas.openxmlformats.org/officeDocument/2006/relationships" type="rect" r:blip="" hideGeom="1">
              <dgm:adjLst/>
            </dgm:shape>
            <dgm:choose name="Name17">
              <dgm:if name="Name18" func="var" arg="dir" op="equ" val="norm">
                <dgm:presOf axis="ch ch desOrSelf" ptType="node node node" st="1 2 1" cnt="1 1 0"/>
              </dgm:if>
              <dgm:else name="Name19">
                <dgm:presOf axis="ch ch desOrSelf" ptType="node node node" st="1 1 1" cnt="1 1 0"/>
              </dgm:else>
            </dgm:choose>
            <dgm:constrLst/>
            <dgm:ruleLst>
              <dgm:rule type="primFontSz" val="5" fact="NaN" max="NaN"/>
            </dgm:ruleLst>
          </dgm:layoutNode>
          <dgm:layoutNode name="tile3" styleLbl="node1">
            <dgm:alg type="sp"/>
            <dgm:shape xmlns:r="http://schemas.openxmlformats.org/officeDocument/2006/relationships" rot="180" type="round1Rect" r:blip="">
              <dgm:adjLst/>
            </dgm:shape>
            <dgm:choose name="Name20">
              <dgm:if name="Name21" func="var" arg="dir" op="equ" val="norm">
                <dgm:presOf axis="ch ch desOrSelf" ptType="node node node" st="1 3 1" cnt="1 1 0"/>
              </dgm:if>
              <dgm:else name="Name22">
                <dgm:presOf axis="ch ch desOrSelf" ptType="node node node" st="1 4 1" cnt="1 1 0"/>
              </dgm:else>
            </dgm:choose>
            <dgm:constrLst/>
            <dgm:ruleLst/>
          </dgm:layoutNode>
          <dgm:layoutNode name="tile3text" styleLbl="node1">
            <dgm:varLst>
              <dgm:chMax val="0"/>
              <dgm:chPref val="0"/>
              <dgm:bulletEnabled val="1"/>
            </dgm:varLst>
            <dgm:choose name="Name23">
              <dgm:if name="Name24" axis="root des" func="maxDepth" op="gte" val="3">
                <dgm:alg type="tx">
                  <dgm:param type="txAnchorVert" val="t"/>
                  <dgm:param type="parTxLTRAlign" val="l"/>
                  <dgm:param type="parTxRTLAlign" val="r"/>
                </dgm:alg>
              </dgm:if>
              <dgm:else name="Name25">
                <dgm:alg type="tx"/>
              </dgm:else>
            </dgm:choose>
            <dgm:shape xmlns:r="http://schemas.openxmlformats.org/officeDocument/2006/relationships" rot="180" type="rect" r:blip="" hideGeom="1">
              <dgm:adjLst/>
            </dgm:shape>
            <dgm:choose name="Name26">
              <dgm:if name="Name27" func="var" arg="dir" op="equ" val="norm">
                <dgm:presOf axis="ch ch desOrSelf" ptType="node node node" st="1 3 1" cnt="1 1 0"/>
              </dgm:if>
              <dgm:else name="Name28">
                <dgm:presOf axis="ch ch desOrSelf" ptType="node node node" st="1 4 1" cnt="1 1 0"/>
              </dgm:else>
            </dgm:choose>
            <dgm:constrLst/>
            <dgm:ruleLst>
              <dgm:rule type="primFontSz" val="5" fact="NaN" max="NaN"/>
            </dgm:ruleLst>
          </dgm:layoutNode>
          <dgm:layoutNode name="tile4" styleLbl="node1">
            <dgm:alg type="sp"/>
            <dgm:shape xmlns:r="http://schemas.openxmlformats.org/officeDocument/2006/relationships" rot="90" type="round1Rect" r:blip="">
              <dgm:adjLst/>
            </dgm:shape>
            <dgm:choose name="Name29">
              <dgm:if name="Name30" func="var" arg="dir" op="equ" val="norm">
                <dgm:presOf axis="ch ch desOrSelf" ptType="node node node" st="1 4 1" cnt="1 1 0"/>
              </dgm:if>
              <dgm:else name="Name31">
                <dgm:presOf axis="ch ch desOrSelf" ptType="node node node" st="1 3 1" cnt="1 1 0"/>
              </dgm:else>
            </dgm:choose>
            <dgm:constrLst/>
            <dgm:ruleLst/>
          </dgm:layoutNode>
          <dgm:layoutNode name="tile4text" styleLbl="node1">
            <dgm:varLst>
              <dgm:chMax val="0"/>
              <dgm:chPref val="0"/>
              <dgm:bulletEnabled val="1"/>
            </dgm:varLst>
            <dgm:choose name="Name32">
              <dgm:if name="Name33" axis="root des" func="maxDepth" op="gte" val="3">
                <dgm:alg type="tx">
                  <dgm:param type="txAnchorVert" val="t"/>
                  <dgm:param type="parTxLTRAlign" val="l"/>
                  <dgm:param type="parTxRTLAlign" val="r"/>
                </dgm:alg>
              </dgm:if>
              <dgm:else name="Name34">
                <dgm:alg type="tx"/>
              </dgm:else>
            </dgm:choose>
            <dgm:shape xmlns:r="http://schemas.openxmlformats.org/officeDocument/2006/relationships" rot="90" type="rect" r:blip="" hideGeom="1">
              <dgm:adjLst/>
            </dgm:shape>
            <dgm:choose name="Name35">
              <dgm:if name="Name36" func="var" arg="dir" op="equ" val="norm">
                <dgm:presOf axis="ch ch desOrSelf" ptType="node node node" st="1 4 1" cnt="1 1 0"/>
              </dgm:if>
              <dgm:else name="Name37">
                <dgm:presOf axis="ch ch desOrSelf" ptType="node node node" st="1 3 1" cnt="1 1 0"/>
              </dgm:else>
            </dgm:choose>
            <dgm:constrLst/>
            <dgm:ruleLst>
              <dgm:rule type="primFontSz" val="5" fact="NaN" max="NaN"/>
            </dgm:ruleLst>
          </dgm:layoutNode>
        </dgm:layoutNode>
        <dgm:layoutNode name="centerTile" styleLbl="fgShp">
          <dgm:varLst>
            <dgm:chMax val="0"/>
            <dgm:chPref val="0"/>
          </dgm:varLst>
          <dgm:alg type="tx"/>
          <dgm:shape xmlns:r="http://schemas.openxmlformats.org/officeDocument/2006/relationships" type="roundRect" r:blip="">
            <dgm:adjLst/>
          </dgm:shape>
          <dgm:presOf axis="ch" ptType="node" cnt="1"/>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38"/>
    </dgm:choose>
  </dgm:layoutNode>
</dgm:layoutDef>
</file>

<file path=ppt/diagrams/layout33.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34.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35.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36.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37.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38.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39.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40.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41.xml><?xml version="1.0" encoding="utf-8"?>
<dgm:layoutDef xmlns:dgm="http://schemas.openxmlformats.org/drawingml/2006/diagram" xmlns:a="http://schemas.openxmlformats.org/drawingml/2006/main" uniqueId="urn:microsoft.com/office/officeart/2005/8/layout/matrix1">
  <dgm:title val=""/>
  <dgm:desc val=""/>
  <dgm:catLst>
    <dgm:cat type="matrix" pri="2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3" destOrd="0"/>
      </dgm:cxnLst>
      <dgm:bg/>
      <dgm:whole/>
    </dgm:dataModel>
  </dgm:styleData>
  <dgm:clrData>
    <dgm:dataModel>
      <dgm:ptLst>
        <dgm:pt modelId="0" type="doc"/>
        <dgm:pt modelId="1"/>
        <dgm:pt modelId="11"/>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3" destOrd="0"/>
      </dgm:cxnLst>
      <dgm:bg/>
      <dgm:whole/>
    </dgm:dataModel>
  </dgm:clrData>
  <dgm:layoutNode name="diagram">
    <dgm:varLst>
      <dgm:chMax val="1"/>
      <dgm:dir/>
      <dgm:animLvl val="ctr"/>
      <dgm:resizeHandles val="exact"/>
    </dgm:varLst>
    <dgm:alg type="composite"/>
    <dgm:shape xmlns:r="http://schemas.openxmlformats.org/officeDocument/2006/relationships" r:blip="">
      <dgm:adjLst/>
    </dgm:shape>
    <dgm:presOf/>
    <dgm:constrLst>
      <dgm:constr type="ctrX" for="ch" forName="matrix" refType="w" fact="0.5"/>
      <dgm:constr type="ctrY" for="ch" forName="matrix" refType="h" fact="0.5"/>
      <dgm:constr type="w" for="ch" forName="matrix" refType="w"/>
      <dgm:constr type="h" for="ch" forName="matrix" refType="h"/>
      <dgm:constr type="ctrX" for="ch" forName="centerTile" refType="w" fact="0.5"/>
      <dgm:constr type="ctrY" for="ch" forName="centerTile" refType="h" fact="0.5"/>
      <dgm:constr type="w" for="ch" forName="centerTile" refType="w" fact="0.3"/>
      <dgm:constr type="h" for="ch" forName="centerTile" refType="h" fact="0.25"/>
      <dgm:constr type="primFontSz" for="des" ptType="node" op="equ" val="65"/>
    </dgm:constrLst>
    <dgm:ruleLst/>
    <dgm:choose name="Name0">
      <dgm:if name="Name1" axis="ch" ptType="node" func="cnt" op="gte" val="1">
        <dgm:layoutNode name="matrix">
          <dgm:alg type="composite"/>
          <dgm:shape xmlns:r="http://schemas.openxmlformats.org/officeDocument/2006/relationships" r:blip="">
            <dgm:adjLst/>
          </dgm:shape>
          <dgm:presOf/>
          <dgm:constrLst>
            <dgm:constr type="l" for="ch" forName="tile1"/>
            <dgm:constr type="t" for="ch" forName="tile1"/>
            <dgm:constr type="r" for="ch" forName="tile1" refType="w" fact="0.5"/>
            <dgm:constr type="b" for="ch" forName="tile1" refType="h" fact="0.5"/>
            <dgm:constr type="l" for="ch" forName="tile1text" refType="l" refFor="ch" refForName="tile1"/>
            <dgm:constr type="t" for="ch" forName="tile1text" refType="t" refFor="ch" refForName="tile1"/>
            <dgm:constr type="w" for="ch" forName="tile1text" refType="w" refFor="ch" refForName="tile1"/>
            <dgm:constr type="h" for="ch" forName="tile1text" refType="h" refFor="ch" refForName="tile1" fact="0.75"/>
            <dgm:constr type="r" for="ch" forName="tile2" refType="w"/>
            <dgm:constr type="t" for="ch" forName="tile2"/>
            <dgm:constr type="l" for="ch" forName="tile2" refType="w" fact="0.5"/>
            <dgm:constr type="b" for="ch" forName="tile2" refType="h" fact="0.5"/>
            <dgm:constr type="r" for="ch" forName="tile2text" refType="r" refFor="ch" refForName="tile2"/>
            <dgm:constr type="t" for="ch" forName="tile2text" refType="t" refFor="ch" refForName="tile2"/>
            <dgm:constr type="w" for="ch" forName="tile2text" refType="w" refFor="ch" refForName="tile2"/>
            <dgm:constr type="h" for="ch" forName="tile2text" refType="h" refFor="ch" refForName="tile2" fact="0.75"/>
            <dgm:constr type="l" for="ch" forName="tile3"/>
            <dgm:constr type="b" for="ch" forName="tile3" refType="h"/>
            <dgm:constr type="r" for="ch" forName="tile3" refType="w" fact="0.5"/>
            <dgm:constr type="t" for="ch" forName="tile3" refType="h" fact="0.5"/>
            <dgm:constr type="l" for="ch" forName="tile3text" refType="l" refFor="ch" refForName="tile3"/>
            <dgm:constr type="b" for="ch" forName="tile3text" refType="b" refFor="ch" refForName="tile3"/>
            <dgm:constr type="w" for="ch" forName="tile3text" refType="w" refFor="ch" refForName="tile3"/>
            <dgm:constr type="h" for="ch" forName="tile3text" refType="h" refFor="ch" refForName="tile3" fact="0.75"/>
            <dgm:constr type="r" for="ch" forName="tile4" refType="w"/>
            <dgm:constr type="b" for="ch" forName="tile4" refType="h"/>
            <dgm:constr type="l" for="ch" forName="tile4" refType="w" fact="0.5"/>
            <dgm:constr type="t" for="ch" forName="tile4" refType="h" fact="0.5"/>
            <dgm:constr type="r" for="ch" forName="tile4text" refType="r" refFor="ch" refForName="tile4"/>
            <dgm:constr type="b" for="ch" forName="tile4text" refType="b" refFor="ch" refForName="tile4"/>
            <dgm:constr type="w" for="ch" forName="tile4text" refType="w" refFor="ch" refForName="tile4"/>
            <dgm:constr type="h" for="ch" forName="tile4text" refType="h" refFor="ch" refForName="tile4" fact="0.75"/>
          </dgm:constrLst>
          <dgm:ruleLst/>
          <dgm:layoutNode name="tile1" styleLbl="node1">
            <dgm:alg type="sp"/>
            <dgm:shape xmlns:r="http://schemas.openxmlformats.org/officeDocument/2006/relationships" rot="270" type="round1Rect" r:blip="">
              <dgm:adjLst/>
            </dgm:shape>
            <dgm:choose name="Name2">
              <dgm:if name="Name3" func="var" arg="dir" op="equ" val="norm">
                <dgm:presOf axis="ch ch desOrSelf" ptType="node node node" st="1 1 1" cnt="1 1 0"/>
              </dgm:if>
              <dgm:else name="Name4">
                <dgm:presOf axis="ch ch desOrSelf" ptType="node node node" st="1 2 1" cnt="1 1 0"/>
              </dgm:else>
            </dgm:choose>
            <dgm:constrLst/>
            <dgm:ruleLst/>
          </dgm:layoutNode>
          <dgm:layoutNode name="tile1text" styleLbl="node1">
            <dgm:varLst>
              <dgm:chMax val="0"/>
              <dgm:chPref val="0"/>
              <dgm:bulletEnabled val="1"/>
            </dgm:varLst>
            <dgm:choose name="Name5">
              <dgm:if name="Name6" axis="root des" func="maxDepth" op="gte" val="3">
                <dgm:alg type="tx">
                  <dgm:param type="txAnchorVert" val="t"/>
                  <dgm:param type="parTxLTRAlign" val="l"/>
                  <dgm:param type="parTxRTLAlign" val="r"/>
                </dgm:alg>
              </dgm:if>
              <dgm:else name="Name7">
                <dgm:alg type="tx"/>
              </dgm:else>
            </dgm:choose>
            <dgm:shape xmlns:r="http://schemas.openxmlformats.org/officeDocument/2006/relationships" rot="270" type="rect" r:blip="" hideGeom="1">
              <dgm:adjLst>
                <dgm:adj idx="1" val="0.2"/>
              </dgm:adjLst>
            </dgm:shape>
            <dgm:choose name="Name8">
              <dgm:if name="Name9" func="var" arg="dir" op="equ" val="norm">
                <dgm:presOf axis="ch ch desOrSelf" ptType="node node node" st="1 1 1" cnt="1 1 0"/>
              </dgm:if>
              <dgm:else name="Name10">
                <dgm:presOf axis="ch ch desOrSelf" ptType="node node node" st="1 2 1" cnt="1 1 0"/>
              </dgm:else>
            </dgm:choose>
            <dgm:constrLst/>
            <dgm:ruleLst>
              <dgm:rule type="primFontSz" val="5" fact="NaN" max="NaN"/>
            </dgm:ruleLst>
          </dgm:layoutNode>
          <dgm:layoutNode name="tile2" styleLbl="node1">
            <dgm:alg type="sp"/>
            <dgm:shape xmlns:r="http://schemas.openxmlformats.org/officeDocument/2006/relationships" type="round1Rect" r:blip="">
              <dgm:adjLst/>
            </dgm:shape>
            <dgm:choose name="Name11">
              <dgm:if name="Name12" func="var" arg="dir" op="equ" val="norm">
                <dgm:presOf axis="ch ch desOrSelf" ptType="node node node" st="1 2 1" cnt="1 1 0"/>
              </dgm:if>
              <dgm:else name="Name13">
                <dgm:presOf axis="ch ch desOrSelf" ptType="node node node" st="1 1 1" cnt="1 1 0"/>
              </dgm:else>
            </dgm:choose>
            <dgm:constrLst/>
            <dgm:ruleLst/>
          </dgm:layoutNode>
          <dgm:layoutNode name="tile2text" styleLbl="node1">
            <dgm:varLst>
              <dgm:chMax val="0"/>
              <dgm:chPref val="0"/>
              <dgm:bulletEnabled val="1"/>
            </dgm:varLst>
            <dgm:choose name="Name14">
              <dgm:if name="Name15" axis="root des" func="maxDepth" op="gte" val="3">
                <dgm:alg type="tx">
                  <dgm:param type="txAnchorVert" val="t"/>
                  <dgm:param type="parTxLTRAlign" val="l"/>
                  <dgm:param type="parTxRTLAlign" val="r"/>
                </dgm:alg>
              </dgm:if>
              <dgm:else name="Name16">
                <dgm:alg type="tx"/>
              </dgm:else>
            </dgm:choose>
            <dgm:shape xmlns:r="http://schemas.openxmlformats.org/officeDocument/2006/relationships" type="rect" r:blip="" hideGeom="1">
              <dgm:adjLst/>
            </dgm:shape>
            <dgm:choose name="Name17">
              <dgm:if name="Name18" func="var" arg="dir" op="equ" val="norm">
                <dgm:presOf axis="ch ch desOrSelf" ptType="node node node" st="1 2 1" cnt="1 1 0"/>
              </dgm:if>
              <dgm:else name="Name19">
                <dgm:presOf axis="ch ch desOrSelf" ptType="node node node" st="1 1 1" cnt="1 1 0"/>
              </dgm:else>
            </dgm:choose>
            <dgm:constrLst/>
            <dgm:ruleLst>
              <dgm:rule type="primFontSz" val="5" fact="NaN" max="NaN"/>
            </dgm:ruleLst>
          </dgm:layoutNode>
          <dgm:layoutNode name="tile3" styleLbl="node1">
            <dgm:alg type="sp"/>
            <dgm:shape xmlns:r="http://schemas.openxmlformats.org/officeDocument/2006/relationships" rot="180" type="round1Rect" r:blip="">
              <dgm:adjLst/>
            </dgm:shape>
            <dgm:choose name="Name20">
              <dgm:if name="Name21" func="var" arg="dir" op="equ" val="norm">
                <dgm:presOf axis="ch ch desOrSelf" ptType="node node node" st="1 3 1" cnt="1 1 0"/>
              </dgm:if>
              <dgm:else name="Name22">
                <dgm:presOf axis="ch ch desOrSelf" ptType="node node node" st="1 4 1" cnt="1 1 0"/>
              </dgm:else>
            </dgm:choose>
            <dgm:constrLst/>
            <dgm:ruleLst/>
          </dgm:layoutNode>
          <dgm:layoutNode name="tile3text" styleLbl="node1">
            <dgm:varLst>
              <dgm:chMax val="0"/>
              <dgm:chPref val="0"/>
              <dgm:bulletEnabled val="1"/>
            </dgm:varLst>
            <dgm:choose name="Name23">
              <dgm:if name="Name24" axis="root des" func="maxDepth" op="gte" val="3">
                <dgm:alg type="tx">
                  <dgm:param type="txAnchorVert" val="t"/>
                  <dgm:param type="parTxLTRAlign" val="l"/>
                  <dgm:param type="parTxRTLAlign" val="r"/>
                </dgm:alg>
              </dgm:if>
              <dgm:else name="Name25">
                <dgm:alg type="tx"/>
              </dgm:else>
            </dgm:choose>
            <dgm:shape xmlns:r="http://schemas.openxmlformats.org/officeDocument/2006/relationships" rot="180" type="rect" r:blip="" hideGeom="1">
              <dgm:adjLst/>
            </dgm:shape>
            <dgm:choose name="Name26">
              <dgm:if name="Name27" func="var" arg="dir" op="equ" val="norm">
                <dgm:presOf axis="ch ch desOrSelf" ptType="node node node" st="1 3 1" cnt="1 1 0"/>
              </dgm:if>
              <dgm:else name="Name28">
                <dgm:presOf axis="ch ch desOrSelf" ptType="node node node" st="1 4 1" cnt="1 1 0"/>
              </dgm:else>
            </dgm:choose>
            <dgm:constrLst/>
            <dgm:ruleLst>
              <dgm:rule type="primFontSz" val="5" fact="NaN" max="NaN"/>
            </dgm:ruleLst>
          </dgm:layoutNode>
          <dgm:layoutNode name="tile4" styleLbl="node1">
            <dgm:alg type="sp"/>
            <dgm:shape xmlns:r="http://schemas.openxmlformats.org/officeDocument/2006/relationships" rot="90" type="round1Rect" r:blip="">
              <dgm:adjLst/>
            </dgm:shape>
            <dgm:choose name="Name29">
              <dgm:if name="Name30" func="var" arg="dir" op="equ" val="norm">
                <dgm:presOf axis="ch ch desOrSelf" ptType="node node node" st="1 4 1" cnt="1 1 0"/>
              </dgm:if>
              <dgm:else name="Name31">
                <dgm:presOf axis="ch ch desOrSelf" ptType="node node node" st="1 3 1" cnt="1 1 0"/>
              </dgm:else>
            </dgm:choose>
            <dgm:constrLst/>
            <dgm:ruleLst/>
          </dgm:layoutNode>
          <dgm:layoutNode name="tile4text" styleLbl="node1">
            <dgm:varLst>
              <dgm:chMax val="0"/>
              <dgm:chPref val="0"/>
              <dgm:bulletEnabled val="1"/>
            </dgm:varLst>
            <dgm:choose name="Name32">
              <dgm:if name="Name33" axis="root des" func="maxDepth" op="gte" val="3">
                <dgm:alg type="tx">
                  <dgm:param type="txAnchorVert" val="t"/>
                  <dgm:param type="parTxLTRAlign" val="l"/>
                  <dgm:param type="parTxRTLAlign" val="r"/>
                </dgm:alg>
              </dgm:if>
              <dgm:else name="Name34">
                <dgm:alg type="tx"/>
              </dgm:else>
            </dgm:choose>
            <dgm:shape xmlns:r="http://schemas.openxmlformats.org/officeDocument/2006/relationships" rot="90" type="rect" r:blip="" hideGeom="1">
              <dgm:adjLst/>
            </dgm:shape>
            <dgm:choose name="Name35">
              <dgm:if name="Name36" func="var" arg="dir" op="equ" val="norm">
                <dgm:presOf axis="ch ch desOrSelf" ptType="node node node" st="1 4 1" cnt="1 1 0"/>
              </dgm:if>
              <dgm:else name="Name37">
                <dgm:presOf axis="ch ch desOrSelf" ptType="node node node" st="1 3 1" cnt="1 1 0"/>
              </dgm:else>
            </dgm:choose>
            <dgm:constrLst/>
            <dgm:ruleLst>
              <dgm:rule type="primFontSz" val="5" fact="NaN" max="NaN"/>
            </dgm:ruleLst>
          </dgm:layoutNode>
        </dgm:layoutNode>
        <dgm:layoutNode name="centerTile" styleLbl="fgShp">
          <dgm:varLst>
            <dgm:chMax val="0"/>
            <dgm:chPref val="0"/>
          </dgm:varLst>
          <dgm:alg type="tx"/>
          <dgm:shape xmlns:r="http://schemas.openxmlformats.org/officeDocument/2006/relationships" type="roundRect" r:blip="">
            <dgm:adjLst/>
          </dgm:shape>
          <dgm:presOf axis="ch" ptType="node" cnt="1"/>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38"/>
    </dgm:choose>
  </dgm:layoutNode>
</dgm:layoutDef>
</file>

<file path=ppt/diagrams/layout42.xml><?xml version="1.0" encoding="utf-8"?>
<dgm:layoutDef xmlns:dgm="http://schemas.openxmlformats.org/drawingml/2006/diagram" xmlns:a="http://schemas.openxmlformats.org/drawingml/2006/main" uniqueId="urn:microsoft.com/office/officeart/2005/8/layout/matrix1">
  <dgm:title val=""/>
  <dgm:desc val=""/>
  <dgm:catLst>
    <dgm:cat type="matrix" pri="2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3" destOrd="0"/>
      </dgm:cxnLst>
      <dgm:bg/>
      <dgm:whole/>
    </dgm:dataModel>
  </dgm:styleData>
  <dgm:clrData>
    <dgm:dataModel>
      <dgm:ptLst>
        <dgm:pt modelId="0" type="doc"/>
        <dgm:pt modelId="1"/>
        <dgm:pt modelId="11"/>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3" destOrd="0"/>
      </dgm:cxnLst>
      <dgm:bg/>
      <dgm:whole/>
    </dgm:dataModel>
  </dgm:clrData>
  <dgm:layoutNode name="diagram">
    <dgm:varLst>
      <dgm:chMax val="1"/>
      <dgm:dir/>
      <dgm:animLvl val="ctr"/>
      <dgm:resizeHandles val="exact"/>
    </dgm:varLst>
    <dgm:alg type="composite"/>
    <dgm:shape xmlns:r="http://schemas.openxmlformats.org/officeDocument/2006/relationships" r:blip="">
      <dgm:adjLst/>
    </dgm:shape>
    <dgm:presOf/>
    <dgm:constrLst>
      <dgm:constr type="ctrX" for="ch" forName="matrix" refType="w" fact="0.5"/>
      <dgm:constr type="ctrY" for="ch" forName="matrix" refType="h" fact="0.5"/>
      <dgm:constr type="w" for="ch" forName="matrix" refType="w"/>
      <dgm:constr type="h" for="ch" forName="matrix" refType="h"/>
      <dgm:constr type="ctrX" for="ch" forName="centerTile" refType="w" fact="0.5"/>
      <dgm:constr type="ctrY" for="ch" forName="centerTile" refType="h" fact="0.5"/>
      <dgm:constr type="w" for="ch" forName="centerTile" refType="w" fact="0.3"/>
      <dgm:constr type="h" for="ch" forName="centerTile" refType="h" fact="0.25"/>
      <dgm:constr type="primFontSz" for="des" ptType="node" op="equ" val="65"/>
    </dgm:constrLst>
    <dgm:ruleLst/>
    <dgm:choose name="Name0">
      <dgm:if name="Name1" axis="ch" ptType="node" func="cnt" op="gte" val="1">
        <dgm:layoutNode name="matrix">
          <dgm:alg type="composite"/>
          <dgm:shape xmlns:r="http://schemas.openxmlformats.org/officeDocument/2006/relationships" r:blip="">
            <dgm:adjLst/>
          </dgm:shape>
          <dgm:presOf/>
          <dgm:constrLst>
            <dgm:constr type="l" for="ch" forName="tile1"/>
            <dgm:constr type="t" for="ch" forName="tile1"/>
            <dgm:constr type="r" for="ch" forName="tile1" refType="w" fact="0.5"/>
            <dgm:constr type="b" for="ch" forName="tile1" refType="h" fact="0.5"/>
            <dgm:constr type="l" for="ch" forName="tile1text" refType="l" refFor="ch" refForName="tile1"/>
            <dgm:constr type="t" for="ch" forName="tile1text" refType="t" refFor="ch" refForName="tile1"/>
            <dgm:constr type="w" for="ch" forName="tile1text" refType="w" refFor="ch" refForName="tile1"/>
            <dgm:constr type="h" for="ch" forName="tile1text" refType="h" refFor="ch" refForName="tile1" fact="0.75"/>
            <dgm:constr type="r" for="ch" forName="tile2" refType="w"/>
            <dgm:constr type="t" for="ch" forName="tile2"/>
            <dgm:constr type="l" for="ch" forName="tile2" refType="w" fact="0.5"/>
            <dgm:constr type="b" for="ch" forName="tile2" refType="h" fact="0.5"/>
            <dgm:constr type="r" for="ch" forName="tile2text" refType="r" refFor="ch" refForName="tile2"/>
            <dgm:constr type="t" for="ch" forName="tile2text" refType="t" refFor="ch" refForName="tile2"/>
            <dgm:constr type="w" for="ch" forName="tile2text" refType="w" refFor="ch" refForName="tile2"/>
            <dgm:constr type="h" for="ch" forName="tile2text" refType="h" refFor="ch" refForName="tile2" fact="0.75"/>
            <dgm:constr type="l" for="ch" forName="tile3"/>
            <dgm:constr type="b" for="ch" forName="tile3" refType="h"/>
            <dgm:constr type="r" for="ch" forName="tile3" refType="w" fact="0.5"/>
            <dgm:constr type="t" for="ch" forName="tile3" refType="h" fact="0.5"/>
            <dgm:constr type="l" for="ch" forName="tile3text" refType="l" refFor="ch" refForName="tile3"/>
            <dgm:constr type="b" for="ch" forName="tile3text" refType="b" refFor="ch" refForName="tile3"/>
            <dgm:constr type="w" for="ch" forName="tile3text" refType="w" refFor="ch" refForName="tile3"/>
            <dgm:constr type="h" for="ch" forName="tile3text" refType="h" refFor="ch" refForName="tile3" fact="0.75"/>
            <dgm:constr type="r" for="ch" forName="tile4" refType="w"/>
            <dgm:constr type="b" for="ch" forName="tile4" refType="h"/>
            <dgm:constr type="l" for="ch" forName="tile4" refType="w" fact="0.5"/>
            <dgm:constr type="t" for="ch" forName="tile4" refType="h" fact="0.5"/>
            <dgm:constr type="r" for="ch" forName="tile4text" refType="r" refFor="ch" refForName="tile4"/>
            <dgm:constr type="b" for="ch" forName="tile4text" refType="b" refFor="ch" refForName="tile4"/>
            <dgm:constr type="w" for="ch" forName="tile4text" refType="w" refFor="ch" refForName="tile4"/>
            <dgm:constr type="h" for="ch" forName="tile4text" refType="h" refFor="ch" refForName="tile4" fact="0.75"/>
          </dgm:constrLst>
          <dgm:ruleLst/>
          <dgm:layoutNode name="tile1" styleLbl="node1">
            <dgm:alg type="sp"/>
            <dgm:shape xmlns:r="http://schemas.openxmlformats.org/officeDocument/2006/relationships" rot="270" type="round1Rect" r:blip="">
              <dgm:adjLst/>
            </dgm:shape>
            <dgm:choose name="Name2">
              <dgm:if name="Name3" func="var" arg="dir" op="equ" val="norm">
                <dgm:presOf axis="ch ch desOrSelf" ptType="node node node" st="1 1 1" cnt="1 1 0"/>
              </dgm:if>
              <dgm:else name="Name4">
                <dgm:presOf axis="ch ch desOrSelf" ptType="node node node" st="1 2 1" cnt="1 1 0"/>
              </dgm:else>
            </dgm:choose>
            <dgm:constrLst/>
            <dgm:ruleLst/>
          </dgm:layoutNode>
          <dgm:layoutNode name="tile1text" styleLbl="node1">
            <dgm:varLst>
              <dgm:chMax val="0"/>
              <dgm:chPref val="0"/>
              <dgm:bulletEnabled val="1"/>
            </dgm:varLst>
            <dgm:choose name="Name5">
              <dgm:if name="Name6" axis="root des" func="maxDepth" op="gte" val="3">
                <dgm:alg type="tx">
                  <dgm:param type="txAnchorVert" val="t"/>
                  <dgm:param type="parTxLTRAlign" val="l"/>
                  <dgm:param type="parTxRTLAlign" val="r"/>
                </dgm:alg>
              </dgm:if>
              <dgm:else name="Name7">
                <dgm:alg type="tx"/>
              </dgm:else>
            </dgm:choose>
            <dgm:shape xmlns:r="http://schemas.openxmlformats.org/officeDocument/2006/relationships" rot="270" type="rect" r:blip="" hideGeom="1">
              <dgm:adjLst>
                <dgm:adj idx="1" val="0.2"/>
              </dgm:adjLst>
            </dgm:shape>
            <dgm:choose name="Name8">
              <dgm:if name="Name9" func="var" arg="dir" op="equ" val="norm">
                <dgm:presOf axis="ch ch desOrSelf" ptType="node node node" st="1 1 1" cnt="1 1 0"/>
              </dgm:if>
              <dgm:else name="Name10">
                <dgm:presOf axis="ch ch desOrSelf" ptType="node node node" st="1 2 1" cnt="1 1 0"/>
              </dgm:else>
            </dgm:choose>
            <dgm:constrLst/>
            <dgm:ruleLst>
              <dgm:rule type="primFontSz" val="5" fact="NaN" max="NaN"/>
            </dgm:ruleLst>
          </dgm:layoutNode>
          <dgm:layoutNode name="tile2" styleLbl="node1">
            <dgm:alg type="sp"/>
            <dgm:shape xmlns:r="http://schemas.openxmlformats.org/officeDocument/2006/relationships" type="round1Rect" r:blip="">
              <dgm:adjLst/>
            </dgm:shape>
            <dgm:choose name="Name11">
              <dgm:if name="Name12" func="var" arg="dir" op="equ" val="norm">
                <dgm:presOf axis="ch ch desOrSelf" ptType="node node node" st="1 2 1" cnt="1 1 0"/>
              </dgm:if>
              <dgm:else name="Name13">
                <dgm:presOf axis="ch ch desOrSelf" ptType="node node node" st="1 1 1" cnt="1 1 0"/>
              </dgm:else>
            </dgm:choose>
            <dgm:constrLst/>
            <dgm:ruleLst/>
          </dgm:layoutNode>
          <dgm:layoutNode name="tile2text" styleLbl="node1">
            <dgm:varLst>
              <dgm:chMax val="0"/>
              <dgm:chPref val="0"/>
              <dgm:bulletEnabled val="1"/>
            </dgm:varLst>
            <dgm:choose name="Name14">
              <dgm:if name="Name15" axis="root des" func="maxDepth" op="gte" val="3">
                <dgm:alg type="tx">
                  <dgm:param type="txAnchorVert" val="t"/>
                  <dgm:param type="parTxLTRAlign" val="l"/>
                  <dgm:param type="parTxRTLAlign" val="r"/>
                </dgm:alg>
              </dgm:if>
              <dgm:else name="Name16">
                <dgm:alg type="tx"/>
              </dgm:else>
            </dgm:choose>
            <dgm:shape xmlns:r="http://schemas.openxmlformats.org/officeDocument/2006/relationships" type="rect" r:blip="" hideGeom="1">
              <dgm:adjLst/>
            </dgm:shape>
            <dgm:choose name="Name17">
              <dgm:if name="Name18" func="var" arg="dir" op="equ" val="norm">
                <dgm:presOf axis="ch ch desOrSelf" ptType="node node node" st="1 2 1" cnt="1 1 0"/>
              </dgm:if>
              <dgm:else name="Name19">
                <dgm:presOf axis="ch ch desOrSelf" ptType="node node node" st="1 1 1" cnt="1 1 0"/>
              </dgm:else>
            </dgm:choose>
            <dgm:constrLst/>
            <dgm:ruleLst>
              <dgm:rule type="primFontSz" val="5" fact="NaN" max="NaN"/>
            </dgm:ruleLst>
          </dgm:layoutNode>
          <dgm:layoutNode name="tile3" styleLbl="node1">
            <dgm:alg type="sp"/>
            <dgm:shape xmlns:r="http://schemas.openxmlformats.org/officeDocument/2006/relationships" rot="180" type="round1Rect" r:blip="">
              <dgm:adjLst/>
            </dgm:shape>
            <dgm:choose name="Name20">
              <dgm:if name="Name21" func="var" arg="dir" op="equ" val="norm">
                <dgm:presOf axis="ch ch desOrSelf" ptType="node node node" st="1 3 1" cnt="1 1 0"/>
              </dgm:if>
              <dgm:else name="Name22">
                <dgm:presOf axis="ch ch desOrSelf" ptType="node node node" st="1 4 1" cnt="1 1 0"/>
              </dgm:else>
            </dgm:choose>
            <dgm:constrLst/>
            <dgm:ruleLst/>
          </dgm:layoutNode>
          <dgm:layoutNode name="tile3text" styleLbl="node1">
            <dgm:varLst>
              <dgm:chMax val="0"/>
              <dgm:chPref val="0"/>
              <dgm:bulletEnabled val="1"/>
            </dgm:varLst>
            <dgm:choose name="Name23">
              <dgm:if name="Name24" axis="root des" func="maxDepth" op="gte" val="3">
                <dgm:alg type="tx">
                  <dgm:param type="txAnchorVert" val="t"/>
                  <dgm:param type="parTxLTRAlign" val="l"/>
                  <dgm:param type="parTxRTLAlign" val="r"/>
                </dgm:alg>
              </dgm:if>
              <dgm:else name="Name25">
                <dgm:alg type="tx"/>
              </dgm:else>
            </dgm:choose>
            <dgm:shape xmlns:r="http://schemas.openxmlformats.org/officeDocument/2006/relationships" rot="180" type="rect" r:blip="" hideGeom="1">
              <dgm:adjLst/>
            </dgm:shape>
            <dgm:choose name="Name26">
              <dgm:if name="Name27" func="var" arg="dir" op="equ" val="norm">
                <dgm:presOf axis="ch ch desOrSelf" ptType="node node node" st="1 3 1" cnt="1 1 0"/>
              </dgm:if>
              <dgm:else name="Name28">
                <dgm:presOf axis="ch ch desOrSelf" ptType="node node node" st="1 4 1" cnt="1 1 0"/>
              </dgm:else>
            </dgm:choose>
            <dgm:constrLst/>
            <dgm:ruleLst>
              <dgm:rule type="primFontSz" val="5" fact="NaN" max="NaN"/>
            </dgm:ruleLst>
          </dgm:layoutNode>
          <dgm:layoutNode name="tile4" styleLbl="node1">
            <dgm:alg type="sp"/>
            <dgm:shape xmlns:r="http://schemas.openxmlformats.org/officeDocument/2006/relationships" rot="90" type="round1Rect" r:blip="">
              <dgm:adjLst/>
            </dgm:shape>
            <dgm:choose name="Name29">
              <dgm:if name="Name30" func="var" arg="dir" op="equ" val="norm">
                <dgm:presOf axis="ch ch desOrSelf" ptType="node node node" st="1 4 1" cnt="1 1 0"/>
              </dgm:if>
              <dgm:else name="Name31">
                <dgm:presOf axis="ch ch desOrSelf" ptType="node node node" st="1 3 1" cnt="1 1 0"/>
              </dgm:else>
            </dgm:choose>
            <dgm:constrLst/>
            <dgm:ruleLst/>
          </dgm:layoutNode>
          <dgm:layoutNode name="tile4text" styleLbl="node1">
            <dgm:varLst>
              <dgm:chMax val="0"/>
              <dgm:chPref val="0"/>
              <dgm:bulletEnabled val="1"/>
            </dgm:varLst>
            <dgm:choose name="Name32">
              <dgm:if name="Name33" axis="root des" func="maxDepth" op="gte" val="3">
                <dgm:alg type="tx">
                  <dgm:param type="txAnchorVert" val="t"/>
                  <dgm:param type="parTxLTRAlign" val="l"/>
                  <dgm:param type="parTxRTLAlign" val="r"/>
                </dgm:alg>
              </dgm:if>
              <dgm:else name="Name34">
                <dgm:alg type="tx"/>
              </dgm:else>
            </dgm:choose>
            <dgm:shape xmlns:r="http://schemas.openxmlformats.org/officeDocument/2006/relationships" rot="90" type="rect" r:blip="" hideGeom="1">
              <dgm:adjLst/>
            </dgm:shape>
            <dgm:choose name="Name35">
              <dgm:if name="Name36" func="var" arg="dir" op="equ" val="norm">
                <dgm:presOf axis="ch ch desOrSelf" ptType="node node node" st="1 4 1" cnt="1 1 0"/>
              </dgm:if>
              <dgm:else name="Name37">
                <dgm:presOf axis="ch ch desOrSelf" ptType="node node node" st="1 3 1" cnt="1 1 0"/>
              </dgm:else>
            </dgm:choose>
            <dgm:constrLst/>
            <dgm:ruleLst>
              <dgm:rule type="primFontSz" val="5" fact="NaN" max="NaN"/>
            </dgm:ruleLst>
          </dgm:layoutNode>
        </dgm:layoutNode>
        <dgm:layoutNode name="centerTile" styleLbl="fgShp">
          <dgm:varLst>
            <dgm:chMax val="0"/>
            <dgm:chPref val="0"/>
          </dgm:varLst>
          <dgm:alg type="tx"/>
          <dgm:shape xmlns:r="http://schemas.openxmlformats.org/officeDocument/2006/relationships" type="roundRect" r:blip="">
            <dgm:adjLst/>
          </dgm:shape>
          <dgm:presOf axis="ch" ptType="node" cnt="1"/>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38"/>
    </dgm:choose>
  </dgm:layoutNode>
</dgm:layoutDef>
</file>

<file path=ppt/diagrams/layout43.xml><?xml version="1.0" encoding="utf-8"?>
<dgm:layoutDef xmlns:dgm="http://schemas.openxmlformats.org/drawingml/2006/diagram" xmlns:a="http://schemas.openxmlformats.org/drawingml/2006/main" uniqueId="urn:microsoft.com/office/officeart/2005/8/layout/matrix1">
  <dgm:title val=""/>
  <dgm:desc val=""/>
  <dgm:catLst>
    <dgm:cat type="matrix" pri="2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3" destOrd="0"/>
      </dgm:cxnLst>
      <dgm:bg/>
      <dgm:whole/>
    </dgm:dataModel>
  </dgm:styleData>
  <dgm:clrData>
    <dgm:dataModel>
      <dgm:ptLst>
        <dgm:pt modelId="0" type="doc"/>
        <dgm:pt modelId="1"/>
        <dgm:pt modelId="11"/>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3" destOrd="0"/>
      </dgm:cxnLst>
      <dgm:bg/>
      <dgm:whole/>
    </dgm:dataModel>
  </dgm:clrData>
  <dgm:layoutNode name="diagram">
    <dgm:varLst>
      <dgm:chMax val="1"/>
      <dgm:dir/>
      <dgm:animLvl val="ctr"/>
      <dgm:resizeHandles val="exact"/>
    </dgm:varLst>
    <dgm:alg type="composite"/>
    <dgm:shape xmlns:r="http://schemas.openxmlformats.org/officeDocument/2006/relationships" r:blip="">
      <dgm:adjLst/>
    </dgm:shape>
    <dgm:presOf/>
    <dgm:constrLst>
      <dgm:constr type="ctrX" for="ch" forName="matrix" refType="w" fact="0.5"/>
      <dgm:constr type="ctrY" for="ch" forName="matrix" refType="h" fact="0.5"/>
      <dgm:constr type="w" for="ch" forName="matrix" refType="w"/>
      <dgm:constr type="h" for="ch" forName="matrix" refType="h"/>
      <dgm:constr type="ctrX" for="ch" forName="centerTile" refType="w" fact="0.5"/>
      <dgm:constr type="ctrY" for="ch" forName="centerTile" refType="h" fact="0.5"/>
      <dgm:constr type="w" for="ch" forName="centerTile" refType="w" fact="0.3"/>
      <dgm:constr type="h" for="ch" forName="centerTile" refType="h" fact="0.25"/>
      <dgm:constr type="primFontSz" for="des" ptType="node" op="equ" val="65"/>
    </dgm:constrLst>
    <dgm:ruleLst/>
    <dgm:choose name="Name0">
      <dgm:if name="Name1" axis="ch" ptType="node" func="cnt" op="gte" val="1">
        <dgm:layoutNode name="matrix">
          <dgm:alg type="composite"/>
          <dgm:shape xmlns:r="http://schemas.openxmlformats.org/officeDocument/2006/relationships" r:blip="">
            <dgm:adjLst/>
          </dgm:shape>
          <dgm:presOf/>
          <dgm:constrLst>
            <dgm:constr type="l" for="ch" forName="tile1"/>
            <dgm:constr type="t" for="ch" forName="tile1"/>
            <dgm:constr type="r" for="ch" forName="tile1" refType="w" fact="0.5"/>
            <dgm:constr type="b" for="ch" forName="tile1" refType="h" fact="0.5"/>
            <dgm:constr type="l" for="ch" forName="tile1text" refType="l" refFor="ch" refForName="tile1"/>
            <dgm:constr type="t" for="ch" forName="tile1text" refType="t" refFor="ch" refForName="tile1"/>
            <dgm:constr type="w" for="ch" forName="tile1text" refType="w" refFor="ch" refForName="tile1"/>
            <dgm:constr type="h" for="ch" forName="tile1text" refType="h" refFor="ch" refForName="tile1" fact="0.75"/>
            <dgm:constr type="r" for="ch" forName="tile2" refType="w"/>
            <dgm:constr type="t" for="ch" forName="tile2"/>
            <dgm:constr type="l" for="ch" forName="tile2" refType="w" fact="0.5"/>
            <dgm:constr type="b" for="ch" forName="tile2" refType="h" fact="0.5"/>
            <dgm:constr type="r" for="ch" forName="tile2text" refType="r" refFor="ch" refForName="tile2"/>
            <dgm:constr type="t" for="ch" forName="tile2text" refType="t" refFor="ch" refForName="tile2"/>
            <dgm:constr type="w" for="ch" forName="tile2text" refType="w" refFor="ch" refForName="tile2"/>
            <dgm:constr type="h" for="ch" forName="tile2text" refType="h" refFor="ch" refForName="tile2" fact="0.75"/>
            <dgm:constr type="l" for="ch" forName="tile3"/>
            <dgm:constr type="b" for="ch" forName="tile3" refType="h"/>
            <dgm:constr type="r" for="ch" forName="tile3" refType="w" fact="0.5"/>
            <dgm:constr type="t" for="ch" forName="tile3" refType="h" fact="0.5"/>
            <dgm:constr type="l" for="ch" forName="tile3text" refType="l" refFor="ch" refForName="tile3"/>
            <dgm:constr type="b" for="ch" forName="tile3text" refType="b" refFor="ch" refForName="tile3"/>
            <dgm:constr type="w" for="ch" forName="tile3text" refType="w" refFor="ch" refForName="tile3"/>
            <dgm:constr type="h" for="ch" forName="tile3text" refType="h" refFor="ch" refForName="tile3" fact="0.75"/>
            <dgm:constr type="r" for="ch" forName="tile4" refType="w"/>
            <dgm:constr type="b" for="ch" forName="tile4" refType="h"/>
            <dgm:constr type="l" for="ch" forName="tile4" refType="w" fact="0.5"/>
            <dgm:constr type="t" for="ch" forName="tile4" refType="h" fact="0.5"/>
            <dgm:constr type="r" for="ch" forName="tile4text" refType="r" refFor="ch" refForName="tile4"/>
            <dgm:constr type="b" for="ch" forName="tile4text" refType="b" refFor="ch" refForName="tile4"/>
            <dgm:constr type="w" for="ch" forName="tile4text" refType="w" refFor="ch" refForName="tile4"/>
            <dgm:constr type="h" for="ch" forName="tile4text" refType="h" refFor="ch" refForName="tile4" fact="0.75"/>
          </dgm:constrLst>
          <dgm:ruleLst/>
          <dgm:layoutNode name="tile1" styleLbl="node1">
            <dgm:alg type="sp"/>
            <dgm:shape xmlns:r="http://schemas.openxmlformats.org/officeDocument/2006/relationships" rot="270" type="round1Rect" r:blip="">
              <dgm:adjLst/>
            </dgm:shape>
            <dgm:choose name="Name2">
              <dgm:if name="Name3" func="var" arg="dir" op="equ" val="norm">
                <dgm:presOf axis="ch ch desOrSelf" ptType="node node node" st="1 1 1" cnt="1 1 0"/>
              </dgm:if>
              <dgm:else name="Name4">
                <dgm:presOf axis="ch ch desOrSelf" ptType="node node node" st="1 2 1" cnt="1 1 0"/>
              </dgm:else>
            </dgm:choose>
            <dgm:constrLst/>
            <dgm:ruleLst/>
          </dgm:layoutNode>
          <dgm:layoutNode name="tile1text" styleLbl="node1">
            <dgm:varLst>
              <dgm:chMax val="0"/>
              <dgm:chPref val="0"/>
              <dgm:bulletEnabled val="1"/>
            </dgm:varLst>
            <dgm:choose name="Name5">
              <dgm:if name="Name6" axis="root des" func="maxDepth" op="gte" val="3">
                <dgm:alg type="tx">
                  <dgm:param type="txAnchorVert" val="t"/>
                  <dgm:param type="parTxLTRAlign" val="l"/>
                  <dgm:param type="parTxRTLAlign" val="r"/>
                </dgm:alg>
              </dgm:if>
              <dgm:else name="Name7">
                <dgm:alg type="tx"/>
              </dgm:else>
            </dgm:choose>
            <dgm:shape xmlns:r="http://schemas.openxmlformats.org/officeDocument/2006/relationships" rot="270" type="rect" r:blip="" hideGeom="1">
              <dgm:adjLst>
                <dgm:adj idx="1" val="0.2"/>
              </dgm:adjLst>
            </dgm:shape>
            <dgm:choose name="Name8">
              <dgm:if name="Name9" func="var" arg="dir" op="equ" val="norm">
                <dgm:presOf axis="ch ch desOrSelf" ptType="node node node" st="1 1 1" cnt="1 1 0"/>
              </dgm:if>
              <dgm:else name="Name10">
                <dgm:presOf axis="ch ch desOrSelf" ptType="node node node" st="1 2 1" cnt="1 1 0"/>
              </dgm:else>
            </dgm:choose>
            <dgm:constrLst/>
            <dgm:ruleLst>
              <dgm:rule type="primFontSz" val="5" fact="NaN" max="NaN"/>
            </dgm:ruleLst>
          </dgm:layoutNode>
          <dgm:layoutNode name="tile2" styleLbl="node1">
            <dgm:alg type="sp"/>
            <dgm:shape xmlns:r="http://schemas.openxmlformats.org/officeDocument/2006/relationships" type="round1Rect" r:blip="">
              <dgm:adjLst/>
            </dgm:shape>
            <dgm:choose name="Name11">
              <dgm:if name="Name12" func="var" arg="dir" op="equ" val="norm">
                <dgm:presOf axis="ch ch desOrSelf" ptType="node node node" st="1 2 1" cnt="1 1 0"/>
              </dgm:if>
              <dgm:else name="Name13">
                <dgm:presOf axis="ch ch desOrSelf" ptType="node node node" st="1 1 1" cnt="1 1 0"/>
              </dgm:else>
            </dgm:choose>
            <dgm:constrLst/>
            <dgm:ruleLst/>
          </dgm:layoutNode>
          <dgm:layoutNode name="tile2text" styleLbl="node1">
            <dgm:varLst>
              <dgm:chMax val="0"/>
              <dgm:chPref val="0"/>
              <dgm:bulletEnabled val="1"/>
            </dgm:varLst>
            <dgm:choose name="Name14">
              <dgm:if name="Name15" axis="root des" func="maxDepth" op="gte" val="3">
                <dgm:alg type="tx">
                  <dgm:param type="txAnchorVert" val="t"/>
                  <dgm:param type="parTxLTRAlign" val="l"/>
                  <dgm:param type="parTxRTLAlign" val="r"/>
                </dgm:alg>
              </dgm:if>
              <dgm:else name="Name16">
                <dgm:alg type="tx"/>
              </dgm:else>
            </dgm:choose>
            <dgm:shape xmlns:r="http://schemas.openxmlformats.org/officeDocument/2006/relationships" type="rect" r:blip="" hideGeom="1">
              <dgm:adjLst/>
            </dgm:shape>
            <dgm:choose name="Name17">
              <dgm:if name="Name18" func="var" arg="dir" op="equ" val="norm">
                <dgm:presOf axis="ch ch desOrSelf" ptType="node node node" st="1 2 1" cnt="1 1 0"/>
              </dgm:if>
              <dgm:else name="Name19">
                <dgm:presOf axis="ch ch desOrSelf" ptType="node node node" st="1 1 1" cnt="1 1 0"/>
              </dgm:else>
            </dgm:choose>
            <dgm:constrLst/>
            <dgm:ruleLst>
              <dgm:rule type="primFontSz" val="5" fact="NaN" max="NaN"/>
            </dgm:ruleLst>
          </dgm:layoutNode>
          <dgm:layoutNode name="tile3" styleLbl="node1">
            <dgm:alg type="sp"/>
            <dgm:shape xmlns:r="http://schemas.openxmlformats.org/officeDocument/2006/relationships" rot="180" type="round1Rect" r:blip="">
              <dgm:adjLst/>
            </dgm:shape>
            <dgm:choose name="Name20">
              <dgm:if name="Name21" func="var" arg="dir" op="equ" val="norm">
                <dgm:presOf axis="ch ch desOrSelf" ptType="node node node" st="1 3 1" cnt="1 1 0"/>
              </dgm:if>
              <dgm:else name="Name22">
                <dgm:presOf axis="ch ch desOrSelf" ptType="node node node" st="1 4 1" cnt="1 1 0"/>
              </dgm:else>
            </dgm:choose>
            <dgm:constrLst/>
            <dgm:ruleLst/>
          </dgm:layoutNode>
          <dgm:layoutNode name="tile3text" styleLbl="node1">
            <dgm:varLst>
              <dgm:chMax val="0"/>
              <dgm:chPref val="0"/>
              <dgm:bulletEnabled val="1"/>
            </dgm:varLst>
            <dgm:choose name="Name23">
              <dgm:if name="Name24" axis="root des" func="maxDepth" op="gte" val="3">
                <dgm:alg type="tx">
                  <dgm:param type="txAnchorVert" val="t"/>
                  <dgm:param type="parTxLTRAlign" val="l"/>
                  <dgm:param type="parTxRTLAlign" val="r"/>
                </dgm:alg>
              </dgm:if>
              <dgm:else name="Name25">
                <dgm:alg type="tx"/>
              </dgm:else>
            </dgm:choose>
            <dgm:shape xmlns:r="http://schemas.openxmlformats.org/officeDocument/2006/relationships" rot="180" type="rect" r:blip="" hideGeom="1">
              <dgm:adjLst/>
            </dgm:shape>
            <dgm:choose name="Name26">
              <dgm:if name="Name27" func="var" arg="dir" op="equ" val="norm">
                <dgm:presOf axis="ch ch desOrSelf" ptType="node node node" st="1 3 1" cnt="1 1 0"/>
              </dgm:if>
              <dgm:else name="Name28">
                <dgm:presOf axis="ch ch desOrSelf" ptType="node node node" st="1 4 1" cnt="1 1 0"/>
              </dgm:else>
            </dgm:choose>
            <dgm:constrLst/>
            <dgm:ruleLst>
              <dgm:rule type="primFontSz" val="5" fact="NaN" max="NaN"/>
            </dgm:ruleLst>
          </dgm:layoutNode>
          <dgm:layoutNode name="tile4" styleLbl="node1">
            <dgm:alg type="sp"/>
            <dgm:shape xmlns:r="http://schemas.openxmlformats.org/officeDocument/2006/relationships" rot="90" type="round1Rect" r:blip="">
              <dgm:adjLst/>
            </dgm:shape>
            <dgm:choose name="Name29">
              <dgm:if name="Name30" func="var" arg="dir" op="equ" val="norm">
                <dgm:presOf axis="ch ch desOrSelf" ptType="node node node" st="1 4 1" cnt="1 1 0"/>
              </dgm:if>
              <dgm:else name="Name31">
                <dgm:presOf axis="ch ch desOrSelf" ptType="node node node" st="1 3 1" cnt="1 1 0"/>
              </dgm:else>
            </dgm:choose>
            <dgm:constrLst/>
            <dgm:ruleLst/>
          </dgm:layoutNode>
          <dgm:layoutNode name="tile4text" styleLbl="node1">
            <dgm:varLst>
              <dgm:chMax val="0"/>
              <dgm:chPref val="0"/>
              <dgm:bulletEnabled val="1"/>
            </dgm:varLst>
            <dgm:choose name="Name32">
              <dgm:if name="Name33" axis="root des" func="maxDepth" op="gte" val="3">
                <dgm:alg type="tx">
                  <dgm:param type="txAnchorVert" val="t"/>
                  <dgm:param type="parTxLTRAlign" val="l"/>
                  <dgm:param type="parTxRTLAlign" val="r"/>
                </dgm:alg>
              </dgm:if>
              <dgm:else name="Name34">
                <dgm:alg type="tx"/>
              </dgm:else>
            </dgm:choose>
            <dgm:shape xmlns:r="http://schemas.openxmlformats.org/officeDocument/2006/relationships" rot="90" type="rect" r:blip="" hideGeom="1">
              <dgm:adjLst/>
            </dgm:shape>
            <dgm:choose name="Name35">
              <dgm:if name="Name36" func="var" arg="dir" op="equ" val="norm">
                <dgm:presOf axis="ch ch desOrSelf" ptType="node node node" st="1 4 1" cnt="1 1 0"/>
              </dgm:if>
              <dgm:else name="Name37">
                <dgm:presOf axis="ch ch desOrSelf" ptType="node node node" st="1 3 1" cnt="1 1 0"/>
              </dgm:else>
            </dgm:choose>
            <dgm:constrLst/>
            <dgm:ruleLst>
              <dgm:rule type="primFontSz" val="5" fact="NaN" max="NaN"/>
            </dgm:ruleLst>
          </dgm:layoutNode>
        </dgm:layoutNode>
        <dgm:layoutNode name="centerTile" styleLbl="fgShp">
          <dgm:varLst>
            <dgm:chMax val="0"/>
            <dgm:chPref val="0"/>
          </dgm:varLst>
          <dgm:alg type="tx"/>
          <dgm:shape xmlns:r="http://schemas.openxmlformats.org/officeDocument/2006/relationships" type="roundRect" r:blip="">
            <dgm:adjLst/>
          </dgm:shape>
          <dgm:presOf axis="ch" ptType="node" cnt="1"/>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38"/>
    </dgm:choose>
  </dgm:layoutNode>
</dgm:layoutDef>
</file>

<file path=ppt/diagrams/layout44.xml><?xml version="1.0" encoding="utf-8"?>
<dgm:layoutDef xmlns:dgm="http://schemas.openxmlformats.org/drawingml/2006/diagram" xmlns:a="http://schemas.openxmlformats.org/drawingml/2006/main" uniqueId="urn:microsoft.com/office/officeart/2005/8/layout/matrix1">
  <dgm:title val=""/>
  <dgm:desc val=""/>
  <dgm:catLst>
    <dgm:cat type="matrix" pri="2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3" destOrd="0"/>
      </dgm:cxnLst>
      <dgm:bg/>
      <dgm:whole/>
    </dgm:dataModel>
  </dgm:styleData>
  <dgm:clrData>
    <dgm:dataModel>
      <dgm:ptLst>
        <dgm:pt modelId="0" type="doc"/>
        <dgm:pt modelId="1"/>
        <dgm:pt modelId="11"/>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3" destOrd="0"/>
      </dgm:cxnLst>
      <dgm:bg/>
      <dgm:whole/>
    </dgm:dataModel>
  </dgm:clrData>
  <dgm:layoutNode name="diagram">
    <dgm:varLst>
      <dgm:chMax val="1"/>
      <dgm:dir/>
      <dgm:animLvl val="ctr"/>
      <dgm:resizeHandles val="exact"/>
    </dgm:varLst>
    <dgm:alg type="composite"/>
    <dgm:shape xmlns:r="http://schemas.openxmlformats.org/officeDocument/2006/relationships" r:blip="">
      <dgm:adjLst/>
    </dgm:shape>
    <dgm:presOf/>
    <dgm:constrLst>
      <dgm:constr type="ctrX" for="ch" forName="matrix" refType="w" fact="0.5"/>
      <dgm:constr type="ctrY" for="ch" forName="matrix" refType="h" fact="0.5"/>
      <dgm:constr type="w" for="ch" forName="matrix" refType="w"/>
      <dgm:constr type="h" for="ch" forName="matrix" refType="h"/>
      <dgm:constr type="ctrX" for="ch" forName="centerTile" refType="w" fact="0.5"/>
      <dgm:constr type="ctrY" for="ch" forName="centerTile" refType="h" fact="0.5"/>
      <dgm:constr type="w" for="ch" forName="centerTile" refType="w" fact="0.3"/>
      <dgm:constr type="h" for="ch" forName="centerTile" refType="h" fact="0.25"/>
      <dgm:constr type="primFontSz" for="des" ptType="node" op="equ" val="65"/>
    </dgm:constrLst>
    <dgm:ruleLst/>
    <dgm:choose name="Name0">
      <dgm:if name="Name1" axis="ch" ptType="node" func="cnt" op="gte" val="1">
        <dgm:layoutNode name="matrix">
          <dgm:alg type="composite"/>
          <dgm:shape xmlns:r="http://schemas.openxmlformats.org/officeDocument/2006/relationships" r:blip="">
            <dgm:adjLst/>
          </dgm:shape>
          <dgm:presOf/>
          <dgm:constrLst>
            <dgm:constr type="l" for="ch" forName="tile1"/>
            <dgm:constr type="t" for="ch" forName="tile1"/>
            <dgm:constr type="r" for="ch" forName="tile1" refType="w" fact="0.5"/>
            <dgm:constr type="b" for="ch" forName="tile1" refType="h" fact="0.5"/>
            <dgm:constr type="l" for="ch" forName="tile1text" refType="l" refFor="ch" refForName="tile1"/>
            <dgm:constr type="t" for="ch" forName="tile1text" refType="t" refFor="ch" refForName="tile1"/>
            <dgm:constr type="w" for="ch" forName="tile1text" refType="w" refFor="ch" refForName="tile1"/>
            <dgm:constr type="h" for="ch" forName="tile1text" refType="h" refFor="ch" refForName="tile1" fact="0.75"/>
            <dgm:constr type="r" for="ch" forName="tile2" refType="w"/>
            <dgm:constr type="t" for="ch" forName="tile2"/>
            <dgm:constr type="l" for="ch" forName="tile2" refType="w" fact="0.5"/>
            <dgm:constr type="b" for="ch" forName="tile2" refType="h" fact="0.5"/>
            <dgm:constr type="r" for="ch" forName="tile2text" refType="r" refFor="ch" refForName="tile2"/>
            <dgm:constr type="t" for="ch" forName="tile2text" refType="t" refFor="ch" refForName="tile2"/>
            <dgm:constr type="w" for="ch" forName="tile2text" refType="w" refFor="ch" refForName="tile2"/>
            <dgm:constr type="h" for="ch" forName="tile2text" refType="h" refFor="ch" refForName="tile2" fact="0.75"/>
            <dgm:constr type="l" for="ch" forName="tile3"/>
            <dgm:constr type="b" for="ch" forName="tile3" refType="h"/>
            <dgm:constr type="r" for="ch" forName="tile3" refType="w" fact="0.5"/>
            <dgm:constr type="t" for="ch" forName="tile3" refType="h" fact="0.5"/>
            <dgm:constr type="l" for="ch" forName="tile3text" refType="l" refFor="ch" refForName="tile3"/>
            <dgm:constr type="b" for="ch" forName="tile3text" refType="b" refFor="ch" refForName="tile3"/>
            <dgm:constr type="w" for="ch" forName="tile3text" refType="w" refFor="ch" refForName="tile3"/>
            <dgm:constr type="h" for="ch" forName="tile3text" refType="h" refFor="ch" refForName="tile3" fact="0.75"/>
            <dgm:constr type="r" for="ch" forName="tile4" refType="w"/>
            <dgm:constr type="b" for="ch" forName="tile4" refType="h"/>
            <dgm:constr type="l" for="ch" forName="tile4" refType="w" fact="0.5"/>
            <dgm:constr type="t" for="ch" forName="tile4" refType="h" fact="0.5"/>
            <dgm:constr type="r" for="ch" forName="tile4text" refType="r" refFor="ch" refForName="tile4"/>
            <dgm:constr type="b" for="ch" forName="tile4text" refType="b" refFor="ch" refForName="tile4"/>
            <dgm:constr type="w" for="ch" forName="tile4text" refType="w" refFor="ch" refForName="tile4"/>
            <dgm:constr type="h" for="ch" forName="tile4text" refType="h" refFor="ch" refForName="tile4" fact="0.75"/>
          </dgm:constrLst>
          <dgm:ruleLst/>
          <dgm:layoutNode name="tile1" styleLbl="node1">
            <dgm:alg type="sp"/>
            <dgm:shape xmlns:r="http://schemas.openxmlformats.org/officeDocument/2006/relationships" rot="270" type="round1Rect" r:blip="">
              <dgm:adjLst/>
            </dgm:shape>
            <dgm:choose name="Name2">
              <dgm:if name="Name3" func="var" arg="dir" op="equ" val="norm">
                <dgm:presOf axis="ch ch desOrSelf" ptType="node node node" st="1 1 1" cnt="1 1 0"/>
              </dgm:if>
              <dgm:else name="Name4">
                <dgm:presOf axis="ch ch desOrSelf" ptType="node node node" st="1 2 1" cnt="1 1 0"/>
              </dgm:else>
            </dgm:choose>
            <dgm:constrLst/>
            <dgm:ruleLst/>
          </dgm:layoutNode>
          <dgm:layoutNode name="tile1text" styleLbl="node1">
            <dgm:varLst>
              <dgm:chMax val="0"/>
              <dgm:chPref val="0"/>
              <dgm:bulletEnabled val="1"/>
            </dgm:varLst>
            <dgm:choose name="Name5">
              <dgm:if name="Name6" axis="root des" func="maxDepth" op="gte" val="3">
                <dgm:alg type="tx">
                  <dgm:param type="txAnchorVert" val="t"/>
                  <dgm:param type="parTxLTRAlign" val="l"/>
                  <dgm:param type="parTxRTLAlign" val="r"/>
                </dgm:alg>
              </dgm:if>
              <dgm:else name="Name7">
                <dgm:alg type="tx"/>
              </dgm:else>
            </dgm:choose>
            <dgm:shape xmlns:r="http://schemas.openxmlformats.org/officeDocument/2006/relationships" rot="270" type="rect" r:blip="" hideGeom="1">
              <dgm:adjLst>
                <dgm:adj idx="1" val="0.2"/>
              </dgm:adjLst>
            </dgm:shape>
            <dgm:choose name="Name8">
              <dgm:if name="Name9" func="var" arg="dir" op="equ" val="norm">
                <dgm:presOf axis="ch ch desOrSelf" ptType="node node node" st="1 1 1" cnt="1 1 0"/>
              </dgm:if>
              <dgm:else name="Name10">
                <dgm:presOf axis="ch ch desOrSelf" ptType="node node node" st="1 2 1" cnt="1 1 0"/>
              </dgm:else>
            </dgm:choose>
            <dgm:constrLst/>
            <dgm:ruleLst>
              <dgm:rule type="primFontSz" val="5" fact="NaN" max="NaN"/>
            </dgm:ruleLst>
          </dgm:layoutNode>
          <dgm:layoutNode name="tile2" styleLbl="node1">
            <dgm:alg type="sp"/>
            <dgm:shape xmlns:r="http://schemas.openxmlformats.org/officeDocument/2006/relationships" type="round1Rect" r:blip="">
              <dgm:adjLst/>
            </dgm:shape>
            <dgm:choose name="Name11">
              <dgm:if name="Name12" func="var" arg="dir" op="equ" val="norm">
                <dgm:presOf axis="ch ch desOrSelf" ptType="node node node" st="1 2 1" cnt="1 1 0"/>
              </dgm:if>
              <dgm:else name="Name13">
                <dgm:presOf axis="ch ch desOrSelf" ptType="node node node" st="1 1 1" cnt="1 1 0"/>
              </dgm:else>
            </dgm:choose>
            <dgm:constrLst/>
            <dgm:ruleLst/>
          </dgm:layoutNode>
          <dgm:layoutNode name="tile2text" styleLbl="node1">
            <dgm:varLst>
              <dgm:chMax val="0"/>
              <dgm:chPref val="0"/>
              <dgm:bulletEnabled val="1"/>
            </dgm:varLst>
            <dgm:choose name="Name14">
              <dgm:if name="Name15" axis="root des" func="maxDepth" op="gte" val="3">
                <dgm:alg type="tx">
                  <dgm:param type="txAnchorVert" val="t"/>
                  <dgm:param type="parTxLTRAlign" val="l"/>
                  <dgm:param type="parTxRTLAlign" val="r"/>
                </dgm:alg>
              </dgm:if>
              <dgm:else name="Name16">
                <dgm:alg type="tx"/>
              </dgm:else>
            </dgm:choose>
            <dgm:shape xmlns:r="http://schemas.openxmlformats.org/officeDocument/2006/relationships" type="rect" r:blip="" hideGeom="1">
              <dgm:adjLst/>
            </dgm:shape>
            <dgm:choose name="Name17">
              <dgm:if name="Name18" func="var" arg="dir" op="equ" val="norm">
                <dgm:presOf axis="ch ch desOrSelf" ptType="node node node" st="1 2 1" cnt="1 1 0"/>
              </dgm:if>
              <dgm:else name="Name19">
                <dgm:presOf axis="ch ch desOrSelf" ptType="node node node" st="1 1 1" cnt="1 1 0"/>
              </dgm:else>
            </dgm:choose>
            <dgm:constrLst/>
            <dgm:ruleLst>
              <dgm:rule type="primFontSz" val="5" fact="NaN" max="NaN"/>
            </dgm:ruleLst>
          </dgm:layoutNode>
          <dgm:layoutNode name="tile3" styleLbl="node1">
            <dgm:alg type="sp"/>
            <dgm:shape xmlns:r="http://schemas.openxmlformats.org/officeDocument/2006/relationships" rot="180" type="round1Rect" r:blip="">
              <dgm:adjLst/>
            </dgm:shape>
            <dgm:choose name="Name20">
              <dgm:if name="Name21" func="var" arg="dir" op="equ" val="norm">
                <dgm:presOf axis="ch ch desOrSelf" ptType="node node node" st="1 3 1" cnt="1 1 0"/>
              </dgm:if>
              <dgm:else name="Name22">
                <dgm:presOf axis="ch ch desOrSelf" ptType="node node node" st="1 4 1" cnt="1 1 0"/>
              </dgm:else>
            </dgm:choose>
            <dgm:constrLst/>
            <dgm:ruleLst/>
          </dgm:layoutNode>
          <dgm:layoutNode name="tile3text" styleLbl="node1">
            <dgm:varLst>
              <dgm:chMax val="0"/>
              <dgm:chPref val="0"/>
              <dgm:bulletEnabled val="1"/>
            </dgm:varLst>
            <dgm:choose name="Name23">
              <dgm:if name="Name24" axis="root des" func="maxDepth" op="gte" val="3">
                <dgm:alg type="tx">
                  <dgm:param type="txAnchorVert" val="t"/>
                  <dgm:param type="parTxLTRAlign" val="l"/>
                  <dgm:param type="parTxRTLAlign" val="r"/>
                </dgm:alg>
              </dgm:if>
              <dgm:else name="Name25">
                <dgm:alg type="tx"/>
              </dgm:else>
            </dgm:choose>
            <dgm:shape xmlns:r="http://schemas.openxmlformats.org/officeDocument/2006/relationships" rot="180" type="rect" r:blip="" hideGeom="1">
              <dgm:adjLst/>
            </dgm:shape>
            <dgm:choose name="Name26">
              <dgm:if name="Name27" func="var" arg="dir" op="equ" val="norm">
                <dgm:presOf axis="ch ch desOrSelf" ptType="node node node" st="1 3 1" cnt="1 1 0"/>
              </dgm:if>
              <dgm:else name="Name28">
                <dgm:presOf axis="ch ch desOrSelf" ptType="node node node" st="1 4 1" cnt="1 1 0"/>
              </dgm:else>
            </dgm:choose>
            <dgm:constrLst/>
            <dgm:ruleLst>
              <dgm:rule type="primFontSz" val="5" fact="NaN" max="NaN"/>
            </dgm:ruleLst>
          </dgm:layoutNode>
          <dgm:layoutNode name="tile4" styleLbl="node1">
            <dgm:alg type="sp"/>
            <dgm:shape xmlns:r="http://schemas.openxmlformats.org/officeDocument/2006/relationships" rot="90" type="round1Rect" r:blip="">
              <dgm:adjLst/>
            </dgm:shape>
            <dgm:choose name="Name29">
              <dgm:if name="Name30" func="var" arg="dir" op="equ" val="norm">
                <dgm:presOf axis="ch ch desOrSelf" ptType="node node node" st="1 4 1" cnt="1 1 0"/>
              </dgm:if>
              <dgm:else name="Name31">
                <dgm:presOf axis="ch ch desOrSelf" ptType="node node node" st="1 3 1" cnt="1 1 0"/>
              </dgm:else>
            </dgm:choose>
            <dgm:constrLst/>
            <dgm:ruleLst/>
          </dgm:layoutNode>
          <dgm:layoutNode name="tile4text" styleLbl="node1">
            <dgm:varLst>
              <dgm:chMax val="0"/>
              <dgm:chPref val="0"/>
              <dgm:bulletEnabled val="1"/>
            </dgm:varLst>
            <dgm:choose name="Name32">
              <dgm:if name="Name33" axis="root des" func="maxDepth" op="gte" val="3">
                <dgm:alg type="tx">
                  <dgm:param type="txAnchorVert" val="t"/>
                  <dgm:param type="parTxLTRAlign" val="l"/>
                  <dgm:param type="parTxRTLAlign" val="r"/>
                </dgm:alg>
              </dgm:if>
              <dgm:else name="Name34">
                <dgm:alg type="tx"/>
              </dgm:else>
            </dgm:choose>
            <dgm:shape xmlns:r="http://schemas.openxmlformats.org/officeDocument/2006/relationships" rot="90" type="rect" r:blip="" hideGeom="1">
              <dgm:adjLst/>
            </dgm:shape>
            <dgm:choose name="Name35">
              <dgm:if name="Name36" func="var" arg="dir" op="equ" val="norm">
                <dgm:presOf axis="ch ch desOrSelf" ptType="node node node" st="1 4 1" cnt="1 1 0"/>
              </dgm:if>
              <dgm:else name="Name37">
                <dgm:presOf axis="ch ch desOrSelf" ptType="node node node" st="1 3 1" cnt="1 1 0"/>
              </dgm:else>
            </dgm:choose>
            <dgm:constrLst/>
            <dgm:ruleLst>
              <dgm:rule type="primFontSz" val="5" fact="NaN" max="NaN"/>
            </dgm:ruleLst>
          </dgm:layoutNode>
        </dgm:layoutNode>
        <dgm:layoutNode name="centerTile" styleLbl="fgShp">
          <dgm:varLst>
            <dgm:chMax val="0"/>
            <dgm:chPref val="0"/>
          </dgm:varLst>
          <dgm:alg type="tx"/>
          <dgm:shape xmlns:r="http://schemas.openxmlformats.org/officeDocument/2006/relationships" type="roundRect" r:blip="">
            <dgm:adjLst/>
          </dgm:shape>
          <dgm:presOf axis="ch" ptType="node" cnt="1"/>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38"/>
    </dgm:choose>
  </dgm:layoutNode>
</dgm:layoutDef>
</file>

<file path=ppt/diagrams/layout5.xml><?xml version="1.0" encoding="utf-8"?>
<dgm:layoutDef xmlns:dgm="http://schemas.openxmlformats.org/drawingml/2006/diagram" xmlns:a="http://schemas.openxmlformats.org/drawingml/2006/main" uniqueId="urn:microsoft.com/office/officeart/2005/8/layout/matrix1">
  <dgm:title val=""/>
  <dgm:desc val=""/>
  <dgm:catLst>
    <dgm:cat type="matrix" pri="2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3" destOrd="0"/>
      </dgm:cxnLst>
      <dgm:bg/>
      <dgm:whole/>
    </dgm:dataModel>
  </dgm:styleData>
  <dgm:clrData>
    <dgm:dataModel>
      <dgm:ptLst>
        <dgm:pt modelId="0" type="doc"/>
        <dgm:pt modelId="1"/>
        <dgm:pt modelId="11"/>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3" destOrd="0"/>
      </dgm:cxnLst>
      <dgm:bg/>
      <dgm:whole/>
    </dgm:dataModel>
  </dgm:clrData>
  <dgm:layoutNode name="diagram">
    <dgm:varLst>
      <dgm:chMax val="1"/>
      <dgm:dir/>
      <dgm:animLvl val="ctr"/>
      <dgm:resizeHandles val="exact"/>
    </dgm:varLst>
    <dgm:alg type="composite"/>
    <dgm:shape xmlns:r="http://schemas.openxmlformats.org/officeDocument/2006/relationships" r:blip="">
      <dgm:adjLst/>
    </dgm:shape>
    <dgm:presOf/>
    <dgm:constrLst>
      <dgm:constr type="ctrX" for="ch" forName="matrix" refType="w" fact="0.5"/>
      <dgm:constr type="ctrY" for="ch" forName="matrix" refType="h" fact="0.5"/>
      <dgm:constr type="w" for="ch" forName="matrix" refType="w"/>
      <dgm:constr type="h" for="ch" forName="matrix" refType="h"/>
      <dgm:constr type="ctrX" for="ch" forName="centerTile" refType="w" fact="0.5"/>
      <dgm:constr type="ctrY" for="ch" forName="centerTile" refType="h" fact="0.5"/>
      <dgm:constr type="w" for="ch" forName="centerTile" refType="w" fact="0.3"/>
      <dgm:constr type="h" for="ch" forName="centerTile" refType="h" fact="0.25"/>
      <dgm:constr type="primFontSz" for="des" ptType="node" op="equ" val="65"/>
    </dgm:constrLst>
    <dgm:ruleLst/>
    <dgm:choose name="Name0">
      <dgm:if name="Name1" axis="ch" ptType="node" func="cnt" op="gte" val="1">
        <dgm:layoutNode name="matrix">
          <dgm:alg type="composite"/>
          <dgm:shape xmlns:r="http://schemas.openxmlformats.org/officeDocument/2006/relationships" r:blip="">
            <dgm:adjLst/>
          </dgm:shape>
          <dgm:presOf/>
          <dgm:constrLst>
            <dgm:constr type="l" for="ch" forName="tile1"/>
            <dgm:constr type="t" for="ch" forName="tile1"/>
            <dgm:constr type="r" for="ch" forName="tile1" refType="w" fact="0.5"/>
            <dgm:constr type="b" for="ch" forName="tile1" refType="h" fact="0.5"/>
            <dgm:constr type="l" for="ch" forName="tile1text" refType="l" refFor="ch" refForName="tile1"/>
            <dgm:constr type="t" for="ch" forName="tile1text" refType="t" refFor="ch" refForName="tile1"/>
            <dgm:constr type="w" for="ch" forName="tile1text" refType="w" refFor="ch" refForName="tile1"/>
            <dgm:constr type="h" for="ch" forName="tile1text" refType="h" refFor="ch" refForName="tile1" fact="0.75"/>
            <dgm:constr type="r" for="ch" forName="tile2" refType="w"/>
            <dgm:constr type="t" for="ch" forName="tile2"/>
            <dgm:constr type="l" for="ch" forName="tile2" refType="w" fact="0.5"/>
            <dgm:constr type="b" for="ch" forName="tile2" refType="h" fact="0.5"/>
            <dgm:constr type="r" for="ch" forName="tile2text" refType="r" refFor="ch" refForName="tile2"/>
            <dgm:constr type="t" for="ch" forName="tile2text" refType="t" refFor="ch" refForName="tile2"/>
            <dgm:constr type="w" for="ch" forName="tile2text" refType="w" refFor="ch" refForName="tile2"/>
            <dgm:constr type="h" for="ch" forName="tile2text" refType="h" refFor="ch" refForName="tile2" fact="0.75"/>
            <dgm:constr type="l" for="ch" forName="tile3"/>
            <dgm:constr type="b" for="ch" forName="tile3" refType="h"/>
            <dgm:constr type="r" for="ch" forName="tile3" refType="w" fact="0.5"/>
            <dgm:constr type="t" for="ch" forName="tile3" refType="h" fact="0.5"/>
            <dgm:constr type="l" for="ch" forName="tile3text" refType="l" refFor="ch" refForName="tile3"/>
            <dgm:constr type="b" for="ch" forName="tile3text" refType="b" refFor="ch" refForName="tile3"/>
            <dgm:constr type="w" for="ch" forName="tile3text" refType="w" refFor="ch" refForName="tile3"/>
            <dgm:constr type="h" for="ch" forName="tile3text" refType="h" refFor="ch" refForName="tile3" fact="0.75"/>
            <dgm:constr type="r" for="ch" forName="tile4" refType="w"/>
            <dgm:constr type="b" for="ch" forName="tile4" refType="h"/>
            <dgm:constr type="l" for="ch" forName="tile4" refType="w" fact="0.5"/>
            <dgm:constr type="t" for="ch" forName="tile4" refType="h" fact="0.5"/>
            <dgm:constr type="r" for="ch" forName="tile4text" refType="r" refFor="ch" refForName="tile4"/>
            <dgm:constr type="b" for="ch" forName="tile4text" refType="b" refFor="ch" refForName="tile4"/>
            <dgm:constr type="w" for="ch" forName="tile4text" refType="w" refFor="ch" refForName="tile4"/>
            <dgm:constr type="h" for="ch" forName="tile4text" refType="h" refFor="ch" refForName="tile4" fact="0.75"/>
          </dgm:constrLst>
          <dgm:ruleLst/>
          <dgm:layoutNode name="tile1" styleLbl="node1">
            <dgm:alg type="sp"/>
            <dgm:shape xmlns:r="http://schemas.openxmlformats.org/officeDocument/2006/relationships" rot="270" type="round1Rect" r:blip="">
              <dgm:adjLst/>
            </dgm:shape>
            <dgm:choose name="Name2">
              <dgm:if name="Name3" func="var" arg="dir" op="equ" val="norm">
                <dgm:presOf axis="ch ch desOrSelf" ptType="node node node" st="1 1 1" cnt="1 1 0"/>
              </dgm:if>
              <dgm:else name="Name4">
                <dgm:presOf axis="ch ch desOrSelf" ptType="node node node" st="1 2 1" cnt="1 1 0"/>
              </dgm:else>
            </dgm:choose>
            <dgm:constrLst/>
            <dgm:ruleLst/>
          </dgm:layoutNode>
          <dgm:layoutNode name="tile1text" styleLbl="node1">
            <dgm:varLst>
              <dgm:chMax val="0"/>
              <dgm:chPref val="0"/>
              <dgm:bulletEnabled val="1"/>
            </dgm:varLst>
            <dgm:choose name="Name5">
              <dgm:if name="Name6" axis="root des" func="maxDepth" op="gte" val="3">
                <dgm:alg type="tx">
                  <dgm:param type="txAnchorVert" val="t"/>
                  <dgm:param type="parTxLTRAlign" val="l"/>
                  <dgm:param type="parTxRTLAlign" val="r"/>
                </dgm:alg>
              </dgm:if>
              <dgm:else name="Name7">
                <dgm:alg type="tx"/>
              </dgm:else>
            </dgm:choose>
            <dgm:shape xmlns:r="http://schemas.openxmlformats.org/officeDocument/2006/relationships" rot="270" type="rect" r:blip="" hideGeom="1">
              <dgm:adjLst>
                <dgm:adj idx="1" val="0.2"/>
              </dgm:adjLst>
            </dgm:shape>
            <dgm:choose name="Name8">
              <dgm:if name="Name9" func="var" arg="dir" op="equ" val="norm">
                <dgm:presOf axis="ch ch desOrSelf" ptType="node node node" st="1 1 1" cnt="1 1 0"/>
              </dgm:if>
              <dgm:else name="Name10">
                <dgm:presOf axis="ch ch desOrSelf" ptType="node node node" st="1 2 1" cnt="1 1 0"/>
              </dgm:else>
            </dgm:choose>
            <dgm:constrLst/>
            <dgm:ruleLst>
              <dgm:rule type="primFontSz" val="5" fact="NaN" max="NaN"/>
            </dgm:ruleLst>
          </dgm:layoutNode>
          <dgm:layoutNode name="tile2" styleLbl="node1">
            <dgm:alg type="sp"/>
            <dgm:shape xmlns:r="http://schemas.openxmlformats.org/officeDocument/2006/relationships" type="round1Rect" r:blip="">
              <dgm:adjLst/>
            </dgm:shape>
            <dgm:choose name="Name11">
              <dgm:if name="Name12" func="var" arg="dir" op="equ" val="norm">
                <dgm:presOf axis="ch ch desOrSelf" ptType="node node node" st="1 2 1" cnt="1 1 0"/>
              </dgm:if>
              <dgm:else name="Name13">
                <dgm:presOf axis="ch ch desOrSelf" ptType="node node node" st="1 1 1" cnt="1 1 0"/>
              </dgm:else>
            </dgm:choose>
            <dgm:constrLst/>
            <dgm:ruleLst/>
          </dgm:layoutNode>
          <dgm:layoutNode name="tile2text" styleLbl="node1">
            <dgm:varLst>
              <dgm:chMax val="0"/>
              <dgm:chPref val="0"/>
              <dgm:bulletEnabled val="1"/>
            </dgm:varLst>
            <dgm:choose name="Name14">
              <dgm:if name="Name15" axis="root des" func="maxDepth" op="gte" val="3">
                <dgm:alg type="tx">
                  <dgm:param type="txAnchorVert" val="t"/>
                  <dgm:param type="parTxLTRAlign" val="l"/>
                  <dgm:param type="parTxRTLAlign" val="r"/>
                </dgm:alg>
              </dgm:if>
              <dgm:else name="Name16">
                <dgm:alg type="tx"/>
              </dgm:else>
            </dgm:choose>
            <dgm:shape xmlns:r="http://schemas.openxmlformats.org/officeDocument/2006/relationships" type="rect" r:blip="" hideGeom="1">
              <dgm:adjLst/>
            </dgm:shape>
            <dgm:choose name="Name17">
              <dgm:if name="Name18" func="var" arg="dir" op="equ" val="norm">
                <dgm:presOf axis="ch ch desOrSelf" ptType="node node node" st="1 2 1" cnt="1 1 0"/>
              </dgm:if>
              <dgm:else name="Name19">
                <dgm:presOf axis="ch ch desOrSelf" ptType="node node node" st="1 1 1" cnt="1 1 0"/>
              </dgm:else>
            </dgm:choose>
            <dgm:constrLst/>
            <dgm:ruleLst>
              <dgm:rule type="primFontSz" val="5" fact="NaN" max="NaN"/>
            </dgm:ruleLst>
          </dgm:layoutNode>
          <dgm:layoutNode name="tile3" styleLbl="node1">
            <dgm:alg type="sp"/>
            <dgm:shape xmlns:r="http://schemas.openxmlformats.org/officeDocument/2006/relationships" rot="180" type="round1Rect" r:blip="">
              <dgm:adjLst/>
            </dgm:shape>
            <dgm:choose name="Name20">
              <dgm:if name="Name21" func="var" arg="dir" op="equ" val="norm">
                <dgm:presOf axis="ch ch desOrSelf" ptType="node node node" st="1 3 1" cnt="1 1 0"/>
              </dgm:if>
              <dgm:else name="Name22">
                <dgm:presOf axis="ch ch desOrSelf" ptType="node node node" st="1 4 1" cnt="1 1 0"/>
              </dgm:else>
            </dgm:choose>
            <dgm:constrLst/>
            <dgm:ruleLst/>
          </dgm:layoutNode>
          <dgm:layoutNode name="tile3text" styleLbl="node1">
            <dgm:varLst>
              <dgm:chMax val="0"/>
              <dgm:chPref val="0"/>
              <dgm:bulletEnabled val="1"/>
            </dgm:varLst>
            <dgm:choose name="Name23">
              <dgm:if name="Name24" axis="root des" func="maxDepth" op="gte" val="3">
                <dgm:alg type="tx">
                  <dgm:param type="txAnchorVert" val="t"/>
                  <dgm:param type="parTxLTRAlign" val="l"/>
                  <dgm:param type="parTxRTLAlign" val="r"/>
                </dgm:alg>
              </dgm:if>
              <dgm:else name="Name25">
                <dgm:alg type="tx"/>
              </dgm:else>
            </dgm:choose>
            <dgm:shape xmlns:r="http://schemas.openxmlformats.org/officeDocument/2006/relationships" rot="180" type="rect" r:blip="" hideGeom="1">
              <dgm:adjLst/>
            </dgm:shape>
            <dgm:choose name="Name26">
              <dgm:if name="Name27" func="var" arg="dir" op="equ" val="norm">
                <dgm:presOf axis="ch ch desOrSelf" ptType="node node node" st="1 3 1" cnt="1 1 0"/>
              </dgm:if>
              <dgm:else name="Name28">
                <dgm:presOf axis="ch ch desOrSelf" ptType="node node node" st="1 4 1" cnt="1 1 0"/>
              </dgm:else>
            </dgm:choose>
            <dgm:constrLst/>
            <dgm:ruleLst>
              <dgm:rule type="primFontSz" val="5" fact="NaN" max="NaN"/>
            </dgm:ruleLst>
          </dgm:layoutNode>
          <dgm:layoutNode name="tile4" styleLbl="node1">
            <dgm:alg type="sp"/>
            <dgm:shape xmlns:r="http://schemas.openxmlformats.org/officeDocument/2006/relationships" rot="90" type="round1Rect" r:blip="">
              <dgm:adjLst/>
            </dgm:shape>
            <dgm:choose name="Name29">
              <dgm:if name="Name30" func="var" arg="dir" op="equ" val="norm">
                <dgm:presOf axis="ch ch desOrSelf" ptType="node node node" st="1 4 1" cnt="1 1 0"/>
              </dgm:if>
              <dgm:else name="Name31">
                <dgm:presOf axis="ch ch desOrSelf" ptType="node node node" st="1 3 1" cnt="1 1 0"/>
              </dgm:else>
            </dgm:choose>
            <dgm:constrLst/>
            <dgm:ruleLst/>
          </dgm:layoutNode>
          <dgm:layoutNode name="tile4text" styleLbl="node1">
            <dgm:varLst>
              <dgm:chMax val="0"/>
              <dgm:chPref val="0"/>
              <dgm:bulletEnabled val="1"/>
            </dgm:varLst>
            <dgm:choose name="Name32">
              <dgm:if name="Name33" axis="root des" func="maxDepth" op="gte" val="3">
                <dgm:alg type="tx">
                  <dgm:param type="txAnchorVert" val="t"/>
                  <dgm:param type="parTxLTRAlign" val="l"/>
                  <dgm:param type="parTxRTLAlign" val="r"/>
                </dgm:alg>
              </dgm:if>
              <dgm:else name="Name34">
                <dgm:alg type="tx"/>
              </dgm:else>
            </dgm:choose>
            <dgm:shape xmlns:r="http://schemas.openxmlformats.org/officeDocument/2006/relationships" rot="90" type="rect" r:blip="" hideGeom="1">
              <dgm:adjLst/>
            </dgm:shape>
            <dgm:choose name="Name35">
              <dgm:if name="Name36" func="var" arg="dir" op="equ" val="norm">
                <dgm:presOf axis="ch ch desOrSelf" ptType="node node node" st="1 4 1" cnt="1 1 0"/>
              </dgm:if>
              <dgm:else name="Name37">
                <dgm:presOf axis="ch ch desOrSelf" ptType="node node node" st="1 3 1" cnt="1 1 0"/>
              </dgm:else>
            </dgm:choose>
            <dgm:constrLst/>
            <dgm:ruleLst>
              <dgm:rule type="primFontSz" val="5" fact="NaN" max="NaN"/>
            </dgm:ruleLst>
          </dgm:layoutNode>
        </dgm:layoutNode>
        <dgm:layoutNode name="centerTile" styleLbl="fgShp">
          <dgm:varLst>
            <dgm:chMax val="0"/>
            <dgm:chPref val="0"/>
          </dgm:varLst>
          <dgm:alg type="tx"/>
          <dgm:shape xmlns:r="http://schemas.openxmlformats.org/officeDocument/2006/relationships" type="roundRect" r:blip="">
            <dgm:adjLst/>
          </dgm:shape>
          <dgm:presOf axis="ch" ptType="node" cnt="1"/>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38"/>
    </dgm:choose>
  </dgm:layoutNode>
</dgm:layoutDef>
</file>

<file path=ppt/diagrams/layout6.xml><?xml version="1.0" encoding="utf-8"?>
<dgm:layoutDef xmlns:dgm="http://schemas.openxmlformats.org/drawingml/2006/diagram" xmlns:a="http://schemas.openxmlformats.org/drawingml/2006/main" uniqueId="urn:microsoft.com/office/officeart/2005/8/layout/matrix1">
  <dgm:title val=""/>
  <dgm:desc val=""/>
  <dgm:catLst>
    <dgm:cat type="matrix" pri="2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3" destOrd="0"/>
      </dgm:cxnLst>
      <dgm:bg/>
      <dgm:whole/>
    </dgm:dataModel>
  </dgm:styleData>
  <dgm:clrData>
    <dgm:dataModel>
      <dgm:ptLst>
        <dgm:pt modelId="0" type="doc"/>
        <dgm:pt modelId="1"/>
        <dgm:pt modelId="11"/>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3" destOrd="0"/>
      </dgm:cxnLst>
      <dgm:bg/>
      <dgm:whole/>
    </dgm:dataModel>
  </dgm:clrData>
  <dgm:layoutNode name="diagram">
    <dgm:varLst>
      <dgm:chMax val="1"/>
      <dgm:dir/>
      <dgm:animLvl val="ctr"/>
      <dgm:resizeHandles val="exact"/>
    </dgm:varLst>
    <dgm:alg type="composite"/>
    <dgm:shape xmlns:r="http://schemas.openxmlformats.org/officeDocument/2006/relationships" r:blip="">
      <dgm:adjLst/>
    </dgm:shape>
    <dgm:presOf/>
    <dgm:constrLst>
      <dgm:constr type="ctrX" for="ch" forName="matrix" refType="w" fact="0.5"/>
      <dgm:constr type="ctrY" for="ch" forName="matrix" refType="h" fact="0.5"/>
      <dgm:constr type="w" for="ch" forName="matrix" refType="w"/>
      <dgm:constr type="h" for="ch" forName="matrix" refType="h"/>
      <dgm:constr type="ctrX" for="ch" forName="centerTile" refType="w" fact="0.5"/>
      <dgm:constr type="ctrY" for="ch" forName="centerTile" refType="h" fact="0.5"/>
      <dgm:constr type="w" for="ch" forName="centerTile" refType="w" fact="0.3"/>
      <dgm:constr type="h" for="ch" forName="centerTile" refType="h" fact="0.25"/>
      <dgm:constr type="primFontSz" for="des" ptType="node" op="equ" val="65"/>
    </dgm:constrLst>
    <dgm:ruleLst/>
    <dgm:choose name="Name0">
      <dgm:if name="Name1" axis="ch" ptType="node" func="cnt" op="gte" val="1">
        <dgm:layoutNode name="matrix">
          <dgm:alg type="composite"/>
          <dgm:shape xmlns:r="http://schemas.openxmlformats.org/officeDocument/2006/relationships" r:blip="">
            <dgm:adjLst/>
          </dgm:shape>
          <dgm:presOf/>
          <dgm:constrLst>
            <dgm:constr type="l" for="ch" forName="tile1"/>
            <dgm:constr type="t" for="ch" forName="tile1"/>
            <dgm:constr type="r" for="ch" forName="tile1" refType="w" fact="0.5"/>
            <dgm:constr type="b" for="ch" forName="tile1" refType="h" fact="0.5"/>
            <dgm:constr type="l" for="ch" forName="tile1text" refType="l" refFor="ch" refForName="tile1"/>
            <dgm:constr type="t" for="ch" forName="tile1text" refType="t" refFor="ch" refForName="tile1"/>
            <dgm:constr type="w" for="ch" forName="tile1text" refType="w" refFor="ch" refForName="tile1"/>
            <dgm:constr type="h" for="ch" forName="tile1text" refType="h" refFor="ch" refForName="tile1" fact="0.75"/>
            <dgm:constr type="r" for="ch" forName="tile2" refType="w"/>
            <dgm:constr type="t" for="ch" forName="tile2"/>
            <dgm:constr type="l" for="ch" forName="tile2" refType="w" fact="0.5"/>
            <dgm:constr type="b" for="ch" forName="tile2" refType="h" fact="0.5"/>
            <dgm:constr type="r" for="ch" forName="tile2text" refType="r" refFor="ch" refForName="tile2"/>
            <dgm:constr type="t" for="ch" forName="tile2text" refType="t" refFor="ch" refForName="tile2"/>
            <dgm:constr type="w" for="ch" forName="tile2text" refType="w" refFor="ch" refForName="tile2"/>
            <dgm:constr type="h" for="ch" forName="tile2text" refType="h" refFor="ch" refForName="tile2" fact="0.75"/>
            <dgm:constr type="l" for="ch" forName="tile3"/>
            <dgm:constr type="b" for="ch" forName="tile3" refType="h"/>
            <dgm:constr type="r" for="ch" forName="tile3" refType="w" fact="0.5"/>
            <dgm:constr type="t" for="ch" forName="tile3" refType="h" fact="0.5"/>
            <dgm:constr type="l" for="ch" forName="tile3text" refType="l" refFor="ch" refForName="tile3"/>
            <dgm:constr type="b" for="ch" forName="tile3text" refType="b" refFor="ch" refForName="tile3"/>
            <dgm:constr type="w" for="ch" forName="tile3text" refType="w" refFor="ch" refForName="tile3"/>
            <dgm:constr type="h" for="ch" forName="tile3text" refType="h" refFor="ch" refForName="tile3" fact="0.75"/>
            <dgm:constr type="r" for="ch" forName="tile4" refType="w"/>
            <dgm:constr type="b" for="ch" forName="tile4" refType="h"/>
            <dgm:constr type="l" for="ch" forName="tile4" refType="w" fact="0.5"/>
            <dgm:constr type="t" for="ch" forName="tile4" refType="h" fact="0.5"/>
            <dgm:constr type="r" for="ch" forName="tile4text" refType="r" refFor="ch" refForName="tile4"/>
            <dgm:constr type="b" for="ch" forName="tile4text" refType="b" refFor="ch" refForName="tile4"/>
            <dgm:constr type="w" for="ch" forName="tile4text" refType="w" refFor="ch" refForName="tile4"/>
            <dgm:constr type="h" for="ch" forName="tile4text" refType="h" refFor="ch" refForName="tile4" fact="0.75"/>
          </dgm:constrLst>
          <dgm:ruleLst/>
          <dgm:layoutNode name="tile1" styleLbl="node1">
            <dgm:alg type="sp"/>
            <dgm:shape xmlns:r="http://schemas.openxmlformats.org/officeDocument/2006/relationships" rot="270" type="round1Rect" r:blip="">
              <dgm:adjLst/>
            </dgm:shape>
            <dgm:choose name="Name2">
              <dgm:if name="Name3" func="var" arg="dir" op="equ" val="norm">
                <dgm:presOf axis="ch ch desOrSelf" ptType="node node node" st="1 1 1" cnt="1 1 0"/>
              </dgm:if>
              <dgm:else name="Name4">
                <dgm:presOf axis="ch ch desOrSelf" ptType="node node node" st="1 2 1" cnt="1 1 0"/>
              </dgm:else>
            </dgm:choose>
            <dgm:constrLst/>
            <dgm:ruleLst/>
          </dgm:layoutNode>
          <dgm:layoutNode name="tile1text" styleLbl="node1">
            <dgm:varLst>
              <dgm:chMax val="0"/>
              <dgm:chPref val="0"/>
              <dgm:bulletEnabled val="1"/>
            </dgm:varLst>
            <dgm:choose name="Name5">
              <dgm:if name="Name6" axis="root des" func="maxDepth" op="gte" val="3">
                <dgm:alg type="tx">
                  <dgm:param type="txAnchorVert" val="t"/>
                  <dgm:param type="parTxLTRAlign" val="l"/>
                  <dgm:param type="parTxRTLAlign" val="r"/>
                </dgm:alg>
              </dgm:if>
              <dgm:else name="Name7">
                <dgm:alg type="tx"/>
              </dgm:else>
            </dgm:choose>
            <dgm:shape xmlns:r="http://schemas.openxmlformats.org/officeDocument/2006/relationships" rot="270" type="rect" r:blip="" hideGeom="1">
              <dgm:adjLst>
                <dgm:adj idx="1" val="0.2"/>
              </dgm:adjLst>
            </dgm:shape>
            <dgm:choose name="Name8">
              <dgm:if name="Name9" func="var" arg="dir" op="equ" val="norm">
                <dgm:presOf axis="ch ch desOrSelf" ptType="node node node" st="1 1 1" cnt="1 1 0"/>
              </dgm:if>
              <dgm:else name="Name10">
                <dgm:presOf axis="ch ch desOrSelf" ptType="node node node" st="1 2 1" cnt="1 1 0"/>
              </dgm:else>
            </dgm:choose>
            <dgm:constrLst/>
            <dgm:ruleLst>
              <dgm:rule type="primFontSz" val="5" fact="NaN" max="NaN"/>
            </dgm:ruleLst>
          </dgm:layoutNode>
          <dgm:layoutNode name="tile2" styleLbl="node1">
            <dgm:alg type="sp"/>
            <dgm:shape xmlns:r="http://schemas.openxmlformats.org/officeDocument/2006/relationships" type="round1Rect" r:blip="">
              <dgm:adjLst/>
            </dgm:shape>
            <dgm:choose name="Name11">
              <dgm:if name="Name12" func="var" arg="dir" op="equ" val="norm">
                <dgm:presOf axis="ch ch desOrSelf" ptType="node node node" st="1 2 1" cnt="1 1 0"/>
              </dgm:if>
              <dgm:else name="Name13">
                <dgm:presOf axis="ch ch desOrSelf" ptType="node node node" st="1 1 1" cnt="1 1 0"/>
              </dgm:else>
            </dgm:choose>
            <dgm:constrLst/>
            <dgm:ruleLst/>
          </dgm:layoutNode>
          <dgm:layoutNode name="tile2text" styleLbl="node1">
            <dgm:varLst>
              <dgm:chMax val="0"/>
              <dgm:chPref val="0"/>
              <dgm:bulletEnabled val="1"/>
            </dgm:varLst>
            <dgm:choose name="Name14">
              <dgm:if name="Name15" axis="root des" func="maxDepth" op="gte" val="3">
                <dgm:alg type="tx">
                  <dgm:param type="txAnchorVert" val="t"/>
                  <dgm:param type="parTxLTRAlign" val="l"/>
                  <dgm:param type="parTxRTLAlign" val="r"/>
                </dgm:alg>
              </dgm:if>
              <dgm:else name="Name16">
                <dgm:alg type="tx"/>
              </dgm:else>
            </dgm:choose>
            <dgm:shape xmlns:r="http://schemas.openxmlformats.org/officeDocument/2006/relationships" type="rect" r:blip="" hideGeom="1">
              <dgm:adjLst/>
            </dgm:shape>
            <dgm:choose name="Name17">
              <dgm:if name="Name18" func="var" arg="dir" op="equ" val="norm">
                <dgm:presOf axis="ch ch desOrSelf" ptType="node node node" st="1 2 1" cnt="1 1 0"/>
              </dgm:if>
              <dgm:else name="Name19">
                <dgm:presOf axis="ch ch desOrSelf" ptType="node node node" st="1 1 1" cnt="1 1 0"/>
              </dgm:else>
            </dgm:choose>
            <dgm:constrLst/>
            <dgm:ruleLst>
              <dgm:rule type="primFontSz" val="5" fact="NaN" max="NaN"/>
            </dgm:ruleLst>
          </dgm:layoutNode>
          <dgm:layoutNode name="tile3" styleLbl="node1">
            <dgm:alg type="sp"/>
            <dgm:shape xmlns:r="http://schemas.openxmlformats.org/officeDocument/2006/relationships" rot="180" type="round1Rect" r:blip="">
              <dgm:adjLst/>
            </dgm:shape>
            <dgm:choose name="Name20">
              <dgm:if name="Name21" func="var" arg="dir" op="equ" val="norm">
                <dgm:presOf axis="ch ch desOrSelf" ptType="node node node" st="1 3 1" cnt="1 1 0"/>
              </dgm:if>
              <dgm:else name="Name22">
                <dgm:presOf axis="ch ch desOrSelf" ptType="node node node" st="1 4 1" cnt="1 1 0"/>
              </dgm:else>
            </dgm:choose>
            <dgm:constrLst/>
            <dgm:ruleLst/>
          </dgm:layoutNode>
          <dgm:layoutNode name="tile3text" styleLbl="node1">
            <dgm:varLst>
              <dgm:chMax val="0"/>
              <dgm:chPref val="0"/>
              <dgm:bulletEnabled val="1"/>
            </dgm:varLst>
            <dgm:choose name="Name23">
              <dgm:if name="Name24" axis="root des" func="maxDepth" op="gte" val="3">
                <dgm:alg type="tx">
                  <dgm:param type="txAnchorVert" val="t"/>
                  <dgm:param type="parTxLTRAlign" val="l"/>
                  <dgm:param type="parTxRTLAlign" val="r"/>
                </dgm:alg>
              </dgm:if>
              <dgm:else name="Name25">
                <dgm:alg type="tx"/>
              </dgm:else>
            </dgm:choose>
            <dgm:shape xmlns:r="http://schemas.openxmlformats.org/officeDocument/2006/relationships" rot="180" type="rect" r:blip="" hideGeom="1">
              <dgm:adjLst/>
            </dgm:shape>
            <dgm:choose name="Name26">
              <dgm:if name="Name27" func="var" arg="dir" op="equ" val="norm">
                <dgm:presOf axis="ch ch desOrSelf" ptType="node node node" st="1 3 1" cnt="1 1 0"/>
              </dgm:if>
              <dgm:else name="Name28">
                <dgm:presOf axis="ch ch desOrSelf" ptType="node node node" st="1 4 1" cnt="1 1 0"/>
              </dgm:else>
            </dgm:choose>
            <dgm:constrLst/>
            <dgm:ruleLst>
              <dgm:rule type="primFontSz" val="5" fact="NaN" max="NaN"/>
            </dgm:ruleLst>
          </dgm:layoutNode>
          <dgm:layoutNode name="tile4" styleLbl="node1">
            <dgm:alg type="sp"/>
            <dgm:shape xmlns:r="http://schemas.openxmlformats.org/officeDocument/2006/relationships" rot="90" type="round1Rect" r:blip="">
              <dgm:adjLst/>
            </dgm:shape>
            <dgm:choose name="Name29">
              <dgm:if name="Name30" func="var" arg="dir" op="equ" val="norm">
                <dgm:presOf axis="ch ch desOrSelf" ptType="node node node" st="1 4 1" cnt="1 1 0"/>
              </dgm:if>
              <dgm:else name="Name31">
                <dgm:presOf axis="ch ch desOrSelf" ptType="node node node" st="1 3 1" cnt="1 1 0"/>
              </dgm:else>
            </dgm:choose>
            <dgm:constrLst/>
            <dgm:ruleLst/>
          </dgm:layoutNode>
          <dgm:layoutNode name="tile4text" styleLbl="node1">
            <dgm:varLst>
              <dgm:chMax val="0"/>
              <dgm:chPref val="0"/>
              <dgm:bulletEnabled val="1"/>
            </dgm:varLst>
            <dgm:choose name="Name32">
              <dgm:if name="Name33" axis="root des" func="maxDepth" op="gte" val="3">
                <dgm:alg type="tx">
                  <dgm:param type="txAnchorVert" val="t"/>
                  <dgm:param type="parTxLTRAlign" val="l"/>
                  <dgm:param type="parTxRTLAlign" val="r"/>
                </dgm:alg>
              </dgm:if>
              <dgm:else name="Name34">
                <dgm:alg type="tx"/>
              </dgm:else>
            </dgm:choose>
            <dgm:shape xmlns:r="http://schemas.openxmlformats.org/officeDocument/2006/relationships" rot="90" type="rect" r:blip="" hideGeom="1">
              <dgm:adjLst/>
            </dgm:shape>
            <dgm:choose name="Name35">
              <dgm:if name="Name36" func="var" arg="dir" op="equ" val="norm">
                <dgm:presOf axis="ch ch desOrSelf" ptType="node node node" st="1 4 1" cnt="1 1 0"/>
              </dgm:if>
              <dgm:else name="Name37">
                <dgm:presOf axis="ch ch desOrSelf" ptType="node node node" st="1 3 1" cnt="1 1 0"/>
              </dgm:else>
            </dgm:choose>
            <dgm:constrLst/>
            <dgm:ruleLst>
              <dgm:rule type="primFontSz" val="5" fact="NaN" max="NaN"/>
            </dgm:ruleLst>
          </dgm:layoutNode>
        </dgm:layoutNode>
        <dgm:layoutNode name="centerTile" styleLbl="fgShp">
          <dgm:varLst>
            <dgm:chMax val="0"/>
            <dgm:chPref val="0"/>
          </dgm:varLst>
          <dgm:alg type="tx"/>
          <dgm:shape xmlns:r="http://schemas.openxmlformats.org/officeDocument/2006/relationships" type="roundRect" r:blip="">
            <dgm:adjLst/>
          </dgm:shape>
          <dgm:presOf axis="ch" ptType="node" cnt="1"/>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38"/>
    </dgm:choose>
  </dgm:layoutNode>
</dgm:layoutDef>
</file>

<file path=ppt/diagrams/layout7.xml><?xml version="1.0" encoding="utf-8"?>
<dgm:layoutDef xmlns:dgm="http://schemas.openxmlformats.org/drawingml/2006/diagram" xmlns:a="http://schemas.openxmlformats.org/drawingml/2006/main" uniqueId="urn:microsoft.com/office/officeart/2005/8/layout/matrix1">
  <dgm:title val=""/>
  <dgm:desc val=""/>
  <dgm:catLst>
    <dgm:cat type="matrix" pri="2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3" destOrd="0"/>
      </dgm:cxnLst>
      <dgm:bg/>
      <dgm:whole/>
    </dgm:dataModel>
  </dgm:styleData>
  <dgm:clrData>
    <dgm:dataModel>
      <dgm:ptLst>
        <dgm:pt modelId="0" type="doc"/>
        <dgm:pt modelId="1"/>
        <dgm:pt modelId="11"/>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3" destOrd="0"/>
      </dgm:cxnLst>
      <dgm:bg/>
      <dgm:whole/>
    </dgm:dataModel>
  </dgm:clrData>
  <dgm:layoutNode name="diagram">
    <dgm:varLst>
      <dgm:chMax val="1"/>
      <dgm:dir/>
      <dgm:animLvl val="ctr"/>
      <dgm:resizeHandles val="exact"/>
    </dgm:varLst>
    <dgm:alg type="composite"/>
    <dgm:shape xmlns:r="http://schemas.openxmlformats.org/officeDocument/2006/relationships" r:blip="">
      <dgm:adjLst/>
    </dgm:shape>
    <dgm:presOf/>
    <dgm:constrLst>
      <dgm:constr type="ctrX" for="ch" forName="matrix" refType="w" fact="0.5"/>
      <dgm:constr type="ctrY" for="ch" forName="matrix" refType="h" fact="0.5"/>
      <dgm:constr type="w" for="ch" forName="matrix" refType="w"/>
      <dgm:constr type="h" for="ch" forName="matrix" refType="h"/>
      <dgm:constr type="ctrX" for="ch" forName="centerTile" refType="w" fact="0.5"/>
      <dgm:constr type="ctrY" for="ch" forName="centerTile" refType="h" fact="0.5"/>
      <dgm:constr type="w" for="ch" forName="centerTile" refType="w" fact="0.3"/>
      <dgm:constr type="h" for="ch" forName="centerTile" refType="h" fact="0.25"/>
      <dgm:constr type="primFontSz" for="des" ptType="node" op="equ" val="65"/>
    </dgm:constrLst>
    <dgm:ruleLst/>
    <dgm:choose name="Name0">
      <dgm:if name="Name1" axis="ch" ptType="node" func="cnt" op="gte" val="1">
        <dgm:layoutNode name="matrix">
          <dgm:alg type="composite"/>
          <dgm:shape xmlns:r="http://schemas.openxmlformats.org/officeDocument/2006/relationships" r:blip="">
            <dgm:adjLst/>
          </dgm:shape>
          <dgm:presOf/>
          <dgm:constrLst>
            <dgm:constr type="l" for="ch" forName="tile1"/>
            <dgm:constr type="t" for="ch" forName="tile1"/>
            <dgm:constr type="r" for="ch" forName="tile1" refType="w" fact="0.5"/>
            <dgm:constr type="b" for="ch" forName="tile1" refType="h" fact="0.5"/>
            <dgm:constr type="l" for="ch" forName="tile1text" refType="l" refFor="ch" refForName="tile1"/>
            <dgm:constr type="t" for="ch" forName="tile1text" refType="t" refFor="ch" refForName="tile1"/>
            <dgm:constr type="w" for="ch" forName="tile1text" refType="w" refFor="ch" refForName="tile1"/>
            <dgm:constr type="h" for="ch" forName="tile1text" refType="h" refFor="ch" refForName="tile1" fact="0.75"/>
            <dgm:constr type="r" for="ch" forName="tile2" refType="w"/>
            <dgm:constr type="t" for="ch" forName="tile2"/>
            <dgm:constr type="l" for="ch" forName="tile2" refType="w" fact="0.5"/>
            <dgm:constr type="b" for="ch" forName="tile2" refType="h" fact="0.5"/>
            <dgm:constr type="r" for="ch" forName="tile2text" refType="r" refFor="ch" refForName="tile2"/>
            <dgm:constr type="t" for="ch" forName="tile2text" refType="t" refFor="ch" refForName="tile2"/>
            <dgm:constr type="w" for="ch" forName="tile2text" refType="w" refFor="ch" refForName="tile2"/>
            <dgm:constr type="h" for="ch" forName="tile2text" refType="h" refFor="ch" refForName="tile2" fact="0.75"/>
            <dgm:constr type="l" for="ch" forName="tile3"/>
            <dgm:constr type="b" for="ch" forName="tile3" refType="h"/>
            <dgm:constr type="r" for="ch" forName="tile3" refType="w" fact="0.5"/>
            <dgm:constr type="t" for="ch" forName="tile3" refType="h" fact="0.5"/>
            <dgm:constr type="l" for="ch" forName="tile3text" refType="l" refFor="ch" refForName="tile3"/>
            <dgm:constr type="b" for="ch" forName="tile3text" refType="b" refFor="ch" refForName="tile3"/>
            <dgm:constr type="w" for="ch" forName="tile3text" refType="w" refFor="ch" refForName="tile3"/>
            <dgm:constr type="h" for="ch" forName="tile3text" refType="h" refFor="ch" refForName="tile3" fact="0.75"/>
            <dgm:constr type="r" for="ch" forName="tile4" refType="w"/>
            <dgm:constr type="b" for="ch" forName="tile4" refType="h"/>
            <dgm:constr type="l" for="ch" forName="tile4" refType="w" fact="0.5"/>
            <dgm:constr type="t" for="ch" forName="tile4" refType="h" fact="0.5"/>
            <dgm:constr type="r" for="ch" forName="tile4text" refType="r" refFor="ch" refForName="tile4"/>
            <dgm:constr type="b" for="ch" forName="tile4text" refType="b" refFor="ch" refForName="tile4"/>
            <dgm:constr type="w" for="ch" forName="tile4text" refType="w" refFor="ch" refForName="tile4"/>
            <dgm:constr type="h" for="ch" forName="tile4text" refType="h" refFor="ch" refForName="tile4" fact="0.75"/>
          </dgm:constrLst>
          <dgm:ruleLst/>
          <dgm:layoutNode name="tile1" styleLbl="node1">
            <dgm:alg type="sp"/>
            <dgm:shape xmlns:r="http://schemas.openxmlformats.org/officeDocument/2006/relationships" rot="270" type="round1Rect" r:blip="">
              <dgm:adjLst/>
            </dgm:shape>
            <dgm:choose name="Name2">
              <dgm:if name="Name3" func="var" arg="dir" op="equ" val="norm">
                <dgm:presOf axis="ch ch desOrSelf" ptType="node node node" st="1 1 1" cnt="1 1 0"/>
              </dgm:if>
              <dgm:else name="Name4">
                <dgm:presOf axis="ch ch desOrSelf" ptType="node node node" st="1 2 1" cnt="1 1 0"/>
              </dgm:else>
            </dgm:choose>
            <dgm:constrLst/>
            <dgm:ruleLst/>
          </dgm:layoutNode>
          <dgm:layoutNode name="tile1text" styleLbl="node1">
            <dgm:varLst>
              <dgm:chMax val="0"/>
              <dgm:chPref val="0"/>
              <dgm:bulletEnabled val="1"/>
            </dgm:varLst>
            <dgm:choose name="Name5">
              <dgm:if name="Name6" axis="root des" func="maxDepth" op="gte" val="3">
                <dgm:alg type="tx">
                  <dgm:param type="txAnchorVert" val="t"/>
                  <dgm:param type="parTxLTRAlign" val="l"/>
                  <dgm:param type="parTxRTLAlign" val="r"/>
                </dgm:alg>
              </dgm:if>
              <dgm:else name="Name7">
                <dgm:alg type="tx"/>
              </dgm:else>
            </dgm:choose>
            <dgm:shape xmlns:r="http://schemas.openxmlformats.org/officeDocument/2006/relationships" rot="270" type="rect" r:blip="" hideGeom="1">
              <dgm:adjLst>
                <dgm:adj idx="1" val="0.2"/>
              </dgm:adjLst>
            </dgm:shape>
            <dgm:choose name="Name8">
              <dgm:if name="Name9" func="var" arg="dir" op="equ" val="norm">
                <dgm:presOf axis="ch ch desOrSelf" ptType="node node node" st="1 1 1" cnt="1 1 0"/>
              </dgm:if>
              <dgm:else name="Name10">
                <dgm:presOf axis="ch ch desOrSelf" ptType="node node node" st="1 2 1" cnt="1 1 0"/>
              </dgm:else>
            </dgm:choose>
            <dgm:constrLst/>
            <dgm:ruleLst>
              <dgm:rule type="primFontSz" val="5" fact="NaN" max="NaN"/>
            </dgm:ruleLst>
          </dgm:layoutNode>
          <dgm:layoutNode name="tile2" styleLbl="node1">
            <dgm:alg type="sp"/>
            <dgm:shape xmlns:r="http://schemas.openxmlformats.org/officeDocument/2006/relationships" type="round1Rect" r:blip="">
              <dgm:adjLst/>
            </dgm:shape>
            <dgm:choose name="Name11">
              <dgm:if name="Name12" func="var" arg="dir" op="equ" val="norm">
                <dgm:presOf axis="ch ch desOrSelf" ptType="node node node" st="1 2 1" cnt="1 1 0"/>
              </dgm:if>
              <dgm:else name="Name13">
                <dgm:presOf axis="ch ch desOrSelf" ptType="node node node" st="1 1 1" cnt="1 1 0"/>
              </dgm:else>
            </dgm:choose>
            <dgm:constrLst/>
            <dgm:ruleLst/>
          </dgm:layoutNode>
          <dgm:layoutNode name="tile2text" styleLbl="node1">
            <dgm:varLst>
              <dgm:chMax val="0"/>
              <dgm:chPref val="0"/>
              <dgm:bulletEnabled val="1"/>
            </dgm:varLst>
            <dgm:choose name="Name14">
              <dgm:if name="Name15" axis="root des" func="maxDepth" op="gte" val="3">
                <dgm:alg type="tx">
                  <dgm:param type="txAnchorVert" val="t"/>
                  <dgm:param type="parTxLTRAlign" val="l"/>
                  <dgm:param type="parTxRTLAlign" val="r"/>
                </dgm:alg>
              </dgm:if>
              <dgm:else name="Name16">
                <dgm:alg type="tx"/>
              </dgm:else>
            </dgm:choose>
            <dgm:shape xmlns:r="http://schemas.openxmlformats.org/officeDocument/2006/relationships" type="rect" r:blip="" hideGeom="1">
              <dgm:adjLst/>
            </dgm:shape>
            <dgm:choose name="Name17">
              <dgm:if name="Name18" func="var" arg="dir" op="equ" val="norm">
                <dgm:presOf axis="ch ch desOrSelf" ptType="node node node" st="1 2 1" cnt="1 1 0"/>
              </dgm:if>
              <dgm:else name="Name19">
                <dgm:presOf axis="ch ch desOrSelf" ptType="node node node" st="1 1 1" cnt="1 1 0"/>
              </dgm:else>
            </dgm:choose>
            <dgm:constrLst/>
            <dgm:ruleLst>
              <dgm:rule type="primFontSz" val="5" fact="NaN" max="NaN"/>
            </dgm:ruleLst>
          </dgm:layoutNode>
          <dgm:layoutNode name="tile3" styleLbl="node1">
            <dgm:alg type="sp"/>
            <dgm:shape xmlns:r="http://schemas.openxmlformats.org/officeDocument/2006/relationships" rot="180" type="round1Rect" r:blip="">
              <dgm:adjLst/>
            </dgm:shape>
            <dgm:choose name="Name20">
              <dgm:if name="Name21" func="var" arg="dir" op="equ" val="norm">
                <dgm:presOf axis="ch ch desOrSelf" ptType="node node node" st="1 3 1" cnt="1 1 0"/>
              </dgm:if>
              <dgm:else name="Name22">
                <dgm:presOf axis="ch ch desOrSelf" ptType="node node node" st="1 4 1" cnt="1 1 0"/>
              </dgm:else>
            </dgm:choose>
            <dgm:constrLst/>
            <dgm:ruleLst/>
          </dgm:layoutNode>
          <dgm:layoutNode name="tile3text" styleLbl="node1">
            <dgm:varLst>
              <dgm:chMax val="0"/>
              <dgm:chPref val="0"/>
              <dgm:bulletEnabled val="1"/>
            </dgm:varLst>
            <dgm:choose name="Name23">
              <dgm:if name="Name24" axis="root des" func="maxDepth" op="gte" val="3">
                <dgm:alg type="tx">
                  <dgm:param type="txAnchorVert" val="t"/>
                  <dgm:param type="parTxLTRAlign" val="l"/>
                  <dgm:param type="parTxRTLAlign" val="r"/>
                </dgm:alg>
              </dgm:if>
              <dgm:else name="Name25">
                <dgm:alg type="tx"/>
              </dgm:else>
            </dgm:choose>
            <dgm:shape xmlns:r="http://schemas.openxmlformats.org/officeDocument/2006/relationships" rot="180" type="rect" r:blip="" hideGeom="1">
              <dgm:adjLst/>
            </dgm:shape>
            <dgm:choose name="Name26">
              <dgm:if name="Name27" func="var" arg="dir" op="equ" val="norm">
                <dgm:presOf axis="ch ch desOrSelf" ptType="node node node" st="1 3 1" cnt="1 1 0"/>
              </dgm:if>
              <dgm:else name="Name28">
                <dgm:presOf axis="ch ch desOrSelf" ptType="node node node" st="1 4 1" cnt="1 1 0"/>
              </dgm:else>
            </dgm:choose>
            <dgm:constrLst/>
            <dgm:ruleLst>
              <dgm:rule type="primFontSz" val="5" fact="NaN" max="NaN"/>
            </dgm:ruleLst>
          </dgm:layoutNode>
          <dgm:layoutNode name="tile4" styleLbl="node1">
            <dgm:alg type="sp"/>
            <dgm:shape xmlns:r="http://schemas.openxmlformats.org/officeDocument/2006/relationships" rot="90" type="round1Rect" r:blip="">
              <dgm:adjLst/>
            </dgm:shape>
            <dgm:choose name="Name29">
              <dgm:if name="Name30" func="var" arg="dir" op="equ" val="norm">
                <dgm:presOf axis="ch ch desOrSelf" ptType="node node node" st="1 4 1" cnt="1 1 0"/>
              </dgm:if>
              <dgm:else name="Name31">
                <dgm:presOf axis="ch ch desOrSelf" ptType="node node node" st="1 3 1" cnt="1 1 0"/>
              </dgm:else>
            </dgm:choose>
            <dgm:constrLst/>
            <dgm:ruleLst/>
          </dgm:layoutNode>
          <dgm:layoutNode name="tile4text" styleLbl="node1">
            <dgm:varLst>
              <dgm:chMax val="0"/>
              <dgm:chPref val="0"/>
              <dgm:bulletEnabled val="1"/>
            </dgm:varLst>
            <dgm:choose name="Name32">
              <dgm:if name="Name33" axis="root des" func="maxDepth" op="gte" val="3">
                <dgm:alg type="tx">
                  <dgm:param type="txAnchorVert" val="t"/>
                  <dgm:param type="parTxLTRAlign" val="l"/>
                  <dgm:param type="parTxRTLAlign" val="r"/>
                </dgm:alg>
              </dgm:if>
              <dgm:else name="Name34">
                <dgm:alg type="tx"/>
              </dgm:else>
            </dgm:choose>
            <dgm:shape xmlns:r="http://schemas.openxmlformats.org/officeDocument/2006/relationships" rot="90" type="rect" r:blip="" hideGeom="1">
              <dgm:adjLst/>
            </dgm:shape>
            <dgm:choose name="Name35">
              <dgm:if name="Name36" func="var" arg="dir" op="equ" val="norm">
                <dgm:presOf axis="ch ch desOrSelf" ptType="node node node" st="1 4 1" cnt="1 1 0"/>
              </dgm:if>
              <dgm:else name="Name37">
                <dgm:presOf axis="ch ch desOrSelf" ptType="node node node" st="1 3 1" cnt="1 1 0"/>
              </dgm:else>
            </dgm:choose>
            <dgm:constrLst/>
            <dgm:ruleLst>
              <dgm:rule type="primFontSz" val="5" fact="NaN" max="NaN"/>
            </dgm:ruleLst>
          </dgm:layoutNode>
        </dgm:layoutNode>
        <dgm:layoutNode name="centerTile" styleLbl="fgShp">
          <dgm:varLst>
            <dgm:chMax val="0"/>
            <dgm:chPref val="0"/>
          </dgm:varLst>
          <dgm:alg type="tx"/>
          <dgm:shape xmlns:r="http://schemas.openxmlformats.org/officeDocument/2006/relationships" type="roundRect" r:blip="">
            <dgm:adjLst/>
          </dgm:shape>
          <dgm:presOf axis="ch" ptType="node" cnt="1"/>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38"/>
    </dgm:choose>
  </dgm:layoutNode>
</dgm:layoutDef>
</file>

<file path=ppt/diagrams/layout8.xml><?xml version="1.0" encoding="utf-8"?>
<dgm:layoutDef xmlns:dgm="http://schemas.openxmlformats.org/drawingml/2006/diagram" xmlns:a="http://schemas.openxmlformats.org/drawingml/2006/main" uniqueId="urn:microsoft.com/office/officeart/2005/8/layout/matrix1">
  <dgm:title val=""/>
  <dgm:desc val=""/>
  <dgm:catLst>
    <dgm:cat type="matrix" pri="2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3" destOrd="0"/>
      </dgm:cxnLst>
      <dgm:bg/>
      <dgm:whole/>
    </dgm:dataModel>
  </dgm:styleData>
  <dgm:clrData>
    <dgm:dataModel>
      <dgm:ptLst>
        <dgm:pt modelId="0" type="doc"/>
        <dgm:pt modelId="1"/>
        <dgm:pt modelId="11"/>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3" destOrd="0"/>
      </dgm:cxnLst>
      <dgm:bg/>
      <dgm:whole/>
    </dgm:dataModel>
  </dgm:clrData>
  <dgm:layoutNode name="diagram">
    <dgm:varLst>
      <dgm:chMax val="1"/>
      <dgm:dir/>
      <dgm:animLvl val="ctr"/>
      <dgm:resizeHandles val="exact"/>
    </dgm:varLst>
    <dgm:alg type="composite"/>
    <dgm:shape xmlns:r="http://schemas.openxmlformats.org/officeDocument/2006/relationships" r:blip="">
      <dgm:adjLst/>
    </dgm:shape>
    <dgm:presOf/>
    <dgm:constrLst>
      <dgm:constr type="ctrX" for="ch" forName="matrix" refType="w" fact="0.5"/>
      <dgm:constr type="ctrY" for="ch" forName="matrix" refType="h" fact="0.5"/>
      <dgm:constr type="w" for="ch" forName="matrix" refType="w"/>
      <dgm:constr type="h" for="ch" forName="matrix" refType="h"/>
      <dgm:constr type="ctrX" for="ch" forName="centerTile" refType="w" fact="0.5"/>
      <dgm:constr type="ctrY" for="ch" forName="centerTile" refType="h" fact="0.5"/>
      <dgm:constr type="w" for="ch" forName="centerTile" refType="w" fact="0.3"/>
      <dgm:constr type="h" for="ch" forName="centerTile" refType="h" fact="0.25"/>
      <dgm:constr type="primFontSz" for="des" ptType="node" op="equ" val="65"/>
    </dgm:constrLst>
    <dgm:ruleLst/>
    <dgm:choose name="Name0">
      <dgm:if name="Name1" axis="ch" ptType="node" func="cnt" op="gte" val="1">
        <dgm:layoutNode name="matrix">
          <dgm:alg type="composite"/>
          <dgm:shape xmlns:r="http://schemas.openxmlformats.org/officeDocument/2006/relationships" r:blip="">
            <dgm:adjLst/>
          </dgm:shape>
          <dgm:presOf/>
          <dgm:constrLst>
            <dgm:constr type="l" for="ch" forName="tile1"/>
            <dgm:constr type="t" for="ch" forName="tile1"/>
            <dgm:constr type="r" for="ch" forName="tile1" refType="w" fact="0.5"/>
            <dgm:constr type="b" for="ch" forName="tile1" refType="h" fact="0.5"/>
            <dgm:constr type="l" for="ch" forName="tile1text" refType="l" refFor="ch" refForName="tile1"/>
            <dgm:constr type="t" for="ch" forName="tile1text" refType="t" refFor="ch" refForName="tile1"/>
            <dgm:constr type="w" for="ch" forName="tile1text" refType="w" refFor="ch" refForName="tile1"/>
            <dgm:constr type="h" for="ch" forName="tile1text" refType="h" refFor="ch" refForName="tile1" fact="0.75"/>
            <dgm:constr type="r" for="ch" forName="tile2" refType="w"/>
            <dgm:constr type="t" for="ch" forName="tile2"/>
            <dgm:constr type="l" for="ch" forName="tile2" refType="w" fact="0.5"/>
            <dgm:constr type="b" for="ch" forName="tile2" refType="h" fact="0.5"/>
            <dgm:constr type="r" for="ch" forName="tile2text" refType="r" refFor="ch" refForName="tile2"/>
            <dgm:constr type="t" for="ch" forName="tile2text" refType="t" refFor="ch" refForName="tile2"/>
            <dgm:constr type="w" for="ch" forName="tile2text" refType="w" refFor="ch" refForName="tile2"/>
            <dgm:constr type="h" for="ch" forName="tile2text" refType="h" refFor="ch" refForName="tile2" fact="0.75"/>
            <dgm:constr type="l" for="ch" forName="tile3"/>
            <dgm:constr type="b" for="ch" forName="tile3" refType="h"/>
            <dgm:constr type="r" for="ch" forName="tile3" refType="w" fact="0.5"/>
            <dgm:constr type="t" for="ch" forName="tile3" refType="h" fact="0.5"/>
            <dgm:constr type="l" for="ch" forName="tile3text" refType="l" refFor="ch" refForName="tile3"/>
            <dgm:constr type="b" for="ch" forName="tile3text" refType="b" refFor="ch" refForName="tile3"/>
            <dgm:constr type="w" for="ch" forName="tile3text" refType="w" refFor="ch" refForName="tile3"/>
            <dgm:constr type="h" for="ch" forName="tile3text" refType="h" refFor="ch" refForName="tile3" fact="0.75"/>
            <dgm:constr type="r" for="ch" forName="tile4" refType="w"/>
            <dgm:constr type="b" for="ch" forName="tile4" refType="h"/>
            <dgm:constr type="l" for="ch" forName="tile4" refType="w" fact="0.5"/>
            <dgm:constr type="t" for="ch" forName="tile4" refType="h" fact="0.5"/>
            <dgm:constr type="r" for="ch" forName="tile4text" refType="r" refFor="ch" refForName="tile4"/>
            <dgm:constr type="b" for="ch" forName="tile4text" refType="b" refFor="ch" refForName="tile4"/>
            <dgm:constr type="w" for="ch" forName="tile4text" refType="w" refFor="ch" refForName="tile4"/>
            <dgm:constr type="h" for="ch" forName="tile4text" refType="h" refFor="ch" refForName="tile4" fact="0.75"/>
          </dgm:constrLst>
          <dgm:ruleLst/>
          <dgm:layoutNode name="tile1" styleLbl="node1">
            <dgm:alg type="sp"/>
            <dgm:shape xmlns:r="http://schemas.openxmlformats.org/officeDocument/2006/relationships" rot="270" type="round1Rect" r:blip="">
              <dgm:adjLst/>
            </dgm:shape>
            <dgm:choose name="Name2">
              <dgm:if name="Name3" func="var" arg="dir" op="equ" val="norm">
                <dgm:presOf axis="ch ch desOrSelf" ptType="node node node" st="1 1 1" cnt="1 1 0"/>
              </dgm:if>
              <dgm:else name="Name4">
                <dgm:presOf axis="ch ch desOrSelf" ptType="node node node" st="1 2 1" cnt="1 1 0"/>
              </dgm:else>
            </dgm:choose>
            <dgm:constrLst/>
            <dgm:ruleLst/>
          </dgm:layoutNode>
          <dgm:layoutNode name="tile1text" styleLbl="node1">
            <dgm:varLst>
              <dgm:chMax val="0"/>
              <dgm:chPref val="0"/>
              <dgm:bulletEnabled val="1"/>
            </dgm:varLst>
            <dgm:choose name="Name5">
              <dgm:if name="Name6" axis="root des" func="maxDepth" op="gte" val="3">
                <dgm:alg type="tx">
                  <dgm:param type="txAnchorVert" val="t"/>
                  <dgm:param type="parTxLTRAlign" val="l"/>
                  <dgm:param type="parTxRTLAlign" val="r"/>
                </dgm:alg>
              </dgm:if>
              <dgm:else name="Name7">
                <dgm:alg type="tx"/>
              </dgm:else>
            </dgm:choose>
            <dgm:shape xmlns:r="http://schemas.openxmlformats.org/officeDocument/2006/relationships" rot="270" type="rect" r:blip="" hideGeom="1">
              <dgm:adjLst>
                <dgm:adj idx="1" val="0.2"/>
              </dgm:adjLst>
            </dgm:shape>
            <dgm:choose name="Name8">
              <dgm:if name="Name9" func="var" arg="dir" op="equ" val="norm">
                <dgm:presOf axis="ch ch desOrSelf" ptType="node node node" st="1 1 1" cnt="1 1 0"/>
              </dgm:if>
              <dgm:else name="Name10">
                <dgm:presOf axis="ch ch desOrSelf" ptType="node node node" st="1 2 1" cnt="1 1 0"/>
              </dgm:else>
            </dgm:choose>
            <dgm:constrLst/>
            <dgm:ruleLst>
              <dgm:rule type="primFontSz" val="5" fact="NaN" max="NaN"/>
            </dgm:ruleLst>
          </dgm:layoutNode>
          <dgm:layoutNode name="tile2" styleLbl="node1">
            <dgm:alg type="sp"/>
            <dgm:shape xmlns:r="http://schemas.openxmlformats.org/officeDocument/2006/relationships" type="round1Rect" r:blip="">
              <dgm:adjLst/>
            </dgm:shape>
            <dgm:choose name="Name11">
              <dgm:if name="Name12" func="var" arg="dir" op="equ" val="norm">
                <dgm:presOf axis="ch ch desOrSelf" ptType="node node node" st="1 2 1" cnt="1 1 0"/>
              </dgm:if>
              <dgm:else name="Name13">
                <dgm:presOf axis="ch ch desOrSelf" ptType="node node node" st="1 1 1" cnt="1 1 0"/>
              </dgm:else>
            </dgm:choose>
            <dgm:constrLst/>
            <dgm:ruleLst/>
          </dgm:layoutNode>
          <dgm:layoutNode name="tile2text" styleLbl="node1">
            <dgm:varLst>
              <dgm:chMax val="0"/>
              <dgm:chPref val="0"/>
              <dgm:bulletEnabled val="1"/>
            </dgm:varLst>
            <dgm:choose name="Name14">
              <dgm:if name="Name15" axis="root des" func="maxDepth" op="gte" val="3">
                <dgm:alg type="tx">
                  <dgm:param type="txAnchorVert" val="t"/>
                  <dgm:param type="parTxLTRAlign" val="l"/>
                  <dgm:param type="parTxRTLAlign" val="r"/>
                </dgm:alg>
              </dgm:if>
              <dgm:else name="Name16">
                <dgm:alg type="tx"/>
              </dgm:else>
            </dgm:choose>
            <dgm:shape xmlns:r="http://schemas.openxmlformats.org/officeDocument/2006/relationships" type="rect" r:blip="" hideGeom="1">
              <dgm:adjLst/>
            </dgm:shape>
            <dgm:choose name="Name17">
              <dgm:if name="Name18" func="var" arg="dir" op="equ" val="norm">
                <dgm:presOf axis="ch ch desOrSelf" ptType="node node node" st="1 2 1" cnt="1 1 0"/>
              </dgm:if>
              <dgm:else name="Name19">
                <dgm:presOf axis="ch ch desOrSelf" ptType="node node node" st="1 1 1" cnt="1 1 0"/>
              </dgm:else>
            </dgm:choose>
            <dgm:constrLst/>
            <dgm:ruleLst>
              <dgm:rule type="primFontSz" val="5" fact="NaN" max="NaN"/>
            </dgm:ruleLst>
          </dgm:layoutNode>
          <dgm:layoutNode name="tile3" styleLbl="node1">
            <dgm:alg type="sp"/>
            <dgm:shape xmlns:r="http://schemas.openxmlformats.org/officeDocument/2006/relationships" rot="180" type="round1Rect" r:blip="">
              <dgm:adjLst/>
            </dgm:shape>
            <dgm:choose name="Name20">
              <dgm:if name="Name21" func="var" arg="dir" op="equ" val="norm">
                <dgm:presOf axis="ch ch desOrSelf" ptType="node node node" st="1 3 1" cnt="1 1 0"/>
              </dgm:if>
              <dgm:else name="Name22">
                <dgm:presOf axis="ch ch desOrSelf" ptType="node node node" st="1 4 1" cnt="1 1 0"/>
              </dgm:else>
            </dgm:choose>
            <dgm:constrLst/>
            <dgm:ruleLst/>
          </dgm:layoutNode>
          <dgm:layoutNode name="tile3text" styleLbl="node1">
            <dgm:varLst>
              <dgm:chMax val="0"/>
              <dgm:chPref val="0"/>
              <dgm:bulletEnabled val="1"/>
            </dgm:varLst>
            <dgm:choose name="Name23">
              <dgm:if name="Name24" axis="root des" func="maxDepth" op="gte" val="3">
                <dgm:alg type="tx">
                  <dgm:param type="txAnchorVert" val="t"/>
                  <dgm:param type="parTxLTRAlign" val="l"/>
                  <dgm:param type="parTxRTLAlign" val="r"/>
                </dgm:alg>
              </dgm:if>
              <dgm:else name="Name25">
                <dgm:alg type="tx"/>
              </dgm:else>
            </dgm:choose>
            <dgm:shape xmlns:r="http://schemas.openxmlformats.org/officeDocument/2006/relationships" rot="180" type="rect" r:blip="" hideGeom="1">
              <dgm:adjLst/>
            </dgm:shape>
            <dgm:choose name="Name26">
              <dgm:if name="Name27" func="var" arg="dir" op="equ" val="norm">
                <dgm:presOf axis="ch ch desOrSelf" ptType="node node node" st="1 3 1" cnt="1 1 0"/>
              </dgm:if>
              <dgm:else name="Name28">
                <dgm:presOf axis="ch ch desOrSelf" ptType="node node node" st="1 4 1" cnt="1 1 0"/>
              </dgm:else>
            </dgm:choose>
            <dgm:constrLst/>
            <dgm:ruleLst>
              <dgm:rule type="primFontSz" val="5" fact="NaN" max="NaN"/>
            </dgm:ruleLst>
          </dgm:layoutNode>
          <dgm:layoutNode name="tile4" styleLbl="node1">
            <dgm:alg type="sp"/>
            <dgm:shape xmlns:r="http://schemas.openxmlformats.org/officeDocument/2006/relationships" rot="90" type="round1Rect" r:blip="">
              <dgm:adjLst/>
            </dgm:shape>
            <dgm:choose name="Name29">
              <dgm:if name="Name30" func="var" arg="dir" op="equ" val="norm">
                <dgm:presOf axis="ch ch desOrSelf" ptType="node node node" st="1 4 1" cnt="1 1 0"/>
              </dgm:if>
              <dgm:else name="Name31">
                <dgm:presOf axis="ch ch desOrSelf" ptType="node node node" st="1 3 1" cnt="1 1 0"/>
              </dgm:else>
            </dgm:choose>
            <dgm:constrLst/>
            <dgm:ruleLst/>
          </dgm:layoutNode>
          <dgm:layoutNode name="tile4text" styleLbl="node1">
            <dgm:varLst>
              <dgm:chMax val="0"/>
              <dgm:chPref val="0"/>
              <dgm:bulletEnabled val="1"/>
            </dgm:varLst>
            <dgm:choose name="Name32">
              <dgm:if name="Name33" axis="root des" func="maxDepth" op="gte" val="3">
                <dgm:alg type="tx">
                  <dgm:param type="txAnchorVert" val="t"/>
                  <dgm:param type="parTxLTRAlign" val="l"/>
                  <dgm:param type="parTxRTLAlign" val="r"/>
                </dgm:alg>
              </dgm:if>
              <dgm:else name="Name34">
                <dgm:alg type="tx"/>
              </dgm:else>
            </dgm:choose>
            <dgm:shape xmlns:r="http://schemas.openxmlformats.org/officeDocument/2006/relationships" rot="90" type="rect" r:blip="" hideGeom="1">
              <dgm:adjLst/>
            </dgm:shape>
            <dgm:choose name="Name35">
              <dgm:if name="Name36" func="var" arg="dir" op="equ" val="norm">
                <dgm:presOf axis="ch ch desOrSelf" ptType="node node node" st="1 4 1" cnt="1 1 0"/>
              </dgm:if>
              <dgm:else name="Name37">
                <dgm:presOf axis="ch ch desOrSelf" ptType="node node node" st="1 3 1" cnt="1 1 0"/>
              </dgm:else>
            </dgm:choose>
            <dgm:constrLst/>
            <dgm:ruleLst>
              <dgm:rule type="primFontSz" val="5" fact="NaN" max="NaN"/>
            </dgm:ruleLst>
          </dgm:layoutNode>
        </dgm:layoutNode>
        <dgm:layoutNode name="centerTile" styleLbl="fgShp">
          <dgm:varLst>
            <dgm:chMax val="0"/>
            <dgm:chPref val="0"/>
          </dgm:varLst>
          <dgm:alg type="tx"/>
          <dgm:shape xmlns:r="http://schemas.openxmlformats.org/officeDocument/2006/relationships" type="roundRect" r:blip="">
            <dgm:adjLst/>
          </dgm:shape>
          <dgm:presOf axis="ch" ptType="node" cnt="1"/>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38"/>
    </dgm:choose>
  </dgm:layoutNode>
</dgm:layoutDef>
</file>

<file path=ppt/diagrams/layout9.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238" cy="481013"/>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4143375" y="0"/>
            <a:ext cx="3170238" cy="481013"/>
          </a:xfrm>
          <a:prstGeom prst="rect">
            <a:avLst/>
          </a:prstGeom>
        </p:spPr>
        <p:txBody>
          <a:bodyPr vert="horz" lIns="91440" tIns="45720" rIns="91440" bIns="45720" rtlCol="0"/>
          <a:lstStyle>
            <a:lvl1pPr algn="r">
              <a:defRPr sz="1200"/>
            </a:lvl1pPr>
          </a:lstStyle>
          <a:p>
            <a:fld id="{6BC4822B-AF23-4D29-9FD6-7FBB489B2AC6}" type="datetimeFigureOut">
              <a:rPr lang="en-US" smtClean="0"/>
              <a:t>10/11/2019</a:t>
            </a:fld>
            <a:endParaRPr lang="en-US"/>
          </a:p>
        </p:txBody>
      </p:sp>
      <p:sp>
        <p:nvSpPr>
          <p:cNvPr id="4" name="Slide Image Placeholder 3"/>
          <p:cNvSpPr>
            <a:spLocks noGrp="1" noRot="1" noChangeAspect="1"/>
          </p:cNvSpPr>
          <p:nvPr>
            <p:ph type="sldImg" idx="2"/>
          </p:nvPr>
        </p:nvSpPr>
        <p:spPr>
          <a:xfrm>
            <a:off x="1497013" y="1200150"/>
            <a:ext cx="4321175" cy="3240088"/>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31838" y="4621213"/>
            <a:ext cx="5851525" cy="3779837"/>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120188"/>
            <a:ext cx="3170238" cy="481012"/>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4143375" y="9120188"/>
            <a:ext cx="3170238" cy="481012"/>
          </a:xfrm>
          <a:prstGeom prst="rect">
            <a:avLst/>
          </a:prstGeom>
        </p:spPr>
        <p:txBody>
          <a:bodyPr vert="horz" lIns="91440" tIns="45720" rIns="91440" bIns="45720" rtlCol="0" anchor="b"/>
          <a:lstStyle>
            <a:lvl1pPr algn="r">
              <a:defRPr sz="1200"/>
            </a:lvl1pPr>
          </a:lstStyle>
          <a:p>
            <a:fld id="{3FD42409-C59D-421E-B64D-32F4A169F68F}" type="slidenum">
              <a:rPr lang="en-US" smtClean="0"/>
              <a:t>‹#›</a:t>
            </a:fld>
            <a:endParaRPr lang="en-US"/>
          </a:p>
        </p:txBody>
      </p:sp>
    </p:spTree>
    <p:extLst>
      <p:ext uri="{BB962C8B-B14F-4D97-AF65-F5344CB8AC3E}">
        <p14:creationId xmlns:p14="http://schemas.microsoft.com/office/powerpoint/2010/main" val="105913442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FD42409-C59D-421E-B64D-32F4A169F68F}" type="slidenum">
              <a:rPr lang="en-US" smtClean="0"/>
              <a:t>1</a:t>
            </a:fld>
            <a:endParaRPr lang="en-US"/>
          </a:p>
        </p:txBody>
      </p:sp>
    </p:spTree>
    <p:extLst>
      <p:ext uri="{BB962C8B-B14F-4D97-AF65-F5344CB8AC3E}">
        <p14:creationId xmlns:p14="http://schemas.microsoft.com/office/powerpoint/2010/main" val="420104052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B91DD14-21EA-44BD-86ED-44D73C9DE6F4}" type="slidenum">
              <a:rPr lang="en-US" smtClean="0"/>
              <a:t>27</a:t>
            </a:fld>
            <a:endParaRPr lang="en-US"/>
          </a:p>
        </p:txBody>
      </p:sp>
    </p:spTree>
    <p:extLst>
      <p:ext uri="{BB962C8B-B14F-4D97-AF65-F5344CB8AC3E}">
        <p14:creationId xmlns:p14="http://schemas.microsoft.com/office/powerpoint/2010/main" val="316180487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FD42409-C59D-421E-B64D-32F4A169F68F}" type="slidenum">
              <a:rPr lang="en-US" smtClean="0"/>
              <a:t>52</a:t>
            </a:fld>
            <a:endParaRPr lang="en-US"/>
          </a:p>
        </p:txBody>
      </p:sp>
    </p:spTree>
    <p:extLst>
      <p:ext uri="{BB962C8B-B14F-4D97-AF65-F5344CB8AC3E}">
        <p14:creationId xmlns:p14="http://schemas.microsoft.com/office/powerpoint/2010/main" val="38819835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Level0-Entry">
    <p:spTree>
      <p:nvGrpSpPr>
        <p:cNvPr id="1" name=""/>
        <p:cNvGrpSpPr/>
        <p:nvPr/>
      </p:nvGrpSpPr>
      <p:grpSpPr>
        <a:xfrm>
          <a:off x="0" y="0"/>
          <a:ext cx="0" cy="0"/>
          <a:chOff x="0" y="0"/>
          <a:chExt cx="0" cy="0"/>
        </a:xfrm>
      </p:grpSpPr>
      <p:pic>
        <p:nvPicPr>
          <p:cNvPr id="5" name="Picture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35558" y="97716"/>
            <a:ext cx="895162" cy="351266"/>
          </a:xfrm>
          <a:prstGeom prst="rect">
            <a:avLst/>
          </a:prstGeom>
        </p:spPr>
      </p:pic>
    </p:spTree>
    <p:extLst>
      <p:ext uri="{BB962C8B-B14F-4D97-AF65-F5344CB8AC3E}">
        <p14:creationId xmlns:p14="http://schemas.microsoft.com/office/powerpoint/2010/main" val="12747286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F6F61379-ED0D-459C-B32C-37D8B6A677A7}" type="datetimeFigureOut">
              <a:rPr lang="en-US" smtClean="0"/>
              <a:t>10/11/2019</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AB4D9352-CF2B-462F-A7E2-863AD926F8DD}" type="slidenum">
              <a:rPr lang="en-US" smtClean="0"/>
              <a:t>‹#›</a:t>
            </a:fld>
            <a:endParaRPr lang="en-US"/>
          </a:p>
        </p:txBody>
      </p:sp>
    </p:spTree>
    <p:extLst>
      <p:ext uri="{BB962C8B-B14F-4D97-AF65-F5344CB8AC3E}">
        <p14:creationId xmlns:p14="http://schemas.microsoft.com/office/powerpoint/2010/main" val="2963397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F6F61379-ED0D-459C-B32C-37D8B6A677A7}" type="datetimeFigureOut">
              <a:rPr lang="en-US" smtClean="0"/>
              <a:t>10/11/2019</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AB4D9352-CF2B-462F-A7E2-863AD926F8DD}" type="slidenum">
              <a:rPr lang="en-US" smtClean="0"/>
              <a:t>‹#›</a:t>
            </a:fld>
            <a:endParaRPr lang="en-US"/>
          </a:p>
        </p:txBody>
      </p:sp>
    </p:spTree>
    <p:extLst>
      <p:ext uri="{BB962C8B-B14F-4D97-AF65-F5344CB8AC3E}">
        <p14:creationId xmlns:p14="http://schemas.microsoft.com/office/powerpoint/2010/main" val="131348395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F6F61379-ED0D-459C-B32C-37D8B6A677A7}" type="datetimeFigureOut">
              <a:rPr lang="en-US" smtClean="0"/>
              <a:t>10/11/2019</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AB4D9352-CF2B-462F-A7E2-863AD926F8DD}" type="slidenum">
              <a:rPr lang="en-US" smtClean="0"/>
              <a:t>‹#›</a:t>
            </a:fld>
            <a:endParaRPr lang="en-US"/>
          </a:p>
        </p:txBody>
      </p:sp>
    </p:spTree>
    <p:extLst>
      <p:ext uri="{BB962C8B-B14F-4D97-AF65-F5344CB8AC3E}">
        <p14:creationId xmlns:p14="http://schemas.microsoft.com/office/powerpoint/2010/main" val="6639942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AB4D9352-CF2B-462F-A7E2-863AD926F8DD}" type="slidenum">
              <a:rPr lang="en-US" smtClean="0"/>
              <a:t>‹#›</a:t>
            </a:fld>
            <a:endParaRPr lang="en-US"/>
          </a:p>
        </p:txBody>
      </p:sp>
    </p:spTree>
    <p:extLst>
      <p:ext uri="{BB962C8B-B14F-4D97-AF65-F5344CB8AC3E}">
        <p14:creationId xmlns:p14="http://schemas.microsoft.com/office/powerpoint/2010/main" val="23800831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F6F61379-ED0D-459C-B32C-37D8B6A677A7}" type="datetimeFigureOut">
              <a:rPr lang="en-US" smtClean="0"/>
              <a:t>10/11/2019</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AB4D9352-CF2B-462F-A7E2-863AD926F8DD}" type="slidenum">
              <a:rPr lang="en-US" smtClean="0"/>
              <a:t>‹#›</a:t>
            </a:fld>
            <a:endParaRPr lang="en-US"/>
          </a:p>
        </p:txBody>
      </p:sp>
    </p:spTree>
    <p:extLst>
      <p:ext uri="{BB962C8B-B14F-4D97-AF65-F5344CB8AC3E}">
        <p14:creationId xmlns:p14="http://schemas.microsoft.com/office/powerpoint/2010/main" val="8120310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F6F61379-ED0D-459C-B32C-37D8B6A677A7}" type="datetimeFigureOut">
              <a:rPr lang="en-US" smtClean="0"/>
              <a:t>10/11/2019</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AB4D9352-CF2B-462F-A7E2-863AD926F8DD}" type="slidenum">
              <a:rPr lang="en-US" smtClean="0"/>
              <a:t>‹#›</a:t>
            </a:fld>
            <a:endParaRPr lang="en-US"/>
          </a:p>
        </p:txBody>
      </p:sp>
    </p:spTree>
    <p:extLst>
      <p:ext uri="{BB962C8B-B14F-4D97-AF65-F5344CB8AC3E}">
        <p14:creationId xmlns:p14="http://schemas.microsoft.com/office/powerpoint/2010/main" val="11832313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F6F61379-ED0D-459C-B32C-37D8B6A677A7}" type="datetimeFigureOut">
              <a:rPr lang="en-US" smtClean="0"/>
              <a:t>10/11/2019</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AB4D9352-CF2B-462F-A7E2-863AD926F8DD}" type="slidenum">
              <a:rPr lang="en-US" smtClean="0"/>
              <a:t>‹#›</a:t>
            </a:fld>
            <a:endParaRPr lang="en-US"/>
          </a:p>
        </p:txBody>
      </p:sp>
    </p:spTree>
    <p:extLst>
      <p:ext uri="{BB962C8B-B14F-4D97-AF65-F5344CB8AC3E}">
        <p14:creationId xmlns:p14="http://schemas.microsoft.com/office/powerpoint/2010/main" val="1860332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a:xfrm>
            <a:off x="457200" y="6356350"/>
            <a:ext cx="2133600" cy="365125"/>
          </a:xfrm>
          <a:prstGeom prst="rect">
            <a:avLst/>
          </a:prstGeom>
        </p:spPr>
        <p:txBody>
          <a:bodyPr/>
          <a:lstStyle/>
          <a:p>
            <a:fld id="{F6F61379-ED0D-459C-B32C-37D8B6A677A7}" type="datetimeFigureOut">
              <a:rPr lang="en-US" smtClean="0"/>
              <a:t>10/11/2019</a:t>
            </a:fld>
            <a:endParaRPr lang="en-US"/>
          </a:p>
        </p:txBody>
      </p:sp>
      <p:sp>
        <p:nvSpPr>
          <p:cNvPr id="8" name="Footer Placeholder 7"/>
          <p:cNvSpPr>
            <a:spLocks noGrp="1"/>
          </p:cNvSpPr>
          <p:nvPr>
            <p:ph type="ftr" sz="quarter" idx="11"/>
          </p:nvPr>
        </p:nvSpPr>
        <p:spPr>
          <a:xfrm>
            <a:off x="3124200" y="6356350"/>
            <a:ext cx="2895600" cy="365125"/>
          </a:xfrm>
          <a:prstGeom prst="rect">
            <a:avLst/>
          </a:prstGeom>
        </p:spPr>
        <p:txBody>
          <a:bodyPr/>
          <a:lstStyle/>
          <a:p>
            <a:endParaRPr lang="en-US"/>
          </a:p>
        </p:txBody>
      </p:sp>
      <p:sp>
        <p:nvSpPr>
          <p:cNvPr id="9" name="Slide Number Placeholder 8"/>
          <p:cNvSpPr>
            <a:spLocks noGrp="1"/>
          </p:cNvSpPr>
          <p:nvPr>
            <p:ph type="sldNum" sz="quarter" idx="12"/>
          </p:nvPr>
        </p:nvSpPr>
        <p:spPr>
          <a:xfrm>
            <a:off x="6553200" y="6356350"/>
            <a:ext cx="2133600" cy="365125"/>
          </a:xfrm>
          <a:prstGeom prst="rect">
            <a:avLst/>
          </a:prstGeom>
        </p:spPr>
        <p:txBody>
          <a:bodyPr/>
          <a:lstStyle/>
          <a:p>
            <a:fld id="{AB4D9352-CF2B-462F-A7E2-863AD926F8DD}" type="slidenum">
              <a:rPr lang="en-US" smtClean="0"/>
              <a:t>‹#›</a:t>
            </a:fld>
            <a:endParaRPr lang="en-US"/>
          </a:p>
        </p:txBody>
      </p:sp>
    </p:spTree>
    <p:extLst>
      <p:ext uri="{BB962C8B-B14F-4D97-AF65-F5344CB8AC3E}">
        <p14:creationId xmlns:p14="http://schemas.microsoft.com/office/powerpoint/2010/main" val="7280601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a:xfrm>
            <a:off x="457200" y="6356350"/>
            <a:ext cx="2133600" cy="365125"/>
          </a:xfrm>
          <a:prstGeom prst="rect">
            <a:avLst/>
          </a:prstGeom>
        </p:spPr>
        <p:txBody>
          <a:bodyPr/>
          <a:lstStyle/>
          <a:p>
            <a:fld id="{F6F61379-ED0D-459C-B32C-37D8B6A677A7}" type="datetimeFigureOut">
              <a:rPr lang="en-US" smtClean="0"/>
              <a:t>10/11/2019</a:t>
            </a:fld>
            <a:endParaRPr lang="en-US"/>
          </a:p>
        </p:txBody>
      </p:sp>
      <p:sp>
        <p:nvSpPr>
          <p:cNvPr id="4" name="Footer Placeholder 3"/>
          <p:cNvSpPr>
            <a:spLocks noGrp="1"/>
          </p:cNvSpPr>
          <p:nvPr>
            <p:ph type="ftr" sz="quarter" idx="11"/>
          </p:nvPr>
        </p:nvSpPr>
        <p:spPr>
          <a:xfrm>
            <a:off x="3124200" y="6356350"/>
            <a:ext cx="2895600" cy="365125"/>
          </a:xfrm>
          <a:prstGeom prst="rect">
            <a:avLst/>
          </a:prstGeom>
        </p:spPr>
        <p:txBody>
          <a:bodyPr/>
          <a:lstStyle/>
          <a:p>
            <a:endParaRPr lang="en-US"/>
          </a:p>
        </p:txBody>
      </p:sp>
      <p:sp>
        <p:nvSpPr>
          <p:cNvPr id="5" name="Slide Number Placeholder 4"/>
          <p:cNvSpPr>
            <a:spLocks noGrp="1"/>
          </p:cNvSpPr>
          <p:nvPr>
            <p:ph type="sldNum" sz="quarter" idx="12"/>
          </p:nvPr>
        </p:nvSpPr>
        <p:spPr>
          <a:xfrm>
            <a:off x="6553200" y="6356350"/>
            <a:ext cx="2133600" cy="365125"/>
          </a:xfrm>
          <a:prstGeom prst="rect">
            <a:avLst/>
          </a:prstGeom>
        </p:spPr>
        <p:txBody>
          <a:bodyPr/>
          <a:lstStyle/>
          <a:p>
            <a:fld id="{AB4D9352-CF2B-462F-A7E2-863AD926F8DD}" type="slidenum">
              <a:rPr lang="en-US" smtClean="0"/>
              <a:t>‹#›</a:t>
            </a:fld>
            <a:endParaRPr lang="en-US"/>
          </a:p>
        </p:txBody>
      </p:sp>
    </p:spTree>
    <p:extLst>
      <p:ext uri="{BB962C8B-B14F-4D97-AF65-F5344CB8AC3E}">
        <p14:creationId xmlns:p14="http://schemas.microsoft.com/office/powerpoint/2010/main" val="13681760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p>
            <a:fld id="{F6F61379-ED0D-459C-B32C-37D8B6A677A7}" type="datetimeFigureOut">
              <a:rPr lang="en-US" smtClean="0"/>
              <a:t>10/11/2019</a:t>
            </a:fld>
            <a:endParaRPr lang="en-US"/>
          </a:p>
        </p:txBody>
      </p:sp>
      <p:sp>
        <p:nvSpPr>
          <p:cNvPr id="3" name="Footer Placeholder 2"/>
          <p:cNvSpPr>
            <a:spLocks noGrp="1"/>
          </p:cNvSpPr>
          <p:nvPr>
            <p:ph type="ftr" sz="quarter" idx="11"/>
          </p:nvPr>
        </p:nvSpPr>
        <p:spPr>
          <a:xfrm>
            <a:off x="3124200" y="6356350"/>
            <a:ext cx="2895600" cy="365125"/>
          </a:xfrm>
          <a:prstGeom prst="rect">
            <a:avLst/>
          </a:prstGeom>
        </p:spPr>
        <p:txBody>
          <a:bodyPr/>
          <a:lstStyle/>
          <a:p>
            <a:endParaRPr lang="en-US"/>
          </a:p>
        </p:txBody>
      </p:sp>
      <p:sp>
        <p:nvSpPr>
          <p:cNvPr id="4" name="Slide Number Placeholder 3"/>
          <p:cNvSpPr>
            <a:spLocks noGrp="1"/>
          </p:cNvSpPr>
          <p:nvPr>
            <p:ph type="sldNum" sz="quarter" idx="12"/>
          </p:nvPr>
        </p:nvSpPr>
        <p:spPr>
          <a:xfrm>
            <a:off x="6553200" y="6356350"/>
            <a:ext cx="2133600" cy="365125"/>
          </a:xfrm>
          <a:prstGeom prst="rect">
            <a:avLst/>
          </a:prstGeom>
        </p:spPr>
        <p:txBody>
          <a:bodyPr/>
          <a:lstStyle/>
          <a:p>
            <a:fld id="{AB4D9352-CF2B-462F-A7E2-863AD926F8DD}" type="slidenum">
              <a:rPr lang="en-US" smtClean="0"/>
              <a:t>‹#›</a:t>
            </a:fld>
            <a:endParaRPr lang="en-US"/>
          </a:p>
        </p:txBody>
      </p:sp>
    </p:spTree>
    <p:extLst>
      <p:ext uri="{BB962C8B-B14F-4D97-AF65-F5344CB8AC3E}">
        <p14:creationId xmlns:p14="http://schemas.microsoft.com/office/powerpoint/2010/main" val="27874948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F6F61379-ED0D-459C-B32C-37D8B6A677A7}" type="datetimeFigureOut">
              <a:rPr lang="en-US" smtClean="0"/>
              <a:t>10/11/2019</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AB4D9352-CF2B-462F-A7E2-863AD926F8DD}" type="slidenum">
              <a:rPr lang="en-US" smtClean="0"/>
              <a:t>‹#›</a:t>
            </a:fld>
            <a:endParaRPr lang="en-US"/>
          </a:p>
        </p:txBody>
      </p:sp>
    </p:spTree>
    <p:extLst>
      <p:ext uri="{BB962C8B-B14F-4D97-AF65-F5344CB8AC3E}">
        <p14:creationId xmlns:p14="http://schemas.microsoft.com/office/powerpoint/2010/main" val="378116207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 Target="../slides/slide1.xml"/><Relationship Id="rId2" Type="http://schemas.openxmlformats.org/officeDocument/2006/relationships/theme" Target="../theme/theme1.xml"/><Relationship Id="rId1" Type="http://schemas.openxmlformats.org/officeDocument/2006/relationships/slideLayout" Target="../slideLayouts/slideLayout1.xml"/><Relationship Id="rId4"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3" Type="http://schemas.openxmlformats.org/officeDocument/2006/relationships/slideLayout" Target="../slideLayouts/slideLayout4.xml"/><Relationship Id="rId7" Type="http://schemas.openxmlformats.org/officeDocument/2006/relationships/slideLayout" Target="../slideLayouts/slideLayout8.xml"/><Relationship Id="rId12" Type="http://schemas.openxmlformats.org/officeDocument/2006/relationships/theme" Target="../theme/theme2.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slideLayout" Target="../slideLayouts/slideLayout12.xml"/><Relationship Id="rId5" Type="http://schemas.openxmlformats.org/officeDocument/2006/relationships/slideLayout" Target="../slideLayouts/slideLayout6.xml"/><Relationship Id="rId10" Type="http://schemas.openxmlformats.org/officeDocument/2006/relationships/slideLayout" Target="../slideLayouts/slideLayout11.xml"/><Relationship Id="rId4" Type="http://schemas.openxmlformats.org/officeDocument/2006/relationships/slideLayout" Target="../slideLayouts/slideLayout5.xml"/><Relationship Id="rId9"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pic>
        <p:nvPicPr>
          <p:cNvPr id="8" name="Picture 7">
            <a:hlinkClick r:id="rId3" action="ppaction://hlinksldjump"/>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76200" y="6473142"/>
            <a:ext cx="304800" cy="308658"/>
          </a:xfrm>
          <a:prstGeom prst="rect">
            <a:avLst/>
          </a:prstGeom>
        </p:spPr>
      </p:pic>
    </p:spTree>
    <p:extLst>
      <p:ext uri="{BB962C8B-B14F-4D97-AF65-F5344CB8AC3E}">
        <p14:creationId xmlns:p14="http://schemas.microsoft.com/office/powerpoint/2010/main" val="3059601778"/>
      </p:ext>
    </p:extLst>
  </p:cSld>
  <p:clrMap bg1="lt1" tx1="dk1" bg2="lt2" tx2="dk2" accent1="accent1" accent2="accent2" accent3="accent3" accent4="accent4" accent5="accent5" accent6="accent6" hlink="hlink" folHlink="folHlink"/>
  <p:sldLayoutIdLst>
    <p:sldLayoutId id="2147483655" r:id="rId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250436480"/>
      </p:ext>
    </p:extLst>
  </p:cSld>
  <p:clrMap bg1="lt1" tx1="dk1" bg2="lt2" tx2="dk2" accent1="accent1" accent2="accent2" accent3="accent3" accent4="accent4" accent5="accent5" accent6="accent6" hlink="hlink" folHlink="folHlink"/>
  <p:sldLayoutIdLst>
    <p:sldLayoutId id="2147483657" r:id="rId1"/>
    <p:sldLayoutId id="2147483658" r:id="rId2"/>
    <p:sldLayoutId id="2147483659" r:id="rId3"/>
    <p:sldLayoutId id="2147483660" r:id="rId4"/>
    <p:sldLayoutId id="2147483661" r:id="rId5"/>
    <p:sldLayoutId id="2147483662" r:id="rId6"/>
    <p:sldLayoutId id="2147483663" r:id="rId7"/>
    <p:sldLayoutId id="2147483664" r:id="rId8"/>
    <p:sldLayoutId id="2147483665" r:id="rId9"/>
    <p:sldLayoutId id="2147483666" r:id="rId10"/>
    <p:sldLayoutId id="2147483667"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slide" Target="slide2.xml"/><Relationship Id="rId7" Type="http://schemas.openxmlformats.org/officeDocument/2006/relationships/slide" Target="slide50.xm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slide" Target="slide38.xml"/><Relationship Id="rId5" Type="http://schemas.openxmlformats.org/officeDocument/2006/relationships/slide" Target="slide26.xml"/><Relationship Id="rId4" Type="http://schemas.openxmlformats.org/officeDocument/2006/relationships/slide" Target="slide14.xml"/><Relationship Id="rId9" Type="http://schemas.openxmlformats.org/officeDocument/2006/relationships/image" Target="../media/image1.png"/></Relationships>
</file>

<file path=ppt/slides/_rels/slide10.xml.rels><?xml version="1.0" encoding="UTF-8" standalone="yes"?>
<Relationships xmlns="http://schemas.openxmlformats.org/package/2006/relationships"><Relationship Id="rId8" Type="http://schemas.openxmlformats.org/officeDocument/2006/relationships/hyperlink" Target="https://www.csbs.org/development/professionaldevelopment/Pages/OnlineTraining.aspx" TargetMode="External"/><Relationship Id="rId3" Type="http://schemas.openxmlformats.org/officeDocument/2006/relationships/diagramLayout" Target="../diagrams/layout5.xml"/><Relationship Id="rId7" Type="http://schemas.openxmlformats.org/officeDocument/2006/relationships/slide" Target="slide3.xml"/><Relationship Id="rId2" Type="http://schemas.openxmlformats.org/officeDocument/2006/relationships/diagramData" Target="../diagrams/data5.xml"/><Relationship Id="rId1" Type="http://schemas.openxmlformats.org/officeDocument/2006/relationships/slideLayout" Target="../slideLayouts/slideLayout1.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1.xml.rels><?xml version="1.0" encoding="UTF-8" standalone="yes"?>
<Relationships xmlns="http://schemas.openxmlformats.org/package/2006/relationships"><Relationship Id="rId8" Type="http://schemas.openxmlformats.org/officeDocument/2006/relationships/hyperlink" Target="https://www.federalreserve.gov/bankinforeg/coursecatalog/Bank_Op_Simulation.pdf" TargetMode="External"/><Relationship Id="rId3" Type="http://schemas.openxmlformats.org/officeDocument/2006/relationships/diagramLayout" Target="../diagrams/layout6.xml"/><Relationship Id="rId7" Type="http://schemas.openxmlformats.org/officeDocument/2006/relationships/slide" Target="slide3.xml"/><Relationship Id="rId2" Type="http://schemas.openxmlformats.org/officeDocument/2006/relationships/diagramData" Target="../diagrams/data6.xml"/><Relationship Id="rId1" Type="http://schemas.openxmlformats.org/officeDocument/2006/relationships/slideLayout" Target="../slideLayouts/slideLayout1.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 Id="rId9" Type="http://schemas.openxmlformats.org/officeDocument/2006/relationships/hyperlink" Target="https://www.csbs.org/development/professionaldevelopment/Pages/OnlineTraining.aspx" TargetMode="Externa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7.xml"/><Relationship Id="rId7" Type="http://schemas.openxmlformats.org/officeDocument/2006/relationships/slide" Target="slide3.xml"/><Relationship Id="rId2" Type="http://schemas.openxmlformats.org/officeDocument/2006/relationships/diagramData" Target="../diagrams/data7.xml"/><Relationship Id="rId1" Type="http://schemas.openxmlformats.org/officeDocument/2006/relationships/slideLayout" Target="../slideLayouts/slideLayout1.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8.xml"/><Relationship Id="rId7" Type="http://schemas.openxmlformats.org/officeDocument/2006/relationships/slide" Target="slide3.xml"/><Relationship Id="rId2" Type="http://schemas.openxmlformats.org/officeDocument/2006/relationships/diagramData" Target="../diagrams/data8.xml"/><Relationship Id="rId1" Type="http://schemas.openxmlformats.org/officeDocument/2006/relationships/slideLayout" Target="../slideLayouts/slideLayout1.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14.xml.rels><?xml version="1.0" encoding="UTF-8" standalone="yes"?>
<Relationships xmlns="http://schemas.openxmlformats.org/package/2006/relationships"><Relationship Id="rId8" Type="http://schemas.openxmlformats.org/officeDocument/2006/relationships/slide" Target="slide16.xml"/><Relationship Id="rId3" Type="http://schemas.openxmlformats.org/officeDocument/2006/relationships/slide" Target="slide17.xml"/><Relationship Id="rId7" Type="http://schemas.openxmlformats.org/officeDocument/2006/relationships/slide" Target="slide20.xml"/><Relationship Id="rId2" Type="http://schemas.openxmlformats.org/officeDocument/2006/relationships/slide" Target="slide14.xml"/><Relationship Id="rId1" Type="http://schemas.openxmlformats.org/officeDocument/2006/relationships/slideLayout" Target="../slideLayouts/slideLayout1.xml"/><Relationship Id="rId6" Type="http://schemas.openxmlformats.org/officeDocument/2006/relationships/slide" Target="slide19.xml"/><Relationship Id="rId5" Type="http://schemas.openxmlformats.org/officeDocument/2006/relationships/slide" Target="slide21.xml"/><Relationship Id="rId4" Type="http://schemas.openxmlformats.org/officeDocument/2006/relationships/slide" Target="slide18.xml"/><Relationship Id="rId9" Type="http://schemas.openxmlformats.org/officeDocument/2006/relationships/slide" Target="slide15.xml"/></Relationships>
</file>

<file path=ppt/slides/_rels/slide15.xml.rels><?xml version="1.0" encoding="UTF-8" standalone="yes"?>
<Relationships xmlns="http://schemas.openxmlformats.org/package/2006/relationships"><Relationship Id="rId8" Type="http://schemas.openxmlformats.org/officeDocument/2006/relationships/slide" Target="slide21.xml"/><Relationship Id="rId13" Type="http://schemas.microsoft.com/office/2007/relationships/diagramDrawing" Target="../diagrams/drawing9.xml"/><Relationship Id="rId18" Type="http://schemas.microsoft.com/office/2007/relationships/diagramDrawing" Target="../diagrams/drawing10.xml"/><Relationship Id="rId26" Type="http://schemas.openxmlformats.org/officeDocument/2006/relationships/diagramQuickStyle" Target="../diagrams/quickStyle12.xml"/><Relationship Id="rId3" Type="http://schemas.openxmlformats.org/officeDocument/2006/relationships/slide" Target="slide16.xml"/><Relationship Id="rId21" Type="http://schemas.openxmlformats.org/officeDocument/2006/relationships/diagramQuickStyle" Target="../diagrams/quickStyle11.xml"/><Relationship Id="rId7" Type="http://schemas.openxmlformats.org/officeDocument/2006/relationships/slide" Target="slide14.xml"/><Relationship Id="rId12" Type="http://schemas.openxmlformats.org/officeDocument/2006/relationships/diagramColors" Target="../diagrams/colors9.xml"/><Relationship Id="rId17" Type="http://schemas.openxmlformats.org/officeDocument/2006/relationships/diagramColors" Target="../diagrams/colors10.xml"/><Relationship Id="rId25" Type="http://schemas.openxmlformats.org/officeDocument/2006/relationships/diagramLayout" Target="../diagrams/layout12.xml"/><Relationship Id="rId2" Type="http://schemas.openxmlformats.org/officeDocument/2006/relationships/slide" Target="slide15.xml"/><Relationship Id="rId16" Type="http://schemas.openxmlformats.org/officeDocument/2006/relationships/diagramQuickStyle" Target="../diagrams/quickStyle10.xml"/><Relationship Id="rId20" Type="http://schemas.openxmlformats.org/officeDocument/2006/relationships/diagramLayout" Target="../diagrams/layout11.xml"/><Relationship Id="rId29" Type="http://schemas.openxmlformats.org/officeDocument/2006/relationships/slide" Target="slide17.xml"/><Relationship Id="rId1" Type="http://schemas.openxmlformats.org/officeDocument/2006/relationships/slideLayout" Target="../slideLayouts/slideLayout1.xml"/><Relationship Id="rId6" Type="http://schemas.openxmlformats.org/officeDocument/2006/relationships/slide" Target="slide20.xml"/><Relationship Id="rId11" Type="http://schemas.openxmlformats.org/officeDocument/2006/relationships/diagramQuickStyle" Target="../diagrams/quickStyle9.xml"/><Relationship Id="rId24" Type="http://schemas.openxmlformats.org/officeDocument/2006/relationships/diagramData" Target="../diagrams/data12.xml"/><Relationship Id="rId5" Type="http://schemas.openxmlformats.org/officeDocument/2006/relationships/slide" Target="slide19.xml"/><Relationship Id="rId15" Type="http://schemas.openxmlformats.org/officeDocument/2006/relationships/diagramLayout" Target="../diagrams/layout10.xml"/><Relationship Id="rId23" Type="http://schemas.microsoft.com/office/2007/relationships/diagramDrawing" Target="../diagrams/drawing11.xml"/><Relationship Id="rId28" Type="http://schemas.microsoft.com/office/2007/relationships/diagramDrawing" Target="../diagrams/drawing12.xml"/><Relationship Id="rId10" Type="http://schemas.openxmlformats.org/officeDocument/2006/relationships/diagramLayout" Target="../diagrams/layout9.xml"/><Relationship Id="rId19" Type="http://schemas.openxmlformats.org/officeDocument/2006/relationships/diagramData" Target="../diagrams/data11.xml"/><Relationship Id="rId4" Type="http://schemas.openxmlformats.org/officeDocument/2006/relationships/slide" Target="slide18.xml"/><Relationship Id="rId9" Type="http://schemas.openxmlformats.org/officeDocument/2006/relationships/diagramData" Target="../diagrams/data9.xml"/><Relationship Id="rId14" Type="http://schemas.openxmlformats.org/officeDocument/2006/relationships/diagramData" Target="../diagrams/data10.xml"/><Relationship Id="rId22" Type="http://schemas.openxmlformats.org/officeDocument/2006/relationships/diagramColors" Target="../diagrams/colors11.xml"/><Relationship Id="rId27" Type="http://schemas.openxmlformats.org/officeDocument/2006/relationships/diagramColors" Target="../diagrams/colors12.xml"/></Relationships>
</file>

<file path=ppt/slides/_rels/slide16.xml.rels><?xml version="1.0" encoding="UTF-8" standalone="yes"?>
<Relationships xmlns="http://schemas.openxmlformats.org/package/2006/relationships"><Relationship Id="rId8" Type="http://schemas.openxmlformats.org/officeDocument/2006/relationships/slide" Target="slide21.xml"/><Relationship Id="rId3" Type="http://schemas.openxmlformats.org/officeDocument/2006/relationships/slide" Target="slide18.xml"/><Relationship Id="rId7" Type="http://schemas.openxmlformats.org/officeDocument/2006/relationships/slide" Target="slide14.xml"/><Relationship Id="rId2" Type="http://schemas.openxmlformats.org/officeDocument/2006/relationships/slide" Target="slide17.xml"/><Relationship Id="rId1" Type="http://schemas.openxmlformats.org/officeDocument/2006/relationships/slideLayout" Target="../slideLayouts/slideLayout1.xml"/><Relationship Id="rId6" Type="http://schemas.openxmlformats.org/officeDocument/2006/relationships/slide" Target="slide15.xml"/><Relationship Id="rId5" Type="http://schemas.openxmlformats.org/officeDocument/2006/relationships/slide" Target="slide19.xml"/><Relationship Id="rId4" Type="http://schemas.openxmlformats.org/officeDocument/2006/relationships/slide" Target="slide20.xml"/></Relationships>
</file>

<file path=ppt/slides/_rels/slide17.xml.rels><?xml version="1.0" encoding="UTF-8" standalone="yes"?>
<Relationships xmlns="http://schemas.openxmlformats.org/package/2006/relationships"><Relationship Id="rId8" Type="http://schemas.openxmlformats.org/officeDocument/2006/relationships/slide" Target="slide14.xml"/><Relationship Id="rId13" Type="http://schemas.openxmlformats.org/officeDocument/2006/relationships/hyperlink" Target="http://www.cvent.com/d/5fqqrh" TargetMode="External"/><Relationship Id="rId3" Type="http://schemas.openxmlformats.org/officeDocument/2006/relationships/slide" Target="slide18.xml"/><Relationship Id="rId7" Type="http://schemas.openxmlformats.org/officeDocument/2006/relationships/slide" Target="slide15.xml"/><Relationship Id="rId12" Type="http://schemas.openxmlformats.org/officeDocument/2006/relationships/hyperlink" Target="http://www.cvent.com/d/zfqv1f" TargetMode="External"/><Relationship Id="rId2" Type="http://schemas.openxmlformats.org/officeDocument/2006/relationships/slide" Target="slide17.xml"/><Relationship Id="rId1" Type="http://schemas.openxmlformats.org/officeDocument/2006/relationships/slideLayout" Target="../slideLayouts/slideLayout1.xml"/><Relationship Id="rId6" Type="http://schemas.openxmlformats.org/officeDocument/2006/relationships/slide" Target="slide16.xml"/><Relationship Id="rId11" Type="http://schemas.openxmlformats.org/officeDocument/2006/relationships/hyperlink" Target="https://www.fdic.gov/regulations/examiner/safety/las.html" TargetMode="External"/><Relationship Id="rId5" Type="http://schemas.openxmlformats.org/officeDocument/2006/relationships/slide" Target="slide19.xml"/><Relationship Id="rId10" Type="http://schemas.openxmlformats.org/officeDocument/2006/relationships/hyperlink" Target="https://www.csbs.org/development/professionaldevelopment/Pages/TechnicalSchools.aspx" TargetMode="External"/><Relationship Id="rId4" Type="http://schemas.openxmlformats.org/officeDocument/2006/relationships/slide" Target="slide20.xml"/><Relationship Id="rId9" Type="http://schemas.openxmlformats.org/officeDocument/2006/relationships/slide" Target="slide21.xml"/></Relationships>
</file>

<file path=ppt/slides/_rels/slide18.xml.rels><?xml version="1.0" encoding="UTF-8" standalone="yes"?>
<Relationships xmlns="http://schemas.openxmlformats.org/package/2006/relationships"><Relationship Id="rId8" Type="http://schemas.openxmlformats.org/officeDocument/2006/relationships/slide" Target="slide14.xml"/><Relationship Id="rId13" Type="http://schemas.openxmlformats.org/officeDocument/2006/relationships/hyperlink" Target="https://bsr.stlouisfed.org/rapidresponse/Auth/Logon?ReturnUrl=/rapidresponse/" TargetMode="External"/><Relationship Id="rId3" Type="http://schemas.openxmlformats.org/officeDocument/2006/relationships/slide" Target="slide18.xml"/><Relationship Id="rId7" Type="http://schemas.openxmlformats.org/officeDocument/2006/relationships/slide" Target="slide15.xml"/><Relationship Id="rId12" Type="http://schemas.openxmlformats.org/officeDocument/2006/relationships/hyperlink" Target="https://bsr.stlouisfed.org/askthefed/public-users/login.aspx" TargetMode="External"/><Relationship Id="rId2" Type="http://schemas.openxmlformats.org/officeDocument/2006/relationships/slide" Target="slide17.xml"/><Relationship Id="rId1" Type="http://schemas.openxmlformats.org/officeDocument/2006/relationships/slideLayout" Target="../slideLayouts/slideLayout1.xml"/><Relationship Id="rId6" Type="http://schemas.openxmlformats.org/officeDocument/2006/relationships/slide" Target="slide16.xml"/><Relationship Id="rId11" Type="http://schemas.openxmlformats.org/officeDocument/2006/relationships/hyperlink" Target="https://custom.cvent.com/14A5F94F678E466EAFAD01F9DC577D14/files/71fbca544626453e9074ef211ad4c2f4.pdf" TargetMode="External"/><Relationship Id="rId5" Type="http://schemas.openxmlformats.org/officeDocument/2006/relationships/slide" Target="slide19.xml"/><Relationship Id="rId10" Type="http://schemas.openxmlformats.org/officeDocument/2006/relationships/hyperlink" Target="http://www.cvent.com/d/3cqmqk/6T" TargetMode="External"/><Relationship Id="rId4" Type="http://schemas.openxmlformats.org/officeDocument/2006/relationships/slide" Target="slide20.xml"/><Relationship Id="rId9" Type="http://schemas.openxmlformats.org/officeDocument/2006/relationships/slide" Target="slide21.xml"/></Relationships>
</file>

<file path=ppt/slides/_rels/slide19.xml.rels><?xml version="1.0" encoding="UTF-8" standalone="yes"?>
<Relationships xmlns="http://schemas.openxmlformats.org/package/2006/relationships"><Relationship Id="rId8" Type="http://schemas.openxmlformats.org/officeDocument/2006/relationships/slide" Target="slide21.xml"/><Relationship Id="rId13" Type="http://schemas.openxmlformats.org/officeDocument/2006/relationships/hyperlink" Target="http://www.cvent.com/d/5fqqrh" TargetMode="External"/><Relationship Id="rId3" Type="http://schemas.openxmlformats.org/officeDocument/2006/relationships/slide" Target="slide18.xml"/><Relationship Id="rId7" Type="http://schemas.openxmlformats.org/officeDocument/2006/relationships/slide" Target="slide14.xml"/><Relationship Id="rId12" Type="http://schemas.openxmlformats.org/officeDocument/2006/relationships/hyperlink" Target="http://www.cvent.com/d/zfqv1f" TargetMode="External"/><Relationship Id="rId2" Type="http://schemas.openxmlformats.org/officeDocument/2006/relationships/slide" Target="slide17.xml"/><Relationship Id="rId1" Type="http://schemas.openxmlformats.org/officeDocument/2006/relationships/slideLayout" Target="../slideLayouts/slideLayout1.xml"/><Relationship Id="rId6" Type="http://schemas.openxmlformats.org/officeDocument/2006/relationships/slide" Target="slide15.xml"/><Relationship Id="rId11" Type="http://schemas.openxmlformats.org/officeDocument/2006/relationships/hyperlink" Target="mailto:khoyle@csbs.org" TargetMode="External"/><Relationship Id="rId5" Type="http://schemas.openxmlformats.org/officeDocument/2006/relationships/slide" Target="slide16.xml"/><Relationship Id="rId10" Type="http://schemas.openxmlformats.org/officeDocument/2006/relationships/hyperlink" Target="mailto:kchancy@csbs.org" TargetMode="External"/><Relationship Id="rId4" Type="http://schemas.openxmlformats.org/officeDocument/2006/relationships/slide" Target="slide20.xml"/><Relationship Id="rId9" Type="http://schemas.openxmlformats.org/officeDocument/2006/relationships/hyperlink" Target="http://www.csbs.org/" TargetMode="External"/><Relationship Id="rId14" Type="http://schemas.openxmlformats.org/officeDocument/2006/relationships/hyperlink" Target="https://www.csbs.org/development/professionaldevelopment/Pages/TechnicalSchools.aspx" TargetMode="External"/></Relationships>
</file>

<file path=ppt/slides/_rels/slide2.xml.rels><?xml version="1.0" encoding="UTF-8" standalone="yes"?>
<Relationships xmlns="http://schemas.openxmlformats.org/package/2006/relationships"><Relationship Id="rId8" Type="http://schemas.openxmlformats.org/officeDocument/2006/relationships/slide" Target="slide7.xml"/><Relationship Id="rId3" Type="http://schemas.openxmlformats.org/officeDocument/2006/relationships/slide" Target="slide2.xml"/><Relationship Id="rId7" Type="http://schemas.openxmlformats.org/officeDocument/2006/relationships/slide" Target="slide8.xml"/><Relationship Id="rId2" Type="http://schemas.openxmlformats.org/officeDocument/2006/relationships/slideLayout" Target="../slideLayouts/slideLayout1.xml"/><Relationship Id="rId1" Type="http://schemas.openxmlformats.org/officeDocument/2006/relationships/tags" Target="../tags/tag2.xml"/><Relationship Id="rId6" Type="http://schemas.openxmlformats.org/officeDocument/2006/relationships/slide" Target="slide9.xml"/><Relationship Id="rId5" Type="http://schemas.openxmlformats.org/officeDocument/2006/relationships/slide" Target="slide6.xml"/><Relationship Id="rId10" Type="http://schemas.openxmlformats.org/officeDocument/2006/relationships/slide" Target="slide3.xml"/><Relationship Id="rId4" Type="http://schemas.openxmlformats.org/officeDocument/2006/relationships/slide" Target="slide5.xml"/><Relationship Id="rId9" Type="http://schemas.openxmlformats.org/officeDocument/2006/relationships/slide" Target="slide4.xml"/></Relationships>
</file>

<file path=ppt/slides/_rels/slide20.xml.rels><?xml version="1.0" encoding="UTF-8" standalone="yes"?>
<Relationships xmlns="http://schemas.openxmlformats.org/package/2006/relationships"><Relationship Id="rId8" Type="http://schemas.openxmlformats.org/officeDocument/2006/relationships/slide" Target="slide21.xml"/><Relationship Id="rId3" Type="http://schemas.openxmlformats.org/officeDocument/2006/relationships/slide" Target="slide18.xml"/><Relationship Id="rId7" Type="http://schemas.openxmlformats.org/officeDocument/2006/relationships/slide" Target="slide14.xml"/><Relationship Id="rId2" Type="http://schemas.openxmlformats.org/officeDocument/2006/relationships/slide" Target="slide17.xml"/><Relationship Id="rId1" Type="http://schemas.openxmlformats.org/officeDocument/2006/relationships/slideLayout" Target="../slideLayouts/slideLayout1.xml"/><Relationship Id="rId6" Type="http://schemas.openxmlformats.org/officeDocument/2006/relationships/slide" Target="slide15.xml"/><Relationship Id="rId5" Type="http://schemas.openxmlformats.org/officeDocument/2006/relationships/slide" Target="slide16.xml"/><Relationship Id="rId4" Type="http://schemas.openxmlformats.org/officeDocument/2006/relationships/slide" Target="slide19.xml"/><Relationship Id="rId9" Type="http://schemas.openxmlformats.org/officeDocument/2006/relationships/hyperlink" Target="https://www.fdic.gov/regulations/examiner/safety/las.html" TargetMode="External"/></Relationships>
</file>

<file path=ppt/slides/_rels/slide21.xml.rels><?xml version="1.0" encoding="UTF-8" standalone="yes"?>
<Relationships xmlns="http://schemas.openxmlformats.org/package/2006/relationships"><Relationship Id="rId8" Type="http://schemas.openxmlformats.org/officeDocument/2006/relationships/slide" Target="slide14.xml"/><Relationship Id="rId3" Type="http://schemas.openxmlformats.org/officeDocument/2006/relationships/slide" Target="slide18.xml"/><Relationship Id="rId7" Type="http://schemas.openxmlformats.org/officeDocument/2006/relationships/slide" Target="slide15.xml"/><Relationship Id="rId2" Type="http://schemas.openxmlformats.org/officeDocument/2006/relationships/slide" Target="slide17.xml"/><Relationship Id="rId1" Type="http://schemas.openxmlformats.org/officeDocument/2006/relationships/slideLayout" Target="../slideLayouts/slideLayout1.xml"/><Relationship Id="rId6" Type="http://schemas.openxmlformats.org/officeDocument/2006/relationships/slide" Target="slide16.xml"/><Relationship Id="rId5" Type="http://schemas.openxmlformats.org/officeDocument/2006/relationships/slide" Target="slide19.xml"/><Relationship Id="rId10" Type="http://schemas.openxmlformats.org/officeDocument/2006/relationships/image" Target="../media/image6.jpeg"/><Relationship Id="rId4" Type="http://schemas.openxmlformats.org/officeDocument/2006/relationships/hyperlink" Target="https://www.csbs.org/development/efsbs/Pages/CertifiedCreditExaminer(CCE).aspx" TargetMode="External"/><Relationship Id="rId9" Type="http://schemas.openxmlformats.org/officeDocument/2006/relationships/hyperlink" Target="mailto:certification@csbs.org" TargetMode="External"/></Relationships>
</file>

<file path=ppt/slides/_rels/slide22.xml.rels><?xml version="1.0" encoding="UTF-8" standalone="yes"?>
<Relationships xmlns="http://schemas.openxmlformats.org/package/2006/relationships"><Relationship Id="rId8" Type="http://schemas.openxmlformats.org/officeDocument/2006/relationships/hyperlink" Target="https://www.csbs.org/development/professionaldevelopment/Pages/OnlineTraining.aspx" TargetMode="External"/><Relationship Id="rId3" Type="http://schemas.openxmlformats.org/officeDocument/2006/relationships/diagramLayout" Target="../diagrams/layout13.xml"/><Relationship Id="rId7" Type="http://schemas.openxmlformats.org/officeDocument/2006/relationships/slide" Target="slide15.xml"/><Relationship Id="rId2" Type="http://schemas.openxmlformats.org/officeDocument/2006/relationships/diagramData" Target="../diagrams/data13.xml"/><Relationship Id="rId1" Type="http://schemas.openxmlformats.org/officeDocument/2006/relationships/slideLayout" Target="../slideLayouts/slideLayout1.xml"/><Relationship Id="rId6" Type="http://schemas.microsoft.com/office/2007/relationships/diagramDrawing" Target="../diagrams/drawing13.xml"/><Relationship Id="rId5" Type="http://schemas.openxmlformats.org/officeDocument/2006/relationships/diagramColors" Target="../diagrams/colors13.xml"/><Relationship Id="rId4" Type="http://schemas.openxmlformats.org/officeDocument/2006/relationships/diagramQuickStyle" Target="../diagrams/quickStyle13.xml"/></Relationships>
</file>

<file path=ppt/slides/_rels/slide23.xml.rels><?xml version="1.0" encoding="UTF-8" standalone="yes"?>
<Relationships xmlns="http://schemas.openxmlformats.org/package/2006/relationships"><Relationship Id="rId3" Type="http://schemas.openxmlformats.org/officeDocument/2006/relationships/diagramLayout" Target="../diagrams/layout14.xml"/><Relationship Id="rId7" Type="http://schemas.openxmlformats.org/officeDocument/2006/relationships/slide" Target="slide15.xml"/><Relationship Id="rId2" Type="http://schemas.openxmlformats.org/officeDocument/2006/relationships/diagramData" Target="../diagrams/data14.xml"/><Relationship Id="rId1" Type="http://schemas.openxmlformats.org/officeDocument/2006/relationships/slideLayout" Target="../slideLayouts/slideLayout1.xml"/><Relationship Id="rId6" Type="http://schemas.microsoft.com/office/2007/relationships/diagramDrawing" Target="../diagrams/drawing14.xml"/><Relationship Id="rId5" Type="http://schemas.openxmlformats.org/officeDocument/2006/relationships/diagramColors" Target="../diagrams/colors14.xml"/><Relationship Id="rId4" Type="http://schemas.openxmlformats.org/officeDocument/2006/relationships/diagramQuickStyle" Target="../diagrams/quickStyle14.xml"/></Relationships>
</file>

<file path=ppt/slides/_rels/slide24.xml.rels><?xml version="1.0" encoding="UTF-8" standalone="yes"?>
<Relationships xmlns="http://schemas.openxmlformats.org/package/2006/relationships"><Relationship Id="rId3" Type="http://schemas.openxmlformats.org/officeDocument/2006/relationships/diagramLayout" Target="../diagrams/layout15.xml"/><Relationship Id="rId7" Type="http://schemas.openxmlformats.org/officeDocument/2006/relationships/slide" Target="slide15.xml"/><Relationship Id="rId2" Type="http://schemas.openxmlformats.org/officeDocument/2006/relationships/diagramData" Target="../diagrams/data15.xml"/><Relationship Id="rId1" Type="http://schemas.openxmlformats.org/officeDocument/2006/relationships/slideLayout" Target="../slideLayouts/slideLayout1.xml"/><Relationship Id="rId6" Type="http://schemas.microsoft.com/office/2007/relationships/diagramDrawing" Target="../diagrams/drawing15.xml"/><Relationship Id="rId5" Type="http://schemas.openxmlformats.org/officeDocument/2006/relationships/diagramColors" Target="../diagrams/colors15.xml"/><Relationship Id="rId4" Type="http://schemas.openxmlformats.org/officeDocument/2006/relationships/diagramQuickStyle" Target="../diagrams/quickStyle15.xml"/></Relationships>
</file>

<file path=ppt/slides/_rels/slide25.xml.rels><?xml version="1.0" encoding="UTF-8" standalone="yes"?>
<Relationships xmlns="http://schemas.openxmlformats.org/package/2006/relationships"><Relationship Id="rId3" Type="http://schemas.openxmlformats.org/officeDocument/2006/relationships/diagramLayout" Target="../diagrams/layout16.xml"/><Relationship Id="rId7" Type="http://schemas.openxmlformats.org/officeDocument/2006/relationships/slide" Target="slide15.xml"/><Relationship Id="rId2" Type="http://schemas.openxmlformats.org/officeDocument/2006/relationships/diagramData" Target="../diagrams/data16.xml"/><Relationship Id="rId1" Type="http://schemas.openxmlformats.org/officeDocument/2006/relationships/slideLayout" Target="../slideLayouts/slideLayout1.xml"/><Relationship Id="rId6" Type="http://schemas.microsoft.com/office/2007/relationships/diagramDrawing" Target="../diagrams/drawing16.xml"/><Relationship Id="rId5" Type="http://schemas.openxmlformats.org/officeDocument/2006/relationships/diagramColors" Target="../diagrams/colors16.xml"/><Relationship Id="rId4" Type="http://schemas.openxmlformats.org/officeDocument/2006/relationships/diagramQuickStyle" Target="../diagrams/quickStyle16.xml"/></Relationships>
</file>

<file path=ppt/slides/_rels/slide26.xml.rels><?xml version="1.0" encoding="UTF-8" standalone="yes"?>
<Relationships xmlns="http://schemas.openxmlformats.org/package/2006/relationships"><Relationship Id="rId8" Type="http://schemas.openxmlformats.org/officeDocument/2006/relationships/slide" Target="slide28.xml"/><Relationship Id="rId3" Type="http://schemas.openxmlformats.org/officeDocument/2006/relationships/slide" Target="slide29.xml"/><Relationship Id="rId7" Type="http://schemas.openxmlformats.org/officeDocument/2006/relationships/slide" Target="slide32.xml"/><Relationship Id="rId2" Type="http://schemas.openxmlformats.org/officeDocument/2006/relationships/slide" Target="slide26.xml"/><Relationship Id="rId1" Type="http://schemas.openxmlformats.org/officeDocument/2006/relationships/slideLayout" Target="../slideLayouts/slideLayout1.xml"/><Relationship Id="rId6" Type="http://schemas.openxmlformats.org/officeDocument/2006/relationships/slide" Target="slide31.xml"/><Relationship Id="rId5" Type="http://schemas.openxmlformats.org/officeDocument/2006/relationships/slide" Target="slide33.xml"/><Relationship Id="rId4" Type="http://schemas.openxmlformats.org/officeDocument/2006/relationships/slide" Target="slide30.xml"/><Relationship Id="rId9" Type="http://schemas.openxmlformats.org/officeDocument/2006/relationships/slide" Target="slide27.xml"/></Relationships>
</file>

<file path=ppt/slides/_rels/slide27.xml.rels><?xml version="1.0" encoding="UTF-8" standalone="yes"?>
<Relationships xmlns="http://schemas.openxmlformats.org/package/2006/relationships"><Relationship Id="rId8" Type="http://schemas.openxmlformats.org/officeDocument/2006/relationships/slide" Target="slide26.xml"/><Relationship Id="rId13" Type="http://schemas.openxmlformats.org/officeDocument/2006/relationships/diagramColors" Target="../diagrams/colors17.xml"/><Relationship Id="rId18" Type="http://schemas.openxmlformats.org/officeDocument/2006/relationships/diagramColors" Target="../diagrams/colors18.xml"/><Relationship Id="rId26" Type="http://schemas.openxmlformats.org/officeDocument/2006/relationships/diagramLayout" Target="../diagrams/layout20.xml"/><Relationship Id="rId3" Type="http://schemas.openxmlformats.org/officeDocument/2006/relationships/slide" Target="slide27.xml"/><Relationship Id="rId21" Type="http://schemas.openxmlformats.org/officeDocument/2006/relationships/diagramLayout" Target="../diagrams/layout19.xml"/><Relationship Id="rId7" Type="http://schemas.openxmlformats.org/officeDocument/2006/relationships/slide" Target="slide32.xml"/><Relationship Id="rId12" Type="http://schemas.openxmlformats.org/officeDocument/2006/relationships/diagramQuickStyle" Target="../diagrams/quickStyle17.xml"/><Relationship Id="rId17" Type="http://schemas.openxmlformats.org/officeDocument/2006/relationships/diagramQuickStyle" Target="../diagrams/quickStyle18.xml"/><Relationship Id="rId25" Type="http://schemas.openxmlformats.org/officeDocument/2006/relationships/diagramData" Target="../diagrams/data20.xml"/><Relationship Id="rId2" Type="http://schemas.openxmlformats.org/officeDocument/2006/relationships/notesSlide" Target="../notesSlides/notesSlide2.xml"/><Relationship Id="rId16" Type="http://schemas.openxmlformats.org/officeDocument/2006/relationships/diagramLayout" Target="../diagrams/layout18.xml"/><Relationship Id="rId20" Type="http://schemas.openxmlformats.org/officeDocument/2006/relationships/diagramData" Target="../diagrams/data19.xml"/><Relationship Id="rId29" Type="http://schemas.microsoft.com/office/2007/relationships/diagramDrawing" Target="../diagrams/drawing20.xml"/><Relationship Id="rId1" Type="http://schemas.openxmlformats.org/officeDocument/2006/relationships/slideLayout" Target="../slideLayouts/slideLayout1.xml"/><Relationship Id="rId6" Type="http://schemas.openxmlformats.org/officeDocument/2006/relationships/slide" Target="slide31.xml"/><Relationship Id="rId11" Type="http://schemas.openxmlformats.org/officeDocument/2006/relationships/diagramLayout" Target="../diagrams/layout17.xml"/><Relationship Id="rId24" Type="http://schemas.microsoft.com/office/2007/relationships/diagramDrawing" Target="../diagrams/drawing19.xml"/><Relationship Id="rId5" Type="http://schemas.openxmlformats.org/officeDocument/2006/relationships/slide" Target="slide30.xml"/><Relationship Id="rId15" Type="http://schemas.openxmlformats.org/officeDocument/2006/relationships/diagramData" Target="../diagrams/data18.xml"/><Relationship Id="rId23" Type="http://schemas.openxmlformats.org/officeDocument/2006/relationships/diagramColors" Target="../diagrams/colors19.xml"/><Relationship Id="rId28" Type="http://schemas.openxmlformats.org/officeDocument/2006/relationships/diagramColors" Target="../diagrams/colors20.xml"/><Relationship Id="rId10" Type="http://schemas.openxmlformats.org/officeDocument/2006/relationships/diagramData" Target="../diagrams/data17.xml"/><Relationship Id="rId19" Type="http://schemas.microsoft.com/office/2007/relationships/diagramDrawing" Target="../diagrams/drawing18.xml"/><Relationship Id="rId4" Type="http://schemas.openxmlformats.org/officeDocument/2006/relationships/slide" Target="slide28.xml"/><Relationship Id="rId9" Type="http://schemas.openxmlformats.org/officeDocument/2006/relationships/slide" Target="slide33.xml"/><Relationship Id="rId14" Type="http://schemas.microsoft.com/office/2007/relationships/diagramDrawing" Target="../diagrams/drawing17.xml"/><Relationship Id="rId22" Type="http://schemas.openxmlformats.org/officeDocument/2006/relationships/diagramQuickStyle" Target="../diagrams/quickStyle19.xml"/><Relationship Id="rId27" Type="http://schemas.openxmlformats.org/officeDocument/2006/relationships/diagramQuickStyle" Target="../diagrams/quickStyle20.xml"/><Relationship Id="rId30" Type="http://schemas.openxmlformats.org/officeDocument/2006/relationships/slide" Target="slide29.xml"/></Relationships>
</file>

<file path=ppt/slides/_rels/slide28.xml.rels><?xml version="1.0" encoding="UTF-8" standalone="yes"?>
<Relationships xmlns="http://schemas.openxmlformats.org/package/2006/relationships"><Relationship Id="rId8" Type="http://schemas.openxmlformats.org/officeDocument/2006/relationships/slide" Target="slide33.xml"/><Relationship Id="rId3" Type="http://schemas.openxmlformats.org/officeDocument/2006/relationships/slide" Target="slide30.xml"/><Relationship Id="rId7" Type="http://schemas.openxmlformats.org/officeDocument/2006/relationships/slide" Target="slide26.xml"/><Relationship Id="rId2" Type="http://schemas.openxmlformats.org/officeDocument/2006/relationships/slide" Target="slide29.xml"/><Relationship Id="rId1" Type="http://schemas.openxmlformats.org/officeDocument/2006/relationships/slideLayout" Target="../slideLayouts/slideLayout1.xml"/><Relationship Id="rId6" Type="http://schemas.openxmlformats.org/officeDocument/2006/relationships/slide" Target="slide27.xml"/><Relationship Id="rId5" Type="http://schemas.openxmlformats.org/officeDocument/2006/relationships/slide" Target="slide31.xml"/><Relationship Id="rId4" Type="http://schemas.openxmlformats.org/officeDocument/2006/relationships/slide" Target="slide32.xml"/></Relationships>
</file>

<file path=ppt/slides/_rels/slide29.xml.rels><?xml version="1.0" encoding="UTF-8" standalone="yes"?>
<Relationships xmlns="http://schemas.openxmlformats.org/package/2006/relationships"><Relationship Id="rId8" Type="http://schemas.openxmlformats.org/officeDocument/2006/relationships/slide" Target="slide26.xml"/><Relationship Id="rId13" Type="http://schemas.openxmlformats.org/officeDocument/2006/relationships/hyperlink" Target="http://www.cvent.com/d/5fqqrh" TargetMode="External"/><Relationship Id="rId3" Type="http://schemas.openxmlformats.org/officeDocument/2006/relationships/slide" Target="slide30.xml"/><Relationship Id="rId7" Type="http://schemas.openxmlformats.org/officeDocument/2006/relationships/slide" Target="slide27.xml"/><Relationship Id="rId12" Type="http://schemas.openxmlformats.org/officeDocument/2006/relationships/hyperlink" Target="http://www.cvent.com/d/zfqv1f" TargetMode="External"/><Relationship Id="rId2" Type="http://schemas.openxmlformats.org/officeDocument/2006/relationships/slide" Target="slide29.xml"/><Relationship Id="rId1" Type="http://schemas.openxmlformats.org/officeDocument/2006/relationships/slideLayout" Target="../slideLayouts/slideLayout1.xml"/><Relationship Id="rId6" Type="http://schemas.openxmlformats.org/officeDocument/2006/relationships/slide" Target="slide28.xml"/><Relationship Id="rId11" Type="http://schemas.openxmlformats.org/officeDocument/2006/relationships/hyperlink" Target="https://www.fdic.gov/regulations/examiner/safety/ems.html" TargetMode="External"/><Relationship Id="rId5" Type="http://schemas.openxmlformats.org/officeDocument/2006/relationships/slide" Target="slide31.xml"/><Relationship Id="rId10" Type="http://schemas.openxmlformats.org/officeDocument/2006/relationships/hyperlink" Target="https://www.csbs.org/development/professionaldevelopment/Pages/TechnicalSchools.aspx" TargetMode="External"/><Relationship Id="rId4" Type="http://schemas.openxmlformats.org/officeDocument/2006/relationships/slide" Target="slide32.xml"/><Relationship Id="rId9" Type="http://schemas.openxmlformats.org/officeDocument/2006/relationships/slide" Target="slide33.xml"/><Relationship Id="rId14" Type="http://schemas.openxmlformats.org/officeDocument/2006/relationships/hyperlink" Target="https://www.fdic.gov/regulations/examiner/safety/alms.html" TargetMode="External"/></Relationships>
</file>

<file path=ppt/slides/_rels/slide3.xml.rels><?xml version="1.0" encoding="UTF-8" standalone="yes"?>
<Relationships xmlns="http://schemas.openxmlformats.org/package/2006/relationships"><Relationship Id="rId8" Type="http://schemas.openxmlformats.org/officeDocument/2006/relationships/slide" Target="slide4.xml"/><Relationship Id="rId13" Type="http://schemas.openxmlformats.org/officeDocument/2006/relationships/diagramQuickStyle" Target="../diagrams/quickStyle1.xml"/><Relationship Id="rId18" Type="http://schemas.openxmlformats.org/officeDocument/2006/relationships/diagramQuickStyle" Target="../diagrams/quickStyle2.xml"/><Relationship Id="rId26" Type="http://schemas.openxmlformats.org/officeDocument/2006/relationships/diagramData" Target="../diagrams/data4.xml"/><Relationship Id="rId3" Type="http://schemas.openxmlformats.org/officeDocument/2006/relationships/slide" Target="slide2.xml"/><Relationship Id="rId21" Type="http://schemas.openxmlformats.org/officeDocument/2006/relationships/diagramData" Target="../diagrams/data3.xml"/><Relationship Id="rId7" Type="http://schemas.openxmlformats.org/officeDocument/2006/relationships/slide" Target="slide7.xml"/><Relationship Id="rId12" Type="http://schemas.openxmlformats.org/officeDocument/2006/relationships/diagramLayout" Target="../diagrams/layout1.xml"/><Relationship Id="rId17" Type="http://schemas.openxmlformats.org/officeDocument/2006/relationships/diagramLayout" Target="../diagrams/layout2.xml"/><Relationship Id="rId25" Type="http://schemas.microsoft.com/office/2007/relationships/diagramDrawing" Target="../diagrams/drawing3.xml"/><Relationship Id="rId2" Type="http://schemas.openxmlformats.org/officeDocument/2006/relationships/slideLayout" Target="../slideLayouts/slideLayout1.xml"/><Relationship Id="rId16" Type="http://schemas.openxmlformats.org/officeDocument/2006/relationships/diagramData" Target="../diagrams/data2.xml"/><Relationship Id="rId20" Type="http://schemas.microsoft.com/office/2007/relationships/diagramDrawing" Target="../diagrams/drawing2.xml"/><Relationship Id="rId29" Type="http://schemas.openxmlformats.org/officeDocument/2006/relationships/diagramColors" Target="../diagrams/colors4.xml"/><Relationship Id="rId1" Type="http://schemas.openxmlformats.org/officeDocument/2006/relationships/tags" Target="../tags/tag3.xml"/><Relationship Id="rId6" Type="http://schemas.openxmlformats.org/officeDocument/2006/relationships/slide" Target="slide8.xml"/><Relationship Id="rId11" Type="http://schemas.openxmlformats.org/officeDocument/2006/relationships/diagramData" Target="../diagrams/data1.xml"/><Relationship Id="rId24" Type="http://schemas.openxmlformats.org/officeDocument/2006/relationships/diagramColors" Target="../diagrams/colors3.xml"/><Relationship Id="rId5" Type="http://schemas.openxmlformats.org/officeDocument/2006/relationships/slide" Target="slide6.xml"/><Relationship Id="rId15" Type="http://schemas.microsoft.com/office/2007/relationships/diagramDrawing" Target="../diagrams/drawing1.xml"/><Relationship Id="rId23" Type="http://schemas.openxmlformats.org/officeDocument/2006/relationships/diagramQuickStyle" Target="../diagrams/quickStyle3.xml"/><Relationship Id="rId28" Type="http://schemas.openxmlformats.org/officeDocument/2006/relationships/diagramQuickStyle" Target="../diagrams/quickStyle4.xml"/><Relationship Id="rId10" Type="http://schemas.openxmlformats.org/officeDocument/2006/relationships/slide" Target="slide5.xml"/><Relationship Id="rId19" Type="http://schemas.openxmlformats.org/officeDocument/2006/relationships/diagramColors" Target="../diagrams/colors2.xml"/><Relationship Id="rId4" Type="http://schemas.openxmlformats.org/officeDocument/2006/relationships/slide" Target="slide3.xml"/><Relationship Id="rId9" Type="http://schemas.openxmlformats.org/officeDocument/2006/relationships/slide" Target="slide9.xml"/><Relationship Id="rId14" Type="http://schemas.openxmlformats.org/officeDocument/2006/relationships/diagramColors" Target="../diagrams/colors1.xml"/><Relationship Id="rId22" Type="http://schemas.openxmlformats.org/officeDocument/2006/relationships/diagramLayout" Target="../diagrams/layout3.xml"/><Relationship Id="rId27" Type="http://schemas.openxmlformats.org/officeDocument/2006/relationships/diagramLayout" Target="../diagrams/layout4.xml"/><Relationship Id="rId30" Type="http://schemas.microsoft.com/office/2007/relationships/diagramDrawing" Target="../diagrams/drawing4.xml"/></Relationships>
</file>

<file path=ppt/slides/_rels/slide30.xml.rels><?xml version="1.0" encoding="UTF-8" standalone="yes"?>
<Relationships xmlns="http://schemas.openxmlformats.org/package/2006/relationships"><Relationship Id="rId8" Type="http://schemas.openxmlformats.org/officeDocument/2006/relationships/slide" Target="slide26.xml"/><Relationship Id="rId13" Type="http://schemas.openxmlformats.org/officeDocument/2006/relationships/hyperlink" Target="https://custom.cvent.com/14A5F94F678E466EAFAD01F9DC577D14/files/71fbca544626453e9074ef211ad4c2f4.pdf" TargetMode="External"/><Relationship Id="rId3" Type="http://schemas.openxmlformats.org/officeDocument/2006/relationships/slide" Target="slide30.xml"/><Relationship Id="rId7" Type="http://schemas.openxmlformats.org/officeDocument/2006/relationships/slide" Target="slide27.xml"/><Relationship Id="rId12" Type="http://schemas.openxmlformats.org/officeDocument/2006/relationships/hyperlink" Target="http://www.cvent.com/events/real-estate-appraisal-review/event-summary-d91e635b1adf4d19980eea8bc6e96621.aspx" TargetMode="External"/><Relationship Id="rId2" Type="http://schemas.openxmlformats.org/officeDocument/2006/relationships/slide" Target="slide29.xml"/><Relationship Id="rId1" Type="http://schemas.openxmlformats.org/officeDocument/2006/relationships/slideLayout" Target="../slideLayouts/slideLayout1.xml"/><Relationship Id="rId6" Type="http://schemas.openxmlformats.org/officeDocument/2006/relationships/slide" Target="slide28.xml"/><Relationship Id="rId11" Type="http://schemas.openxmlformats.org/officeDocument/2006/relationships/hyperlink" Target="http://www.cvent.com/events/advanced-commercial-credit-analysis-school/event-summary-b4e7e72087ec40e5b756c3379f6bc12d.aspx" TargetMode="External"/><Relationship Id="rId5" Type="http://schemas.openxmlformats.org/officeDocument/2006/relationships/slide" Target="slide31.xml"/><Relationship Id="rId15" Type="http://schemas.openxmlformats.org/officeDocument/2006/relationships/hyperlink" Target="https://bsr.stlouisfed.org/rapidresponse/Auth/Logon?ReturnUrl=/rapidresponse/" TargetMode="External"/><Relationship Id="rId10" Type="http://schemas.openxmlformats.org/officeDocument/2006/relationships/hyperlink" Target="http://www.cvent.com/d/3cqmqk/6T" TargetMode="External"/><Relationship Id="rId4" Type="http://schemas.openxmlformats.org/officeDocument/2006/relationships/slide" Target="slide32.xml"/><Relationship Id="rId9" Type="http://schemas.openxmlformats.org/officeDocument/2006/relationships/slide" Target="slide33.xml"/><Relationship Id="rId14" Type="http://schemas.openxmlformats.org/officeDocument/2006/relationships/hyperlink" Target="https://bsr.stlouisfed.org/askthefed/public-users/login.aspx" TargetMode="External"/></Relationships>
</file>

<file path=ppt/slides/_rels/slide31.xml.rels><?xml version="1.0" encoding="UTF-8" standalone="yes"?>
<Relationships xmlns="http://schemas.openxmlformats.org/package/2006/relationships"><Relationship Id="rId8" Type="http://schemas.openxmlformats.org/officeDocument/2006/relationships/slide" Target="slide33.xml"/><Relationship Id="rId13" Type="http://schemas.openxmlformats.org/officeDocument/2006/relationships/hyperlink" Target="https://www.csbs.org/development/accreditation/Documents/EIC%20Combined%20Objective%20and%20Eval.pdf" TargetMode="External"/><Relationship Id="rId3" Type="http://schemas.openxmlformats.org/officeDocument/2006/relationships/slide" Target="slide30.xml"/><Relationship Id="rId7" Type="http://schemas.openxmlformats.org/officeDocument/2006/relationships/slide" Target="slide26.xml"/><Relationship Id="rId12" Type="http://schemas.openxmlformats.org/officeDocument/2006/relationships/hyperlink" Target="http://www.cvent.com/d/zfqv1f" TargetMode="External"/><Relationship Id="rId2" Type="http://schemas.openxmlformats.org/officeDocument/2006/relationships/slide" Target="slide29.xml"/><Relationship Id="rId1" Type="http://schemas.openxmlformats.org/officeDocument/2006/relationships/slideLayout" Target="../slideLayouts/slideLayout1.xml"/><Relationship Id="rId6" Type="http://schemas.openxmlformats.org/officeDocument/2006/relationships/slide" Target="slide27.xml"/><Relationship Id="rId11" Type="http://schemas.openxmlformats.org/officeDocument/2006/relationships/hyperlink" Target="mailto:khoyle@csbs.org" TargetMode="External"/><Relationship Id="rId5" Type="http://schemas.openxmlformats.org/officeDocument/2006/relationships/slide" Target="slide28.xml"/><Relationship Id="rId10" Type="http://schemas.openxmlformats.org/officeDocument/2006/relationships/hyperlink" Target="mailto:kchancy@csbs.org" TargetMode="External"/><Relationship Id="rId4" Type="http://schemas.openxmlformats.org/officeDocument/2006/relationships/slide" Target="slide32.xml"/><Relationship Id="rId9" Type="http://schemas.openxmlformats.org/officeDocument/2006/relationships/hyperlink" Target="http://www.csbs.org/" TargetMode="External"/><Relationship Id="rId14" Type="http://schemas.openxmlformats.org/officeDocument/2006/relationships/hyperlink" Target="https://www.csbs.org/development/professionaldevelopment/Pages/TechnicalSchools.aspx" TargetMode="External"/></Relationships>
</file>

<file path=ppt/slides/_rels/slide32.xml.rels><?xml version="1.0" encoding="UTF-8" standalone="yes"?>
<Relationships xmlns="http://schemas.openxmlformats.org/package/2006/relationships"><Relationship Id="rId8" Type="http://schemas.openxmlformats.org/officeDocument/2006/relationships/slide" Target="slide33.xml"/><Relationship Id="rId3" Type="http://schemas.openxmlformats.org/officeDocument/2006/relationships/slide" Target="slide30.xml"/><Relationship Id="rId7" Type="http://schemas.openxmlformats.org/officeDocument/2006/relationships/slide" Target="slide26.xml"/><Relationship Id="rId2" Type="http://schemas.openxmlformats.org/officeDocument/2006/relationships/slide" Target="slide29.xml"/><Relationship Id="rId1" Type="http://schemas.openxmlformats.org/officeDocument/2006/relationships/slideLayout" Target="../slideLayouts/slideLayout1.xml"/><Relationship Id="rId6" Type="http://schemas.openxmlformats.org/officeDocument/2006/relationships/slide" Target="slide27.xml"/><Relationship Id="rId5" Type="http://schemas.openxmlformats.org/officeDocument/2006/relationships/slide" Target="slide28.xml"/><Relationship Id="rId4" Type="http://schemas.openxmlformats.org/officeDocument/2006/relationships/slide" Target="slide31.xml"/><Relationship Id="rId9" Type="http://schemas.openxmlformats.org/officeDocument/2006/relationships/hyperlink" Target="https://www.fdic.gov/regulations/examiner/safety/ems.html" TargetMode="External"/></Relationships>
</file>

<file path=ppt/slides/_rels/slide33.xml.rels><?xml version="1.0" encoding="UTF-8" standalone="yes"?>
<Relationships xmlns="http://schemas.openxmlformats.org/package/2006/relationships"><Relationship Id="rId8" Type="http://schemas.openxmlformats.org/officeDocument/2006/relationships/slide" Target="slide27.xml"/><Relationship Id="rId3" Type="http://schemas.openxmlformats.org/officeDocument/2006/relationships/slide" Target="slide30.xml"/><Relationship Id="rId7" Type="http://schemas.openxmlformats.org/officeDocument/2006/relationships/slide" Target="slide28.xml"/><Relationship Id="rId2" Type="http://schemas.openxmlformats.org/officeDocument/2006/relationships/slide" Target="slide29.xml"/><Relationship Id="rId1" Type="http://schemas.openxmlformats.org/officeDocument/2006/relationships/slideLayout" Target="../slideLayouts/slideLayout1.xml"/><Relationship Id="rId6" Type="http://schemas.openxmlformats.org/officeDocument/2006/relationships/slide" Target="slide31.xml"/><Relationship Id="rId5" Type="http://schemas.openxmlformats.org/officeDocument/2006/relationships/hyperlink" Target="mailto:certification@csbs.org" TargetMode="External"/><Relationship Id="rId10" Type="http://schemas.openxmlformats.org/officeDocument/2006/relationships/image" Target="../media/image7.jpeg"/><Relationship Id="rId4" Type="http://schemas.openxmlformats.org/officeDocument/2006/relationships/hyperlink" Target="https://www.csbs.org/development/efsbs/Pages/CertifiedCreditExaminer(CCE).aspx" TargetMode="External"/><Relationship Id="rId9" Type="http://schemas.openxmlformats.org/officeDocument/2006/relationships/slide" Target="slide26.xml"/></Relationships>
</file>

<file path=ppt/slides/_rels/slide34.xml.rels><?xml version="1.0" encoding="UTF-8" standalone="yes"?>
<Relationships xmlns="http://schemas.openxmlformats.org/package/2006/relationships"><Relationship Id="rId8" Type="http://schemas.openxmlformats.org/officeDocument/2006/relationships/hyperlink" Target="https://www.csbs.org/development/professionaldevelopment/Pages/TechnicalSchools.aspx" TargetMode="External"/><Relationship Id="rId3" Type="http://schemas.openxmlformats.org/officeDocument/2006/relationships/diagramLayout" Target="../diagrams/layout21.xml"/><Relationship Id="rId7" Type="http://schemas.openxmlformats.org/officeDocument/2006/relationships/slide" Target="slide27.xml"/><Relationship Id="rId2" Type="http://schemas.openxmlformats.org/officeDocument/2006/relationships/diagramData" Target="../diagrams/data21.xml"/><Relationship Id="rId1" Type="http://schemas.openxmlformats.org/officeDocument/2006/relationships/slideLayout" Target="../slideLayouts/slideLayout1.xml"/><Relationship Id="rId6" Type="http://schemas.microsoft.com/office/2007/relationships/diagramDrawing" Target="../diagrams/drawing21.xml"/><Relationship Id="rId5" Type="http://schemas.openxmlformats.org/officeDocument/2006/relationships/diagramColors" Target="../diagrams/colors21.xml"/><Relationship Id="rId4" Type="http://schemas.openxmlformats.org/officeDocument/2006/relationships/diagramQuickStyle" Target="../diagrams/quickStyle21.xml"/></Relationships>
</file>

<file path=ppt/slides/_rels/slide35.xml.rels><?xml version="1.0" encoding="UTF-8" standalone="yes"?>
<Relationships xmlns="http://schemas.openxmlformats.org/package/2006/relationships"><Relationship Id="rId3" Type="http://schemas.openxmlformats.org/officeDocument/2006/relationships/diagramLayout" Target="../diagrams/layout22.xml"/><Relationship Id="rId7" Type="http://schemas.openxmlformats.org/officeDocument/2006/relationships/slide" Target="slide27.xml"/><Relationship Id="rId2" Type="http://schemas.openxmlformats.org/officeDocument/2006/relationships/diagramData" Target="../diagrams/data22.xml"/><Relationship Id="rId1" Type="http://schemas.openxmlformats.org/officeDocument/2006/relationships/slideLayout" Target="../slideLayouts/slideLayout1.xml"/><Relationship Id="rId6" Type="http://schemas.microsoft.com/office/2007/relationships/diagramDrawing" Target="../diagrams/drawing22.xml"/><Relationship Id="rId5" Type="http://schemas.openxmlformats.org/officeDocument/2006/relationships/diagramColors" Target="../diagrams/colors22.xml"/><Relationship Id="rId4" Type="http://schemas.openxmlformats.org/officeDocument/2006/relationships/diagramQuickStyle" Target="../diagrams/quickStyle22.xml"/></Relationships>
</file>

<file path=ppt/slides/_rels/slide36.xml.rels><?xml version="1.0" encoding="UTF-8" standalone="yes"?>
<Relationships xmlns="http://schemas.openxmlformats.org/package/2006/relationships"><Relationship Id="rId3" Type="http://schemas.openxmlformats.org/officeDocument/2006/relationships/diagramLayout" Target="../diagrams/layout23.xml"/><Relationship Id="rId7" Type="http://schemas.openxmlformats.org/officeDocument/2006/relationships/slide" Target="slide27.xml"/><Relationship Id="rId2" Type="http://schemas.openxmlformats.org/officeDocument/2006/relationships/diagramData" Target="../diagrams/data23.xml"/><Relationship Id="rId1" Type="http://schemas.openxmlformats.org/officeDocument/2006/relationships/slideLayout" Target="../slideLayouts/slideLayout1.xml"/><Relationship Id="rId6" Type="http://schemas.microsoft.com/office/2007/relationships/diagramDrawing" Target="../diagrams/drawing23.xml"/><Relationship Id="rId5" Type="http://schemas.openxmlformats.org/officeDocument/2006/relationships/diagramColors" Target="../diagrams/colors23.xml"/><Relationship Id="rId4" Type="http://schemas.openxmlformats.org/officeDocument/2006/relationships/diagramQuickStyle" Target="../diagrams/quickStyle23.xml"/></Relationships>
</file>

<file path=ppt/slides/_rels/slide37.xml.rels><?xml version="1.0" encoding="UTF-8" standalone="yes"?>
<Relationships xmlns="http://schemas.openxmlformats.org/package/2006/relationships"><Relationship Id="rId8" Type="http://schemas.openxmlformats.org/officeDocument/2006/relationships/hyperlink" Target="https://www.csbs.org/development/professionaldevelopment/Pages/TechnicalSchools.aspx" TargetMode="External"/><Relationship Id="rId3" Type="http://schemas.openxmlformats.org/officeDocument/2006/relationships/diagramLayout" Target="../diagrams/layout24.xml"/><Relationship Id="rId7" Type="http://schemas.openxmlformats.org/officeDocument/2006/relationships/slide" Target="slide27.xml"/><Relationship Id="rId2" Type="http://schemas.openxmlformats.org/officeDocument/2006/relationships/diagramData" Target="../diagrams/data24.xml"/><Relationship Id="rId1" Type="http://schemas.openxmlformats.org/officeDocument/2006/relationships/slideLayout" Target="../slideLayouts/slideLayout1.xml"/><Relationship Id="rId6" Type="http://schemas.microsoft.com/office/2007/relationships/diagramDrawing" Target="../diagrams/drawing24.xml"/><Relationship Id="rId5" Type="http://schemas.openxmlformats.org/officeDocument/2006/relationships/diagramColors" Target="../diagrams/colors24.xml"/><Relationship Id="rId4" Type="http://schemas.openxmlformats.org/officeDocument/2006/relationships/diagramQuickStyle" Target="../diagrams/quickStyle24.xml"/></Relationships>
</file>

<file path=ppt/slides/_rels/slide38.xml.rels><?xml version="1.0" encoding="UTF-8" standalone="yes"?>
<Relationships xmlns="http://schemas.openxmlformats.org/package/2006/relationships"><Relationship Id="rId8" Type="http://schemas.openxmlformats.org/officeDocument/2006/relationships/slide" Target="slide40.xml"/><Relationship Id="rId3" Type="http://schemas.openxmlformats.org/officeDocument/2006/relationships/slide" Target="slide41.xml"/><Relationship Id="rId7" Type="http://schemas.openxmlformats.org/officeDocument/2006/relationships/slide" Target="slide44.xml"/><Relationship Id="rId2" Type="http://schemas.openxmlformats.org/officeDocument/2006/relationships/slide" Target="slide38.xml"/><Relationship Id="rId1" Type="http://schemas.openxmlformats.org/officeDocument/2006/relationships/slideLayout" Target="../slideLayouts/slideLayout1.xml"/><Relationship Id="rId6" Type="http://schemas.openxmlformats.org/officeDocument/2006/relationships/slide" Target="slide43.xml"/><Relationship Id="rId5" Type="http://schemas.openxmlformats.org/officeDocument/2006/relationships/slide" Target="slide45.xml"/><Relationship Id="rId4" Type="http://schemas.openxmlformats.org/officeDocument/2006/relationships/slide" Target="slide42.xml"/><Relationship Id="rId9" Type="http://schemas.openxmlformats.org/officeDocument/2006/relationships/slide" Target="slide39.xml"/></Relationships>
</file>

<file path=ppt/slides/_rels/slide39.xml.rels><?xml version="1.0" encoding="UTF-8" standalone="yes"?>
<Relationships xmlns="http://schemas.openxmlformats.org/package/2006/relationships"><Relationship Id="rId8" Type="http://schemas.openxmlformats.org/officeDocument/2006/relationships/slide" Target="slide45.xml"/><Relationship Id="rId13" Type="http://schemas.microsoft.com/office/2007/relationships/diagramDrawing" Target="../diagrams/drawing25.xml"/><Relationship Id="rId18" Type="http://schemas.microsoft.com/office/2007/relationships/diagramDrawing" Target="../diagrams/drawing26.xml"/><Relationship Id="rId26" Type="http://schemas.openxmlformats.org/officeDocument/2006/relationships/diagramQuickStyle" Target="../diagrams/quickStyle28.xml"/><Relationship Id="rId3" Type="http://schemas.openxmlformats.org/officeDocument/2006/relationships/slide" Target="slide40.xml"/><Relationship Id="rId21" Type="http://schemas.openxmlformats.org/officeDocument/2006/relationships/diagramQuickStyle" Target="../diagrams/quickStyle27.xml"/><Relationship Id="rId7" Type="http://schemas.openxmlformats.org/officeDocument/2006/relationships/slide" Target="slide38.xml"/><Relationship Id="rId12" Type="http://schemas.openxmlformats.org/officeDocument/2006/relationships/diagramColors" Target="../diagrams/colors25.xml"/><Relationship Id="rId17" Type="http://schemas.openxmlformats.org/officeDocument/2006/relationships/diagramColors" Target="../diagrams/colors26.xml"/><Relationship Id="rId25" Type="http://schemas.openxmlformats.org/officeDocument/2006/relationships/diagramLayout" Target="../diagrams/layout28.xml"/><Relationship Id="rId2" Type="http://schemas.openxmlformats.org/officeDocument/2006/relationships/slide" Target="slide39.xml"/><Relationship Id="rId16" Type="http://schemas.openxmlformats.org/officeDocument/2006/relationships/diagramQuickStyle" Target="../diagrams/quickStyle26.xml"/><Relationship Id="rId20" Type="http://schemas.openxmlformats.org/officeDocument/2006/relationships/diagramLayout" Target="../diagrams/layout27.xml"/><Relationship Id="rId29" Type="http://schemas.openxmlformats.org/officeDocument/2006/relationships/slide" Target="slide41.xml"/><Relationship Id="rId1" Type="http://schemas.openxmlformats.org/officeDocument/2006/relationships/slideLayout" Target="../slideLayouts/slideLayout1.xml"/><Relationship Id="rId6" Type="http://schemas.openxmlformats.org/officeDocument/2006/relationships/slide" Target="slide44.xml"/><Relationship Id="rId11" Type="http://schemas.openxmlformats.org/officeDocument/2006/relationships/diagramQuickStyle" Target="../diagrams/quickStyle25.xml"/><Relationship Id="rId24" Type="http://schemas.openxmlformats.org/officeDocument/2006/relationships/diagramData" Target="../diagrams/data28.xml"/><Relationship Id="rId5" Type="http://schemas.openxmlformats.org/officeDocument/2006/relationships/slide" Target="slide43.xml"/><Relationship Id="rId15" Type="http://schemas.openxmlformats.org/officeDocument/2006/relationships/diagramLayout" Target="../diagrams/layout26.xml"/><Relationship Id="rId23" Type="http://schemas.microsoft.com/office/2007/relationships/diagramDrawing" Target="../diagrams/drawing27.xml"/><Relationship Id="rId28" Type="http://schemas.microsoft.com/office/2007/relationships/diagramDrawing" Target="../diagrams/drawing28.xml"/><Relationship Id="rId10" Type="http://schemas.openxmlformats.org/officeDocument/2006/relationships/diagramLayout" Target="../diagrams/layout25.xml"/><Relationship Id="rId19" Type="http://schemas.openxmlformats.org/officeDocument/2006/relationships/diagramData" Target="../diagrams/data27.xml"/><Relationship Id="rId4" Type="http://schemas.openxmlformats.org/officeDocument/2006/relationships/slide" Target="slide42.xml"/><Relationship Id="rId9" Type="http://schemas.openxmlformats.org/officeDocument/2006/relationships/diagramData" Target="../diagrams/data25.xml"/><Relationship Id="rId14" Type="http://schemas.openxmlformats.org/officeDocument/2006/relationships/diagramData" Target="../diagrams/data26.xml"/><Relationship Id="rId22" Type="http://schemas.openxmlformats.org/officeDocument/2006/relationships/diagramColors" Target="../diagrams/colors27.xml"/><Relationship Id="rId27" Type="http://schemas.openxmlformats.org/officeDocument/2006/relationships/diagramColors" Target="../diagrams/colors28.xml"/></Relationships>
</file>

<file path=ppt/slides/_rels/slide4.xml.rels><?xml version="1.0" encoding="UTF-8" standalone="yes"?>
<Relationships xmlns="http://schemas.openxmlformats.org/package/2006/relationships"><Relationship Id="rId8" Type="http://schemas.openxmlformats.org/officeDocument/2006/relationships/slide" Target="slide2.xml"/><Relationship Id="rId3" Type="http://schemas.openxmlformats.org/officeDocument/2006/relationships/slide" Target="slide4.xml"/><Relationship Id="rId7" Type="http://schemas.openxmlformats.org/officeDocument/2006/relationships/slide" Target="slide3.xml"/><Relationship Id="rId2" Type="http://schemas.openxmlformats.org/officeDocument/2006/relationships/slide" Target="slide5.xml"/><Relationship Id="rId1" Type="http://schemas.openxmlformats.org/officeDocument/2006/relationships/slideLayout" Target="../slideLayouts/slideLayout1.xml"/><Relationship Id="rId6" Type="http://schemas.openxmlformats.org/officeDocument/2006/relationships/slide" Target="slide6.xml"/><Relationship Id="rId5" Type="http://schemas.openxmlformats.org/officeDocument/2006/relationships/slide" Target="slide8.xml"/><Relationship Id="rId4" Type="http://schemas.openxmlformats.org/officeDocument/2006/relationships/slide" Target="slide7.xml"/><Relationship Id="rId9" Type="http://schemas.openxmlformats.org/officeDocument/2006/relationships/slide" Target="slide9.xml"/></Relationships>
</file>

<file path=ppt/slides/_rels/slide40.xml.rels><?xml version="1.0" encoding="UTF-8" standalone="yes"?>
<Relationships xmlns="http://schemas.openxmlformats.org/package/2006/relationships"><Relationship Id="rId8" Type="http://schemas.openxmlformats.org/officeDocument/2006/relationships/slide" Target="slide45.xml"/><Relationship Id="rId3" Type="http://schemas.openxmlformats.org/officeDocument/2006/relationships/slide" Target="slide42.xml"/><Relationship Id="rId7" Type="http://schemas.openxmlformats.org/officeDocument/2006/relationships/slide" Target="slide38.xml"/><Relationship Id="rId2" Type="http://schemas.openxmlformats.org/officeDocument/2006/relationships/slide" Target="slide41.xml"/><Relationship Id="rId1" Type="http://schemas.openxmlformats.org/officeDocument/2006/relationships/slideLayout" Target="../slideLayouts/slideLayout1.xml"/><Relationship Id="rId6" Type="http://schemas.openxmlformats.org/officeDocument/2006/relationships/slide" Target="slide39.xml"/><Relationship Id="rId5" Type="http://schemas.openxmlformats.org/officeDocument/2006/relationships/slide" Target="slide43.xml"/><Relationship Id="rId4" Type="http://schemas.openxmlformats.org/officeDocument/2006/relationships/slide" Target="slide44.xml"/></Relationships>
</file>

<file path=ppt/slides/_rels/slide41.xml.rels><?xml version="1.0" encoding="UTF-8" standalone="yes"?>
<Relationships xmlns="http://schemas.openxmlformats.org/package/2006/relationships"><Relationship Id="rId8" Type="http://schemas.openxmlformats.org/officeDocument/2006/relationships/slide" Target="slide38.xml"/><Relationship Id="rId13" Type="http://schemas.openxmlformats.org/officeDocument/2006/relationships/hyperlink" Target="https://www.fdic.gov/regulations/examiner/safety/ems.html" TargetMode="External"/><Relationship Id="rId3" Type="http://schemas.openxmlformats.org/officeDocument/2006/relationships/slide" Target="slide42.xml"/><Relationship Id="rId7" Type="http://schemas.openxmlformats.org/officeDocument/2006/relationships/slide" Target="slide39.xml"/><Relationship Id="rId12" Type="http://schemas.openxmlformats.org/officeDocument/2006/relationships/hyperlink" Target="http://www.cvent.com/d/5fqqrh" TargetMode="External"/><Relationship Id="rId2" Type="http://schemas.openxmlformats.org/officeDocument/2006/relationships/slide" Target="slide41.xml"/><Relationship Id="rId1" Type="http://schemas.openxmlformats.org/officeDocument/2006/relationships/slideLayout" Target="../slideLayouts/slideLayout1.xml"/><Relationship Id="rId6" Type="http://schemas.openxmlformats.org/officeDocument/2006/relationships/slide" Target="slide40.xml"/><Relationship Id="rId11" Type="http://schemas.openxmlformats.org/officeDocument/2006/relationships/hyperlink" Target="http://www.cvent.com/d/zfqv1f" TargetMode="External"/><Relationship Id="rId5" Type="http://schemas.openxmlformats.org/officeDocument/2006/relationships/slide" Target="slide43.xml"/><Relationship Id="rId10" Type="http://schemas.openxmlformats.org/officeDocument/2006/relationships/hyperlink" Target="https://www.csbs.org/development/professionaldevelopment/Pages/ContinuingEducation.aspx" TargetMode="External"/><Relationship Id="rId4" Type="http://schemas.openxmlformats.org/officeDocument/2006/relationships/slide" Target="slide44.xml"/><Relationship Id="rId9" Type="http://schemas.openxmlformats.org/officeDocument/2006/relationships/slide" Target="slide45.xml"/></Relationships>
</file>

<file path=ppt/slides/_rels/slide42.xml.rels><?xml version="1.0" encoding="UTF-8" standalone="yes"?>
<Relationships xmlns="http://schemas.openxmlformats.org/package/2006/relationships"><Relationship Id="rId8" Type="http://schemas.openxmlformats.org/officeDocument/2006/relationships/slide" Target="slide38.xml"/><Relationship Id="rId13" Type="http://schemas.openxmlformats.org/officeDocument/2006/relationships/hyperlink" Target="https://bsr.stlouisfed.org/rapidresponse/Auth/Logon?ReturnUrl=/rapidresponse/" TargetMode="External"/><Relationship Id="rId3" Type="http://schemas.openxmlformats.org/officeDocument/2006/relationships/slide" Target="slide42.xml"/><Relationship Id="rId7" Type="http://schemas.openxmlformats.org/officeDocument/2006/relationships/slide" Target="slide39.xml"/><Relationship Id="rId12" Type="http://schemas.openxmlformats.org/officeDocument/2006/relationships/hyperlink" Target="https://bsr.stlouisfed.org/askthefed/public-users/login.aspx" TargetMode="External"/><Relationship Id="rId2" Type="http://schemas.openxmlformats.org/officeDocument/2006/relationships/slide" Target="slide41.xml"/><Relationship Id="rId1" Type="http://schemas.openxmlformats.org/officeDocument/2006/relationships/slideLayout" Target="../slideLayouts/slideLayout1.xml"/><Relationship Id="rId6" Type="http://schemas.openxmlformats.org/officeDocument/2006/relationships/slide" Target="slide40.xml"/><Relationship Id="rId11" Type="http://schemas.openxmlformats.org/officeDocument/2006/relationships/hyperlink" Target="https://custom.cvent.com/14A5F94F678E466EAFAD01F9DC577D14/files/71fbca544626453e9074ef211ad4c2f4.pdf" TargetMode="External"/><Relationship Id="rId5" Type="http://schemas.openxmlformats.org/officeDocument/2006/relationships/slide" Target="slide43.xml"/><Relationship Id="rId10" Type="http://schemas.openxmlformats.org/officeDocument/2006/relationships/hyperlink" Target="http://www.cvent.com/d/3cqmqk/6T" TargetMode="External"/><Relationship Id="rId4" Type="http://schemas.openxmlformats.org/officeDocument/2006/relationships/slide" Target="slide44.xml"/><Relationship Id="rId9" Type="http://schemas.openxmlformats.org/officeDocument/2006/relationships/slide" Target="slide45.xml"/></Relationships>
</file>

<file path=ppt/slides/_rels/slide43.xml.rels><?xml version="1.0" encoding="UTF-8" standalone="yes"?>
<Relationships xmlns="http://schemas.openxmlformats.org/package/2006/relationships"><Relationship Id="rId8" Type="http://schemas.openxmlformats.org/officeDocument/2006/relationships/slide" Target="slide45.xml"/><Relationship Id="rId13" Type="http://schemas.openxmlformats.org/officeDocument/2006/relationships/hyperlink" Target="https://www.csbs.org/development/accreditation/Documents/EIC%20Combined%20Objective%20and%20Eval.pdf" TargetMode="External"/><Relationship Id="rId3" Type="http://schemas.openxmlformats.org/officeDocument/2006/relationships/slide" Target="slide42.xml"/><Relationship Id="rId7" Type="http://schemas.openxmlformats.org/officeDocument/2006/relationships/slide" Target="slide38.xml"/><Relationship Id="rId12" Type="http://schemas.openxmlformats.org/officeDocument/2006/relationships/hyperlink" Target="http://www.cvent.com/d/zfqv1f" TargetMode="External"/><Relationship Id="rId2" Type="http://schemas.openxmlformats.org/officeDocument/2006/relationships/slide" Target="slide41.xml"/><Relationship Id="rId1" Type="http://schemas.openxmlformats.org/officeDocument/2006/relationships/slideLayout" Target="../slideLayouts/slideLayout1.xml"/><Relationship Id="rId6" Type="http://schemas.openxmlformats.org/officeDocument/2006/relationships/slide" Target="slide39.xml"/><Relationship Id="rId11" Type="http://schemas.openxmlformats.org/officeDocument/2006/relationships/hyperlink" Target="mailto:khoyle@csbs.org" TargetMode="External"/><Relationship Id="rId5" Type="http://schemas.openxmlformats.org/officeDocument/2006/relationships/slide" Target="slide40.xml"/><Relationship Id="rId10" Type="http://schemas.openxmlformats.org/officeDocument/2006/relationships/hyperlink" Target="mailto:kchancy@csbs.org" TargetMode="External"/><Relationship Id="rId4" Type="http://schemas.openxmlformats.org/officeDocument/2006/relationships/slide" Target="slide44.xml"/><Relationship Id="rId9" Type="http://schemas.openxmlformats.org/officeDocument/2006/relationships/hyperlink" Target="http://www.csbs.org/" TargetMode="External"/><Relationship Id="rId14" Type="http://schemas.openxmlformats.org/officeDocument/2006/relationships/hyperlink" Target="https://www.csbs.org/development/professionaldevelopment/Pages/ContinuingEducation.aspx" TargetMode="External"/></Relationships>
</file>

<file path=ppt/slides/_rels/slide44.xml.rels><?xml version="1.0" encoding="UTF-8" standalone="yes"?>
<Relationships xmlns="http://schemas.openxmlformats.org/package/2006/relationships"><Relationship Id="rId8" Type="http://schemas.openxmlformats.org/officeDocument/2006/relationships/slide" Target="slide45.xml"/><Relationship Id="rId3" Type="http://schemas.openxmlformats.org/officeDocument/2006/relationships/slide" Target="slide42.xml"/><Relationship Id="rId7" Type="http://schemas.openxmlformats.org/officeDocument/2006/relationships/slide" Target="slide38.xml"/><Relationship Id="rId2" Type="http://schemas.openxmlformats.org/officeDocument/2006/relationships/slide" Target="slide41.xml"/><Relationship Id="rId1" Type="http://schemas.openxmlformats.org/officeDocument/2006/relationships/slideLayout" Target="../slideLayouts/slideLayout1.xml"/><Relationship Id="rId6" Type="http://schemas.openxmlformats.org/officeDocument/2006/relationships/slide" Target="slide39.xml"/><Relationship Id="rId5" Type="http://schemas.openxmlformats.org/officeDocument/2006/relationships/slide" Target="slide40.xml"/><Relationship Id="rId10" Type="http://schemas.openxmlformats.org/officeDocument/2006/relationships/hyperlink" Target="http://www.federalreserve.gov/bankinforeg/coursecatalog/" TargetMode="External"/><Relationship Id="rId4" Type="http://schemas.openxmlformats.org/officeDocument/2006/relationships/slide" Target="slide43.xml"/><Relationship Id="rId9" Type="http://schemas.openxmlformats.org/officeDocument/2006/relationships/hyperlink" Target="https://www.fdic.gov/regulations/examiner/index.html" TargetMode="External"/></Relationships>
</file>

<file path=ppt/slides/_rels/slide45.xml.rels><?xml version="1.0" encoding="UTF-8" standalone="yes"?>
<Relationships xmlns="http://schemas.openxmlformats.org/package/2006/relationships"><Relationship Id="rId8" Type="http://schemas.openxmlformats.org/officeDocument/2006/relationships/slide" Target="slide40.xml"/><Relationship Id="rId3" Type="http://schemas.openxmlformats.org/officeDocument/2006/relationships/slide" Target="slide42.xml"/><Relationship Id="rId7" Type="http://schemas.openxmlformats.org/officeDocument/2006/relationships/slide" Target="slide43.xml"/><Relationship Id="rId12" Type="http://schemas.openxmlformats.org/officeDocument/2006/relationships/image" Target="../media/image9.jpeg"/><Relationship Id="rId2" Type="http://schemas.openxmlformats.org/officeDocument/2006/relationships/slide" Target="slide41.xml"/><Relationship Id="rId1" Type="http://schemas.openxmlformats.org/officeDocument/2006/relationships/slideLayout" Target="../slideLayouts/slideLayout1.xml"/><Relationship Id="rId6" Type="http://schemas.openxmlformats.org/officeDocument/2006/relationships/hyperlink" Target="mailto:certification@csbs.org" TargetMode="External"/><Relationship Id="rId11" Type="http://schemas.openxmlformats.org/officeDocument/2006/relationships/image" Target="../media/image8.jpeg"/><Relationship Id="rId5" Type="http://schemas.openxmlformats.org/officeDocument/2006/relationships/hyperlink" Target="https://www.csbs.org/development/efsbs/Pages/CertifiedExaminationsManager(CEM).aspx" TargetMode="External"/><Relationship Id="rId10" Type="http://schemas.openxmlformats.org/officeDocument/2006/relationships/slide" Target="slide38.xml"/><Relationship Id="rId4" Type="http://schemas.openxmlformats.org/officeDocument/2006/relationships/hyperlink" Target="https://www.csbs.org/development/efsbs/Pages/CertifiedSeniorBankExaminer(CSBE).aspx" TargetMode="External"/><Relationship Id="rId9" Type="http://schemas.openxmlformats.org/officeDocument/2006/relationships/slide" Target="slide39.xml"/></Relationships>
</file>

<file path=ppt/slides/_rels/slide46.xml.rels><?xml version="1.0" encoding="UTF-8" standalone="yes"?>
<Relationships xmlns="http://schemas.openxmlformats.org/package/2006/relationships"><Relationship Id="rId3" Type="http://schemas.openxmlformats.org/officeDocument/2006/relationships/diagramLayout" Target="../diagrams/layout29.xml"/><Relationship Id="rId7" Type="http://schemas.openxmlformats.org/officeDocument/2006/relationships/slide" Target="slide39.xml"/><Relationship Id="rId2" Type="http://schemas.openxmlformats.org/officeDocument/2006/relationships/diagramData" Target="../diagrams/data29.xml"/><Relationship Id="rId1" Type="http://schemas.openxmlformats.org/officeDocument/2006/relationships/slideLayout" Target="../slideLayouts/slideLayout1.xml"/><Relationship Id="rId6" Type="http://schemas.microsoft.com/office/2007/relationships/diagramDrawing" Target="../diagrams/drawing29.xml"/><Relationship Id="rId5" Type="http://schemas.openxmlformats.org/officeDocument/2006/relationships/diagramColors" Target="../diagrams/colors29.xml"/><Relationship Id="rId4" Type="http://schemas.openxmlformats.org/officeDocument/2006/relationships/diagramQuickStyle" Target="../diagrams/quickStyle29.xml"/></Relationships>
</file>

<file path=ppt/slides/_rels/slide47.xml.rels><?xml version="1.0" encoding="UTF-8" standalone="yes"?>
<Relationships xmlns="http://schemas.openxmlformats.org/package/2006/relationships"><Relationship Id="rId3" Type="http://schemas.openxmlformats.org/officeDocument/2006/relationships/diagramLayout" Target="../diagrams/layout30.xml"/><Relationship Id="rId7" Type="http://schemas.openxmlformats.org/officeDocument/2006/relationships/slide" Target="slide39.xml"/><Relationship Id="rId2" Type="http://schemas.openxmlformats.org/officeDocument/2006/relationships/diagramData" Target="../diagrams/data30.xml"/><Relationship Id="rId1" Type="http://schemas.openxmlformats.org/officeDocument/2006/relationships/slideLayout" Target="../slideLayouts/slideLayout1.xml"/><Relationship Id="rId6" Type="http://schemas.microsoft.com/office/2007/relationships/diagramDrawing" Target="../diagrams/drawing30.xml"/><Relationship Id="rId5" Type="http://schemas.openxmlformats.org/officeDocument/2006/relationships/diagramColors" Target="../diagrams/colors30.xml"/><Relationship Id="rId4" Type="http://schemas.openxmlformats.org/officeDocument/2006/relationships/diagramQuickStyle" Target="../diagrams/quickStyle30.xml"/></Relationships>
</file>

<file path=ppt/slides/_rels/slide48.xml.rels><?xml version="1.0" encoding="UTF-8" standalone="yes"?>
<Relationships xmlns="http://schemas.openxmlformats.org/package/2006/relationships"><Relationship Id="rId3" Type="http://schemas.openxmlformats.org/officeDocument/2006/relationships/diagramLayout" Target="../diagrams/layout31.xml"/><Relationship Id="rId7" Type="http://schemas.openxmlformats.org/officeDocument/2006/relationships/slide" Target="slide39.xml"/><Relationship Id="rId2" Type="http://schemas.openxmlformats.org/officeDocument/2006/relationships/diagramData" Target="../diagrams/data31.xml"/><Relationship Id="rId1" Type="http://schemas.openxmlformats.org/officeDocument/2006/relationships/slideLayout" Target="../slideLayouts/slideLayout1.xml"/><Relationship Id="rId6" Type="http://schemas.microsoft.com/office/2007/relationships/diagramDrawing" Target="../diagrams/drawing31.xml"/><Relationship Id="rId5" Type="http://schemas.openxmlformats.org/officeDocument/2006/relationships/diagramColors" Target="../diagrams/colors31.xml"/><Relationship Id="rId4" Type="http://schemas.openxmlformats.org/officeDocument/2006/relationships/diagramQuickStyle" Target="../diagrams/quickStyle31.xml"/></Relationships>
</file>

<file path=ppt/slides/_rels/slide49.xml.rels><?xml version="1.0" encoding="UTF-8" standalone="yes"?>
<Relationships xmlns="http://schemas.openxmlformats.org/package/2006/relationships"><Relationship Id="rId3" Type="http://schemas.openxmlformats.org/officeDocument/2006/relationships/diagramLayout" Target="../diagrams/layout32.xml"/><Relationship Id="rId7" Type="http://schemas.openxmlformats.org/officeDocument/2006/relationships/slide" Target="slide39.xml"/><Relationship Id="rId2" Type="http://schemas.openxmlformats.org/officeDocument/2006/relationships/diagramData" Target="../diagrams/data32.xml"/><Relationship Id="rId1" Type="http://schemas.openxmlformats.org/officeDocument/2006/relationships/slideLayout" Target="../slideLayouts/slideLayout1.xml"/><Relationship Id="rId6" Type="http://schemas.microsoft.com/office/2007/relationships/diagramDrawing" Target="../diagrams/drawing32.xml"/><Relationship Id="rId5" Type="http://schemas.openxmlformats.org/officeDocument/2006/relationships/diagramColors" Target="../diagrams/colors32.xml"/><Relationship Id="rId4" Type="http://schemas.openxmlformats.org/officeDocument/2006/relationships/diagramQuickStyle" Target="../diagrams/quickStyle32.xml"/></Relationships>
</file>

<file path=ppt/slides/_rels/slide5.xml.rels><?xml version="1.0" encoding="UTF-8" standalone="yes"?>
<Relationships xmlns="http://schemas.openxmlformats.org/package/2006/relationships"><Relationship Id="rId8" Type="http://schemas.openxmlformats.org/officeDocument/2006/relationships/slide" Target="slide2.xml"/><Relationship Id="rId13" Type="http://schemas.openxmlformats.org/officeDocument/2006/relationships/hyperlink" Target="https://www.federalreserve.gov/bankinforeg/coursecatalog/Bank_Op_Simulation.pdf" TargetMode="External"/><Relationship Id="rId3" Type="http://schemas.openxmlformats.org/officeDocument/2006/relationships/slide" Target="slide6.xml"/><Relationship Id="rId7" Type="http://schemas.openxmlformats.org/officeDocument/2006/relationships/slide" Target="slide3.xml"/><Relationship Id="rId12" Type="http://schemas.openxmlformats.org/officeDocument/2006/relationships/image" Target="../media/image4.jpeg"/><Relationship Id="rId2" Type="http://schemas.openxmlformats.org/officeDocument/2006/relationships/slide" Target="slide5.xml"/><Relationship Id="rId1" Type="http://schemas.openxmlformats.org/officeDocument/2006/relationships/slideLayout" Target="../slideLayouts/slideLayout1.xml"/><Relationship Id="rId6" Type="http://schemas.openxmlformats.org/officeDocument/2006/relationships/slide" Target="slide4.xml"/><Relationship Id="rId11" Type="http://schemas.openxmlformats.org/officeDocument/2006/relationships/hyperlink" Target="https://www.fdic.gov/regulations/examiner/safety/ies.html" TargetMode="External"/><Relationship Id="rId5" Type="http://schemas.openxmlformats.org/officeDocument/2006/relationships/slide" Target="slide7.xml"/><Relationship Id="rId10" Type="http://schemas.openxmlformats.org/officeDocument/2006/relationships/hyperlink" Target="https://www.csbs.org/development/professionaldevelopment/Pages/OnlineTraining.aspx" TargetMode="External"/><Relationship Id="rId4" Type="http://schemas.openxmlformats.org/officeDocument/2006/relationships/slide" Target="slide8.xml"/><Relationship Id="rId9" Type="http://schemas.openxmlformats.org/officeDocument/2006/relationships/slide" Target="slide9.xml"/></Relationships>
</file>

<file path=ppt/slides/_rels/slide50.xml.rels><?xml version="1.0" encoding="UTF-8" standalone="yes"?>
<Relationships xmlns="http://schemas.openxmlformats.org/package/2006/relationships"><Relationship Id="rId8" Type="http://schemas.openxmlformats.org/officeDocument/2006/relationships/slide" Target="slide51.xml"/><Relationship Id="rId3" Type="http://schemas.openxmlformats.org/officeDocument/2006/relationships/slide" Target="slide55.xml"/><Relationship Id="rId7" Type="http://schemas.openxmlformats.org/officeDocument/2006/relationships/slide" Target="slide52.xml"/><Relationship Id="rId2" Type="http://schemas.openxmlformats.org/officeDocument/2006/relationships/slide" Target="slide50.xml"/><Relationship Id="rId1" Type="http://schemas.openxmlformats.org/officeDocument/2006/relationships/slideLayout" Target="../slideLayouts/slideLayout1.xml"/><Relationship Id="rId6" Type="http://schemas.openxmlformats.org/officeDocument/2006/relationships/slide" Target="slide57.xml"/><Relationship Id="rId5" Type="http://schemas.openxmlformats.org/officeDocument/2006/relationships/slide" Target="slide56.xml"/><Relationship Id="rId10" Type="http://schemas.openxmlformats.org/officeDocument/2006/relationships/slide" Target="slide53.xml"/><Relationship Id="rId4" Type="http://schemas.openxmlformats.org/officeDocument/2006/relationships/slide" Target="slide58.xml"/><Relationship Id="rId9" Type="http://schemas.openxmlformats.org/officeDocument/2006/relationships/slide" Target="slide54.xml"/></Relationships>
</file>

<file path=ppt/slides/_rels/slide51.xml.rels><?xml version="1.0" encoding="UTF-8" standalone="yes"?>
<Relationships xmlns="http://schemas.openxmlformats.org/package/2006/relationships"><Relationship Id="rId8" Type="http://schemas.openxmlformats.org/officeDocument/2006/relationships/diagramData" Target="../diagrams/data33.xml"/><Relationship Id="rId13" Type="http://schemas.openxmlformats.org/officeDocument/2006/relationships/diagramData" Target="../diagrams/data34.xml"/><Relationship Id="rId18" Type="http://schemas.openxmlformats.org/officeDocument/2006/relationships/diagramData" Target="../diagrams/data35.xml"/><Relationship Id="rId26" Type="http://schemas.openxmlformats.org/officeDocument/2006/relationships/diagramColors" Target="../diagrams/colors36.xml"/><Relationship Id="rId3" Type="http://schemas.openxmlformats.org/officeDocument/2006/relationships/slide" Target="slide55.xml"/><Relationship Id="rId21" Type="http://schemas.openxmlformats.org/officeDocument/2006/relationships/diagramColors" Target="../diagrams/colors35.xml"/><Relationship Id="rId7" Type="http://schemas.openxmlformats.org/officeDocument/2006/relationships/slide" Target="slide58.xml"/><Relationship Id="rId12" Type="http://schemas.microsoft.com/office/2007/relationships/diagramDrawing" Target="../diagrams/drawing33.xml"/><Relationship Id="rId17" Type="http://schemas.microsoft.com/office/2007/relationships/diagramDrawing" Target="../diagrams/drawing34.xml"/><Relationship Id="rId25" Type="http://schemas.openxmlformats.org/officeDocument/2006/relationships/diagramQuickStyle" Target="../diagrams/quickStyle36.xml"/><Relationship Id="rId2" Type="http://schemas.openxmlformats.org/officeDocument/2006/relationships/slide" Target="slide53.xml"/><Relationship Id="rId16" Type="http://schemas.openxmlformats.org/officeDocument/2006/relationships/diagramColors" Target="../diagrams/colors34.xml"/><Relationship Id="rId20" Type="http://schemas.openxmlformats.org/officeDocument/2006/relationships/diagramQuickStyle" Target="../diagrams/quickStyle35.xml"/><Relationship Id="rId29" Type="http://schemas.openxmlformats.org/officeDocument/2006/relationships/slide" Target="slide54.xml"/><Relationship Id="rId1" Type="http://schemas.openxmlformats.org/officeDocument/2006/relationships/slideLayout" Target="../slideLayouts/slideLayout1.xml"/><Relationship Id="rId6" Type="http://schemas.openxmlformats.org/officeDocument/2006/relationships/slide" Target="slide50.xml"/><Relationship Id="rId11" Type="http://schemas.openxmlformats.org/officeDocument/2006/relationships/diagramColors" Target="../diagrams/colors33.xml"/><Relationship Id="rId24" Type="http://schemas.openxmlformats.org/officeDocument/2006/relationships/diagramLayout" Target="../diagrams/layout36.xml"/><Relationship Id="rId5" Type="http://schemas.openxmlformats.org/officeDocument/2006/relationships/slide" Target="slide57.xml"/><Relationship Id="rId15" Type="http://schemas.openxmlformats.org/officeDocument/2006/relationships/diagramQuickStyle" Target="../diagrams/quickStyle34.xml"/><Relationship Id="rId23" Type="http://schemas.openxmlformats.org/officeDocument/2006/relationships/diagramData" Target="../diagrams/data36.xml"/><Relationship Id="rId28" Type="http://schemas.openxmlformats.org/officeDocument/2006/relationships/slide" Target="slide51.xml"/><Relationship Id="rId10" Type="http://schemas.openxmlformats.org/officeDocument/2006/relationships/diagramQuickStyle" Target="../diagrams/quickStyle33.xml"/><Relationship Id="rId19" Type="http://schemas.openxmlformats.org/officeDocument/2006/relationships/diagramLayout" Target="../diagrams/layout35.xml"/><Relationship Id="rId4" Type="http://schemas.openxmlformats.org/officeDocument/2006/relationships/slide" Target="slide56.xml"/><Relationship Id="rId9" Type="http://schemas.openxmlformats.org/officeDocument/2006/relationships/diagramLayout" Target="../diagrams/layout33.xml"/><Relationship Id="rId14" Type="http://schemas.openxmlformats.org/officeDocument/2006/relationships/diagramLayout" Target="../diagrams/layout34.xml"/><Relationship Id="rId22" Type="http://schemas.microsoft.com/office/2007/relationships/diagramDrawing" Target="../diagrams/drawing35.xml"/><Relationship Id="rId27" Type="http://schemas.microsoft.com/office/2007/relationships/diagramDrawing" Target="../diagrams/drawing36.xml"/></Relationships>
</file>

<file path=ppt/slides/_rels/slide52.xml.rels><?xml version="1.0" encoding="UTF-8" standalone="yes"?>
<Relationships xmlns="http://schemas.openxmlformats.org/package/2006/relationships"><Relationship Id="rId8" Type="http://schemas.openxmlformats.org/officeDocument/2006/relationships/slide" Target="slide58.xml"/><Relationship Id="rId13" Type="http://schemas.microsoft.com/office/2007/relationships/diagramDrawing" Target="../diagrams/drawing37.xml"/><Relationship Id="rId18" Type="http://schemas.microsoft.com/office/2007/relationships/diagramDrawing" Target="../diagrams/drawing38.xml"/><Relationship Id="rId26" Type="http://schemas.openxmlformats.org/officeDocument/2006/relationships/diagramQuickStyle" Target="../diagrams/quickStyle40.xml"/><Relationship Id="rId3" Type="http://schemas.openxmlformats.org/officeDocument/2006/relationships/slide" Target="slide53.xml"/><Relationship Id="rId21" Type="http://schemas.openxmlformats.org/officeDocument/2006/relationships/diagramQuickStyle" Target="../diagrams/quickStyle39.xml"/><Relationship Id="rId7" Type="http://schemas.openxmlformats.org/officeDocument/2006/relationships/slide" Target="slide50.xml"/><Relationship Id="rId12" Type="http://schemas.openxmlformats.org/officeDocument/2006/relationships/diagramColors" Target="../diagrams/colors37.xml"/><Relationship Id="rId17" Type="http://schemas.openxmlformats.org/officeDocument/2006/relationships/diagramColors" Target="../diagrams/colors38.xml"/><Relationship Id="rId25" Type="http://schemas.openxmlformats.org/officeDocument/2006/relationships/diagramLayout" Target="../diagrams/layout40.xml"/><Relationship Id="rId2" Type="http://schemas.openxmlformats.org/officeDocument/2006/relationships/notesSlide" Target="../notesSlides/notesSlide3.xml"/><Relationship Id="rId16" Type="http://schemas.openxmlformats.org/officeDocument/2006/relationships/diagramQuickStyle" Target="../diagrams/quickStyle38.xml"/><Relationship Id="rId20" Type="http://schemas.openxmlformats.org/officeDocument/2006/relationships/diagramLayout" Target="../diagrams/layout39.xml"/><Relationship Id="rId29" Type="http://schemas.openxmlformats.org/officeDocument/2006/relationships/slide" Target="slide52.xml"/><Relationship Id="rId1" Type="http://schemas.openxmlformats.org/officeDocument/2006/relationships/slideLayout" Target="../slideLayouts/slideLayout1.xml"/><Relationship Id="rId6" Type="http://schemas.openxmlformats.org/officeDocument/2006/relationships/slide" Target="slide57.xml"/><Relationship Id="rId11" Type="http://schemas.openxmlformats.org/officeDocument/2006/relationships/diagramQuickStyle" Target="../diagrams/quickStyle37.xml"/><Relationship Id="rId24" Type="http://schemas.openxmlformats.org/officeDocument/2006/relationships/diagramData" Target="../diagrams/data40.xml"/><Relationship Id="rId5" Type="http://schemas.openxmlformats.org/officeDocument/2006/relationships/slide" Target="slide56.xml"/><Relationship Id="rId15" Type="http://schemas.openxmlformats.org/officeDocument/2006/relationships/diagramLayout" Target="../diagrams/layout38.xml"/><Relationship Id="rId23" Type="http://schemas.microsoft.com/office/2007/relationships/diagramDrawing" Target="../diagrams/drawing39.xml"/><Relationship Id="rId28" Type="http://schemas.microsoft.com/office/2007/relationships/diagramDrawing" Target="../diagrams/drawing40.xml"/><Relationship Id="rId10" Type="http://schemas.openxmlformats.org/officeDocument/2006/relationships/diagramLayout" Target="../diagrams/layout37.xml"/><Relationship Id="rId19" Type="http://schemas.openxmlformats.org/officeDocument/2006/relationships/diagramData" Target="../diagrams/data39.xml"/><Relationship Id="rId4" Type="http://schemas.openxmlformats.org/officeDocument/2006/relationships/slide" Target="slide55.xml"/><Relationship Id="rId9" Type="http://schemas.openxmlformats.org/officeDocument/2006/relationships/diagramData" Target="../diagrams/data37.xml"/><Relationship Id="rId14" Type="http://schemas.openxmlformats.org/officeDocument/2006/relationships/diagramData" Target="../diagrams/data38.xml"/><Relationship Id="rId22" Type="http://schemas.openxmlformats.org/officeDocument/2006/relationships/diagramColors" Target="../diagrams/colors39.xml"/><Relationship Id="rId27" Type="http://schemas.openxmlformats.org/officeDocument/2006/relationships/diagramColors" Target="../diagrams/colors40.xml"/><Relationship Id="rId30" Type="http://schemas.openxmlformats.org/officeDocument/2006/relationships/slide" Target="slide54.xml"/></Relationships>
</file>

<file path=ppt/slides/_rels/slide53.xml.rels><?xml version="1.0" encoding="UTF-8" standalone="yes"?>
<Relationships xmlns="http://schemas.openxmlformats.org/package/2006/relationships"><Relationship Id="rId8" Type="http://schemas.openxmlformats.org/officeDocument/2006/relationships/slide" Target="slide51.xml"/><Relationship Id="rId3" Type="http://schemas.openxmlformats.org/officeDocument/2006/relationships/slide" Target="slide57.xml"/><Relationship Id="rId7" Type="http://schemas.openxmlformats.org/officeDocument/2006/relationships/slide" Target="slide52.xml"/><Relationship Id="rId2" Type="http://schemas.openxmlformats.org/officeDocument/2006/relationships/slide" Target="slide55.xml"/><Relationship Id="rId1" Type="http://schemas.openxmlformats.org/officeDocument/2006/relationships/slideLayout" Target="../slideLayouts/slideLayout1.xml"/><Relationship Id="rId6" Type="http://schemas.openxmlformats.org/officeDocument/2006/relationships/slide" Target="slide58.xml"/><Relationship Id="rId5" Type="http://schemas.openxmlformats.org/officeDocument/2006/relationships/slide" Target="slide50.xml"/><Relationship Id="rId4" Type="http://schemas.openxmlformats.org/officeDocument/2006/relationships/slide" Target="slide56.xml"/><Relationship Id="rId9" Type="http://schemas.openxmlformats.org/officeDocument/2006/relationships/slide" Target="slide54.xml"/></Relationships>
</file>

<file path=ppt/slides/_rels/slide54.xml.rels><?xml version="1.0" encoding="UTF-8" standalone="yes"?>
<Relationships xmlns="http://schemas.openxmlformats.org/package/2006/relationships"><Relationship Id="rId8" Type="http://schemas.openxmlformats.org/officeDocument/2006/relationships/slide" Target="slide58.xml"/><Relationship Id="rId13" Type="http://schemas.openxmlformats.org/officeDocument/2006/relationships/hyperlink" Target="http://www.ffiec.gov/exam/ffiec2017.pdf#capitalmarkets" TargetMode="External"/><Relationship Id="rId18" Type="http://schemas.openxmlformats.org/officeDocument/2006/relationships/slide" Target="slide51.xml"/><Relationship Id="rId3" Type="http://schemas.openxmlformats.org/officeDocument/2006/relationships/slide" Target="slide54.xml"/><Relationship Id="rId7" Type="http://schemas.openxmlformats.org/officeDocument/2006/relationships/slide" Target="slide50.xml"/><Relationship Id="rId12" Type="http://schemas.openxmlformats.org/officeDocument/2006/relationships/hyperlink" Target="http://www.cvent.com/events/large-bank-supervision-training/event-summary-9f58cb61ffa8456398ef46a55700b793.aspx" TargetMode="External"/><Relationship Id="rId17" Type="http://schemas.openxmlformats.org/officeDocument/2006/relationships/slide" Target="slide52.xml"/><Relationship Id="rId2" Type="http://schemas.openxmlformats.org/officeDocument/2006/relationships/slide" Target="slide55.xml"/><Relationship Id="rId16" Type="http://schemas.openxmlformats.org/officeDocument/2006/relationships/hyperlink" Target="http://www.cvent.com/events/csbs-state-federal-supervisory-forum/event-summary-6e63b7f6a2b8434384feda436768c1ba.aspx" TargetMode="External"/><Relationship Id="rId1" Type="http://schemas.openxmlformats.org/officeDocument/2006/relationships/slideLayout" Target="../slideLayouts/slideLayout1.xml"/><Relationship Id="rId6" Type="http://schemas.openxmlformats.org/officeDocument/2006/relationships/slide" Target="slide53.xml"/><Relationship Id="rId11" Type="http://schemas.openxmlformats.org/officeDocument/2006/relationships/hyperlink" Target="http://www.cvent.com/d/zfqv1f" TargetMode="External"/><Relationship Id="rId5" Type="http://schemas.openxmlformats.org/officeDocument/2006/relationships/slide" Target="slide56.xml"/><Relationship Id="rId15" Type="http://schemas.openxmlformats.org/officeDocument/2006/relationships/hyperlink" Target="https://www.csbs.org/development/professionaldevelopment/Pages/ExecutivePrograms.aspx" TargetMode="External"/><Relationship Id="rId10" Type="http://schemas.openxmlformats.org/officeDocument/2006/relationships/hyperlink" Target="https://www.fdic.gov/regulations/examiner/safety/ems.html" TargetMode="External"/><Relationship Id="rId4" Type="http://schemas.openxmlformats.org/officeDocument/2006/relationships/slide" Target="slide57.xml"/><Relationship Id="rId9" Type="http://schemas.openxmlformats.org/officeDocument/2006/relationships/hyperlink" Target="https://www.csbs.org/development/professionaldevelopment/Pages/ContinuingEducation.aspx" TargetMode="External"/><Relationship Id="rId14" Type="http://schemas.openxmlformats.org/officeDocument/2006/relationships/hyperlink" Target="http://www.ffiec.gov/exam/ffiec2017.pdf#capitalmrktspecialists" TargetMode="External"/></Relationships>
</file>

<file path=ppt/slides/_rels/slide55.xml.rels><?xml version="1.0" encoding="UTF-8" standalone="yes"?>
<Relationships xmlns="http://schemas.openxmlformats.org/package/2006/relationships"><Relationship Id="rId8" Type="http://schemas.openxmlformats.org/officeDocument/2006/relationships/hyperlink" Target="http://www.cvent.com/d/3cqmqk/6T" TargetMode="External"/><Relationship Id="rId13" Type="http://schemas.openxmlformats.org/officeDocument/2006/relationships/slide" Target="slide51.xml"/><Relationship Id="rId3" Type="http://schemas.openxmlformats.org/officeDocument/2006/relationships/slide" Target="slide57.xml"/><Relationship Id="rId7" Type="http://schemas.openxmlformats.org/officeDocument/2006/relationships/slide" Target="slide58.xml"/><Relationship Id="rId12" Type="http://schemas.openxmlformats.org/officeDocument/2006/relationships/slide" Target="slide52.xml"/><Relationship Id="rId2" Type="http://schemas.openxmlformats.org/officeDocument/2006/relationships/slide" Target="slide55.xml"/><Relationship Id="rId1" Type="http://schemas.openxmlformats.org/officeDocument/2006/relationships/slideLayout" Target="../slideLayouts/slideLayout1.xml"/><Relationship Id="rId6" Type="http://schemas.openxmlformats.org/officeDocument/2006/relationships/slide" Target="slide50.xml"/><Relationship Id="rId11" Type="http://schemas.openxmlformats.org/officeDocument/2006/relationships/hyperlink" Target="https://bsr.stlouisfed.org/rapidresponse/Auth/Logon?ReturnUrl=/rapidresponse/" TargetMode="External"/><Relationship Id="rId5" Type="http://schemas.openxmlformats.org/officeDocument/2006/relationships/slide" Target="slide53.xml"/><Relationship Id="rId10" Type="http://schemas.openxmlformats.org/officeDocument/2006/relationships/hyperlink" Target="https://bsr.stlouisfed.org/askthefed/public-users/login.aspx" TargetMode="External"/><Relationship Id="rId4" Type="http://schemas.openxmlformats.org/officeDocument/2006/relationships/slide" Target="slide56.xml"/><Relationship Id="rId9" Type="http://schemas.openxmlformats.org/officeDocument/2006/relationships/hyperlink" Target="https://custom.cvent.com/14A5F94F678E466EAFAD01F9DC577D14/files/71fbca544626453e9074ef211ad4c2f4.pdf" TargetMode="External"/><Relationship Id="rId14" Type="http://schemas.openxmlformats.org/officeDocument/2006/relationships/slide" Target="slide54.xml"/></Relationships>
</file>

<file path=ppt/slides/_rels/slide56.xml.rels><?xml version="1.0" encoding="UTF-8" standalone="yes"?>
<Relationships xmlns="http://schemas.openxmlformats.org/package/2006/relationships"><Relationship Id="rId8" Type="http://schemas.openxmlformats.org/officeDocument/2006/relationships/hyperlink" Target="http://www.cvent.com/events/2016-senior-school/event-summary-3a15822af1104deb9181e81a0fbddc66.aspx" TargetMode="External"/><Relationship Id="rId13" Type="http://schemas.openxmlformats.org/officeDocument/2006/relationships/hyperlink" Target="http://www.cvent.com/events/csbs-state-federal-supervisory-forum/event-summary-6e63b7f6a2b8434384feda436768c1ba.aspx" TargetMode="External"/><Relationship Id="rId3" Type="http://schemas.openxmlformats.org/officeDocument/2006/relationships/slide" Target="slide57.xml"/><Relationship Id="rId7" Type="http://schemas.openxmlformats.org/officeDocument/2006/relationships/hyperlink" Target="http://www.cvent.com/d/zfqv1f" TargetMode="External"/><Relationship Id="rId12" Type="http://schemas.openxmlformats.org/officeDocument/2006/relationships/hyperlink" Target="http://www.csbs.org/" TargetMode="External"/><Relationship Id="rId2" Type="http://schemas.openxmlformats.org/officeDocument/2006/relationships/slide" Target="slide55.xml"/><Relationship Id="rId1" Type="http://schemas.openxmlformats.org/officeDocument/2006/relationships/slideLayout" Target="../slideLayouts/slideLayout1.xml"/><Relationship Id="rId6" Type="http://schemas.openxmlformats.org/officeDocument/2006/relationships/slide" Target="slide58.xml"/><Relationship Id="rId11" Type="http://schemas.openxmlformats.org/officeDocument/2006/relationships/slide" Target="slide54.xml"/><Relationship Id="rId5" Type="http://schemas.openxmlformats.org/officeDocument/2006/relationships/slide" Target="slide50.xml"/><Relationship Id="rId15" Type="http://schemas.openxmlformats.org/officeDocument/2006/relationships/hyperlink" Target="https://www.csbs.org/development/professionaldevelopment/Pages/ContinuingEducation.aspx" TargetMode="External"/><Relationship Id="rId10" Type="http://schemas.openxmlformats.org/officeDocument/2006/relationships/slide" Target="slide51.xml"/><Relationship Id="rId4" Type="http://schemas.openxmlformats.org/officeDocument/2006/relationships/slide" Target="slide53.xml"/><Relationship Id="rId9" Type="http://schemas.openxmlformats.org/officeDocument/2006/relationships/slide" Target="slide52.xml"/><Relationship Id="rId14" Type="http://schemas.openxmlformats.org/officeDocument/2006/relationships/hyperlink" Target="https://www.csbs.org/development/professionaldevelopment/Pages/OnlineTraining.aspx" TargetMode="External"/></Relationships>
</file>

<file path=ppt/slides/_rels/slide57.xml.rels><?xml version="1.0" encoding="UTF-8" standalone="yes"?>
<Relationships xmlns="http://schemas.openxmlformats.org/package/2006/relationships"><Relationship Id="rId8" Type="http://schemas.openxmlformats.org/officeDocument/2006/relationships/hyperlink" Target="http://www.federalreserve.gov/bankinforeg/coursecatalog/" TargetMode="External"/><Relationship Id="rId3" Type="http://schemas.openxmlformats.org/officeDocument/2006/relationships/slide" Target="slide56.xml"/><Relationship Id="rId7" Type="http://schemas.openxmlformats.org/officeDocument/2006/relationships/hyperlink" Target="https://www.fdic.gov/regulations/examiner/index.html" TargetMode="External"/><Relationship Id="rId2" Type="http://schemas.openxmlformats.org/officeDocument/2006/relationships/slide" Target="slide55.xml"/><Relationship Id="rId1" Type="http://schemas.openxmlformats.org/officeDocument/2006/relationships/slideLayout" Target="../slideLayouts/slideLayout1.xml"/><Relationship Id="rId6" Type="http://schemas.openxmlformats.org/officeDocument/2006/relationships/slide" Target="slide58.xml"/><Relationship Id="rId11" Type="http://schemas.openxmlformats.org/officeDocument/2006/relationships/slide" Target="slide54.xml"/><Relationship Id="rId5" Type="http://schemas.openxmlformats.org/officeDocument/2006/relationships/slide" Target="slide50.xml"/><Relationship Id="rId10" Type="http://schemas.openxmlformats.org/officeDocument/2006/relationships/slide" Target="slide51.xml"/><Relationship Id="rId4" Type="http://schemas.openxmlformats.org/officeDocument/2006/relationships/slide" Target="slide53.xml"/><Relationship Id="rId9" Type="http://schemas.openxmlformats.org/officeDocument/2006/relationships/slide" Target="slide52.xml"/></Relationships>
</file>

<file path=ppt/slides/_rels/slide58.xml.rels><?xml version="1.0" encoding="UTF-8" standalone="yes"?>
<Relationships xmlns="http://schemas.openxmlformats.org/package/2006/relationships"><Relationship Id="rId8" Type="http://schemas.openxmlformats.org/officeDocument/2006/relationships/hyperlink" Target="mailto:certification@csbs.org" TargetMode="External"/><Relationship Id="rId3" Type="http://schemas.openxmlformats.org/officeDocument/2006/relationships/slide" Target="slide56.xml"/><Relationship Id="rId7" Type="http://schemas.openxmlformats.org/officeDocument/2006/relationships/image" Target="../media/image11.jpeg"/><Relationship Id="rId2" Type="http://schemas.openxmlformats.org/officeDocument/2006/relationships/slide" Target="slide55.xml"/><Relationship Id="rId1" Type="http://schemas.openxmlformats.org/officeDocument/2006/relationships/slideLayout" Target="../slideLayouts/slideLayout1.xml"/><Relationship Id="rId6" Type="http://schemas.openxmlformats.org/officeDocument/2006/relationships/image" Target="../media/image10.jpeg"/><Relationship Id="rId11" Type="http://schemas.openxmlformats.org/officeDocument/2006/relationships/slide" Target="slide54.xml"/><Relationship Id="rId5" Type="http://schemas.openxmlformats.org/officeDocument/2006/relationships/slide" Target="slide50.xml"/><Relationship Id="rId10" Type="http://schemas.openxmlformats.org/officeDocument/2006/relationships/slide" Target="slide51.xml"/><Relationship Id="rId4" Type="http://schemas.openxmlformats.org/officeDocument/2006/relationships/slide" Target="slide53.xml"/><Relationship Id="rId9" Type="http://schemas.openxmlformats.org/officeDocument/2006/relationships/slide" Target="slide52.xml"/></Relationships>
</file>

<file path=ppt/slides/_rels/slide59.xml.rels><?xml version="1.0" encoding="UTF-8" standalone="yes"?>
<Relationships xmlns="http://schemas.openxmlformats.org/package/2006/relationships"><Relationship Id="rId3" Type="http://schemas.openxmlformats.org/officeDocument/2006/relationships/diagramLayout" Target="../diagrams/layout41.xml"/><Relationship Id="rId7" Type="http://schemas.openxmlformats.org/officeDocument/2006/relationships/slide" Target="slide51.xml"/><Relationship Id="rId2" Type="http://schemas.openxmlformats.org/officeDocument/2006/relationships/diagramData" Target="../diagrams/data41.xml"/><Relationship Id="rId1" Type="http://schemas.openxmlformats.org/officeDocument/2006/relationships/slideLayout" Target="../slideLayouts/slideLayout1.xml"/><Relationship Id="rId6" Type="http://schemas.microsoft.com/office/2007/relationships/diagramDrawing" Target="../diagrams/drawing41.xml"/><Relationship Id="rId5" Type="http://schemas.openxmlformats.org/officeDocument/2006/relationships/diagramColors" Target="../diagrams/colors41.xml"/><Relationship Id="rId4" Type="http://schemas.openxmlformats.org/officeDocument/2006/relationships/diagramQuickStyle" Target="../diagrams/quickStyle41.xml"/></Relationships>
</file>

<file path=ppt/slides/_rels/slide6.xml.rels><?xml version="1.0" encoding="UTF-8" standalone="yes"?>
<Relationships xmlns="http://schemas.openxmlformats.org/package/2006/relationships"><Relationship Id="rId8" Type="http://schemas.openxmlformats.org/officeDocument/2006/relationships/slide" Target="slide9.xml"/><Relationship Id="rId3" Type="http://schemas.openxmlformats.org/officeDocument/2006/relationships/slide" Target="slide6.xml"/><Relationship Id="rId7" Type="http://schemas.openxmlformats.org/officeDocument/2006/relationships/slide" Target="slide2.xml"/><Relationship Id="rId2" Type="http://schemas.openxmlformats.org/officeDocument/2006/relationships/slide" Target="slide3.xml"/><Relationship Id="rId1" Type="http://schemas.openxmlformats.org/officeDocument/2006/relationships/slideLayout" Target="../slideLayouts/slideLayout1.xml"/><Relationship Id="rId6" Type="http://schemas.openxmlformats.org/officeDocument/2006/relationships/slide" Target="slide4.xml"/><Relationship Id="rId5" Type="http://schemas.openxmlformats.org/officeDocument/2006/relationships/slide" Target="slide7.xml"/><Relationship Id="rId4" Type="http://schemas.openxmlformats.org/officeDocument/2006/relationships/slide" Target="slide8.xml"/><Relationship Id="rId9" Type="http://schemas.openxmlformats.org/officeDocument/2006/relationships/slide" Target="slide5.xml"/></Relationships>
</file>

<file path=ppt/slides/_rels/slide60.xml.rels><?xml version="1.0" encoding="UTF-8" standalone="yes"?>
<Relationships xmlns="http://schemas.openxmlformats.org/package/2006/relationships"><Relationship Id="rId3" Type="http://schemas.openxmlformats.org/officeDocument/2006/relationships/diagramLayout" Target="../diagrams/layout42.xml"/><Relationship Id="rId7" Type="http://schemas.openxmlformats.org/officeDocument/2006/relationships/slide" Target="slide51.xml"/><Relationship Id="rId2" Type="http://schemas.openxmlformats.org/officeDocument/2006/relationships/diagramData" Target="../diagrams/data42.xml"/><Relationship Id="rId1" Type="http://schemas.openxmlformats.org/officeDocument/2006/relationships/slideLayout" Target="../slideLayouts/slideLayout1.xml"/><Relationship Id="rId6" Type="http://schemas.microsoft.com/office/2007/relationships/diagramDrawing" Target="../diagrams/drawing42.xml"/><Relationship Id="rId5" Type="http://schemas.openxmlformats.org/officeDocument/2006/relationships/diagramColors" Target="../diagrams/colors42.xml"/><Relationship Id="rId4" Type="http://schemas.openxmlformats.org/officeDocument/2006/relationships/diagramQuickStyle" Target="../diagrams/quickStyle42.xml"/></Relationships>
</file>

<file path=ppt/slides/_rels/slide61.xml.rels><?xml version="1.0" encoding="UTF-8" standalone="yes"?>
<Relationships xmlns="http://schemas.openxmlformats.org/package/2006/relationships"><Relationship Id="rId3" Type="http://schemas.openxmlformats.org/officeDocument/2006/relationships/diagramLayout" Target="../diagrams/layout43.xml"/><Relationship Id="rId7" Type="http://schemas.openxmlformats.org/officeDocument/2006/relationships/slide" Target="slide51.xml"/><Relationship Id="rId2" Type="http://schemas.openxmlformats.org/officeDocument/2006/relationships/diagramData" Target="../diagrams/data43.xml"/><Relationship Id="rId1" Type="http://schemas.openxmlformats.org/officeDocument/2006/relationships/slideLayout" Target="../slideLayouts/slideLayout1.xml"/><Relationship Id="rId6" Type="http://schemas.microsoft.com/office/2007/relationships/diagramDrawing" Target="../diagrams/drawing43.xml"/><Relationship Id="rId5" Type="http://schemas.openxmlformats.org/officeDocument/2006/relationships/diagramColors" Target="../diagrams/colors43.xml"/><Relationship Id="rId4" Type="http://schemas.openxmlformats.org/officeDocument/2006/relationships/diagramQuickStyle" Target="../diagrams/quickStyle43.xml"/></Relationships>
</file>

<file path=ppt/slides/_rels/slide62.xml.rels><?xml version="1.0" encoding="UTF-8" standalone="yes"?>
<Relationships xmlns="http://schemas.openxmlformats.org/package/2006/relationships"><Relationship Id="rId3" Type="http://schemas.openxmlformats.org/officeDocument/2006/relationships/diagramLayout" Target="../diagrams/layout44.xml"/><Relationship Id="rId7" Type="http://schemas.openxmlformats.org/officeDocument/2006/relationships/slide" Target="slide51.xml"/><Relationship Id="rId2" Type="http://schemas.openxmlformats.org/officeDocument/2006/relationships/diagramData" Target="../diagrams/data44.xml"/><Relationship Id="rId1" Type="http://schemas.openxmlformats.org/officeDocument/2006/relationships/slideLayout" Target="../slideLayouts/slideLayout1.xml"/><Relationship Id="rId6" Type="http://schemas.microsoft.com/office/2007/relationships/diagramDrawing" Target="../diagrams/drawing44.xml"/><Relationship Id="rId5" Type="http://schemas.openxmlformats.org/officeDocument/2006/relationships/diagramColors" Target="../diagrams/colors44.xml"/><Relationship Id="rId4" Type="http://schemas.openxmlformats.org/officeDocument/2006/relationships/diagramQuickStyle" Target="../diagrams/quickStyle44.xml"/></Relationships>
</file>

<file path=ppt/slides/_rels/slide7.xml.rels><?xml version="1.0" encoding="UTF-8" standalone="yes"?>
<Relationships xmlns="http://schemas.openxmlformats.org/package/2006/relationships"><Relationship Id="rId8" Type="http://schemas.openxmlformats.org/officeDocument/2006/relationships/slide" Target="slide2.xml"/><Relationship Id="rId13" Type="http://schemas.openxmlformats.org/officeDocument/2006/relationships/hyperlink" Target="https://www.csbs.org/development/professionaldevelopment/Pages/OnlineTraining.aspx" TargetMode="External"/><Relationship Id="rId3" Type="http://schemas.openxmlformats.org/officeDocument/2006/relationships/slide" Target="slide4.xml"/><Relationship Id="rId7" Type="http://schemas.openxmlformats.org/officeDocument/2006/relationships/slide" Target="slide3.xml"/><Relationship Id="rId12" Type="http://schemas.openxmlformats.org/officeDocument/2006/relationships/hyperlink" Target="http://www.cvent.com/d/zfqv1f" TargetMode="External"/><Relationship Id="rId2" Type="http://schemas.openxmlformats.org/officeDocument/2006/relationships/slide" Target="slide5.xml"/><Relationship Id="rId1" Type="http://schemas.openxmlformats.org/officeDocument/2006/relationships/slideLayout" Target="../slideLayouts/slideLayout1.xml"/><Relationship Id="rId6" Type="http://schemas.openxmlformats.org/officeDocument/2006/relationships/slide" Target="slide8.xml"/><Relationship Id="rId11" Type="http://schemas.openxmlformats.org/officeDocument/2006/relationships/hyperlink" Target="mailto:khoyle@csbs.org" TargetMode="External"/><Relationship Id="rId5" Type="http://schemas.openxmlformats.org/officeDocument/2006/relationships/slide" Target="slide7.xml"/><Relationship Id="rId10" Type="http://schemas.openxmlformats.org/officeDocument/2006/relationships/hyperlink" Target="http://www.csbs.org/" TargetMode="External"/><Relationship Id="rId4" Type="http://schemas.openxmlformats.org/officeDocument/2006/relationships/slide" Target="slide6.xml"/><Relationship Id="rId9" Type="http://schemas.openxmlformats.org/officeDocument/2006/relationships/slide" Target="slide9.xml"/></Relationships>
</file>

<file path=ppt/slides/_rels/slide8.xml.rels><?xml version="1.0" encoding="UTF-8" standalone="yes"?>
<Relationships xmlns="http://schemas.openxmlformats.org/package/2006/relationships"><Relationship Id="rId8" Type="http://schemas.openxmlformats.org/officeDocument/2006/relationships/slide" Target="slide3.xml"/><Relationship Id="rId3" Type="http://schemas.openxmlformats.org/officeDocument/2006/relationships/slide" Target="slide5.xml"/><Relationship Id="rId7" Type="http://schemas.openxmlformats.org/officeDocument/2006/relationships/slide" Target="slide4.xml"/><Relationship Id="rId2" Type="http://schemas.openxmlformats.org/officeDocument/2006/relationships/slide" Target="slide2.xml"/><Relationship Id="rId1" Type="http://schemas.openxmlformats.org/officeDocument/2006/relationships/slideLayout" Target="../slideLayouts/slideLayout1.xml"/><Relationship Id="rId6" Type="http://schemas.openxmlformats.org/officeDocument/2006/relationships/slide" Target="slide7.xml"/><Relationship Id="rId5" Type="http://schemas.openxmlformats.org/officeDocument/2006/relationships/slide" Target="slide8.xml"/><Relationship Id="rId10" Type="http://schemas.openxmlformats.org/officeDocument/2006/relationships/hyperlink" Target="http://www.cvent.com/Events/Calendar/Calendar.aspx?cal=e84ad6c4-7535-4306-a262-d1609e5c7751" TargetMode="External"/><Relationship Id="rId4" Type="http://schemas.openxmlformats.org/officeDocument/2006/relationships/slide" Target="slide6.xml"/><Relationship Id="rId9" Type="http://schemas.openxmlformats.org/officeDocument/2006/relationships/slide" Target="slide9.xml"/></Relationships>
</file>

<file path=ppt/slides/_rels/slide9.xml.rels><?xml version="1.0" encoding="UTF-8" standalone="yes"?>
<Relationships xmlns="http://schemas.openxmlformats.org/package/2006/relationships"><Relationship Id="rId8" Type="http://schemas.openxmlformats.org/officeDocument/2006/relationships/slide" Target="slide7.xml"/><Relationship Id="rId3" Type="http://schemas.openxmlformats.org/officeDocument/2006/relationships/slide" Target="slide6.xml"/><Relationship Id="rId7" Type="http://schemas.openxmlformats.org/officeDocument/2006/relationships/hyperlink" Target="mailto:certification@csbs.org" TargetMode="External"/><Relationship Id="rId12" Type="http://schemas.openxmlformats.org/officeDocument/2006/relationships/slide" Target="slide5.xml"/><Relationship Id="rId2" Type="http://schemas.openxmlformats.org/officeDocument/2006/relationships/slide" Target="slide3.xml"/><Relationship Id="rId1" Type="http://schemas.openxmlformats.org/officeDocument/2006/relationships/slideLayout" Target="../slideLayouts/slideLayout1.xml"/><Relationship Id="rId6" Type="http://schemas.openxmlformats.org/officeDocument/2006/relationships/hyperlink" Target="https://www.csbs.org/development/efsbs/Pages/CertifiedOperationsExaminer(COE).aspx" TargetMode="External"/><Relationship Id="rId11" Type="http://schemas.openxmlformats.org/officeDocument/2006/relationships/image" Target="../media/image5.jpg"/><Relationship Id="rId5" Type="http://schemas.openxmlformats.org/officeDocument/2006/relationships/slide" Target="slide8.xml"/><Relationship Id="rId10" Type="http://schemas.openxmlformats.org/officeDocument/2006/relationships/slide" Target="slide2.xml"/><Relationship Id="rId4" Type="http://schemas.openxmlformats.org/officeDocument/2006/relationships/slide" Target="slide9.xml"/><Relationship Id="rId9" Type="http://schemas.openxmlformats.org/officeDocument/2006/relationships/slide" Target="slide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295400"/>
            <a:ext cx="7772400" cy="2362200"/>
          </a:xfrm>
        </p:spPr>
        <p:txBody>
          <a:bodyPr>
            <a:normAutofit/>
          </a:bodyPr>
          <a:lstStyle/>
          <a:p>
            <a:pPr>
              <a:spcAft>
                <a:spcPts val="1200"/>
              </a:spcAft>
            </a:pPr>
            <a:r>
              <a:rPr lang="en-US" dirty="0">
                <a:latin typeface="Corbel" panose="020B0503020204020204" pitchFamily="34" charset="0"/>
              </a:rPr>
              <a:t>Learning Pathways Tool</a:t>
            </a:r>
            <a:br>
              <a:rPr lang="en-US" dirty="0">
                <a:latin typeface="Corbel" panose="020B0503020204020204" pitchFamily="34" charset="0"/>
              </a:rPr>
            </a:br>
            <a:r>
              <a:rPr lang="en-US" sz="2400" dirty="0">
                <a:latin typeface="Corbel" panose="020B0503020204020204" pitchFamily="34" charset="0"/>
              </a:rPr>
              <a:t>for Bank Safety &amp; Soundness Examiners</a:t>
            </a:r>
            <a:br>
              <a:rPr lang="en-US" sz="2400" dirty="0">
                <a:latin typeface="Corbel" panose="020B0503020204020204" pitchFamily="34" charset="0"/>
              </a:rPr>
            </a:br>
            <a:br>
              <a:rPr lang="en-US" sz="2400" dirty="0">
                <a:latin typeface="Corbel" panose="020B0503020204020204" pitchFamily="34" charset="0"/>
              </a:rPr>
            </a:br>
            <a:r>
              <a:rPr lang="en-US" sz="2000" dirty="0">
                <a:latin typeface="Corbel" panose="020B0503020204020204" pitchFamily="34" charset="0"/>
              </a:rPr>
              <a:t>Click a link below to begin…</a:t>
            </a:r>
            <a:endParaRPr lang="en-US" dirty="0">
              <a:latin typeface="Corbel" panose="020B0503020204020204" pitchFamily="34" charset="0"/>
            </a:endParaRPr>
          </a:p>
        </p:txBody>
      </p:sp>
      <p:sp>
        <p:nvSpPr>
          <p:cNvPr id="3" name="Subtitle 2"/>
          <p:cNvSpPr>
            <a:spLocks noGrp="1"/>
          </p:cNvSpPr>
          <p:nvPr>
            <p:ph type="subTitle" idx="1"/>
          </p:nvPr>
        </p:nvSpPr>
        <p:spPr>
          <a:xfrm>
            <a:off x="1780296" y="3505200"/>
            <a:ext cx="5867400" cy="2561917"/>
          </a:xfrm>
        </p:spPr>
        <p:txBody>
          <a:bodyPr>
            <a:normAutofit/>
          </a:bodyPr>
          <a:lstStyle/>
          <a:p>
            <a:pPr marL="342900" indent="-342900" algn="l">
              <a:buFont typeface="Wingdings" panose="05000000000000000000" pitchFamily="2" charset="2"/>
              <a:buChar char="Ø"/>
            </a:pPr>
            <a:r>
              <a:rPr lang="en-US" sz="2400" b="1" dirty="0">
                <a:solidFill>
                  <a:srgbClr val="1C2674"/>
                </a:solidFill>
                <a:latin typeface="Corbel" panose="020B0503020204020204" pitchFamily="34" charset="0"/>
                <a:hlinkClick r:id="rId3" action="ppaction://hlinksldjump"/>
              </a:rPr>
              <a:t>0.0</a:t>
            </a:r>
            <a:r>
              <a:rPr lang="en-US" sz="2400" dirty="0">
                <a:solidFill>
                  <a:srgbClr val="1C2674"/>
                </a:solidFill>
                <a:latin typeface="Corbel" panose="020B0503020204020204" pitchFamily="34" charset="0"/>
                <a:hlinkClick r:id="rId3" action="ppaction://hlinksldjump"/>
              </a:rPr>
              <a:t>: Entry Level Examiners and Trainees</a:t>
            </a:r>
            <a:endParaRPr lang="en-US" sz="2400" dirty="0">
              <a:solidFill>
                <a:srgbClr val="1C2674"/>
              </a:solidFill>
              <a:latin typeface="Corbel" panose="020B0503020204020204" pitchFamily="34" charset="0"/>
            </a:endParaRPr>
          </a:p>
          <a:p>
            <a:pPr marL="342900" indent="-342900" algn="l">
              <a:buFont typeface="Wingdings" panose="05000000000000000000" pitchFamily="2" charset="2"/>
              <a:buChar char="Ø"/>
            </a:pPr>
            <a:r>
              <a:rPr lang="en-US" sz="2400" b="1" dirty="0">
                <a:solidFill>
                  <a:srgbClr val="1C2674"/>
                </a:solidFill>
                <a:latin typeface="Corbel" panose="020B0503020204020204" pitchFamily="34" charset="0"/>
                <a:hlinkClick r:id="rId4" action="ppaction://hlinksldjump"/>
              </a:rPr>
              <a:t>1.0</a:t>
            </a:r>
            <a:r>
              <a:rPr lang="en-US" sz="2400" dirty="0">
                <a:solidFill>
                  <a:srgbClr val="1C2674"/>
                </a:solidFill>
                <a:latin typeface="Corbel" panose="020B0503020204020204" pitchFamily="34" charset="0"/>
                <a:hlinkClick r:id="rId4" action="ppaction://hlinksldjump"/>
              </a:rPr>
              <a:t>: First Level Examiners (COE)</a:t>
            </a:r>
            <a:endParaRPr lang="en-US" sz="2400" dirty="0">
              <a:solidFill>
                <a:srgbClr val="1C2674"/>
              </a:solidFill>
              <a:latin typeface="Corbel" panose="020B0503020204020204" pitchFamily="34" charset="0"/>
            </a:endParaRPr>
          </a:p>
          <a:p>
            <a:pPr marL="342900" indent="-342900" algn="l">
              <a:buFont typeface="Wingdings" panose="05000000000000000000" pitchFamily="2" charset="2"/>
              <a:buChar char="Ø"/>
            </a:pPr>
            <a:r>
              <a:rPr lang="en-US" sz="2400" b="1" dirty="0">
                <a:solidFill>
                  <a:srgbClr val="1C2674"/>
                </a:solidFill>
                <a:latin typeface="Corbel" panose="020B0503020204020204" pitchFamily="34" charset="0"/>
                <a:hlinkClick r:id="rId5" action="ppaction://hlinksldjump"/>
              </a:rPr>
              <a:t>2.0: </a:t>
            </a:r>
            <a:r>
              <a:rPr lang="en-US" sz="2400" dirty="0">
                <a:solidFill>
                  <a:srgbClr val="1C2674"/>
                </a:solidFill>
                <a:latin typeface="Corbel" panose="020B0503020204020204" pitchFamily="34" charset="0"/>
                <a:hlinkClick r:id="rId5" action="ppaction://hlinksldjump"/>
              </a:rPr>
              <a:t>Second Level Examiners (CCE)</a:t>
            </a:r>
            <a:endParaRPr lang="en-US" sz="2400" dirty="0">
              <a:solidFill>
                <a:srgbClr val="1C2674"/>
              </a:solidFill>
              <a:latin typeface="Corbel" panose="020B0503020204020204" pitchFamily="34" charset="0"/>
            </a:endParaRPr>
          </a:p>
          <a:p>
            <a:pPr marL="342900" indent="-342900" algn="l">
              <a:buFont typeface="Wingdings" panose="05000000000000000000" pitchFamily="2" charset="2"/>
              <a:buChar char="Ø"/>
            </a:pPr>
            <a:r>
              <a:rPr lang="en-US" sz="2400" b="1" dirty="0">
                <a:solidFill>
                  <a:srgbClr val="1C2674"/>
                </a:solidFill>
                <a:latin typeface="Corbel" panose="020B0503020204020204" pitchFamily="34" charset="0"/>
                <a:hlinkClick r:id="rId6" action="ppaction://hlinksldjump"/>
              </a:rPr>
              <a:t>3.0</a:t>
            </a:r>
            <a:r>
              <a:rPr lang="en-US" sz="2400" dirty="0">
                <a:solidFill>
                  <a:srgbClr val="1C2674"/>
                </a:solidFill>
                <a:latin typeface="Corbel" panose="020B0503020204020204" pitchFamily="34" charset="0"/>
                <a:hlinkClick r:id="rId6" action="ppaction://hlinksldjump"/>
              </a:rPr>
              <a:t>: Third Level Examiners (CEIC)</a:t>
            </a:r>
            <a:endParaRPr lang="en-US" sz="2400" dirty="0">
              <a:solidFill>
                <a:srgbClr val="1C2674"/>
              </a:solidFill>
              <a:latin typeface="Corbel" panose="020B0503020204020204" pitchFamily="34" charset="0"/>
            </a:endParaRPr>
          </a:p>
          <a:p>
            <a:pPr marL="342900" indent="-342900" algn="l">
              <a:buFont typeface="Wingdings" panose="05000000000000000000" pitchFamily="2" charset="2"/>
              <a:buChar char="Ø"/>
            </a:pPr>
            <a:r>
              <a:rPr lang="en-US" sz="2400" b="1" dirty="0">
                <a:solidFill>
                  <a:srgbClr val="1C2674"/>
                </a:solidFill>
                <a:latin typeface="Corbel" panose="020B0503020204020204" pitchFamily="34" charset="0"/>
                <a:hlinkClick r:id="rId7" action="ppaction://hlinksldjump"/>
              </a:rPr>
              <a:t>4.0</a:t>
            </a:r>
            <a:r>
              <a:rPr lang="en-US" sz="2400" dirty="0">
                <a:solidFill>
                  <a:srgbClr val="1C2674"/>
                </a:solidFill>
                <a:latin typeface="Corbel" panose="020B0503020204020204" pitchFamily="34" charset="0"/>
                <a:hlinkClick r:id="rId7" action="ppaction://hlinksldjump"/>
              </a:rPr>
              <a:t>: Fourth Level Examiners (CEM/CSBE)</a:t>
            </a:r>
            <a:endParaRPr lang="en-US" sz="2400" dirty="0">
              <a:solidFill>
                <a:srgbClr val="1C2674"/>
              </a:solidFill>
              <a:latin typeface="Corbel" panose="020B0503020204020204" pitchFamily="34" charset="0"/>
            </a:endParaRPr>
          </a:p>
        </p:txBody>
      </p:sp>
      <p:pic>
        <p:nvPicPr>
          <p:cNvPr id="4" name="Picture 3"/>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3352800" y="433527"/>
            <a:ext cx="2257143" cy="809524"/>
          </a:xfrm>
          <a:prstGeom prst="rect">
            <a:avLst/>
          </a:prstGeom>
        </p:spPr>
      </p:pic>
      <p:sp>
        <p:nvSpPr>
          <p:cNvPr id="5" name="TextBox 4"/>
          <p:cNvSpPr txBox="1"/>
          <p:nvPr/>
        </p:nvSpPr>
        <p:spPr>
          <a:xfrm>
            <a:off x="1787769" y="6096000"/>
            <a:ext cx="5638800" cy="307777"/>
          </a:xfrm>
          <a:prstGeom prst="rect">
            <a:avLst/>
          </a:prstGeom>
          <a:noFill/>
        </p:spPr>
        <p:txBody>
          <a:bodyPr wrap="square" rtlCol="0">
            <a:spAutoFit/>
          </a:bodyPr>
          <a:lstStyle/>
          <a:p>
            <a:pPr algn="ctr"/>
            <a:r>
              <a:rPr lang="en-US" sz="1400" dirty="0">
                <a:latin typeface="Corbel" panose="020B0503020204020204" pitchFamily="34" charset="0"/>
              </a:rPr>
              <a:t>(Click the         icon to return to this homepage)</a:t>
            </a:r>
            <a:endParaRPr lang="en-US" sz="1400" dirty="0"/>
          </a:p>
        </p:txBody>
      </p:sp>
      <p:pic>
        <p:nvPicPr>
          <p:cNvPr id="6" name="Picture 5"/>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flipH="1">
            <a:off x="3655288" y="6134141"/>
            <a:ext cx="228600" cy="231494"/>
          </a:xfrm>
          <a:prstGeom prst="rect">
            <a:avLst/>
          </a:prstGeom>
        </p:spPr>
      </p:pic>
    </p:spTree>
    <p:extLst>
      <p:ext uri="{BB962C8B-B14F-4D97-AF65-F5344CB8AC3E}">
        <p14:creationId xmlns:p14="http://schemas.microsoft.com/office/powerpoint/2010/main" val="263830292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Diagram 2"/>
          <p:cNvGraphicFramePr/>
          <p:nvPr>
            <p:extLst>
              <p:ext uri="{D42A27DB-BD31-4B8C-83A1-F6EECF244321}">
                <p14:modId xmlns:p14="http://schemas.microsoft.com/office/powerpoint/2010/main" val="2237952241"/>
              </p:ext>
            </p:extLst>
          </p:nvPr>
        </p:nvGraphicFramePr>
        <p:xfrm>
          <a:off x="304800" y="762000"/>
          <a:ext cx="8458200" cy="5638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4" name="Table 3"/>
          <p:cNvGraphicFramePr>
            <a:graphicFrameLocks noGrp="1"/>
          </p:cNvGraphicFramePr>
          <p:nvPr>
            <p:extLst>
              <p:ext uri="{D42A27DB-BD31-4B8C-83A1-F6EECF244321}">
                <p14:modId xmlns:p14="http://schemas.microsoft.com/office/powerpoint/2010/main" val="1003334266"/>
              </p:ext>
            </p:extLst>
          </p:nvPr>
        </p:nvGraphicFramePr>
        <p:xfrm>
          <a:off x="1981200" y="3127131"/>
          <a:ext cx="5105400" cy="1097280"/>
        </p:xfrm>
        <a:graphic>
          <a:graphicData uri="http://schemas.openxmlformats.org/drawingml/2006/table">
            <a:tbl>
              <a:tblPr firstRow="1" bandRow="1">
                <a:tableStyleId>{5C22544A-7EE6-4342-B048-85BDC9FD1C3A}</a:tableStyleId>
              </a:tblPr>
              <a:tblGrid>
                <a:gridCol w="2552700">
                  <a:extLst>
                    <a:ext uri="{9D8B030D-6E8A-4147-A177-3AD203B41FA5}">
                      <a16:colId xmlns:a16="http://schemas.microsoft.com/office/drawing/2014/main" val="20000"/>
                    </a:ext>
                  </a:extLst>
                </a:gridCol>
                <a:gridCol w="2552700">
                  <a:extLst>
                    <a:ext uri="{9D8B030D-6E8A-4147-A177-3AD203B41FA5}">
                      <a16:colId xmlns:a16="http://schemas.microsoft.com/office/drawing/2014/main" val="20001"/>
                    </a:ext>
                  </a:extLst>
                </a:gridCol>
              </a:tblGrid>
              <a:tr h="45720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a:solidFill>
                            <a:schemeClr val="tx1"/>
                          </a:solidFill>
                          <a:latin typeface="Corbel" panose="020B0503020204020204" pitchFamily="34" charset="0"/>
                          <a:cs typeface="Arial" panose="020B0604020202020204" pitchFamily="34" charset="0"/>
                        </a:rPr>
                        <a:t>Effectively adheres to examination procedures and policies</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a:solidFill>
                            <a:schemeClr val="tx1"/>
                          </a:solidFill>
                          <a:latin typeface="Corbel" panose="020B0503020204020204" pitchFamily="34" charset="0"/>
                          <a:cs typeface="Arial" panose="020B0604020202020204" pitchFamily="34" charset="0"/>
                        </a:rPr>
                        <a:t>Effectively organizes assignments</a:t>
                      </a:r>
                    </a:p>
                  </a:txBody>
                  <a:tcPr>
                    <a:solidFill>
                      <a:schemeClr val="bg1">
                        <a:lumMod val="85000"/>
                      </a:schemeClr>
                    </a:solidFill>
                  </a:tcPr>
                </a:tc>
                <a:extLst>
                  <a:ext uri="{0D108BD9-81ED-4DB2-BD59-A6C34878D82A}">
                    <a16:rowId xmlns:a16="http://schemas.microsoft.com/office/drawing/2014/main" val="10000"/>
                  </a:ext>
                </a:extLst>
              </a:tr>
              <a:tr h="64008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1" dirty="0">
                          <a:solidFill>
                            <a:schemeClr val="tx1"/>
                          </a:solidFill>
                          <a:latin typeface="Corbel" panose="020B0503020204020204" pitchFamily="34" charset="0"/>
                          <a:cs typeface="Arial" panose="020B0604020202020204" pitchFamily="34" charset="0"/>
                        </a:rPr>
                        <a:t>Ensures pre-examination planning and requests are successfully completed in a timely manner</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1" dirty="0">
                          <a:solidFill>
                            <a:schemeClr val="tx1"/>
                          </a:solidFill>
                          <a:latin typeface="Corbel" panose="020B0503020204020204" pitchFamily="34" charset="0"/>
                          <a:cs typeface="Arial" panose="020B0604020202020204" pitchFamily="34" charset="0"/>
                        </a:rPr>
                        <a:t>Organizes and effectively documents </a:t>
                      </a:r>
                      <a:r>
                        <a:rPr lang="en-US" sz="1200" b="1" dirty="0" err="1">
                          <a:solidFill>
                            <a:schemeClr val="tx1"/>
                          </a:solidFill>
                          <a:latin typeface="Corbel" panose="020B0503020204020204" pitchFamily="34" charset="0"/>
                          <a:cs typeface="Arial" panose="020B0604020202020204" pitchFamily="34" charset="0"/>
                        </a:rPr>
                        <a:t>workpapers</a:t>
                      </a:r>
                      <a:r>
                        <a:rPr lang="en-US" sz="1200" b="1" dirty="0">
                          <a:solidFill>
                            <a:schemeClr val="tx1"/>
                          </a:solidFill>
                          <a:latin typeface="Corbel" panose="020B0503020204020204" pitchFamily="34" charset="0"/>
                          <a:cs typeface="Arial" panose="020B0604020202020204" pitchFamily="34" charset="0"/>
                        </a:rPr>
                        <a:t> according to prescribed procedures</a:t>
                      </a:r>
                      <a:endParaRPr lang="en-US" sz="1200" b="1" dirty="0">
                        <a:solidFill>
                          <a:schemeClr val="tx1"/>
                        </a:solidFill>
                        <a:latin typeface="Corbel" panose="020B0503020204020204" pitchFamily="34" charset="0"/>
                      </a:endParaRPr>
                    </a:p>
                  </a:txBody>
                  <a:tcPr>
                    <a:solidFill>
                      <a:schemeClr val="bg1">
                        <a:lumMod val="85000"/>
                      </a:schemeClr>
                    </a:solidFill>
                  </a:tcPr>
                </a:tc>
                <a:extLst>
                  <a:ext uri="{0D108BD9-81ED-4DB2-BD59-A6C34878D82A}">
                    <a16:rowId xmlns:a16="http://schemas.microsoft.com/office/drawing/2014/main" val="10001"/>
                  </a:ext>
                </a:extLst>
              </a:tr>
            </a:tbl>
          </a:graphicData>
        </a:graphic>
      </p:graphicFrame>
      <p:sp>
        <p:nvSpPr>
          <p:cNvPr id="5" name="Rectangle 4"/>
          <p:cNvSpPr/>
          <p:nvPr/>
        </p:nvSpPr>
        <p:spPr>
          <a:xfrm>
            <a:off x="198120" y="99060"/>
            <a:ext cx="4038600" cy="381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b="1" dirty="0">
                <a:solidFill>
                  <a:srgbClr val="1C2674"/>
                </a:solidFill>
                <a:latin typeface="Corbel" panose="020B0503020204020204" pitchFamily="34" charset="0"/>
                <a:cs typeface="Arial" panose="020B0604020202020204" pitchFamily="34" charset="0"/>
              </a:rPr>
              <a:t>Competency 1: TECHNICAL</a:t>
            </a:r>
          </a:p>
        </p:txBody>
      </p:sp>
      <p:sp>
        <p:nvSpPr>
          <p:cNvPr id="6" name="TextBox 5">
            <a:hlinkClick r:id="rId7" action="ppaction://hlinksldjump"/>
          </p:cNvPr>
          <p:cNvSpPr txBox="1"/>
          <p:nvPr/>
        </p:nvSpPr>
        <p:spPr>
          <a:xfrm>
            <a:off x="6781800" y="6477000"/>
            <a:ext cx="2362200" cy="307777"/>
          </a:xfrm>
          <a:prstGeom prst="rect">
            <a:avLst/>
          </a:prstGeom>
          <a:noFill/>
        </p:spPr>
        <p:txBody>
          <a:bodyPr wrap="square" rtlCol="0">
            <a:spAutoFit/>
          </a:bodyPr>
          <a:lstStyle/>
          <a:p>
            <a:r>
              <a:rPr lang="en-US" sz="1400" b="1" dirty="0">
                <a:solidFill>
                  <a:srgbClr val="1C2674"/>
                </a:solidFill>
                <a:effectLst>
                  <a:outerShdw blurRad="38100" dist="38100" dir="2700000" algn="tl">
                    <a:srgbClr val="000000">
                      <a:alpha val="43137"/>
                    </a:srgbClr>
                  </a:outerShdw>
                </a:effectLst>
                <a:latin typeface="Corbel" panose="020B0503020204020204" pitchFamily="34" charset="0"/>
              </a:rPr>
              <a:t>BACK TO COMPETENCIES</a:t>
            </a:r>
          </a:p>
        </p:txBody>
      </p:sp>
      <p:sp>
        <p:nvSpPr>
          <p:cNvPr id="2" name="Rectangle 1">
            <a:hlinkClick r:id="rId8"/>
          </p:cNvPr>
          <p:cNvSpPr/>
          <p:nvPr/>
        </p:nvSpPr>
        <p:spPr>
          <a:xfrm>
            <a:off x="4876800" y="1600200"/>
            <a:ext cx="1066800" cy="381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28593989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98120" y="152400"/>
            <a:ext cx="4038600" cy="381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b="1" dirty="0">
                <a:solidFill>
                  <a:srgbClr val="1C2674"/>
                </a:solidFill>
                <a:latin typeface="Corbel" panose="020B0503020204020204" pitchFamily="34" charset="0"/>
                <a:cs typeface="Arial" panose="020B0604020202020204" pitchFamily="34" charset="0"/>
              </a:rPr>
              <a:t>Competency 2: CONCEPTUAL</a:t>
            </a:r>
          </a:p>
        </p:txBody>
      </p:sp>
      <p:graphicFrame>
        <p:nvGraphicFramePr>
          <p:cNvPr id="4" name="Table 3"/>
          <p:cNvGraphicFramePr>
            <a:graphicFrameLocks noGrp="1"/>
          </p:cNvGraphicFramePr>
          <p:nvPr>
            <p:extLst>
              <p:ext uri="{D42A27DB-BD31-4B8C-83A1-F6EECF244321}">
                <p14:modId xmlns:p14="http://schemas.microsoft.com/office/powerpoint/2010/main" val="3597124595"/>
              </p:ext>
            </p:extLst>
          </p:nvPr>
        </p:nvGraphicFramePr>
        <p:xfrm>
          <a:off x="1600200" y="4343400"/>
          <a:ext cx="6096000" cy="370840"/>
        </p:xfrm>
        <a:graphic>
          <a:graphicData uri="http://schemas.openxmlformats.org/drawingml/2006/table">
            <a:tbl>
              <a:tblPr firstRow="1" bandRow="1">
                <a:tableStyleId>{5C22544A-7EE6-4342-B048-85BDC9FD1C3A}</a:tableStyleId>
              </a:tblPr>
              <a:tblGrid>
                <a:gridCol w="3048000">
                  <a:extLst>
                    <a:ext uri="{9D8B030D-6E8A-4147-A177-3AD203B41FA5}">
                      <a16:colId xmlns:a16="http://schemas.microsoft.com/office/drawing/2014/main" val="20000"/>
                    </a:ext>
                  </a:extLst>
                </a:gridCol>
                <a:gridCol w="3048000">
                  <a:extLst>
                    <a:ext uri="{9D8B030D-6E8A-4147-A177-3AD203B41FA5}">
                      <a16:colId xmlns:a16="http://schemas.microsoft.com/office/drawing/2014/main" val="20001"/>
                    </a:ext>
                  </a:extLst>
                </a:gridCol>
              </a:tblGrid>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900" dirty="0">
                          <a:solidFill>
                            <a:schemeClr val="tx1"/>
                          </a:solidFill>
                          <a:latin typeface="Arial" panose="020B0604020202020204" pitchFamily="34" charset="0"/>
                          <a:cs typeface="Arial" panose="020B0604020202020204" pitchFamily="34" charset="0"/>
                        </a:rPr>
                        <a:t>Effectively follows established examination procedures to collect and analyze data</a:t>
                      </a:r>
                    </a:p>
                  </a:txBody>
                  <a:tcPr>
                    <a:solidFill>
                      <a:schemeClr val="bg1">
                        <a:lumMod val="85000"/>
                      </a:schemeClr>
                    </a:solidFill>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en-US" sz="900" dirty="0">
                          <a:solidFill>
                            <a:schemeClr val="tx1"/>
                          </a:solidFill>
                          <a:latin typeface="Arial" panose="020B0604020202020204" pitchFamily="34" charset="0"/>
                          <a:cs typeface="Arial" panose="020B0604020202020204" pitchFamily="34" charset="0"/>
                        </a:rPr>
                        <a:t>Develops correct conclusions from collected data</a:t>
                      </a:r>
                    </a:p>
                  </a:txBody>
                  <a:tcPr>
                    <a:solidFill>
                      <a:schemeClr val="bg1">
                        <a:lumMod val="85000"/>
                      </a:schemeClr>
                    </a:solidFill>
                  </a:tcPr>
                </a:tc>
                <a:extLst>
                  <a:ext uri="{0D108BD9-81ED-4DB2-BD59-A6C34878D82A}">
                    <a16:rowId xmlns:a16="http://schemas.microsoft.com/office/drawing/2014/main" val="10000"/>
                  </a:ext>
                </a:extLst>
              </a:tr>
            </a:tbl>
          </a:graphicData>
        </a:graphic>
      </p:graphicFrame>
      <p:graphicFrame>
        <p:nvGraphicFramePr>
          <p:cNvPr id="5" name="Diagram 4"/>
          <p:cNvGraphicFramePr/>
          <p:nvPr>
            <p:extLst>
              <p:ext uri="{D42A27DB-BD31-4B8C-83A1-F6EECF244321}">
                <p14:modId xmlns:p14="http://schemas.microsoft.com/office/powerpoint/2010/main" val="1036300684"/>
              </p:ext>
            </p:extLst>
          </p:nvPr>
        </p:nvGraphicFramePr>
        <p:xfrm>
          <a:off x="304800" y="762000"/>
          <a:ext cx="8458200" cy="564184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6" name="Table 5"/>
          <p:cNvGraphicFramePr>
            <a:graphicFrameLocks noGrp="1"/>
          </p:cNvGraphicFramePr>
          <p:nvPr>
            <p:extLst>
              <p:ext uri="{D42A27DB-BD31-4B8C-83A1-F6EECF244321}">
                <p14:modId xmlns:p14="http://schemas.microsoft.com/office/powerpoint/2010/main" val="2646097068"/>
              </p:ext>
            </p:extLst>
          </p:nvPr>
        </p:nvGraphicFramePr>
        <p:xfrm>
          <a:off x="2362200" y="3212123"/>
          <a:ext cx="4343400" cy="731520"/>
        </p:xfrm>
        <a:graphic>
          <a:graphicData uri="http://schemas.openxmlformats.org/drawingml/2006/table">
            <a:tbl>
              <a:tblPr firstRow="1" bandRow="1">
                <a:tableStyleId>{5C22544A-7EE6-4342-B048-85BDC9FD1C3A}</a:tableStyleId>
              </a:tblPr>
              <a:tblGrid>
                <a:gridCol w="2171700">
                  <a:extLst>
                    <a:ext uri="{9D8B030D-6E8A-4147-A177-3AD203B41FA5}">
                      <a16:colId xmlns:a16="http://schemas.microsoft.com/office/drawing/2014/main" val="20000"/>
                    </a:ext>
                  </a:extLst>
                </a:gridCol>
                <a:gridCol w="2171700">
                  <a:extLst>
                    <a:ext uri="{9D8B030D-6E8A-4147-A177-3AD203B41FA5}">
                      <a16:colId xmlns:a16="http://schemas.microsoft.com/office/drawing/2014/main" val="20001"/>
                    </a:ext>
                  </a:extLst>
                </a:gridCol>
              </a:tblGrid>
              <a:tr h="73152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a:solidFill>
                            <a:schemeClr val="tx1"/>
                          </a:solidFill>
                          <a:latin typeface="Corbel" panose="020B0503020204020204" pitchFamily="34" charset="0"/>
                          <a:cs typeface="Arial" panose="020B0604020202020204" pitchFamily="34" charset="0"/>
                        </a:rPr>
                        <a:t>Effectively follows established examination procedures to collect and analyze data</a:t>
                      </a:r>
                    </a:p>
                  </a:txBody>
                  <a:tcPr anchor="ctr">
                    <a:solidFill>
                      <a:schemeClr val="bg1">
                        <a:lumMod val="85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a:solidFill>
                            <a:schemeClr val="tx1"/>
                          </a:solidFill>
                          <a:latin typeface="Corbel" panose="020B0503020204020204" pitchFamily="34" charset="0"/>
                          <a:cs typeface="Arial" panose="020B0604020202020204" pitchFamily="34" charset="0"/>
                        </a:rPr>
                        <a:t>Develops correct conclusions from collected data</a:t>
                      </a:r>
                    </a:p>
                  </a:txBody>
                  <a:tcPr anchor="ctr">
                    <a:solidFill>
                      <a:schemeClr val="bg1">
                        <a:lumMod val="85000"/>
                      </a:schemeClr>
                    </a:solidFill>
                  </a:tcPr>
                </a:tc>
                <a:extLst>
                  <a:ext uri="{0D108BD9-81ED-4DB2-BD59-A6C34878D82A}">
                    <a16:rowId xmlns:a16="http://schemas.microsoft.com/office/drawing/2014/main" val="10000"/>
                  </a:ext>
                </a:extLst>
              </a:tr>
            </a:tbl>
          </a:graphicData>
        </a:graphic>
      </p:graphicFrame>
      <p:sp>
        <p:nvSpPr>
          <p:cNvPr id="7" name="TextBox 6">
            <a:hlinkClick r:id="rId7" action="ppaction://hlinksldjump"/>
          </p:cNvPr>
          <p:cNvSpPr txBox="1"/>
          <p:nvPr/>
        </p:nvSpPr>
        <p:spPr>
          <a:xfrm>
            <a:off x="6781800" y="6477000"/>
            <a:ext cx="2362200" cy="307777"/>
          </a:xfrm>
          <a:prstGeom prst="rect">
            <a:avLst/>
          </a:prstGeom>
          <a:noFill/>
        </p:spPr>
        <p:txBody>
          <a:bodyPr wrap="square" rtlCol="0">
            <a:spAutoFit/>
          </a:bodyPr>
          <a:lstStyle/>
          <a:p>
            <a:r>
              <a:rPr lang="en-US" sz="1400" b="1" dirty="0">
                <a:solidFill>
                  <a:srgbClr val="1C2674"/>
                </a:solidFill>
                <a:effectLst>
                  <a:outerShdw blurRad="38100" dist="38100" dir="2700000" algn="tl">
                    <a:srgbClr val="000000">
                      <a:alpha val="43137"/>
                    </a:srgbClr>
                  </a:outerShdw>
                </a:effectLst>
                <a:latin typeface="Corbel" panose="020B0503020204020204" pitchFamily="34" charset="0"/>
              </a:rPr>
              <a:t>BACK TO COMPETENCIES</a:t>
            </a:r>
          </a:p>
        </p:txBody>
      </p:sp>
      <p:sp>
        <p:nvSpPr>
          <p:cNvPr id="9" name="Rectangle 8">
            <a:hlinkClick r:id="rId8"/>
          </p:cNvPr>
          <p:cNvSpPr/>
          <p:nvPr/>
        </p:nvSpPr>
        <p:spPr>
          <a:xfrm>
            <a:off x="457200" y="5319342"/>
            <a:ext cx="3962400" cy="75880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orbel" panose="020B0503020204020204" pitchFamily="34" charset="0"/>
            </a:endParaRPr>
          </a:p>
        </p:txBody>
      </p:sp>
      <p:sp>
        <p:nvSpPr>
          <p:cNvPr id="10" name="Rectangle 9">
            <a:hlinkClick r:id="rId9"/>
          </p:cNvPr>
          <p:cNvSpPr/>
          <p:nvPr/>
        </p:nvSpPr>
        <p:spPr>
          <a:xfrm>
            <a:off x="4838700" y="5319342"/>
            <a:ext cx="3733800" cy="609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orbel" panose="020B0503020204020204" pitchFamily="34" charset="0"/>
            </a:endParaRPr>
          </a:p>
        </p:txBody>
      </p:sp>
    </p:spTree>
    <p:extLst>
      <p:ext uri="{BB962C8B-B14F-4D97-AF65-F5344CB8AC3E}">
        <p14:creationId xmlns:p14="http://schemas.microsoft.com/office/powerpoint/2010/main" val="238612055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98120" y="152400"/>
            <a:ext cx="4038600" cy="381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b="1" dirty="0">
                <a:solidFill>
                  <a:srgbClr val="1C2674"/>
                </a:solidFill>
                <a:latin typeface="Corbel" panose="020B0503020204020204" pitchFamily="34" charset="0"/>
                <a:cs typeface="Arial" panose="020B0604020202020204" pitchFamily="34" charset="0"/>
              </a:rPr>
              <a:t>Competency 3: LEGAL/COMPLIANCE</a:t>
            </a:r>
          </a:p>
        </p:txBody>
      </p:sp>
      <p:graphicFrame>
        <p:nvGraphicFramePr>
          <p:cNvPr id="8" name="Diagram 7"/>
          <p:cNvGraphicFramePr/>
          <p:nvPr>
            <p:extLst>
              <p:ext uri="{D42A27DB-BD31-4B8C-83A1-F6EECF244321}">
                <p14:modId xmlns:p14="http://schemas.microsoft.com/office/powerpoint/2010/main" val="1254983310"/>
              </p:ext>
            </p:extLst>
          </p:nvPr>
        </p:nvGraphicFramePr>
        <p:xfrm>
          <a:off x="323850" y="891540"/>
          <a:ext cx="8458200" cy="564184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0" name="TextBox 9">
            <a:hlinkClick r:id="rId7" action="ppaction://hlinksldjump"/>
          </p:cNvPr>
          <p:cNvSpPr txBox="1"/>
          <p:nvPr/>
        </p:nvSpPr>
        <p:spPr>
          <a:xfrm>
            <a:off x="6781800" y="6550223"/>
            <a:ext cx="2362200" cy="307777"/>
          </a:xfrm>
          <a:prstGeom prst="rect">
            <a:avLst/>
          </a:prstGeom>
          <a:noFill/>
        </p:spPr>
        <p:txBody>
          <a:bodyPr wrap="square" rtlCol="0">
            <a:spAutoFit/>
          </a:bodyPr>
          <a:lstStyle/>
          <a:p>
            <a:r>
              <a:rPr lang="en-US" sz="1400" b="1" dirty="0">
                <a:solidFill>
                  <a:srgbClr val="1C2674"/>
                </a:solidFill>
                <a:effectLst>
                  <a:outerShdw blurRad="38100" dist="38100" dir="2700000" algn="tl">
                    <a:srgbClr val="000000">
                      <a:alpha val="43137"/>
                    </a:srgbClr>
                  </a:outerShdw>
                </a:effectLst>
                <a:latin typeface="Corbel" panose="020B0503020204020204" pitchFamily="34" charset="0"/>
              </a:rPr>
              <a:t>BACK TO COMPETENCIES</a:t>
            </a:r>
          </a:p>
        </p:txBody>
      </p:sp>
      <p:graphicFrame>
        <p:nvGraphicFramePr>
          <p:cNvPr id="9" name="Table 8"/>
          <p:cNvGraphicFramePr>
            <a:graphicFrameLocks noGrp="1"/>
          </p:cNvGraphicFramePr>
          <p:nvPr>
            <p:extLst>
              <p:ext uri="{D42A27DB-BD31-4B8C-83A1-F6EECF244321}">
                <p14:modId xmlns:p14="http://schemas.microsoft.com/office/powerpoint/2010/main" val="3930939851"/>
              </p:ext>
            </p:extLst>
          </p:nvPr>
        </p:nvGraphicFramePr>
        <p:xfrm>
          <a:off x="2331720" y="3473450"/>
          <a:ext cx="4343400" cy="518160"/>
        </p:xfrm>
        <a:graphic>
          <a:graphicData uri="http://schemas.openxmlformats.org/drawingml/2006/table">
            <a:tbl>
              <a:tblPr firstRow="1" bandRow="1">
                <a:tableStyleId>{5C22544A-7EE6-4342-B048-85BDC9FD1C3A}</a:tableStyleId>
              </a:tblPr>
              <a:tblGrid>
                <a:gridCol w="4343400">
                  <a:extLst>
                    <a:ext uri="{9D8B030D-6E8A-4147-A177-3AD203B41FA5}">
                      <a16:colId xmlns:a16="http://schemas.microsoft.com/office/drawing/2014/main" val="20000"/>
                    </a:ext>
                  </a:extLst>
                </a:gridCol>
              </a:tblGrid>
              <a:tr h="51816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latin typeface="Corbel" panose="020B0503020204020204" pitchFamily="34" charset="0"/>
                          <a:cs typeface="Arial" panose="020B0604020202020204" pitchFamily="34" charset="0"/>
                        </a:rPr>
                        <a:t>Effectively demonstrates knowledge of policies, procedures, laws, rules and regulations</a:t>
                      </a:r>
                    </a:p>
                  </a:txBody>
                  <a:tcPr anchor="ctr">
                    <a:solidFill>
                      <a:schemeClr val="bg1">
                        <a:lumMod val="85000"/>
                      </a:schemeClr>
                    </a:solidFill>
                  </a:tcPr>
                </a:tc>
                <a:extLst>
                  <a:ext uri="{0D108BD9-81ED-4DB2-BD59-A6C34878D82A}">
                    <a16:rowId xmlns:a16="http://schemas.microsoft.com/office/drawing/2014/main" val="10000"/>
                  </a:ext>
                </a:extLst>
              </a:tr>
            </a:tbl>
          </a:graphicData>
        </a:graphic>
      </p:graphicFrame>
    </p:spTree>
    <p:extLst>
      <p:ext uri="{BB962C8B-B14F-4D97-AF65-F5344CB8AC3E}">
        <p14:creationId xmlns:p14="http://schemas.microsoft.com/office/powerpoint/2010/main" val="310885676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98120" y="152400"/>
            <a:ext cx="4038600" cy="381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b="1" dirty="0">
                <a:solidFill>
                  <a:srgbClr val="1C2674"/>
                </a:solidFill>
                <a:latin typeface="Corbel" panose="020B0503020204020204" pitchFamily="34" charset="0"/>
                <a:cs typeface="Arial" panose="020B0604020202020204" pitchFamily="34" charset="0"/>
              </a:rPr>
              <a:t>Competency 4: HUMAN RELATIONS</a:t>
            </a:r>
          </a:p>
        </p:txBody>
      </p:sp>
      <p:graphicFrame>
        <p:nvGraphicFramePr>
          <p:cNvPr id="3" name="Diagram 2"/>
          <p:cNvGraphicFramePr/>
          <p:nvPr>
            <p:extLst>
              <p:ext uri="{D42A27DB-BD31-4B8C-83A1-F6EECF244321}">
                <p14:modId xmlns:p14="http://schemas.microsoft.com/office/powerpoint/2010/main" val="657800753"/>
              </p:ext>
            </p:extLst>
          </p:nvPr>
        </p:nvGraphicFramePr>
        <p:xfrm>
          <a:off x="327660" y="838200"/>
          <a:ext cx="8458200" cy="5638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4" name="Table 3"/>
          <p:cNvGraphicFramePr>
            <a:graphicFrameLocks noGrp="1"/>
          </p:cNvGraphicFramePr>
          <p:nvPr>
            <p:extLst>
              <p:ext uri="{D42A27DB-BD31-4B8C-83A1-F6EECF244321}">
                <p14:modId xmlns:p14="http://schemas.microsoft.com/office/powerpoint/2010/main" val="1688781890"/>
              </p:ext>
            </p:extLst>
          </p:nvPr>
        </p:nvGraphicFramePr>
        <p:xfrm>
          <a:off x="1733547" y="2983523"/>
          <a:ext cx="5638802" cy="1463040"/>
        </p:xfrm>
        <a:graphic>
          <a:graphicData uri="http://schemas.openxmlformats.org/drawingml/2006/table">
            <a:tbl>
              <a:tblPr firstRow="1" bandRow="1">
                <a:tableStyleId>{5C22544A-7EE6-4342-B048-85BDC9FD1C3A}</a:tableStyleId>
              </a:tblPr>
              <a:tblGrid>
                <a:gridCol w="2819401">
                  <a:extLst>
                    <a:ext uri="{9D8B030D-6E8A-4147-A177-3AD203B41FA5}">
                      <a16:colId xmlns:a16="http://schemas.microsoft.com/office/drawing/2014/main" val="20000"/>
                    </a:ext>
                  </a:extLst>
                </a:gridCol>
                <a:gridCol w="2819401">
                  <a:extLst>
                    <a:ext uri="{9D8B030D-6E8A-4147-A177-3AD203B41FA5}">
                      <a16:colId xmlns:a16="http://schemas.microsoft.com/office/drawing/2014/main" val="20001"/>
                    </a:ext>
                  </a:extLst>
                </a:gridCol>
              </a:tblGrid>
              <a:tr h="64008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a:solidFill>
                            <a:schemeClr val="tx1"/>
                          </a:solidFill>
                          <a:latin typeface="Corbel" panose="020B0503020204020204" pitchFamily="34" charset="0"/>
                          <a:cs typeface="Arial" panose="020B0604020202020204" pitchFamily="34" charset="0"/>
                        </a:rPr>
                        <a:t>Effectively and clearly communicates with financial institution personnel to obtain information</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a:solidFill>
                            <a:schemeClr val="tx1"/>
                          </a:solidFill>
                          <a:latin typeface="Corbel" panose="020B0503020204020204" pitchFamily="34" charset="0"/>
                          <a:cs typeface="Arial" panose="020B0604020202020204" pitchFamily="34" charset="0"/>
                        </a:rPr>
                        <a:t>Effectively and clearly communicates examination findings to supervisory personnel</a:t>
                      </a:r>
                    </a:p>
                  </a:txBody>
                  <a:tcPr>
                    <a:solidFill>
                      <a:schemeClr val="bg1">
                        <a:lumMod val="85000"/>
                      </a:schemeClr>
                    </a:solidFill>
                  </a:tcPr>
                </a:tc>
                <a:extLst>
                  <a:ext uri="{0D108BD9-81ED-4DB2-BD59-A6C34878D82A}">
                    <a16:rowId xmlns:a16="http://schemas.microsoft.com/office/drawing/2014/main" val="10000"/>
                  </a:ext>
                </a:extLst>
              </a:tr>
              <a:tr h="82296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1" dirty="0">
                          <a:solidFill>
                            <a:schemeClr val="tx1"/>
                          </a:solidFill>
                          <a:latin typeface="Corbel" panose="020B0503020204020204" pitchFamily="34" charset="0"/>
                          <a:cs typeface="Arial" panose="020B0604020202020204" pitchFamily="34" charset="0"/>
                        </a:rPr>
                        <a:t>Effectively prepares written comments that are accurate, grammatically correct, logically arranged, and factually support any conclusions drawn</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1" dirty="0">
                          <a:solidFill>
                            <a:schemeClr val="tx1"/>
                          </a:solidFill>
                          <a:latin typeface="Corbel" panose="020B0503020204020204" pitchFamily="34" charset="0"/>
                          <a:cs typeface="Arial" panose="020B0604020202020204" pitchFamily="34" charset="0"/>
                        </a:rPr>
                        <a:t>Works effectively with others to achieve common goals</a:t>
                      </a:r>
                      <a:endParaRPr lang="en-US" sz="1200" b="1" dirty="0">
                        <a:solidFill>
                          <a:schemeClr val="tx1"/>
                        </a:solidFill>
                        <a:latin typeface="Corbel" panose="020B0503020204020204" pitchFamily="34" charset="0"/>
                      </a:endParaRPr>
                    </a:p>
                  </a:txBody>
                  <a:tcPr anchor="ctr">
                    <a:solidFill>
                      <a:schemeClr val="bg1">
                        <a:lumMod val="85000"/>
                      </a:schemeClr>
                    </a:solidFill>
                  </a:tcPr>
                </a:tc>
                <a:extLst>
                  <a:ext uri="{0D108BD9-81ED-4DB2-BD59-A6C34878D82A}">
                    <a16:rowId xmlns:a16="http://schemas.microsoft.com/office/drawing/2014/main" val="10001"/>
                  </a:ext>
                </a:extLst>
              </a:tr>
            </a:tbl>
          </a:graphicData>
        </a:graphic>
      </p:graphicFrame>
      <p:sp>
        <p:nvSpPr>
          <p:cNvPr id="5" name="TextBox 4">
            <a:hlinkClick r:id="rId7" action="ppaction://hlinksldjump"/>
          </p:cNvPr>
          <p:cNvSpPr txBox="1"/>
          <p:nvPr/>
        </p:nvSpPr>
        <p:spPr>
          <a:xfrm>
            <a:off x="6781800" y="6477000"/>
            <a:ext cx="2362200" cy="307777"/>
          </a:xfrm>
          <a:prstGeom prst="rect">
            <a:avLst/>
          </a:prstGeom>
          <a:noFill/>
        </p:spPr>
        <p:txBody>
          <a:bodyPr wrap="square" rtlCol="0">
            <a:spAutoFit/>
          </a:bodyPr>
          <a:lstStyle/>
          <a:p>
            <a:r>
              <a:rPr lang="en-US" sz="1400" b="1" dirty="0">
                <a:solidFill>
                  <a:srgbClr val="1C2674"/>
                </a:solidFill>
                <a:effectLst>
                  <a:outerShdw blurRad="38100" dist="38100" dir="2700000" algn="tl">
                    <a:srgbClr val="000000">
                      <a:alpha val="43137"/>
                    </a:srgbClr>
                  </a:outerShdw>
                </a:effectLst>
                <a:latin typeface="Corbel" panose="020B0503020204020204" pitchFamily="34" charset="0"/>
              </a:rPr>
              <a:t>BACK TO COMPETENCIES</a:t>
            </a:r>
          </a:p>
        </p:txBody>
      </p:sp>
    </p:spTree>
    <p:extLst>
      <p:ext uri="{BB962C8B-B14F-4D97-AF65-F5344CB8AC3E}">
        <p14:creationId xmlns:p14="http://schemas.microsoft.com/office/powerpoint/2010/main" val="182397799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533400"/>
            <a:ext cx="1005840" cy="45719"/>
          </a:xfrm>
          <a:prstGeom prst="rect">
            <a:avLst/>
          </a:prstGeom>
          <a:solidFill>
            <a:srgbClr val="FF66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6600"/>
              </a:solidFill>
            </a:endParaRPr>
          </a:p>
        </p:txBody>
      </p:sp>
      <p:sp>
        <p:nvSpPr>
          <p:cNvPr id="3" name="Rectangle 2"/>
          <p:cNvSpPr/>
          <p:nvPr/>
        </p:nvSpPr>
        <p:spPr>
          <a:xfrm>
            <a:off x="1316916" y="533400"/>
            <a:ext cx="1005840" cy="45719"/>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p:cNvSpPr/>
          <p:nvPr/>
        </p:nvSpPr>
        <p:spPr>
          <a:xfrm>
            <a:off x="2407020" y="533400"/>
            <a:ext cx="1005840" cy="45719"/>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a:off x="3505200" y="533400"/>
            <a:ext cx="1005840" cy="45719"/>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4594410" y="533400"/>
            <a:ext cx="1005840" cy="45719"/>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6761178" y="533400"/>
            <a:ext cx="1005840" cy="45719"/>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7837842" y="533400"/>
            <a:ext cx="1005840" cy="45719"/>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5682726" y="533399"/>
            <a:ext cx="1005840" cy="45719"/>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a:hlinkClick r:id="rId2" action="ppaction://hlinksldjump"/>
          </p:cNvPr>
          <p:cNvSpPr txBox="1"/>
          <p:nvPr/>
        </p:nvSpPr>
        <p:spPr>
          <a:xfrm>
            <a:off x="234213" y="609600"/>
            <a:ext cx="1005840" cy="533400"/>
          </a:xfrm>
          <a:prstGeom prst="rect">
            <a:avLst/>
          </a:prstGeom>
          <a:noFill/>
        </p:spPr>
        <p:txBody>
          <a:bodyPr wrap="square" lIns="0" tIns="0" rIns="0" bIns="0" rtlCol="0">
            <a:noAutofit/>
          </a:bodyPr>
          <a:lstStyle/>
          <a:p>
            <a:pPr indent="-274320"/>
            <a:r>
              <a:rPr lang="en-US" sz="900" b="1" dirty="0">
                <a:solidFill>
                  <a:srgbClr val="FF6600"/>
                </a:solidFill>
                <a:latin typeface="Myriad Pro Light" panose="020B0403030403020204" pitchFamily="34" charset="0"/>
              </a:rPr>
              <a:t>Your level of experience</a:t>
            </a:r>
          </a:p>
        </p:txBody>
      </p:sp>
      <p:sp>
        <p:nvSpPr>
          <p:cNvPr id="11" name="TextBox 10">
            <a:hlinkClick r:id="rId3" action="ppaction://hlinksldjump"/>
          </p:cNvPr>
          <p:cNvSpPr txBox="1"/>
          <p:nvPr/>
        </p:nvSpPr>
        <p:spPr>
          <a:xfrm>
            <a:off x="1326816" y="609600"/>
            <a:ext cx="1005840" cy="533400"/>
          </a:xfrm>
          <a:prstGeom prst="rect">
            <a:avLst/>
          </a:prstGeom>
          <a:noFill/>
        </p:spPr>
        <p:txBody>
          <a:bodyPr wrap="square" lIns="0" tIns="0" rIns="0" bIns="0" rtlCol="0">
            <a:noAutofit/>
          </a:bodyPr>
          <a:lstStyle/>
          <a:p>
            <a:pPr indent="-274320"/>
            <a:r>
              <a:rPr lang="en-US" sz="900" b="0" dirty="0">
                <a:solidFill>
                  <a:srgbClr val="5F5F5F"/>
                </a:solidFill>
                <a:latin typeface="Myriad Pro Light" panose="020B0403030403020204" pitchFamily="34" charset="0"/>
              </a:rPr>
              <a:t>Proficiency Level</a:t>
            </a:r>
            <a:r>
              <a:rPr lang="en-US" sz="900" b="0" baseline="0" dirty="0">
                <a:solidFill>
                  <a:srgbClr val="5F5F5F"/>
                </a:solidFill>
                <a:latin typeface="Myriad Pro Light" panose="020B0403030403020204" pitchFamily="34" charset="0"/>
              </a:rPr>
              <a:t> for </a:t>
            </a:r>
            <a:r>
              <a:rPr lang="en-US" sz="900" b="0" dirty="0">
                <a:solidFill>
                  <a:srgbClr val="5F5F5F"/>
                </a:solidFill>
                <a:latin typeface="Myriad Pro Light" panose="020B0403030403020204" pitchFamily="34" charset="0"/>
              </a:rPr>
              <a:t>Core Competencies</a:t>
            </a:r>
          </a:p>
        </p:txBody>
      </p:sp>
      <p:sp>
        <p:nvSpPr>
          <p:cNvPr id="12" name="TextBox 11">
            <a:hlinkClick r:id="rId4" action="ppaction://hlinksldjump"/>
          </p:cNvPr>
          <p:cNvSpPr txBox="1"/>
          <p:nvPr/>
        </p:nvSpPr>
        <p:spPr>
          <a:xfrm>
            <a:off x="2419419" y="609600"/>
            <a:ext cx="1005840" cy="533400"/>
          </a:xfrm>
          <a:prstGeom prst="rect">
            <a:avLst/>
          </a:prstGeom>
          <a:noFill/>
        </p:spPr>
        <p:txBody>
          <a:bodyPr wrap="square" lIns="0" tIns="0" rIns="0" bIns="0" rtlCol="0">
            <a:noAutofit/>
          </a:bodyPr>
          <a:lstStyle/>
          <a:p>
            <a:r>
              <a:rPr lang="en-US" sz="900" kern="1200" baseline="0" dirty="0">
                <a:solidFill>
                  <a:srgbClr val="5F5F5F"/>
                </a:solidFill>
                <a:latin typeface="Myriad Pro Light" panose="020B0403030403020204" pitchFamily="34" charset="0"/>
              </a:rPr>
              <a:t>Sample Skills/Tasks required in Year 1</a:t>
            </a:r>
            <a:endParaRPr lang="en-US" sz="900" kern="1200" dirty="0">
              <a:solidFill>
                <a:srgbClr val="5F5F5F"/>
              </a:solidFill>
              <a:latin typeface="Myriad Pro Light" panose="020B0403030403020204" pitchFamily="34" charset="0"/>
            </a:endParaRPr>
          </a:p>
        </p:txBody>
      </p:sp>
      <p:sp>
        <p:nvSpPr>
          <p:cNvPr id="14" name="TextBox 13">
            <a:hlinkClick r:id="rId5" action="ppaction://hlinksldjump"/>
          </p:cNvPr>
          <p:cNvSpPr txBox="1"/>
          <p:nvPr/>
        </p:nvSpPr>
        <p:spPr>
          <a:xfrm>
            <a:off x="7848600" y="685800"/>
            <a:ext cx="1005840" cy="533400"/>
          </a:xfrm>
          <a:prstGeom prst="rect">
            <a:avLst/>
          </a:prstGeom>
          <a:noFill/>
        </p:spPr>
        <p:txBody>
          <a:bodyPr wrap="square" lIns="0" tIns="0" rIns="0" bIns="0" rtlCol="0">
            <a:noAutofit/>
          </a:bodyPr>
          <a:lstStyle/>
          <a:p>
            <a:pPr marL="0" lvl="1"/>
            <a:r>
              <a:rPr lang="en-US" sz="900" kern="1200" baseline="0" dirty="0">
                <a:solidFill>
                  <a:srgbClr val="5F5F5F"/>
                </a:solidFill>
                <a:latin typeface="Myriad Pro Light" panose="020B0403030403020204" pitchFamily="34" charset="0"/>
              </a:rPr>
              <a:t>Certification Options</a:t>
            </a:r>
            <a:endParaRPr lang="en-US" sz="900" kern="1200" dirty="0">
              <a:solidFill>
                <a:srgbClr val="5F5F5F"/>
              </a:solidFill>
              <a:latin typeface="Myriad Pro Light" panose="020B0403030403020204" pitchFamily="34" charset="0"/>
            </a:endParaRPr>
          </a:p>
        </p:txBody>
      </p:sp>
      <p:sp>
        <p:nvSpPr>
          <p:cNvPr id="15" name="TextBox 14">
            <a:hlinkClick r:id="rId4" action="ppaction://hlinksldjump"/>
          </p:cNvPr>
          <p:cNvSpPr txBox="1"/>
          <p:nvPr/>
        </p:nvSpPr>
        <p:spPr>
          <a:xfrm>
            <a:off x="4593516" y="609600"/>
            <a:ext cx="1005840" cy="533400"/>
          </a:xfrm>
          <a:prstGeom prst="rect">
            <a:avLst/>
          </a:prstGeom>
          <a:noFill/>
        </p:spPr>
        <p:txBody>
          <a:bodyPr wrap="square" lIns="0" tIns="0" rIns="0" bIns="0" rtlCol="0">
            <a:noAutofit/>
          </a:bodyPr>
          <a:lstStyle/>
          <a:p>
            <a:pPr marL="0" marR="0" lvl="0" indent="-274320" algn="l" defTabSz="914400" rtl="0" eaLnBrk="1" fontAlgn="auto" latinLnBrk="0" hangingPunct="1">
              <a:lnSpc>
                <a:spcPct val="100000"/>
              </a:lnSpc>
              <a:spcBef>
                <a:spcPts val="0"/>
              </a:spcBef>
              <a:spcAft>
                <a:spcPts val="0"/>
              </a:spcAft>
              <a:buClrTx/>
              <a:buSzTx/>
              <a:buFontTx/>
              <a:buNone/>
              <a:tabLst/>
              <a:defRPr/>
            </a:pPr>
            <a:r>
              <a:rPr lang="en-US" sz="900" kern="1200" baseline="0" dirty="0">
                <a:solidFill>
                  <a:srgbClr val="5F5F5F"/>
                </a:solidFill>
                <a:latin typeface="Myriad Pro Light" panose="020B0403030403020204" pitchFamily="34" charset="0"/>
              </a:rPr>
              <a:t>CE/Other Training Options</a:t>
            </a:r>
            <a:endParaRPr lang="en-US" sz="900" kern="1200" dirty="0">
              <a:solidFill>
                <a:srgbClr val="5F5F5F"/>
              </a:solidFill>
              <a:latin typeface="Myriad Pro Light" panose="020B0403030403020204" pitchFamily="34" charset="0"/>
            </a:endParaRPr>
          </a:p>
        </p:txBody>
      </p:sp>
      <p:sp>
        <p:nvSpPr>
          <p:cNvPr id="16" name="TextBox 15">
            <a:hlinkClick r:id="rId6" action="ppaction://hlinksldjump"/>
          </p:cNvPr>
          <p:cNvSpPr txBox="1"/>
          <p:nvPr/>
        </p:nvSpPr>
        <p:spPr>
          <a:xfrm>
            <a:off x="5681832" y="609600"/>
            <a:ext cx="1005840" cy="533400"/>
          </a:xfrm>
          <a:prstGeom prst="rect">
            <a:avLst/>
          </a:prstGeom>
          <a:noFill/>
        </p:spPr>
        <p:txBody>
          <a:bodyPr wrap="square" lIns="0" tIns="0" rIns="0" bIns="0" rtlCol="0">
            <a:noAutofit/>
          </a:bodyPr>
          <a:lstStyle/>
          <a:p>
            <a:pPr marL="0" marR="0" indent="-274320" algn="l" defTabSz="914400" rtl="0" eaLnBrk="1" fontAlgn="auto" latinLnBrk="0" hangingPunct="1">
              <a:lnSpc>
                <a:spcPct val="100000"/>
              </a:lnSpc>
              <a:spcBef>
                <a:spcPts val="0"/>
              </a:spcBef>
              <a:spcAft>
                <a:spcPts val="0"/>
              </a:spcAft>
              <a:buClrTx/>
              <a:buSzTx/>
              <a:buFontTx/>
              <a:buNone/>
              <a:tabLst/>
              <a:defRPr/>
            </a:pPr>
            <a:r>
              <a:rPr lang="en-US" sz="900" kern="1200" baseline="0" dirty="0">
                <a:solidFill>
                  <a:srgbClr val="5F5F5F"/>
                </a:solidFill>
                <a:latin typeface="Myriad Pro Light" panose="020B0403030403020204" pitchFamily="34" charset="0"/>
              </a:rPr>
              <a:t>Schedule Training (CSBS)</a:t>
            </a:r>
            <a:endParaRPr lang="en-US" sz="900" kern="1200" dirty="0">
              <a:solidFill>
                <a:srgbClr val="5F5F5F"/>
              </a:solidFill>
              <a:latin typeface="Myriad Pro Light" panose="020B0403030403020204" pitchFamily="34" charset="0"/>
            </a:endParaRPr>
          </a:p>
        </p:txBody>
      </p:sp>
      <p:sp>
        <p:nvSpPr>
          <p:cNvPr id="17" name="TextBox 16">
            <a:hlinkClick r:id="rId7" action="ppaction://hlinksldjump"/>
          </p:cNvPr>
          <p:cNvSpPr txBox="1"/>
          <p:nvPr/>
        </p:nvSpPr>
        <p:spPr>
          <a:xfrm>
            <a:off x="6771042" y="609600"/>
            <a:ext cx="1005840" cy="533400"/>
          </a:xfrm>
          <a:prstGeom prst="rect">
            <a:avLst/>
          </a:prstGeom>
          <a:noFill/>
        </p:spPr>
        <p:txBody>
          <a:bodyPr wrap="square" lIns="0" tIns="0" rIns="0" bIns="0" rtlCol="0">
            <a:noAutofit/>
          </a:bodyPr>
          <a:lstStyle/>
          <a:p>
            <a:pPr marL="0" marR="0" indent="-274320" algn="l" defTabSz="914400" rtl="0" eaLnBrk="1" fontAlgn="auto" latinLnBrk="0" hangingPunct="1">
              <a:lnSpc>
                <a:spcPct val="100000"/>
              </a:lnSpc>
              <a:spcBef>
                <a:spcPts val="0"/>
              </a:spcBef>
              <a:spcAft>
                <a:spcPts val="0"/>
              </a:spcAft>
              <a:buClrTx/>
              <a:buSzTx/>
              <a:buFontTx/>
              <a:buNone/>
              <a:tabLst/>
              <a:defRPr/>
            </a:pPr>
            <a:r>
              <a:rPr lang="en-US" sz="900" kern="1200" baseline="0" dirty="0">
                <a:solidFill>
                  <a:srgbClr val="5F5F5F"/>
                </a:solidFill>
                <a:latin typeface="Myriad Pro Light" panose="020B0403030403020204" pitchFamily="34" charset="0"/>
              </a:rPr>
              <a:t>Schedule Training (All Others)</a:t>
            </a:r>
            <a:endParaRPr lang="en-US" sz="900" kern="1200" dirty="0">
              <a:solidFill>
                <a:srgbClr val="5F5F5F"/>
              </a:solidFill>
              <a:latin typeface="Myriad Pro Light" panose="020B0403030403020204" pitchFamily="34" charset="0"/>
            </a:endParaRPr>
          </a:p>
        </p:txBody>
      </p:sp>
      <p:sp>
        <p:nvSpPr>
          <p:cNvPr id="18" name="Rectangle 17">
            <a:hlinkClick r:id="rId5" action="ppaction://hlinksldjump"/>
          </p:cNvPr>
          <p:cNvSpPr/>
          <p:nvPr/>
        </p:nvSpPr>
        <p:spPr>
          <a:xfrm>
            <a:off x="7763880" y="632460"/>
            <a:ext cx="1168998" cy="2286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lvl="1"/>
            <a:r>
              <a:rPr lang="en-US" sz="900" dirty="0">
                <a:solidFill>
                  <a:srgbClr val="5F5F5F"/>
                </a:solidFill>
                <a:latin typeface="Myriad Pro Light" panose="020B0403030403020204" pitchFamily="34" charset="0"/>
              </a:rPr>
              <a:t>Certification</a:t>
            </a:r>
          </a:p>
          <a:p>
            <a:endParaRPr lang="en-US" sz="900" dirty="0">
              <a:solidFill>
                <a:srgbClr val="5F5F5F"/>
              </a:solidFill>
              <a:latin typeface="Myriad Pro Light" panose="020B0403030403020204" pitchFamily="34" charset="0"/>
            </a:endParaRPr>
          </a:p>
        </p:txBody>
      </p:sp>
      <p:sp>
        <p:nvSpPr>
          <p:cNvPr id="19" name="Rectangle 18">
            <a:hlinkClick r:id="rId7" action="ppaction://hlinksldjump"/>
          </p:cNvPr>
          <p:cNvSpPr/>
          <p:nvPr/>
        </p:nvSpPr>
        <p:spPr>
          <a:xfrm>
            <a:off x="6692598" y="590550"/>
            <a:ext cx="1076664" cy="2971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900" dirty="0">
                <a:solidFill>
                  <a:srgbClr val="5F5F5F"/>
                </a:solidFill>
                <a:latin typeface="Myriad Pro Light" panose="020B0403030403020204" pitchFamily="34" charset="0"/>
              </a:rPr>
              <a:t>Schedule Training (All Others)</a:t>
            </a:r>
          </a:p>
        </p:txBody>
      </p:sp>
      <p:sp>
        <p:nvSpPr>
          <p:cNvPr id="20" name="Rectangle 19">
            <a:hlinkClick r:id="rId6" action="ppaction://hlinksldjump"/>
          </p:cNvPr>
          <p:cNvSpPr/>
          <p:nvPr/>
        </p:nvSpPr>
        <p:spPr>
          <a:xfrm>
            <a:off x="5596890" y="609600"/>
            <a:ext cx="1089210" cy="2667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900" dirty="0">
                <a:solidFill>
                  <a:srgbClr val="5F5F5F"/>
                </a:solidFill>
                <a:latin typeface="Myriad Pro Light" panose="020B0403030403020204" pitchFamily="34" charset="0"/>
              </a:rPr>
              <a:t>Schedule CSBS Training</a:t>
            </a:r>
          </a:p>
        </p:txBody>
      </p:sp>
      <p:sp>
        <p:nvSpPr>
          <p:cNvPr id="21" name="Rectangle 20">
            <a:hlinkClick r:id="rId4" action="ppaction://hlinksldjump"/>
          </p:cNvPr>
          <p:cNvSpPr/>
          <p:nvPr/>
        </p:nvSpPr>
        <p:spPr>
          <a:xfrm>
            <a:off x="4511040" y="609600"/>
            <a:ext cx="1089210" cy="2667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900" dirty="0">
                <a:solidFill>
                  <a:srgbClr val="5F5F5F"/>
                </a:solidFill>
                <a:latin typeface="Myriad Pro Light" panose="020B0403030403020204" pitchFamily="34" charset="0"/>
              </a:rPr>
              <a:t>CE/Other Training Options</a:t>
            </a:r>
          </a:p>
        </p:txBody>
      </p:sp>
      <p:sp>
        <p:nvSpPr>
          <p:cNvPr id="24" name="Rectangle 23">
            <a:hlinkClick r:id="rId8" action="ppaction://hlinksldjump"/>
          </p:cNvPr>
          <p:cNvSpPr/>
          <p:nvPr/>
        </p:nvSpPr>
        <p:spPr>
          <a:xfrm>
            <a:off x="2332656" y="590549"/>
            <a:ext cx="1080204" cy="30861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900" dirty="0">
                <a:solidFill>
                  <a:srgbClr val="5F5F5F"/>
                </a:solidFill>
                <a:latin typeface="Myriad Pro Light" panose="020B0403030403020204" pitchFamily="34" charset="0"/>
              </a:rPr>
              <a:t>Skills/Tasks </a:t>
            </a:r>
            <a:r>
              <a:rPr lang="en-US" sz="900" dirty="0" err="1">
                <a:solidFill>
                  <a:srgbClr val="5F5F5F"/>
                </a:solidFill>
                <a:latin typeface="Myriad Pro Light" panose="020B0403030403020204" pitchFamily="34" charset="0"/>
              </a:rPr>
              <a:t>req’d</a:t>
            </a:r>
            <a:r>
              <a:rPr lang="en-US" sz="900" dirty="0">
                <a:solidFill>
                  <a:srgbClr val="5F5F5F"/>
                </a:solidFill>
                <a:latin typeface="Myriad Pro Light" panose="020B0403030403020204" pitchFamily="34" charset="0"/>
              </a:rPr>
              <a:t> after Year 1</a:t>
            </a:r>
          </a:p>
        </p:txBody>
      </p:sp>
      <p:sp>
        <p:nvSpPr>
          <p:cNvPr id="25" name="Rectangle 24">
            <a:hlinkClick r:id="rId9" action="ppaction://hlinksldjump"/>
          </p:cNvPr>
          <p:cNvSpPr/>
          <p:nvPr/>
        </p:nvSpPr>
        <p:spPr>
          <a:xfrm>
            <a:off x="1234440" y="598170"/>
            <a:ext cx="1172580" cy="28575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900" b="0" dirty="0">
                <a:solidFill>
                  <a:srgbClr val="5F5F5F"/>
                </a:solidFill>
                <a:latin typeface="Myriad Pro Light" panose="020B0403030403020204" pitchFamily="34" charset="0"/>
              </a:rPr>
              <a:t>Your level of proficiency</a:t>
            </a:r>
          </a:p>
        </p:txBody>
      </p:sp>
      <p:sp>
        <p:nvSpPr>
          <p:cNvPr id="27" name="TextBox 26"/>
          <p:cNvSpPr txBox="1"/>
          <p:nvPr/>
        </p:nvSpPr>
        <p:spPr>
          <a:xfrm>
            <a:off x="662940" y="1447800"/>
            <a:ext cx="6457500" cy="707886"/>
          </a:xfrm>
          <a:prstGeom prst="rect">
            <a:avLst/>
          </a:prstGeom>
          <a:noFill/>
        </p:spPr>
        <p:txBody>
          <a:bodyPr wrap="square" rtlCol="0">
            <a:spAutoFit/>
          </a:bodyPr>
          <a:lstStyle/>
          <a:p>
            <a:r>
              <a:rPr lang="en-US" sz="2000" b="1" i="1" dirty="0">
                <a:solidFill>
                  <a:srgbClr val="333333"/>
                </a:solidFill>
                <a:latin typeface="Corbel" panose="020B0503020204020204" pitchFamily="34" charset="0"/>
                <a:ea typeface="Open Sans Semibold" panose="020B0706030804020204" pitchFamily="34" charset="0"/>
                <a:cs typeface="Open Sans Semibold" panose="020B0706030804020204" pitchFamily="34" charset="0"/>
              </a:rPr>
              <a:t>If you have…</a:t>
            </a:r>
          </a:p>
          <a:p>
            <a:pPr marL="742950" indent="-285750">
              <a:buFont typeface="Arial" panose="020B0604020202020204" pitchFamily="34" charset="0"/>
              <a:buChar char="•"/>
            </a:pPr>
            <a:r>
              <a:rPr lang="en-US" sz="2000" dirty="0">
                <a:solidFill>
                  <a:srgbClr val="333333"/>
                </a:solidFill>
                <a:latin typeface="Corbel" panose="020B0503020204020204" pitchFamily="34" charset="0"/>
                <a:ea typeface="Open Sans Semibold" panose="020B0706030804020204" pitchFamily="34" charset="0"/>
                <a:cs typeface="Open Sans Semibold" panose="020B0706030804020204" pitchFamily="34" charset="0"/>
              </a:rPr>
              <a:t>One year of service as a bank examiner</a:t>
            </a:r>
          </a:p>
        </p:txBody>
      </p:sp>
      <p:sp>
        <p:nvSpPr>
          <p:cNvPr id="28" name="TextBox 27"/>
          <p:cNvSpPr txBox="1"/>
          <p:nvPr/>
        </p:nvSpPr>
        <p:spPr>
          <a:xfrm>
            <a:off x="675042" y="2438400"/>
            <a:ext cx="7162800" cy="1323439"/>
          </a:xfrm>
          <a:prstGeom prst="rect">
            <a:avLst/>
          </a:prstGeom>
          <a:noFill/>
        </p:spPr>
        <p:txBody>
          <a:bodyPr wrap="square" rtlCol="0">
            <a:spAutoFit/>
          </a:bodyPr>
          <a:lstStyle/>
          <a:p>
            <a:r>
              <a:rPr lang="en-US" sz="2000" b="1" i="1" dirty="0">
                <a:solidFill>
                  <a:srgbClr val="333333"/>
                </a:solidFill>
                <a:latin typeface="Corbel" panose="020B0503020204020204" pitchFamily="34" charset="0"/>
                <a:ea typeface="Open Sans Semibold" panose="020B0706030804020204" pitchFamily="34" charset="0"/>
                <a:cs typeface="Open Sans Semibold" panose="020B0706030804020204" pitchFamily="34" charset="0"/>
              </a:rPr>
              <a:t>And you would like to…</a:t>
            </a:r>
          </a:p>
          <a:p>
            <a:pPr marL="742950" indent="-285750">
              <a:buFont typeface="Arial" panose="020B0604020202020204" pitchFamily="34" charset="0"/>
              <a:buChar char="•"/>
            </a:pPr>
            <a:r>
              <a:rPr lang="en-US" sz="2000" dirty="0">
                <a:solidFill>
                  <a:srgbClr val="333333"/>
                </a:solidFill>
                <a:latin typeface="Corbel" panose="020B0503020204020204" pitchFamily="34" charset="0"/>
                <a:ea typeface="Open Sans Semibold" panose="020B0706030804020204" pitchFamily="34" charset="0"/>
                <a:cs typeface="Open Sans Semibold" panose="020B0706030804020204" pitchFamily="34" charset="0"/>
              </a:rPr>
              <a:t>Increase your OTJ experience</a:t>
            </a:r>
          </a:p>
          <a:p>
            <a:pPr marL="742950" indent="-285750">
              <a:buFont typeface="Arial" panose="020B0604020202020204" pitchFamily="34" charset="0"/>
              <a:buChar char="•"/>
            </a:pPr>
            <a:r>
              <a:rPr lang="en-US" sz="2000" dirty="0">
                <a:solidFill>
                  <a:srgbClr val="333333"/>
                </a:solidFill>
                <a:latin typeface="Corbel" panose="020B0503020204020204" pitchFamily="34" charset="0"/>
                <a:ea typeface="Open Sans Semibold" panose="020B0706030804020204" pitchFamily="34" charset="0"/>
                <a:cs typeface="Open Sans Semibold" panose="020B0706030804020204" pitchFamily="34" charset="0"/>
              </a:rPr>
              <a:t>Expand your knowledge of bank regulation</a:t>
            </a:r>
          </a:p>
          <a:p>
            <a:pPr marL="742950" indent="-285750">
              <a:buFont typeface="Arial" panose="020B0604020202020204" pitchFamily="34" charset="0"/>
              <a:buChar char="•"/>
            </a:pPr>
            <a:r>
              <a:rPr lang="en-US" sz="2000" dirty="0">
                <a:solidFill>
                  <a:srgbClr val="333333"/>
                </a:solidFill>
                <a:latin typeface="Corbel" panose="020B0503020204020204" pitchFamily="34" charset="0"/>
                <a:ea typeface="Open Sans Semibold" panose="020B0706030804020204" pitchFamily="34" charset="0"/>
                <a:cs typeface="Open Sans Semibold" panose="020B0706030804020204" pitchFamily="34" charset="0"/>
              </a:rPr>
              <a:t>Enhance your professional standing in the regulatory ranks</a:t>
            </a:r>
          </a:p>
        </p:txBody>
      </p:sp>
      <p:sp>
        <p:nvSpPr>
          <p:cNvPr id="29" name="TextBox 28"/>
          <p:cNvSpPr txBox="1"/>
          <p:nvPr/>
        </p:nvSpPr>
        <p:spPr>
          <a:xfrm>
            <a:off x="675042" y="3962400"/>
            <a:ext cx="7848600" cy="1015663"/>
          </a:xfrm>
          <a:prstGeom prst="rect">
            <a:avLst/>
          </a:prstGeom>
          <a:noFill/>
        </p:spPr>
        <p:txBody>
          <a:bodyPr wrap="square" rtlCol="0">
            <a:spAutoFit/>
          </a:bodyPr>
          <a:lstStyle/>
          <a:p>
            <a:r>
              <a:rPr lang="en-US" sz="2000" b="1" i="1" dirty="0">
                <a:solidFill>
                  <a:srgbClr val="333333"/>
                </a:solidFill>
                <a:latin typeface="Corbel" panose="020B0503020204020204" pitchFamily="34" charset="0"/>
                <a:ea typeface="Open Sans Semibold" panose="020B0706030804020204" pitchFamily="34" charset="0"/>
                <a:cs typeface="Open Sans Semibold" panose="020B0706030804020204" pitchFamily="34" charset="0"/>
              </a:rPr>
              <a:t>And your goal is…</a:t>
            </a:r>
          </a:p>
          <a:p>
            <a:pPr marL="742950" indent="-285750">
              <a:buFont typeface="Arial" panose="020B0604020202020204" pitchFamily="34" charset="0"/>
              <a:buChar char="•"/>
            </a:pPr>
            <a:r>
              <a:rPr lang="en-US" sz="2000" dirty="0">
                <a:solidFill>
                  <a:srgbClr val="333333"/>
                </a:solidFill>
                <a:latin typeface="Corbel" panose="020B0503020204020204" pitchFamily="34" charset="0"/>
                <a:ea typeface="Open Sans Semibold" panose="020B0706030804020204" pitchFamily="34" charset="0"/>
                <a:cs typeface="Open Sans Semibold" panose="020B0706030804020204" pitchFamily="34" charset="0"/>
              </a:rPr>
              <a:t>Promotion to the next level within your agency</a:t>
            </a:r>
          </a:p>
          <a:p>
            <a:pPr marL="742950" indent="-285750">
              <a:buFont typeface="Arial" panose="020B0604020202020204" pitchFamily="34" charset="0"/>
              <a:buChar char="•"/>
            </a:pPr>
            <a:r>
              <a:rPr lang="en-US" sz="2000" dirty="0">
                <a:solidFill>
                  <a:srgbClr val="333333"/>
                </a:solidFill>
                <a:latin typeface="Corbel" panose="020B0503020204020204" pitchFamily="34" charset="0"/>
                <a:ea typeface="Open Sans Semibold" panose="020B0706030804020204" pitchFamily="34" charset="0"/>
                <a:cs typeface="Open Sans Semibold" panose="020B0706030804020204" pitchFamily="34" charset="0"/>
              </a:rPr>
              <a:t>Become certified or upgrade your existing certification</a:t>
            </a:r>
          </a:p>
        </p:txBody>
      </p:sp>
      <p:sp>
        <p:nvSpPr>
          <p:cNvPr id="32" name="TextBox 31"/>
          <p:cNvSpPr txBox="1"/>
          <p:nvPr/>
        </p:nvSpPr>
        <p:spPr>
          <a:xfrm>
            <a:off x="3094620" y="5334000"/>
            <a:ext cx="5744580" cy="923330"/>
          </a:xfrm>
          <a:prstGeom prst="rect">
            <a:avLst/>
          </a:prstGeom>
          <a:noFill/>
        </p:spPr>
        <p:txBody>
          <a:bodyPr wrap="square" rtlCol="0">
            <a:spAutoFit/>
          </a:bodyPr>
          <a:lstStyle/>
          <a:p>
            <a:r>
              <a:rPr lang="en-US" b="1" i="1" dirty="0">
                <a:solidFill>
                  <a:srgbClr val="333333"/>
                </a:solidFill>
                <a:latin typeface="Corbel" panose="020B0503020204020204" pitchFamily="34" charset="0"/>
                <a:ea typeface="Open Sans Semibold" panose="020B0706030804020204" pitchFamily="34" charset="0"/>
                <a:cs typeface="Open Sans Semibold" panose="020B0706030804020204" pitchFamily="34" charset="0"/>
              </a:rPr>
              <a:t>…you are at the right level. Click the navigation tabs above to discover the steps you need to take to reach your training and development goals.</a:t>
            </a:r>
          </a:p>
        </p:txBody>
      </p:sp>
      <p:sp>
        <p:nvSpPr>
          <p:cNvPr id="30" name="TextBox 29">
            <a:hlinkClick r:id="rId3" action="ppaction://hlinksldjump"/>
          </p:cNvPr>
          <p:cNvSpPr txBox="1"/>
          <p:nvPr/>
        </p:nvSpPr>
        <p:spPr>
          <a:xfrm>
            <a:off x="3522780" y="609600"/>
            <a:ext cx="1005840" cy="533400"/>
          </a:xfrm>
          <a:prstGeom prst="rect">
            <a:avLst/>
          </a:prstGeom>
          <a:noFill/>
        </p:spPr>
        <p:txBody>
          <a:bodyPr wrap="square" lIns="0" tIns="0" rIns="0" bIns="0" rtlCol="0">
            <a:noAutofit/>
          </a:bodyPr>
          <a:lstStyle/>
          <a:p>
            <a:pPr marL="0" marR="0" indent="-274320" algn="l" defTabSz="914400" rtl="0" eaLnBrk="1" fontAlgn="auto" latinLnBrk="0" hangingPunct="1">
              <a:lnSpc>
                <a:spcPct val="100000"/>
              </a:lnSpc>
              <a:spcBef>
                <a:spcPts val="0"/>
              </a:spcBef>
              <a:spcAft>
                <a:spcPts val="0"/>
              </a:spcAft>
              <a:buClrTx/>
              <a:buSzTx/>
              <a:buFontTx/>
              <a:buNone/>
              <a:tabLst/>
              <a:defRPr/>
            </a:pPr>
            <a:r>
              <a:rPr lang="en-US" sz="900" kern="1200" baseline="0" dirty="0">
                <a:solidFill>
                  <a:srgbClr val="5F5F5F"/>
                </a:solidFill>
                <a:latin typeface="Myriad Pro Light" panose="020B0403030403020204" pitchFamily="34" charset="0"/>
              </a:rPr>
              <a:t>Training required to reach next level</a:t>
            </a:r>
            <a:endParaRPr lang="en-US" sz="900" kern="1200" dirty="0">
              <a:solidFill>
                <a:srgbClr val="5F5F5F"/>
              </a:solidFill>
              <a:latin typeface="Myriad Pro Light" panose="020B0403030403020204" pitchFamily="34" charset="0"/>
            </a:endParaRPr>
          </a:p>
        </p:txBody>
      </p:sp>
      <p:sp>
        <p:nvSpPr>
          <p:cNvPr id="31" name="TextBox 30"/>
          <p:cNvSpPr txBox="1"/>
          <p:nvPr/>
        </p:nvSpPr>
        <p:spPr>
          <a:xfrm>
            <a:off x="120126" y="0"/>
            <a:ext cx="7717716" cy="553998"/>
          </a:xfrm>
          <a:prstGeom prst="rect">
            <a:avLst/>
          </a:prstGeom>
          <a:noFill/>
        </p:spPr>
        <p:txBody>
          <a:bodyPr wrap="square" rtlCol="0">
            <a:spAutoFit/>
          </a:bodyPr>
          <a:lstStyle/>
          <a:p>
            <a:r>
              <a:rPr lang="en-US" sz="1500" b="1" dirty="0">
                <a:solidFill>
                  <a:srgbClr val="1C2674"/>
                </a:solidFill>
                <a:latin typeface="Corbel" panose="020B0503020204020204" pitchFamily="34" charset="0"/>
                <a:cs typeface="Arial" panose="020B0604020202020204" pitchFamily="34" charset="0"/>
              </a:rPr>
              <a:t>1.0: Bank Examiner / Financial Institutions</a:t>
            </a:r>
            <a:r>
              <a:rPr lang="en-US" sz="1500" b="1" baseline="0" dirty="0">
                <a:solidFill>
                  <a:srgbClr val="1C2674"/>
                </a:solidFill>
                <a:latin typeface="Corbel" panose="020B0503020204020204" pitchFamily="34" charset="0"/>
                <a:cs typeface="Arial" panose="020B0604020202020204" pitchFamily="34" charset="0"/>
              </a:rPr>
              <a:t> Examiner I / Bank Assistant Examiner / Senior Assistant Examiner / Financial Examiner II/III</a:t>
            </a:r>
            <a:endParaRPr lang="en-US" sz="1500" b="1" dirty="0">
              <a:solidFill>
                <a:srgbClr val="1C2674"/>
              </a:solidFill>
              <a:latin typeface="Corbel" panose="020B0503020204020204" pitchFamily="34" charset="0"/>
              <a:cs typeface="Arial" panose="020B0604020202020204" pitchFamily="34" charset="0"/>
            </a:endParaRPr>
          </a:p>
        </p:txBody>
      </p:sp>
    </p:spTree>
    <p:extLst>
      <p:ext uri="{BB962C8B-B14F-4D97-AF65-F5344CB8AC3E}">
        <p14:creationId xmlns:p14="http://schemas.microsoft.com/office/powerpoint/2010/main" val="419260506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28600" y="533400"/>
            <a:ext cx="1005840" cy="45719"/>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a:off x="1316916" y="533400"/>
            <a:ext cx="1005840" cy="45719"/>
          </a:xfrm>
          <a:prstGeom prst="rect">
            <a:avLst/>
          </a:prstGeom>
          <a:solidFill>
            <a:srgbClr val="FF66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2407020" y="533400"/>
            <a:ext cx="1005840" cy="45719"/>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3505200" y="533400"/>
            <a:ext cx="1005840" cy="45719"/>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4594410" y="533400"/>
            <a:ext cx="1005840" cy="45719"/>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6761178" y="533400"/>
            <a:ext cx="1005840" cy="45719"/>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7837842" y="533400"/>
            <a:ext cx="1005840" cy="45719"/>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5682726" y="533399"/>
            <a:ext cx="1005840" cy="45719"/>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xtBox 11"/>
          <p:cNvSpPr txBox="1"/>
          <p:nvPr/>
        </p:nvSpPr>
        <p:spPr>
          <a:xfrm>
            <a:off x="234213" y="609600"/>
            <a:ext cx="1005840" cy="533400"/>
          </a:xfrm>
          <a:prstGeom prst="rect">
            <a:avLst/>
          </a:prstGeom>
          <a:noFill/>
        </p:spPr>
        <p:txBody>
          <a:bodyPr wrap="square" lIns="0" tIns="0" rIns="0" bIns="0" rtlCol="0">
            <a:noAutofit/>
          </a:bodyPr>
          <a:lstStyle/>
          <a:p>
            <a:pPr indent="-274320"/>
            <a:r>
              <a:rPr lang="en-US" sz="900" dirty="0">
                <a:latin typeface="Myriad Pro Light" panose="020B0403030403020204" pitchFamily="34" charset="0"/>
              </a:rPr>
              <a:t>On-the-job experience   </a:t>
            </a:r>
          </a:p>
        </p:txBody>
      </p:sp>
      <p:sp>
        <p:nvSpPr>
          <p:cNvPr id="13" name="TextBox 12">
            <a:hlinkClick r:id="rId2" action="ppaction://hlinksldjump"/>
          </p:cNvPr>
          <p:cNvSpPr txBox="1"/>
          <p:nvPr/>
        </p:nvSpPr>
        <p:spPr>
          <a:xfrm>
            <a:off x="1326816" y="609600"/>
            <a:ext cx="1005840" cy="533400"/>
          </a:xfrm>
          <a:prstGeom prst="rect">
            <a:avLst/>
          </a:prstGeom>
          <a:noFill/>
        </p:spPr>
        <p:txBody>
          <a:bodyPr wrap="square" lIns="0" tIns="0" rIns="0" bIns="0" rtlCol="0">
            <a:noAutofit/>
          </a:bodyPr>
          <a:lstStyle/>
          <a:p>
            <a:r>
              <a:rPr lang="en-US" sz="900" b="1" dirty="0">
                <a:solidFill>
                  <a:srgbClr val="FF6600"/>
                </a:solidFill>
                <a:latin typeface="Myriad Pro Light" panose="020B0403030403020204" pitchFamily="34" charset="0"/>
              </a:rPr>
              <a:t>Your level of proficiency</a:t>
            </a:r>
          </a:p>
        </p:txBody>
      </p:sp>
      <p:sp>
        <p:nvSpPr>
          <p:cNvPr id="14" name="TextBox 13">
            <a:hlinkClick r:id="rId3" action="ppaction://hlinksldjump"/>
          </p:cNvPr>
          <p:cNvSpPr txBox="1"/>
          <p:nvPr/>
        </p:nvSpPr>
        <p:spPr>
          <a:xfrm>
            <a:off x="2419419" y="609600"/>
            <a:ext cx="1005840" cy="533400"/>
          </a:xfrm>
          <a:prstGeom prst="rect">
            <a:avLst/>
          </a:prstGeom>
          <a:noFill/>
        </p:spPr>
        <p:txBody>
          <a:bodyPr wrap="square" lIns="0" tIns="0" rIns="0" bIns="0" rtlCol="0">
            <a:noAutofit/>
          </a:bodyPr>
          <a:lstStyle/>
          <a:p>
            <a:r>
              <a:rPr lang="en-US" sz="900" kern="1200" baseline="0" dirty="0">
                <a:solidFill>
                  <a:srgbClr val="5F5F5F"/>
                </a:solidFill>
                <a:latin typeface="Myriad Pro Light" panose="020B0403030403020204" pitchFamily="34" charset="0"/>
              </a:rPr>
              <a:t>Sample Skills/Tasks required in Year 1</a:t>
            </a:r>
            <a:endParaRPr lang="en-US" sz="900" kern="1200" dirty="0">
              <a:solidFill>
                <a:srgbClr val="5F5F5F"/>
              </a:solidFill>
              <a:latin typeface="Myriad Pro Light" panose="020B0403030403020204" pitchFamily="34" charset="0"/>
            </a:endParaRPr>
          </a:p>
        </p:txBody>
      </p:sp>
      <p:sp>
        <p:nvSpPr>
          <p:cNvPr id="17" name="TextBox 16">
            <a:hlinkClick r:id="rId4" action="ppaction://hlinksldjump"/>
          </p:cNvPr>
          <p:cNvSpPr txBox="1"/>
          <p:nvPr/>
        </p:nvSpPr>
        <p:spPr>
          <a:xfrm>
            <a:off x="4593516" y="609600"/>
            <a:ext cx="1005840" cy="533400"/>
          </a:xfrm>
          <a:prstGeom prst="rect">
            <a:avLst/>
          </a:prstGeom>
          <a:noFill/>
        </p:spPr>
        <p:txBody>
          <a:bodyPr wrap="square" lIns="0" tIns="0" rIns="0" bIns="0" rtlCol="0">
            <a:noAutofit/>
          </a:bodyPr>
          <a:lstStyle/>
          <a:p>
            <a:pPr marL="0" marR="0" lvl="0" indent="-274320" algn="l" defTabSz="914400" rtl="0" eaLnBrk="1" fontAlgn="auto" latinLnBrk="0" hangingPunct="1">
              <a:lnSpc>
                <a:spcPct val="100000"/>
              </a:lnSpc>
              <a:spcBef>
                <a:spcPts val="0"/>
              </a:spcBef>
              <a:spcAft>
                <a:spcPts val="0"/>
              </a:spcAft>
              <a:buClrTx/>
              <a:buSzTx/>
              <a:buFontTx/>
              <a:buNone/>
              <a:tabLst/>
              <a:defRPr/>
            </a:pPr>
            <a:r>
              <a:rPr lang="en-US" sz="900" kern="1200" baseline="0" dirty="0">
                <a:solidFill>
                  <a:srgbClr val="5F5F5F"/>
                </a:solidFill>
                <a:latin typeface="Myriad Pro Light" panose="020B0403030403020204" pitchFamily="34" charset="0"/>
              </a:rPr>
              <a:t>CE/Other Training Options</a:t>
            </a:r>
            <a:endParaRPr lang="en-US" sz="900" kern="1200" dirty="0">
              <a:solidFill>
                <a:srgbClr val="5F5F5F"/>
              </a:solidFill>
              <a:latin typeface="Myriad Pro Light" panose="020B0403030403020204" pitchFamily="34" charset="0"/>
            </a:endParaRPr>
          </a:p>
        </p:txBody>
      </p:sp>
      <p:sp>
        <p:nvSpPr>
          <p:cNvPr id="18" name="TextBox 17">
            <a:hlinkClick r:id="rId5" action="ppaction://hlinksldjump"/>
          </p:cNvPr>
          <p:cNvSpPr txBox="1"/>
          <p:nvPr/>
        </p:nvSpPr>
        <p:spPr>
          <a:xfrm>
            <a:off x="5681832" y="609600"/>
            <a:ext cx="1005840" cy="533400"/>
          </a:xfrm>
          <a:prstGeom prst="rect">
            <a:avLst/>
          </a:prstGeom>
          <a:noFill/>
        </p:spPr>
        <p:txBody>
          <a:bodyPr wrap="square" lIns="0" tIns="0" rIns="0" bIns="0" rtlCol="0">
            <a:noAutofit/>
          </a:bodyPr>
          <a:lstStyle/>
          <a:p>
            <a:pPr marL="0" marR="0" indent="-274320" algn="l" defTabSz="914400" rtl="0" eaLnBrk="1" fontAlgn="auto" latinLnBrk="0" hangingPunct="1">
              <a:lnSpc>
                <a:spcPct val="100000"/>
              </a:lnSpc>
              <a:spcBef>
                <a:spcPts val="0"/>
              </a:spcBef>
              <a:spcAft>
                <a:spcPts val="0"/>
              </a:spcAft>
              <a:buClrTx/>
              <a:buSzTx/>
              <a:buFontTx/>
              <a:buNone/>
              <a:tabLst/>
              <a:defRPr/>
            </a:pPr>
            <a:r>
              <a:rPr lang="en-US" sz="900" kern="1200" baseline="0" dirty="0">
                <a:solidFill>
                  <a:srgbClr val="5F5F5F"/>
                </a:solidFill>
                <a:latin typeface="Myriad Pro Light" panose="020B0403030403020204" pitchFamily="34" charset="0"/>
              </a:rPr>
              <a:t>Schedule Training (CSBS)</a:t>
            </a:r>
            <a:endParaRPr lang="en-US" sz="900" kern="1200" dirty="0">
              <a:solidFill>
                <a:srgbClr val="5F5F5F"/>
              </a:solidFill>
              <a:latin typeface="Myriad Pro Light" panose="020B0403030403020204" pitchFamily="34" charset="0"/>
            </a:endParaRPr>
          </a:p>
        </p:txBody>
      </p:sp>
      <p:sp>
        <p:nvSpPr>
          <p:cNvPr id="19" name="TextBox 18">
            <a:hlinkClick r:id="rId6" action="ppaction://hlinksldjump"/>
          </p:cNvPr>
          <p:cNvSpPr txBox="1"/>
          <p:nvPr/>
        </p:nvSpPr>
        <p:spPr>
          <a:xfrm>
            <a:off x="6771042" y="609600"/>
            <a:ext cx="1005840" cy="533400"/>
          </a:xfrm>
          <a:prstGeom prst="rect">
            <a:avLst/>
          </a:prstGeom>
          <a:noFill/>
        </p:spPr>
        <p:txBody>
          <a:bodyPr wrap="square" lIns="0" tIns="0" rIns="0" bIns="0" rtlCol="0">
            <a:noAutofit/>
          </a:bodyPr>
          <a:lstStyle/>
          <a:p>
            <a:pPr marL="0" marR="0" indent="-274320" algn="l" defTabSz="914400" rtl="0" eaLnBrk="1" fontAlgn="auto" latinLnBrk="0" hangingPunct="1">
              <a:lnSpc>
                <a:spcPct val="100000"/>
              </a:lnSpc>
              <a:spcBef>
                <a:spcPts val="0"/>
              </a:spcBef>
              <a:spcAft>
                <a:spcPts val="0"/>
              </a:spcAft>
              <a:buClrTx/>
              <a:buSzTx/>
              <a:buFontTx/>
              <a:buNone/>
              <a:tabLst/>
              <a:defRPr/>
            </a:pPr>
            <a:r>
              <a:rPr lang="en-US" sz="900" kern="1200" baseline="0" dirty="0">
                <a:solidFill>
                  <a:srgbClr val="5F5F5F"/>
                </a:solidFill>
                <a:latin typeface="Myriad Pro Light" panose="020B0403030403020204" pitchFamily="34" charset="0"/>
              </a:rPr>
              <a:t>Schedule Training (All Others)</a:t>
            </a:r>
            <a:endParaRPr lang="en-US" sz="900" kern="1200" dirty="0">
              <a:solidFill>
                <a:srgbClr val="5F5F5F"/>
              </a:solidFill>
              <a:latin typeface="Myriad Pro Light" panose="020B0403030403020204" pitchFamily="34" charset="0"/>
            </a:endParaRPr>
          </a:p>
        </p:txBody>
      </p:sp>
      <p:sp>
        <p:nvSpPr>
          <p:cNvPr id="21" name="Rectangle 20">
            <a:hlinkClick r:id="rId6" action="ppaction://hlinksldjump"/>
          </p:cNvPr>
          <p:cNvSpPr/>
          <p:nvPr/>
        </p:nvSpPr>
        <p:spPr>
          <a:xfrm>
            <a:off x="6692598" y="590550"/>
            <a:ext cx="1076664" cy="2971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900" dirty="0">
                <a:solidFill>
                  <a:srgbClr val="5F5F5F"/>
                </a:solidFill>
                <a:latin typeface="Myriad Pro Light" panose="020B0403030403020204" pitchFamily="34" charset="0"/>
              </a:rPr>
              <a:t>Schedule Training (All Others)</a:t>
            </a:r>
          </a:p>
        </p:txBody>
      </p:sp>
      <p:sp>
        <p:nvSpPr>
          <p:cNvPr id="22" name="Rectangle 21">
            <a:hlinkClick r:id="rId5" action="ppaction://hlinksldjump"/>
          </p:cNvPr>
          <p:cNvSpPr/>
          <p:nvPr/>
        </p:nvSpPr>
        <p:spPr>
          <a:xfrm>
            <a:off x="5596890" y="609600"/>
            <a:ext cx="1089210" cy="2667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900" dirty="0">
                <a:solidFill>
                  <a:srgbClr val="5F5F5F"/>
                </a:solidFill>
                <a:latin typeface="Myriad Pro Light" panose="020B0403030403020204" pitchFamily="34" charset="0"/>
              </a:rPr>
              <a:t>Schedule CSBS Training</a:t>
            </a:r>
          </a:p>
        </p:txBody>
      </p:sp>
      <p:sp>
        <p:nvSpPr>
          <p:cNvPr id="23" name="Rectangle 22">
            <a:hlinkClick r:id="rId4" action="ppaction://hlinksldjump"/>
          </p:cNvPr>
          <p:cNvSpPr/>
          <p:nvPr/>
        </p:nvSpPr>
        <p:spPr>
          <a:xfrm>
            <a:off x="4511040" y="609600"/>
            <a:ext cx="1089210" cy="2667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900" dirty="0">
                <a:solidFill>
                  <a:srgbClr val="5F5F5F"/>
                </a:solidFill>
                <a:latin typeface="Myriad Pro Light" panose="020B0403030403020204" pitchFamily="34" charset="0"/>
              </a:rPr>
              <a:t>CE/Other Training Options</a:t>
            </a:r>
          </a:p>
        </p:txBody>
      </p:sp>
      <p:sp>
        <p:nvSpPr>
          <p:cNvPr id="25" name="Rectangle 24">
            <a:hlinkClick r:id="rId3" action="ppaction://hlinksldjump"/>
          </p:cNvPr>
          <p:cNvSpPr/>
          <p:nvPr/>
        </p:nvSpPr>
        <p:spPr>
          <a:xfrm>
            <a:off x="2332656" y="590549"/>
            <a:ext cx="1080204" cy="30861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900" dirty="0">
                <a:solidFill>
                  <a:srgbClr val="5F5F5F"/>
                </a:solidFill>
                <a:latin typeface="Myriad Pro Light" panose="020B0403030403020204" pitchFamily="34" charset="0"/>
              </a:rPr>
              <a:t>Skills/Tasks </a:t>
            </a:r>
            <a:r>
              <a:rPr lang="en-US" sz="900" dirty="0" err="1">
                <a:solidFill>
                  <a:srgbClr val="5F5F5F"/>
                </a:solidFill>
                <a:latin typeface="Myriad Pro Light" panose="020B0403030403020204" pitchFamily="34" charset="0"/>
              </a:rPr>
              <a:t>req’d</a:t>
            </a:r>
            <a:r>
              <a:rPr lang="en-US" sz="900" dirty="0">
                <a:solidFill>
                  <a:srgbClr val="5F5F5F"/>
                </a:solidFill>
                <a:latin typeface="Myriad Pro Light" panose="020B0403030403020204" pitchFamily="34" charset="0"/>
              </a:rPr>
              <a:t> after Year 1</a:t>
            </a:r>
          </a:p>
        </p:txBody>
      </p:sp>
      <p:sp>
        <p:nvSpPr>
          <p:cNvPr id="26" name="Rectangle 25">
            <a:hlinkClick r:id="rId7" action="ppaction://hlinksldjump"/>
          </p:cNvPr>
          <p:cNvSpPr/>
          <p:nvPr/>
        </p:nvSpPr>
        <p:spPr>
          <a:xfrm>
            <a:off x="163830" y="598170"/>
            <a:ext cx="1070610" cy="28575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900" dirty="0">
                <a:solidFill>
                  <a:srgbClr val="5F5F5F"/>
                </a:solidFill>
                <a:latin typeface="Myriad Pro Light" panose="020B0403030403020204" pitchFamily="34" charset="0"/>
              </a:rPr>
              <a:t>Your level of experience</a:t>
            </a:r>
          </a:p>
        </p:txBody>
      </p:sp>
      <p:sp>
        <p:nvSpPr>
          <p:cNvPr id="29" name="TextBox 28">
            <a:hlinkClick r:id="" action="ppaction://noaction"/>
          </p:cNvPr>
          <p:cNvSpPr txBox="1"/>
          <p:nvPr/>
        </p:nvSpPr>
        <p:spPr>
          <a:xfrm>
            <a:off x="7848600" y="685800"/>
            <a:ext cx="1005840" cy="533400"/>
          </a:xfrm>
          <a:prstGeom prst="rect">
            <a:avLst/>
          </a:prstGeom>
          <a:noFill/>
        </p:spPr>
        <p:txBody>
          <a:bodyPr wrap="square" lIns="0" tIns="0" rIns="0" bIns="0" rtlCol="0">
            <a:noAutofit/>
          </a:bodyPr>
          <a:lstStyle/>
          <a:p>
            <a:pPr marL="0" lvl="1"/>
            <a:r>
              <a:rPr lang="en-US" sz="900" kern="1200" baseline="0" dirty="0">
                <a:latin typeface="Myriad Pro Light" panose="020B0403030403020204" pitchFamily="34" charset="0"/>
              </a:rPr>
              <a:t>Certification Options</a:t>
            </a:r>
            <a:endParaRPr lang="en-US" sz="900" kern="1200" dirty="0">
              <a:latin typeface="Myriad Pro Light" panose="020B0403030403020204" pitchFamily="34" charset="0"/>
            </a:endParaRPr>
          </a:p>
        </p:txBody>
      </p:sp>
      <p:sp>
        <p:nvSpPr>
          <p:cNvPr id="30" name="Rectangle 29">
            <a:hlinkClick r:id="rId8" action="ppaction://hlinksldjump"/>
          </p:cNvPr>
          <p:cNvSpPr/>
          <p:nvPr/>
        </p:nvSpPr>
        <p:spPr>
          <a:xfrm>
            <a:off x="7763880" y="632460"/>
            <a:ext cx="1168998" cy="2286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lvl="1"/>
            <a:r>
              <a:rPr lang="en-US" sz="900" dirty="0">
                <a:solidFill>
                  <a:srgbClr val="5F5F5F"/>
                </a:solidFill>
                <a:latin typeface="Myriad Pro Light" panose="020B0403030403020204" pitchFamily="34" charset="0"/>
              </a:rPr>
              <a:t>Certification</a:t>
            </a:r>
          </a:p>
          <a:p>
            <a:endParaRPr lang="en-US" sz="900" dirty="0">
              <a:solidFill>
                <a:srgbClr val="5F5F5F"/>
              </a:solidFill>
              <a:latin typeface="Myriad Pro Light" panose="020B0403030403020204" pitchFamily="34" charset="0"/>
            </a:endParaRPr>
          </a:p>
        </p:txBody>
      </p:sp>
      <p:graphicFrame>
        <p:nvGraphicFramePr>
          <p:cNvPr id="15" name="Diagram 14"/>
          <p:cNvGraphicFramePr/>
          <p:nvPr>
            <p:extLst>
              <p:ext uri="{D42A27DB-BD31-4B8C-83A1-F6EECF244321}">
                <p14:modId xmlns:p14="http://schemas.microsoft.com/office/powerpoint/2010/main" val="788747347"/>
              </p:ext>
            </p:extLst>
          </p:nvPr>
        </p:nvGraphicFramePr>
        <p:xfrm>
          <a:off x="400049" y="2575559"/>
          <a:ext cx="8166901" cy="929640"/>
        </p:xfrm>
        <a:graphic>
          <a:graphicData uri="http://schemas.openxmlformats.org/drawingml/2006/diagram">
            <dgm:relIds xmlns:dgm="http://schemas.openxmlformats.org/drawingml/2006/diagram" xmlns:r="http://schemas.openxmlformats.org/officeDocument/2006/relationships" r:dm="rId9" r:lo="rId10" r:qs="rId11" r:cs="rId12"/>
          </a:graphicData>
        </a:graphic>
      </p:graphicFrame>
      <p:graphicFrame>
        <p:nvGraphicFramePr>
          <p:cNvPr id="16" name="Diagram 15"/>
          <p:cNvGraphicFramePr/>
          <p:nvPr>
            <p:extLst>
              <p:ext uri="{D42A27DB-BD31-4B8C-83A1-F6EECF244321}">
                <p14:modId xmlns:p14="http://schemas.microsoft.com/office/powerpoint/2010/main" val="2837373063"/>
              </p:ext>
            </p:extLst>
          </p:nvPr>
        </p:nvGraphicFramePr>
        <p:xfrm>
          <a:off x="400050" y="3505199"/>
          <a:ext cx="8153400" cy="813972"/>
        </p:xfrm>
        <a:graphic>
          <a:graphicData uri="http://schemas.openxmlformats.org/drawingml/2006/diagram">
            <dgm:relIds xmlns:dgm="http://schemas.openxmlformats.org/drawingml/2006/diagram" xmlns:r="http://schemas.openxmlformats.org/officeDocument/2006/relationships" r:dm="rId14" r:lo="rId15" r:qs="rId16" r:cs="rId17"/>
          </a:graphicData>
        </a:graphic>
      </p:graphicFrame>
      <p:graphicFrame>
        <p:nvGraphicFramePr>
          <p:cNvPr id="20" name="Diagram 19"/>
          <p:cNvGraphicFramePr/>
          <p:nvPr>
            <p:extLst>
              <p:ext uri="{D42A27DB-BD31-4B8C-83A1-F6EECF244321}">
                <p14:modId xmlns:p14="http://schemas.microsoft.com/office/powerpoint/2010/main" val="413706366"/>
              </p:ext>
            </p:extLst>
          </p:nvPr>
        </p:nvGraphicFramePr>
        <p:xfrm>
          <a:off x="379520" y="4306594"/>
          <a:ext cx="8153400" cy="722605"/>
        </p:xfrm>
        <a:graphic>
          <a:graphicData uri="http://schemas.openxmlformats.org/drawingml/2006/diagram">
            <dgm:relIds xmlns:dgm="http://schemas.openxmlformats.org/drawingml/2006/diagram" xmlns:r="http://schemas.openxmlformats.org/officeDocument/2006/relationships" r:dm="rId19" r:lo="rId20" r:qs="rId21" r:cs="rId22"/>
          </a:graphicData>
        </a:graphic>
      </p:graphicFrame>
      <p:graphicFrame>
        <p:nvGraphicFramePr>
          <p:cNvPr id="24" name="Diagram 23"/>
          <p:cNvGraphicFramePr/>
          <p:nvPr>
            <p:extLst>
              <p:ext uri="{D42A27DB-BD31-4B8C-83A1-F6EECF244321}">
                <p14:modId xmlns:p14="http://schemas.microsoft.com/office/powerpoint/2010/main" val="1062996230"/>
              </p:ext>
            </p:extLst>
          </p:nvPr>
        </p:nvGraphicFramePr>
        <p:xfrm>
          <a:off x="400050" y="5029200"/>
          <a:ext cx="8153400" cy="990600"/>
        </p:xfrm>
        <a:graphic>
          <a:graphicData uri="http://schemas.openxmlformats.org/drawingml/2006/diagram">
            <dgm:relIds xmlns:dgm="http://schemas.openxmlformats.org/drawingml/2006/diagram" xmlns:r="http://schemas.openxmlformats.org/officeDocument/2006/relationships" r:dm="rId24" r:lo="rId25" r:qs="rId26" r:cs="rId27"/>
          </a:graphicData>
        </a:graphic>
      </p:graphicFrame>
      <p:sp>
        <p:nvSpPr>
          <p:cNvPr id="3" name="TextBox 2"/>
          <p:cNvSpPr txBox="1"/>
          <p:nvPr/>
        </p:nvSpPr>
        <p:spPr>
          <a:xfrm>
            <a:off x="381000" y="1295400"/>
            <a:ext cx="8153400" cy="1077218"/>
          </a:xfrm>
          <a:prstGeom prst="rect">
            <a:avLst/>
          </a:prstGeom>
          <a:noFill/>
        </p:spPr>
        <p:txBody>
          <a:bodyPr wrap="square" rtlCol="0">
            <a:spAutoFit/>
          </a:bodyPr>
          <a:lstStyle/>
          <a:p>
            <a:pPr algn="just"/>
            <a:r>
              <a:rPr lang="en-US" sz="1500" dirty="0">
                <a:solidFill>
                  <a:srgbClr val="333333"/>
                </a:solidFill>
                <a:latin typeface="Corbel" panose="020B0503020204020204" pitchFamily="34" charset="0"/>
                <a:cs typeface="Arial" panose="020B0604020202020204" pitchFamily="34" charset="0"/>
              </a:rPr>
              <a:t>Below are the competencies expected of an examiner after one year on the job; satisfactory skills in all areas with minimal supervision is mandated for certification.</a:t>
            </a:r>
          </a:p>
          <a:p>
            <a:pPr algn="just"/>
            <a:endParaRPr lang="en-US" sz="500" dirty="0">
              <a:solidFill>
                <a:srgbClr val="333333"/>
              </a:solidFill>
              <a:latin typeface="Corbel" panose="020B0503020204020204" pitchFamily="34" charset="0"/>
              <a:cs typeface="Arial" panose="020B0604020202020204" pitchFamily="34" charset="0"/>
            </a:endParaRPr>
          </a:p>
          <a:p>
            <a:pPr algn="just"/>
            <a:endParaRPr lang="en-US" sz="1400" dirty="0">
              <a:latin typeface="Corbel" panose="020B0503020204020204" pitchFamily="34" charset="0"/>
              <a:cs typeface="Arial" panose="020B0604020202020204" pitchFamily="34" charset="0"/>
            </a:endParaRPr>
          </a:p>
          <a:p>
            <a:pPr algn="just"/>
            <a:r>
              <a:rPr lang="en-US" sz="1500" dirty="0">
                <a:solidFill>
                  <a:srgbClr val="1C2674"/>
                </a:solidFill>
                <a:effectLst>
                  <a:outerShdw blurRad="38100" dist="38100" dir="2700000" algn="tl">
                    <a:srgbClr val="000000">
                      <a:alpha val="43137"/>
                    </a:srgbClr>
                  </a:outerShdw>
                </a:effectLst>
                <a:latin typeface="Corbel" panose="020B0503020204020204" pitchFamily="34" charset="0"/>
                <a:cs typeface="Arial" panose="020B0604020202020204" pitchFamily="34" charset="0"/>
              </a:rPr>
              <a:t>SKILL GAP? CLICK EACH COMPETENCY FOR TRAINING OPTIONS TO  IMPROVE YOUR KSAs</a:t>
            </a:r>
          </a:p>
        </p:txBody>
      </p:sp>
      <p:sp>
        <p:nvSpPr>
          <p:cNvPr id="33" name="TextBox 32">
            <a:hlinkClick r:id="rId29" action="ppaction://hlinksldjump"/>
          </p:cNvPr>
          <p:cNvSpPr txBox="1"/>
          <p:nvPr/>
        </p:nvSpPr>
        <p:spPr>
          <a:xfrm>
            <a:off x="3522780" y="609600"/>
            <a:ext cx="1005840" cy="533400"/>
          </a:xfrm>
          <a:prstGeom prst="rect">
            <a:avLst/>
          </a:prstGeom>
          <a:noFill/>
        </p:spPr>
        <p:txBody>
          <a:bodyPr wrap="square" lIns="0" tIns="0" rIns="0" bIns="0" rtlCol="0">
            <a:noAutofit/>
          </a:bodyPr>
          <a:lstStyle/>
          <a:p>
            <a:pPr marL="0" marR="0" indent="-274320" algn="l" defTabSz="914400" rtl="0" eaLnBrk="1" fontAlgn="auto" latinLnBrk="0" hangingPunct="1">
              <a:lnSpc>
                <a:spcPct val="100000"/>
              </a:lnSpc>
              <a:spcBef>
                <a:spcPts val="0"/>
              </a:spcBef>
              <a:spcAft>
                <a:spcPts val="0"/>
              </a:spcAft>
              <a:buClrTx/>
              <a:buSzTx/>
              <a:buFontTx/>
              <a:buNone/>
              <a:tabLst/>
              <a:defRPr/>
            </a:pPr>
            <a:r>
              <a:rPr lang="en-US" sz="900" kern="1200" baseline="0" dirty="0">
                <a:solidFill>
                  <a:srgbClr val="5F5F5F"/>
                </a:solidFill>
                <a:latin typeface="Myriad Pro Light" panose="020B0403030403020204" pitchFamily="34" charset="0"/>
              </a:rPr>
              <a:t>Training required to reach next level</a:t>
            </a:r>
            <a:endParaRPr lang="en-US" sz="900" kern="1200" dirty="0">
              <a:solidFill>
                <a:srgbClr val="5F5F5F"/>
              </a:solidFill>
              <a:latin typeface="Myriad Pro Light" panose="020B0403030403020204" pitchFamily="34" charset="0"/>
            </a:endParaRPr>
          </a:p>
        </p:txBody>
      </p:sp>
      <p:sp>
        <p:nvSpPr>
          <p:cNvPr id="32" name="TextBox 31"/>
          <p:cNvSpPr txBox="1"/>
          <p:nvPr/>
        </p:nvSpPr>
        <p:spPr>
          <a:xfrm>
            <a:off x="120126" y="0"/>
            <a:ext cx="7717716" cy="553998"/>
          </a:xfrm>
          <a:prstGeom prst="rect">
            <a:avLst/>
          </a:prstGeom>
          <a:noFill/>
        </p:spPr>
        <p:txBody>
          <a:bodyPr wrap="square" rtlCol="0">
            <a:spAutoFit/>
          </a:bodyPr>
          <a:lstStyle/>
          <a:p>
            <a:r>
              <a:rPr lang="en-US" sz="1500" b="1" dirty="0">
                <a:solidFill>
                  <a:srgbClr val="1C2674"/>
                </a:solidFill>
                <a:latin typeface="Corbel" panose="020B0503020204020204" pitchFamily="34" charset="0"/>
                <a:cs typeface="Arial" panose="020B0604020202020204" pitchFamily="34" charset="0"/>
              </a:rPr>
              <a:t>1.0: Bank Examiner / Financial Institutions</a:t>
            </a:r>
            <a:r>
              <a:rPr lang="en-US" sz="1500" b="1" baseline="0" dirty="0">
                <a:solidFill>
                  <a:srgbClr val="1C2674"/>
                </a:solidFill>
                <a:latin typeface="Corbel" panose="020B0503020204020204" pitchFamily="34" charset="0"/>
                <a:cs typeface="Arial" panose="020B0604020202020204" pitchFamily="34" charset="0"/>
              </a:rPr>
              <a:t> Examiner I / Bank Assistant Examiner / Senior Assistant Examiner / Financial Examiner II/III</a:t>
            </a:r>
            <a:endParaRPr lang="en-US" sz="1500" b="1" dirty="0">
              <a:solidFill>
                <a:srgbClr val="1C2674"/>
              </a:solidFill>
              <a:latin typeface="Corbel" panose="020B0503020204020204" pitchFamily="34" charset="0"/>
              <a:cs typeface="Arial" panose="020B0604020202020204" pitchFamily="34" charset="0"/>
            </a:endParaRPr>
          </a:p>
        </p:txBody>
      </p:sp>
    </p:spTree>
    <p:extLst>
      <p:ext uri="{BB962C8B-B14F-4D97-AF65-F5344CB8AC3E}">
        <p14:creationId xmlns:p14="http://schemas.microsoft.com/office/powerpoint/2010/main" val="27173215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533400"/>
            <a:ext cx="1005840" cy="45719"/>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Rectangle 2"/>
          <p:cNvSpPr/>
          <p:nvPr/>
        </p:nvSpPr>
        <p:spPr>
          <a:xfrm>
            <a:off x="1316916" y="533400"/>
            <a:ext cx="1005840" cy="45719"/>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p:cNvSpPr/>
          <p:nvPr/>
        </p:nvSpPr>
        <p:spPr>
          <a:xfrm>
            <a:off x="2407020" y="533400"/>
            <a:ext cx="1005840" cy="45719"/>
          </a:xfrm>
          <a:prstGeom prst="rect">
            <a:avLst/>
          </a:prstGeom>
          <a:solidFill>
            <a:srgbClr val="FF66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a:off x="3505200" y="533400"/>
            <a:ext cx="1005840" cy="45719"/>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4594410" y="533400"/>
            <a:ext cx="1005840" cy="45719"/>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6761178" y="533400"/>
            <a:ext cx="1005840" cy="45719"/>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7837842" y="533400"/>
            <a:ext cx="1005840" cy="45719"/>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5682726" y="533399"/>
            <a:ext cx="1005840" cy="45719"/>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p:cNvSpPr txBox="1"/>
          <p:nvPr/>
        </p:nvSpPr>
        <p:spPr>
          <a:xfrm>
            <a:off x="234213" y="609600"/>
            <a:ext cx="1005840" cy="533400"/>
          </a:xfrm>
          <a:prstGeom prst="rect">
            <a:avLst/>
          </a:prstGeom>
          <a:noFill/>
        </p:spPr>
        <p:txBody>
          <a:bodyPr wrap="square" lIns="0" tIns="0" rIns="0" bIns="0" rtlCol="0">
            <a:noAutofit/>
          </a:bodyPr>
          <a:lstStyle/>
          <a:p>
            <a:pPr indent="-274320"/>
            <a:r>
              <a:rPr lang="en-US" sz="900" dirty="0">
                <a:latin typeface="Myriad Pro Light" panose="020B0403030403020204" pitchFamily="34" charset="0"/>
              </a:rPr>
              <a:t>On-the-job experience   </a:t>
            </a:r>
          </a:p>
        </p:txBody>
      </p:sp>
      <p:sp>
        <p:nvSpPr>
          <p:cNvPr id="11" name="TextBox 10">
            <a:hlinkClick r:id="rId2" action="ppaction://hlinksldjump"/>
          </p:cNvPr>
          <p:cNvSpPr txBox="1"/>
          <p:nvPr/>
        </p:nvSpPr>
        <p:spPr>
          <a:xfrm>
            <a:off x="1326816" y="609600"/>
            <a:ext cx="1005840" cy="533400"/>
          </a:xfrm>
          <a:prstGeom prst="rect">
            <a:avLst/>
          </a:prstGeom>
          <a:noFill/>
        </p:spPr>
        <p:txBody>
          <a:bodyPr wrap="square" lIns="0" tIns="0" rIns="0" bIns="0" rtlCol="0">
            <a:noAutofit/>
          </a:bodyPr>
          <a:lstStyle/>
          <a:p>
            <a:pPr indent="-274320"/>
            <a:r>
              <a:rPr lang="en-US" sz="900" dirty="0">
                <a:latin typeface="Myriad Pro Light" panose="020B0403030403020204" pitchFamily="34" charset="0"/>
              </a:rPr>
              <a:t>Proficiency Level</a:t>
            </a:r>
            <a:r>
              <a:rPr lang="en-US" sz="900" baseline="0" dirty="0">
                <a:latin typeface="Myriad Pro Light" panose="020B0403030403020204" pitchFamily="34" charset="0"/>
              </a:rPr>
              <a:t> for </a:t>
            </a:r>
            <a:r>
              <a:rPr lang="en-US" sz="900" dirty="0">
                <a:latin typeface="Myriad Pro Light" panose="020B0403030403020204" pitchFamily="34" charset="0"/>
              </a:rPr>
              <a:t>Core Competencies</a:t>
            </a:r>
          </a:p>
        </p:txBody>
      </p:sp>
      <p:sp>
        <p:nvSpPr>
          <p:cNvPr id="12" name="TextBox 11">
            <a:hlinkClick r:id="rId3" action="ppaction://hlinksldjump"/>
          </p:cNvPr>
          <p:cNvSpPr txBox="1"/>
          <p:nvPr/>
        </p:nvSpPr>
        <p:spPr>
          <a:xfrm>
            <a:off x="2419419" y="609600"/>
            <a:ext cx="1005840" cy="533400"/>
          </a:xfrm>
          <a:prstGeom prst="rect">
            <a:avLst/>
          </a:prstGeom>
          <a:noFill/>
        </p:spPr>
        <p:txBody>
          <a:bodyPr wrap="square" lIns="0" tIns="0" rIns="0" bIns="0" rtlCol="0">
            <a:noAutofit/>
          </a:bodyPr>
          <a:lstStyle/>
          <a:p>
            <a:r>
              <a:rPr lang="en-US" sz="900" b="1" dirty="0">
                <a:solidFill>
                  <a:srgbClr val="FF6600"/>
                </a:solidFill>
                <a:latin typeface="Myriad Pro Light" panose="020B0403030403020204" pitchFamily="34" charset="0"/>
              </a:rPr>
              <a:t>Skills/Tasks </a:t>
            </a:r>
            <a:r>
              <a:rPr lang="en-US" sz="900" b="1" dirty="0" err="1">
                <a:solidFill>
                  <a:srgbClr val="FF6600"/>
                </a:solidFill>
                <a:latin typeface="Myriad Pro Light" panose="020B0403030403020204" pitchFamily="34" charset="0"/>
              </a:rPr>
              <a:t>req’d</a:t>
            </a:r>
            <a:r>
              <a:rPr lang="en-US" sz="900" b="1" dirty="0">
                <a:solidFill>
                  <a:srgbClr val="FF6600"/>
                </a:solidFill>
                <a:latin typeface="Myriad Pro Light" panose="020B0403030403020204" pitchFamily="34" charset="0"/>
              </a:rPr>
              <a:t> after Year 1</a:t>
            </a:r>
          </a:p>
        </p:txBody>
      </p:sp>
      <p:sp>
        <p:nvSpPr>
          <p:cNvPr id="15" name="TextBox 14">
            <a:hlinkClick r:id="" action="ppaction://noaction"/>
          </p:cNvPr>
          <p:cNvSpPr txBox="1"/>
          <p:nvPr/>
        </p:nvSpPr>
        <p:spPr>
          <a:xfrm>
            <a:off x="4593516" y="609600"/>
            <a:ext cx="1005840" cy="533400"/>
          </a:xfrm>
          <a:prstGeom prst="rect">
            <a:avLst/>
          </a:prstGeom>
          <a:noFill/>
        </p:spPr>
        <p:txBody>
          <a:bodyPr wrap="square" lIns="0" tIns="0" rIns="0" bIns="0" rtlCol="0">
            <a:noAutofit/>
          </a:bodyPr>
          <a:lstStyle/>
          <a:p>
            <a:pPr marL="0" marR="0" lvl="0" indent="-274320" algn="l" defTabSz="914400" rtl="0" eaLnBrk="1" fontAlgn="auto" latinLnBrk="0" hangingPunct="1">
              <a:lnSpc>
                <a:spcPct val="100000"/>
              </a:lnSpc>
              <a:spcBef>
                <a:spcPts val="0"/>
              </a:spcBef>
              <a:spcAft>
                <a:spcPts val="0"/>
              </a:spcAft>
              <a:buClrTx/>
              <a:buSzTx/>
              <a:buFontTx/>
              <a:buNone/>
              <a:tabLst/>
              <a:defRPr/>
            </a:pPr>
            <a:r>
              <a:rPr lang="en-US" sz="900" kern="1200" baseline="0" dirty="0">
                <a:solidFill>
                  <a:srgbClr val="5F5F5F"/>
                </a:solidFill>
                <a:latin typeface="Myriad Pro Light" panose="020B0403030403020204" pitchFamily="34" charset="0"/>
              </a:rPr>
              <a:t>CE/Other Training Options</a:t>
            </a:r>
            <a:endParaRPr lang="en-US" sz="900" kern="1200" dirty="0">
              <a:solidFill>
                <a:srgbClr val="5F5F5F"/>
              </a:solidFill>
              <a:latin typeface="Myriad Pro Light" panose="020B0403030403020204" pitchFamily="34" charset="0"/>
            </a:endParaRPr>
          </a:p>
        </p:txBody>
      </p:sp>
      <p:sp>
        <p:nvSpPr>
          <p:cNvPr id="16" name="TextBox 15">
            <a:hlinkClick r:id="" action="ppaction://noaction"/>
          </p:cNvPr>
          <p:cNvSpPr txBox="1"/>
          <p:nvPr/>
        </p:nvSpPr>
        <p:spPr>
          <a:xfrm>
            <a:off x="5681832" y="609600"/>
            <a:ext cx="1005840" cy="533400"/>
          </a:xfrm>
          <a:prstGeom prst="rect">
            <a:avLst/>
          </a:prstGeom>
          <a:noFill/>
        </p:spPr>
        <p:txBody>
          <a:bodyPr wrap="square" lIns="0" tIns="0" rIns="0" bIns="0" rtlCol="0">
            <a:noAutofit/>
          </a:bodyPr>
          <a:lstStyle/>
          <a:p>
            <a:pPr marL="0" marR="0" indent="-274320" algn="l" defTabSz="914400" rtl="0" eaLnBrk="1" fontAlgn="auto" latinLnBrk="0" hangingPunct="1">
              <a:lnSpc>
                <a:spcPct val="100000"/>
              </a:lnSpc>
              <a:spcBef>
                <a:spcPts val="0"/>
              </a:spcBef>
              <a:spcAft>
                <a:spcPts val="0"/>
              </a:spcAft>
              <a:buClrTx/>
              <a:buSzTx/>
              <a:buFontTx/>
              <a:buNone/>
              <a:tabLst/>
              <a:defRPr/>
            </a:pPr>
            <a:r>
              <a:rPr lang="en-US" sz="900" kern="1200" baseline="0" dirty="0">
                <a:solidFill>
                  <a:srgbClr val="5F5F5F"/>
                </a:solidFill>
                <a:latin typeface="Myriad Pro Light" panose="020B0403030403020204" pitchFamily="34" charset="0"/>
              </a:rPr>
              <a:t>Schedule Training (CSBS)</a:t>
            </a:r>
            <a:endParaRPr lang="en-US" sz="900" kern="1200" dirty="0">
              <a:solidFill>
                <a:srgbClr val="5F5F5F"/>
              </a:solidFill>
              <a:latin typeface="Myriad Pro Light" panose="020B0403030403020204" pitchFamily="34" charset="0"/>
            </a:endParaRPr>
          </a:p>
        </p:txBody>
      </p:sp>
      <p:sp>
        <p:nvSpPr>
          <p:cNvPr id="17" name="TextBox 16">
            <a:hlinkClick r:id="" action="ppaction://noaction"/>
          </p:cNvPr>
          <p:cNvSpPr txBox="1"/>
          <p:nvPr/>
        </p:nvSpPr>
        <p:spPr>
          <a:xfrm>
            <a:off x="6771042" y="609600"/>
            <a:ext cx="1005840" cy="533400"/>
          </a:xfrm>
          <a:prstGeom prst="rect">
            <a:avLst/>
          </a:prstGeom>
          <a:noFill/>
        </p:spPr>
        <p:txBody>
          <a:bodyPr wrap="square" lIns="0" tIns="0" rIns="0" bIns="0" rtlCol="0">
            <a:noAutofit/>
          </a:bodyPr>
          <a:lstStyle/>
          <a:p>
            <a:pPr marL="0" marR="0" indent="-274320" algn="l" defTabSz="914400" rtl="0" eaLnBrk="1" fontAlgn="auto" latinLnBrk="0" hangingPunct="1">
              <a:lnSpc>
                <a:spcPct val="100000"/>
              </a:lnSpc>
              <a:spcBef>
                <a:spcPts val="0"/>
              </a:spcBef>
              <a:spcAft>
                <a:spcPts val="0"/>
              </a:spcAft>
              <a:buClrTx/>
              <a:buSzTx/>
              <a:buFontTx/>
              <a:buNone/>
              <a:tabLst/>
              <a:defRPr/>
            </a:pPr>
            <a:r>
              <a:rPr lang="en-US" sz="900" kern="1200" baseline="0" dirty="0">
                <a:solidFill>
                  <a:srgbClr val="5F5F5F"/>
                </a:solidFill>
                <a:latin typeface="Myriad Pro Light" panose="020B0403030403020204" pitchFamily="34" charset="0"/>
              </a:rPr>
              <a:t>Schedule Training (All Others)</a:t>
            </a:r>
            <a:endParaRPr lang="en-US" sz="900" kern="1200" dirty="0">
              <a:solidFill>
                <a:srgbClr val="5F5F5F"/>
              </a:solidFill>
              <a:latin typeface="Myriad Pro Light" panose="020B0403030403020204" pitchFamily="34" charset="0"/>
            </a:endParaRPr>
          </a:p>
        </p:txBody>
      </p:sp>
      <p:sp>
        <p:nvSpPr>
          <p:cNvPr id="19" name="Rectangle 18">
            <a:hlinkClick r:id="rId4" action="ppaction://hlinksldjump"/>
          </p:cNvPr>
          <p:cNvSpPr/>
          <p:nvPr/>
        </p:nvSpPr>
        <p:spPr>
          <a:xfrm>
            <a:off x="6692598" y="590550"/>
            <a:ext cx="1076664" cy="2971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900" dirty="0">
                <a:solidFill>
                  <a:srgbClr val="5F5F5F"/>
                </a:solidFill>
                <a:latin typeface="Myriad Pro Light" panose="020B0403030403020204" pitchFamily="34" charset="0"/>
              </a:rPr>
              <a:t>Schedule Training (All Others)</a:t>
            </a:r>
          </a:p>
        </p:txBody>
      </p:sp>
      <p:sp>
        <p:nvSpPr>
          <p:cNvPr id="20" name="Rectangle 19">
            <a:hlinkClick r:id="rId5" action="ppaction://hlinksldjump"/>
          </p:cNvPr>
          <p:cNvSpPr/>
          <p:nvPr/>
        </p:nvSpPr>
        <p:spPr>
          <a:xfrm>
            <a:off x="5596890" y="609600"/>
            <a:ext cx="1089210" cy="2667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900" dirty="0">
                <a:solidFill>
                  <a:srgbClr val="5F5F5F"/>
                </a:solidFill>
                <a:latin typeface="Myriad Pro Light" panose="020B0403030403020204" pitchFamily="34" charset="0"/>
              </a:rPr>
              <a:t>Schedule CSBS Training</a:t>
            </a:r>
          </a:p>
        </p:txBody>
      </p:sp>
      <p:sp>
        <p:nvSpPr>
          <p:cNvPr id="21" name="Rectangle 20">
            <a:hlinkClick r:id="rId3" action="ppaction://hlinksldjump"/>
          </p:cNvPr>
          <p:cNvSpPr/>
          <p:nvPr/>
        </p:nvSpPr>
        <p:spPr>
          <a:xfrm>
            <a:off x="4511040" y="609600"/>
            <a:ext cx="1089210" cy="2667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900" dirty="0">
                <a:solidFill>
                  <a:srgbClr val="5F5F5F"/>
                </a:solidFill>
                <a:latin typeface="Myriad Pro Light" panose="020B0403030403020204" pitchFamily="34" charset="0"/>
              </a:rPr>
              <a:t>CE/Other Training Options</a:t>
            </a:r>
          </a:p>
        </p:txBody>
      </p:sp>
      <p:sp>
        <p:nvSpPr>
          <p:cNvPr id="23" name="Rectangle 22">
            <a:hlinkClick r:id="rId6" action="ppaction://hlinksldjump"/>
          </p:cNvPr>
          <p:cNvSpPr/>
          <p:nvPr/>
        </p:nvSpPr>
        <p:spPr>
          <a:xfrm>
            <a:off x="1234440" y="598170"/>
            <a:ext cx="1172580" cy="28575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900" dirty="0">
                <a:solidFill>
                  <a:srgbClr val="5F5F5F"/>
                </a:solidFill>
                <a:latin typeface="Myriad Pro Light" panose="020B0403030403020204" pitchFamily="34" charset="0"/>
              </a:rPr>
              <a:t>Your level of proficiency</a:t>
            </a:r>
          </a:p>
        </p:txBody>
      </p:sp>
      <p:sp>
        <p:nvSpPr>
          <p:cNvPr id="24" name="Rectangle 23">
            <a:hlinkClick r:id="rId7" action="ppaction://hlinksldjump"/>
          </p:cNvPr>
          <p:cNvSpPr/>
          <p:nvPr/>
        </p:nvSpPr>
        <p:spPr>
          <a:xfrm>
            <a:off x="163830" y="609600"/>
            <a:ext cx="1070610" cy="28575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900" dirty="0">
                <a:solidFill>
                  <a:srgbClr val="5F5F5F"/>
                </a:solidFill>
                <a:latin typeface="Myriad Pro Light" panose="020B0403030403020204" pitchFamily="34" charset="0"/>
              </a:rPr>
              <a:t>On-the-job experience</a:t>
            </a:r>
          </a:p>
        </p:txBody>
      </p:sp>
      <p:sp>
        <p:nvSpPr>
          <p:cNvPr id="27" name="TextBox 26">
            <a:hlinkClick r:id="" action="ppaction://noaction"/>
          </p:cNvPr>
          <p:cNvSpPr txBox="1"/>
          <p:nvPr/>
        </p:nvSpPr>
        <p:spPr>
          <a:xfrm>
            <a:off x="7848600" y="685800"/>
            <a:ext cx="1005840" cy="533400"/>
          </a:xfrm>
          <a:prstGeom prst="rect">
            <a:avLst/>
          </a:prstGeom>
          <a:noFill/>
        </p:spPr>
        <p:txBody>
          <a:bodyPr wrap="square" lIns="0" tIns="0" rIns="0" bIns="0" rtlCol="0">
            <a:noAutofit/>
          </a:bodyPr>
          <a:lstStyle/>
          <a:p>
            <a:pPr marL="0" lvl="1"/>
            <a:r>
              <a:rPr lang="en-US" sz="900" kern="1200" baseline="0" dirty="0">
                <a:latin typeface="Myriad Pro Light" panose="020B0403030403020204" pitchFamily="34" charset="0"/>
              </a:rPr>
              <a:t>Certification Options</a:t>
            </a:r>
            <a:endParaRPr lang="en-US" sz="900" kern="1200" dirty="0">
              <a:latin typeface="Myriad Pro Light" panose="020B0403030403020204" pitchFamily="34" charset="0"/>
            </a:endParaRPr>
          </a:p>
        </p:txBody>
      </p:sp>
      <p:sp>
        <p:nvSpPr>
          <p:cNvPr id="28" name="Rectangle 27">
            <a:hlinkClick r:id="rId8" action="ppaction://hlinksldjump"/>
          </p:cNvPr>
          <p:cNvSpPr/>
          <p:nvPr/>
        </p:nvSpPr>
        <p:spPr>
          <a:xfrm>
            <a:off x="7763880" y="632460"/>
            <a:ext cx="1168998" cy="2286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lvl="1"/>
            <a:r>
              <a:rPr lang="en-US" sz="900" dirty="0">
                <a:solidFill>
                  <a:srgbClr val="5F5F5F"/>
                </a:solidFill>
                <a:latin typeface="Myriad Pro Light" panose="020B0403030403020204" pitchFamily="34" charset="0"/>
              </a:rPr>
              <a:t>Certification</a:t>
            </a:r>
          </a:p>
          <a:p>
            <a:endParaRPr lang="en-US" sz="900" dirty="0">
              <a:solidFill>
                <a:srgbClr val="5F5F5F"/>
              </a:solidFill>
              <a:latin typeface="Myriad Pro Light" panose="020B0403030403020204" pitchFamily="34" charset="0"/>
            </a:endParaRPr>
          </a:p>
        </p:txBody>
      </p:sp>
      <p:sp>
        <p:nvSpPr>
          <p:cNvPr id="14" name="TextBox 13"/>
          <p:cNvSpPr txBox="1"/>
          <p:nvPr/>
        </p:nvSpPr>
        <p:spPr>
          <a:xfrm>
            <a:off x="304800" y="1143000"/>
            <a:ext cx="5531895" cy="2185214"/>
          </a:xfrm>
          <a:prstGeom prst="rect">
            <a:avLst/>
          </a:prstGeom>
          <a:noFill/>
        </p:spPr>
        <p:txBody>
          <a:bodyPr wrap="square" rtlCol="0">
            <a:spAutoFit/>
          </a:bodyPr>
          <a:lstStyle/>
          <a:p>
            <a:r>
              <a:rPr lang="en-US" sz="1600" b="1" dirty="0">
                <a:solidFill>
                  <a:srgbClr val="333333"/>
                </a:solidFill>
                <a:latin typeface="Corbel" panose="020B0503020204020204" pitchFamily="34" charset="0"/>
                <a:cs typeface="Arial" panose="020B0604020202020204" pitchFamily="34" charset="0"/>
              </a:rPr>
              <a:t>You should have:</a:t>
            </a:r>
          </a:p>
          <a:p>
            <a:pPr marL="285750" indent="-285750">
              <a:buFont typeface="Arial" panose="020B0604020202020204" pitchFamily="34" charset="0"/>
              <a:buChar char="•"/>
            </a:pPr>
            <a:r>
              <a:rPr lang="en-US" sz="1400" dirty="0">
                <a:solidFill>
                  <a:srgbClr val="333333"/>
                </a:solidFill>
                <a:latin typeface="Corbel" panose="020B0503020204020204" pitchFamily="34" charset="0"/>
                <a:cs typeface="Arial" panose="020B0604020202020204" pitchFamily="34" charset="0"/>
              </a:rPr>
              <a:t>Developing analytical abilities</a:t>
            </a:r>
          </a:p>
          <a:p>
            <a:pPr marL="285750" indent="-285750">
              <a:buFont typeface="Arial" panose="020B0604020202020204" pitchFamily="34" charset="0"/>
              <a:buChar char="•"/>
            </a:pPr>
            <a:r>
              <a:rPr lang="en-US" sz="1400" dirty="0">
                <a:solidFill>
                  <a:srgbClr val="333333"/>
                </a:solidFill>
                <a:latin typeface="Corbel" panose="020B0503020204020204" pitchFamily="34" charset="0"/>
                <a:cs typeface="Arial" panose="020B0604020202020204" pitchFamily="34" charset="0"/>
              </a:rPr>
              <a:t>Increasing familiarity with</a:t>
            </a:r>
          </a:p>
          <a:p>
            <a:pPr marL="742950" lvl="1" indent="-285750">
              <a:buFont typeface="Arial" panose="020B0604020202020204" pitchFamily="34" charset="0"/>
              <a:buChar char="•"/>
            </a:pPr>
            <a:r>
              <a:rPr lang="en-US" sz="1200" dirty="0">
                <a:solidFill>
                  <a:srgbClr val="333333"/>
                </a:solidFill>
                <a:latin typeface="Corbel" panose="020B0503020204020204" pitchFamily="34" charset="0"/>
                <a:cs typeface="Arial" panose="020B0604020202020204" pitchFamily="34" charset="0"/>
              </a:rPr>
              <a:t>Legal aspects</a:t>
            </a:r>
          </a:p>
          <a:p>
            <a:pPr marL="742950" lvl="1" indent="-285750">
              <a:buFont typeface="Arial" panose="020B0604020202020204" pitchFamily="34" charset="0"/>
              <a:buChar char="•"/>
            </a:pPr>
            <a:r>
              <a:rPr lang="en-US" sz="1200" dirty="0">
                <a:solidFill>
                  <a:srgbClr val="333333"/>
                </a:solidFill>
                <a:latin typeface="Corbel" panose="020B0503020204020204" pitchFamily="34" charset="0"/>
                <a:cs typeface="Arial" panose="020B0604020202020204" pitchFamily="34" charset="0"/>
              </a:rPr>
              <a:t>Report prep</a:t>
            </a:r>
          </a:p>
          <a:p>
            <a:pPr marL="742950" lvl="1" indent="-285750">
              <a:buFont typeface="Arial" panose="020B0604020202020204" pitchFamily="34" charset="0"/>
              <a:buChar char="•"/>
            </a:pPr>
            <a:r>
              <a:rPr lang="en-US" sz="1200" dirty="0">
                <a:solidFill>
                  <a:srgbClr val="333333"/>
                </a:solidFill>
                <a:latin typeface="Corbel" panose="020B0503020204020204" pitchFamily="34" charset="0"/>
                <a:cs typeface="Arial" panose="020B0604020202020204" pitchFamily="34" charset="0"/>
              </a:rPr>
              <a:t>General banking conditions and trends</a:t>
            </a:r>
          </a:p>
          <a:p>
            <a:pPr marL="285750" indent="-285750">
              <a:buFont typeface="Arial" panose="020B0604020202020204" pitchFamily="34" charset="0"/>
              <a:buChar char="•"/>
            </a:pPr>
            <a:r>
              <a:rPr lang="en-US" sz="1400" dirty="0">
                <a:solidFill>
                  <a:srgbClr val="333333"/>
                </a:solidFill>
                <a:latin typeface="Corbel" panose="020B0503020204020204" pitchFamily="34" charset="0"/>
                <a:cs typeface="Arial" panose="020B0604020202020204" pitchFamily="34" charset="0"/>
              </a:rPr>
              <a:t>Increased proficiency as AEIC</a:t>
            </a:r>
          </a:p>
          <a:p>
            <a:pPr marL="285750" indent="-285750">
              <a:buFont typeface="Arial" panose="020B0604020202020204" pitchFamily="34" charset="0"/>
              <a:buChar char="•"/>
            </a:pPr>
            <a:r>
              <a:rPr lang="en-US" sz="1400" dirty="0">
                <a:solidFill>
                  <a:srgbClr val="333333"/>
                </a:solidFill>
                <a:latin typeface="Corbel" panose="020B0503020204020204" pitchFamily="34" charset="0"/>
                <a:cs typeface="Arial" panose="020B0604020202020204" pitchFamily="34" charset="0"/>
              </a:rPr>
              <a:t>Increased initiative, judgment, ability to work without supervision</a:t>
            </a:r>
          </a:p>
          <a:p>
            <a:pPr marL="285750" indent="-285750">
              <a:buFont typeface="Arial" panose="020B0604020202020204" pitchFamily="34" charset="0"/>
              <a:buChar char="•"/>
            </a:pPr>
            <a:r>
              <a:rPr lang="en-US" sz="1400" dirty="0">
                <a:solidFill>
                  <a:srgbClr val="333333"/>
                </a:solidFill>
                <a:latin typeface="Corbel" panose="020B0503020204020204" pitchFamily="34" charset="0"/>
                <a:cs typeface="Arial" panose="020B0604020202020204" pitchFamily="34" charset="0"/>
              </a:rPr>
              <a:t>Increasingly proficient in discussions with bankers</a:t>
            </a:r>
          </a:p>
          <a:p>
            <a:pPr marL="285750" indent="-285750">
              <a:buFont typeface="Arial" panose="020B0604020202020204" pitchFamily="34" charset="0"/>
              <a:buChar char="•"/>
            </a:pPr>
            <a:r>
              <a:rPr lang="en-US" sz="1400" dirty="0">
                <a:solidFill>
                  <a:srgbClr val="333333"/>
                </a:solidFill>
                <a:latin typeface="Corbel" panose="020B0503020204020204" pitchFamily="34" charset="0"/>
                <a:cs typeface="Arial" panose="020B0604020202020204" pitchFamily="34" charset="0"/>
              </a:rPr>
              <a:t>Increased responsibility for training of new examiners</a:t>
            </a:r>
          </a:p>
        </p:txBody>
      </p:sp>
      <p:sp>
        <p:nvSpPr>
          <p:cNvPr id="26" name="TextBox 25"/>
          <p:cNvSpPr txBox="1"/>
          <p:nvPr/>
        </p:nvSpPr>
        <p:spPr>
          <a:xfrm>
            <a:off x="304800" y="3429000"/>
            <a:ext cx="5520465" cy="3139321"/>
          </a:xfrm>
          <a:prstGeom prst="rect">
            <a:avLst/>
          </a:prstGeom>
          <a:noFill/>
        </p:spPr>
        <p:txBody>
          <a:bodyPr wrap="square" rtlCol="0">
            <a:spAutoFit/>
          </a:bodyPr>
          <a:lstStyle/>
          <a:p>
            <a:r>
              <a:rPr lang="en-US" sz="1600" b="1" dirty="0">
                <a:solidFill>
                  <a:srgbClr val="333333"/>
                </a:solidFill>
                <a:latin typeface="Corbel" panose="020B0503020204020204" pitchFamily="34" charset="0"/>
                <a:cs typeface="Arial" panose="020B0604020202020204" pitchFamily="34" charset="0"/>
              </a:rPr>
              <a:t>Your tasks MAY include:</a:t>
            </a:r>
          </a:p>
          <a:p>
            <a:pPr marL="285750" indent="-285750">
              <a:buFont typeface="Arial" panose="020B0604020202020204" pitchFamily="34" charset="0"/>
              <a:buChar char="•"/>
            </a:pPr>
            <a:r>
              <a:rPr lang="en-US" sz="1400" dirty="0">
                <a:solidFill>
                  <a:srgbClr val="333333"/>
                </a:solidFill>
                <a:latin typeface="Corbel" panose="020B0503020204020204" pitchFamily="34" charset="0"/>
                <a:cs typeface="Arial" panose="020B0604020202020204" pitchFamily="34" charset="0"/>
              </a:rPr>
              <a:t>Preparation of operational analysis in exam report</a:t>
            </a:r>
          </a:p>
          <a:p>
            <a:pPr marL="285750" indent="-285750">
              <a:buFont typeface="Arial" panose="020B0604020202020204" pitchFamily="34" charset="0"/>
              <a:buChar char="•"/>
            </a:pPr>
            <a:r>
              <a:rPr lang="en-US" sz="1400" dirty="0">
                <a:solidFill>
                  <a:srgbClr val="333333"/>
                </a:solidFill>
                <a:latin typeface="Corbel" panose="020B0503020204020204" pitchFamily="34" charset="0"/>
                <a:cs typeface="Arial" panose="020B0604020202020204" pitchFamily="34" charset="0"/>
              </a:rPr>
              <a:t>Review of an institution’s internal controls</a:t>
            </a:r>
          </a:p>
          <a:p>
            <a:pPr marL="285750" indent="-285750">
              <a:buFont typeface="Arial" panose="020B0604020202020204" pitchFamily="34" charset="0"/>
              <a:buChar char="•"/>
            </a:pPr>
            <a:r>
              <a:rPr lang="en-US" sz="1400" dirty="0">
                <a:solidFill>
                  <a:srgbClr val="333333"/>
                </a:solidFill>
                <a:latin typeface="Corbel" panose="020B0503020204020204" pitchFamily="34" charset="0"/>
                <a:cs typeface="Arial" panose="020B0604020202020204" pitchFamily="34" charset="0"/>
              </a:rPr>
              <a:t>Analyze internal/external audit functions</a:t>
            </a:r>
          </a:p>
          <a:p>
            <a:pPr marL="285750" indent="-285750">
              <a:buFont typeface="Arial" panose="020B0604020202020204" pitchFamily="34" charset="0"/>
              <a:buChar char="•"/>
            </a:pPr>
            <a:r>
              <a:rPr lang="en-US" sz="1400" dirty="0">
                <a:solidFill>
                  <a:srgbClr val="333333"/>
                </a:solidFill>
                <a:latin typeface="Corbel" panose="020B0503020204020204" pitchFamily="34" charset="0"/>
                <a:cs typeface="Arial" panose="020B0604020202020204" pitchFamily="34" charset="0"/>
              </a:rPr>
              <a:t>Analyze UBPR to assess level and trend of key indicators</a:t>
            </a:r>
          </a:p>
          <a:p>
            <a:pPr marL="285750" indent="-285750">
              <a:buFont typeface="Arial" panose="020B0604020202020204" pitchFamily="34" charset="0"/>
              <a:buChar char="•"/>
            </a:pPr>
            <a:r>
              <a:rPr lang="en-US" sz="1400" dirty="0">
                <a:solidFill>
                  <a:srgbClr val="333333"/>
                </a:solidFill>
                <a:latin typeface="Corbel" panose="020B0503020204020204" pitchFamily="34" charset="0"/>
                <a:cs typeface="Arial" panose="020B0604020202020204" pitchFamily="34" charset="0"/>
              </a:rPr>
              <a:t>Test an institution’s asset/liability management,</a:t>
            </a:r>
            <a:br>
              <a:rPr lang="en-US" sz="1400" dirty="0">
                <a:solidFill>
                  <a:srgbClr val="333333"/>
                </a:solidFill>
                <a:latin typeface="Corbel" panose="020B0503020204020204" pitchFamily="34" charset="0"/>
                <a:cs typeface="Arial" panose="020B0604020202020204" pitchFamily="34" charset="0"/>
              </a:rPr>
            </a:br>
            <a:r>
              <a:rPr lang="en-US" sz="1400" dirty="0">
                <a:solidFill>
                  <a:srgbClr val="333333"/>
                </a:solidFill>
                <a:latin typeface="Corbel" panose="020B0503020204020204" pitchFamily="34" charset="0"/>
                <a:cs typeface="Arial" panose="020B0604020202020204" pitchFamily="34" charset="0"/>
              </a:rPr>
              <a:t>investment, and bank secrecy programs</a:t>
            </a:r>
          </a:p>
          <a:p>
            <a:pPr marL="285750" indent="-285750">
              <a:buFont typeface="Arial" panose="020B0604020202020204" pitchFamily="34" charset="0"/>
              <a:buChar char="•"/>
            </a:pPr>
            <a:r>
              <a:rPr lang="en-US" sz="1400" dirty="0">
                <a:solidFill>
                  <a:srgbClr val="333333"/>
                </a:solidFill>
                <a:latin typeface="Corbel" panose="020B0503020204020204" pitchFamily="34" charset="0"/>
                <a:cs typeface="Arial" panose="020B0604020202020204" pitchFamily="34" charset="0"/>
              </a:rPr>
              <a:t>Determine an institution’s compliance with laws and department regulations/policies</a:t>
            </a:r>
          </a:p>
          <a:p>
            <a:pPr marL="285750" indent="-285750">
              <a:buFont typeface="Arial" panose="020B0604020202020204" pitchFamily="34" charset="0"/>
              <a:buChar char="•"/>
            </a:pPr>
            <a:r>
              <a:rPr lang="en-US" sz="1400" dirty="0">
                <a:solidFill>
                  <a:srgbClr val="333333"/>
                </a:solidFill>
                <a:latin typeface="Corbel" panose="020B0503020204020204" pitchFamily="34" charset="0"/>
                <a:cs typeface="Arial" panose="020B0604020202020204" pitchFamily="34" charset="0"/>
              </a:rPr>
              <a:t>Assess quality of mortgage, installment, and noncomplex commercial/ag credits</a:t>
            </a:r>
          </a:p>
          <a:p>
            <a:pPr marL="285750" indent="-285750">
              <a:buFont typeface="Arial" panose="020B0604020202020204" pitchFamily="34" charset="0"/>
              <a:buChar char="•"/>
            </a:pPr>
            <a:r>
              <a:rPr lang="en-US" sz="1400" dirty="0">
                <a:solidFill>
                  <a:srgbClr val="333333"/>
                </a:solidFill>
                <a:latin typeface="Corbel" panose="020B0503020204020204" pitchFamily="34" charset="0"/>
                <a:cs typeface="Arial" panose="020B0604020202020204" pitchFamily="34" charset="0"/>
              </a:rPr>
              <a:t>Assess level and trend of credit risk/interest rate risk</a:t>
            </a:r>
          </a:p>
          <a:p>
            <a:pPr marL="285750" indent="-285750">
              <a:buFont typeface="Arial" panose="020B0604020202020204" pitchFamily="34" charset="0"/>
              <a:buChar char="•"/>
            </a:pPr>
            <a:r>
              <a:rPr lang="en-US" sz="1400" dirty="0">
                <a:solidFill>
                  <a:srgbClr val="333333"/>
                </a:solidFill>
                <a:latin typeface="Corbel" panose="020B0503020204020204" pitchFamily="34" charset="0"/>
                <a:cs typeface="Arial" panose="020B0604020202020204" pitchFamily="34" charset="0"/>
              </a:rPr>
              <a:t>Review affiliate relationships to assess risk implications</a:t>
            </a:r>
          </a:p>
          <a:p>
            <a:pPr marL="285750" indent="-285750">
              <a:buFont typeface="Arial" panose="020B0604020202020204" pitchFamily="34" charset="0"/>
              <a:buChar char="•"/>
            </a:pPr>
            <a:r>
              <a:rPr lang="en-US" sz="1400" dirty="0">
                <a:solidFill>
                  <a:srgbClr val="333333"/>
                </a:solidFill>
                <a:latin typeface="Corbel" panose="020B0503020204020204" pitchFamily="34" charset="0"/>
                <a:cs typeface="Arial" panose="020B0604020202020204" pitchFamily="34" charset="0"/>
              </a:rPr>
              <a:t>Perform duties at next level for training purposes</a:t>
            </a:r>
          </a:p>
        </p:txBody>
      </p:sp>
      <p:sp>
        <p:nvSpPr>
          <p:cNvPr id="29" name="Rectangle 28">
            <a:hlinkClick r:id="rId7" action="ppaction://hlinksldjump"/>
          </p:cNvPr>
          <p:cNvSpPr/>
          <p:nvPr/>
        </p:nvSpPr>
        <p:spPr>
          <a:xfrm>
            <a:off x="169443" y="596265"/>
            <a:ext cx="1070610" cy="28575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900" dirty="0">
                <a:solidFill>
                  <a:srgbClr val="5F5F5F"/>
                </a:solidFill>
                <a:latin typeface="Myriad Pro Light" panose="020B0403030403020204" pitchFamily="34" charset="0"/>
              </a:rPr>
              <a:t>Your level of experience</a:t>
            </a:r>
          </a:p>
        </p:txBody>
      </p:sp>
      <p:sp>
        <p:nvSpPr>
          <p:cNvPr id="30" name="TextBox 29">
            <a:hlinkClick r:id="rId2" action="ppaction://hlinksldjump"/>
          </p:cNvPr>
          <p:cNvSpPr txBox="1"/>
          <p:nvPr/>
        </p:nvSpPr>
        <p:spPr>
          <a:xfrm>
            <a:off x="3522780" y="609600"/>
            <a:ext cx="1005840" cy="533400"/>
          </a:xfrm>
          <a:prstGeom prst="rect">
            <a:avLst/>
          </a:prstGeom>
          <a:noFill/>
        </p:spPr>
        <p:txBody>
          <a:bodyPr wrap="square" lIns="0" tIns="0" rIns="0" bIns="0" rtlCol="0">
            <a:noAutofit/>
          </a:bodyPr>
          <a:lstStyle/>
          <a:p>
            <a:pPr marL="0" marR="0" indent="-274320" algn="l" defTabSz="914400" rtl="0" eaLnBrk="1" fontAlgn="auto" latinLnBrk="0" hangingPunct="1">
              <a:lnSpc>
                <a:spcPct val="100000"/>
              </a:lnSpc>
              <a:spcBef>
                <a:spcPts val="0"/>
              </a:spcBef>
              <a:spcAft>
                <a:spcPts val="0"/>
              </a:spcAft>
              <a:buClrTx/>
              <a:buSzTx/>
              <a:buFontTx/>
              <a:buNone/>
              <a:tabLst/>
              <a:defRPr/>
            </a:pPr>
            <a:r>
              <a:rPr lang="en-US" sz="900" kern="1200" baseline="0" dirty="0">
                <a:solidFill>
                  <a:srgbClr val="5F5F5F"/>
                </a:solidFill>
                <a:latin typeface="Myriad Pro Light" panose="020B0403030403020204" pitchFamily="34" charset="0"/>
              </a:rPr>
              <a:t>Training required to reach next level</a:t>
            </a:r>
            <a:endParaRPr lang="en-US" sz="900" kern="1200" dirty="0">
              <a:solidFill>
                <a:srgbClr val="5F5F5F"/>
              </a:solidFill>
              <a:latin typeface="Myriad Pro Light" panose="020B0403030403020204" pitchFamily="34" charset="0"/>
            </a:endParaRPr>
          </a:p>
        </p:txBody>
      </p:sp>
      <p:sp>
        <p:nvSpPr>
          <p:cNvPr id="35" name="Teardrop 34"/>
          <p:cNvSpPr/>
          <p:nvPr/>
        </p:nvSpPr>
        <p:spPr>
          <a:xfrm rot="12956788">
            <a:off x="5872069" y="4065165"/>
            <a:ext cx="3181856" cy="2326846"/>
          </a:xfrm>
          <a:prstGeom prst="teardrop">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TextBox 35"/>
          <p:cNvSpPr txBox="1"/>
          <p:nvPr/>
        </p:nvSpPr>
        <p:spPr>
          <a:xfrm>
            <a:off x="5834232" y="4114800"/>
            <a:ext cx="2928768" cy="2000548"/>
          </a:xfrm>
          <a:prstGeom prst="rect">
            <a:avLst/>
          </a:prstGeom>
          <a:noFill/>
        </p:spPr>
        <p:txBody>
          <a:bodyPr wrap="square" rtlCol="0">
            <a:spAutoFit/>
          </a:bodyPr>
          <a:lstStyle/>
          <a:p>
            <a:pPr algn="ctr"/>
            <a:r>
              <a:rPr lang="en-US" sz="1600" b="1" dirty="0">
                <a:solidFill>
                  <a:schemeClr val="bg1"/>
                </a:solidFill>
                <a:latin typeface="Corbel" panose="020B0503020204020204" pitchFamily="34" charset="0"/>
                <a:cs typeface="Arial" panose="020B0604020202020204" pitchFamily="34" charset="0"/>
              </a:rPr>
              <a:t>Skill gaps may</a:t>
            </a:r>
          </a:p>
          <a:p>
            <a:pPr algn="ctr"/>
            <a:r>
              <a:rPr lang="en-US" sz="1600" b="1" dirty="0">
                <a:solidFill>
                  <a:schemeClr val="bg1"/>
                </a:solidFill>
                <a:latin typeface="Corbel" panose="020B0503020204020204" pitchFamily="34" charset="0"/>
                <a:cs typeface="Arial" panose="020B0604020202020204" pitchFamily="34" charset="0"/>
              </a:rPr>
              <a:t>be addressed through departmental training and orientation, </a:t>
            </a:r>
            <a:r>
              <a:rPr lang="en-US" sz="1600" b="1" dirty="0" err="1">
                <a:solidFill>
                  <a:schemeClr val="bg1"/>
                </a:solidFill>
                <a:latin typeface="Corbel" panose="020B0503020204020204" pitchFamily="34" charset="0"/>
                <a:cs typeface="Arial" panose="020B0604020202020204" pitchFamily="34" charset="0"/>
              </a:rPr>
              <a:t>RegU</a:t>
            </a:r>
            <a:r>
              <a:rPr lang="en-US" sz="1600" b="1" dirty="0">
                <a:solidFill>
                  <a:schemeClr val="bg1"/>
                </a:solidFill>
                <a:latin typeface="Corbel" panose="020B0503020204020204" pitchFamily="34" charset="0"/>
                <a:cs typeface="Arial" panose="020B0604020202020204" pitchFamily="34" charset="0"/>
              </a:rPr>
              <a:t> courses, and Rapid Response and Ask the Fed topical training </a:t>
            </a:r>
            <a:r>
              <a:rPr lang="en-US" sz="1400" b="1" i="1" dirty="0">
                <a:solidFill>
                  <a:schemeClr val="bg1"/>
                </a:solidFill>
                <a:latin typeface="Corbel" panose="020B0503020204020204" pitchFamily="34" charset="0"/>
                <a:cs typeface="Arial" panose="020B0604020202020204" pitchFamily="34" charset="0"/>
              </a:rPr>
              <a:t>(click other training options tab for</a:t>
            </a:r>
          </a:p>
          <a:p>
            <a:pPr algn="ctr"/>
            <a:r>
              <a:rPr lang="en-US" sz="1400" b="1" i="1" dirty="0">
                <a:solidFill>
                  <a:schemeClr val="bg1"/>
                </a:solidFill>
                <a:latin typeface="Corbel" panose="020B0503020204020204" pitchFamily="34" charset="0"/>
                <a:cs typeface="Arial" panose="020B0604020202020204" pitchFamily="34" charset="0"/>
              </a:rPr>
              <a:t>more info)</a:t>
            </a:r>
          </a:p>
        </p:txBody>
      </p:sp>
      <p:sp>
        <p:nvSpPr>
          <p:cNvPr id="37" name="Teardrop 36"/>
          <p:cNvSpPr/>
          <p:nvPr/>
        </p:nvSpPr>
        <p:spPr>
          <a:xfrm rot="12956788">
            <a:off x="5776977" y="1156076"/>
            <a:ext cx="3114163" cy="2259847"/>
          </a:xfrm>
          <a:prstGeom prst="teardrop">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TextBox 37"/>
          <p:cNvSpPr txBox="1"/>
          <p:nvPr/>
        </p:nvSpPr>
        <p:spPr>
          <a:xfrm>
            <a:off x="5867400" y="1693783"/>
            <a:ext cx="2653129" cy="1354217"/>
          </a:xfrm>
          <a:prstGeom prst="rect">
            <a:avLst/>
          </a:prstGeom>
          <a:noFill/>
        </p:spPr>
        <p:txBody>
          <a:bodyPr wrap="square" rtlCol="0">
            <a:spAutoFit/>
          </a:bodyPr>
          <a:lstStyle/>
          <a:p>
            <a:pPr algn="ctr"/>
            <a:r>
              <a:rPr lang="en-US" sz="1600" b="1" dirty="0">
                <a:solidFill>
                  <a:schemeClr val="bg1"/>
                </a:solidFill>
                <a:latin typeface="Corbel" panose="020B0503020204020204" pitchFamily="34" charset="0"/>
                <a:cs typeface="Arial" panose="020B0604020202020204" pitchFamily="34" charset="0"/>
              </a:rPr>
              <a:t>At this level an examiner is still “learning by doing”, under the supervision of more experienced</a:t>
            </a:r>
          </a:p>
          <a:p>
            <a:pPr algn="ctr"/>
            <a:r>
              <a:rPr lang="en-US" sz="1600" b="1" dirty="0">
                <a:solidFill>
                  <a:schemeClr val="bg1"/>
                </a:solidFill>
                <a:latin typeface="Corbel" panose="020B0503020204020204" pitchFamily="34" charset="0"/>
                <a:cs typeface="Arial" panose="020B0604020202020204" pitchFamily="34" charset="0"/>
              </a:rPr>
              <a:t>examiners</a:t>
            </a:r>
          </a:p>
        </p:txBody>
      </p:sp>
      <p:sp>
        <p:nvSpPr>
          <p:cNvPr id="31" name="TextBox 30"/>
          <p:cNvSpPr txBox="1"/>
          <p:nvPr/>
        </p:nvSpPr>
        <p:spPr>
          <a:xfrm>
            <a:off x="120126" y="0"/>
            <a:ext cx="7717716" cy="553998"/>
          </a:xfrm>
          <a:prstGeom prst="rect">
            <a:avLst/>
          </a:prstGeom>
          <a:noFill/>
        </p:spPr>
        <p:txBody>
          <a:bodyPr wrap="square" rtlCol="0">
            <a:spAutoFit/>
          </a:bodyPr>
          <a:lstStyle/>
          <a:p>
            <a:r>
              <a:rPr lang="en-US" sz="1500" b="1" dirty="0">
                <a:solidFill>
                  <a:srgbClr val="1C2674"/>
                </a:solidFill>
                <a:latin typeface="Corbel" panose="020B0503020204020204" pitchFamily="34" charset="0"/>
                <a:cs typeface="Arial" panose="020B0604020202020204" pitchFamily="34" charset="0"/>
              </a:rPr>
              <a:t>1.0: Bank Examiner / Financial Institutions</a:t>
            </a:r>
            <a:r>
              <a:rPr lang="en-US" sz="1500" b="1" baseline="0" dirty="0">
                <a:solidFill>
                  <a:srgbClr val="1C2674"/>
                </a:solidFill>
                <a:latin typeface="Corbel" panose="020B0503020204020204" pitchFamily="34" charset="0"/>
                <a:cs typeface="Arial" panose="020B0604020202020204" pitchFamily="34" charset="0"/>
              </a:rPr>
              <a:t> Examiner I / Bank Assistant Examiner / Senior Assistant Examiner / Financial Examiner II/III</a:t>
            </a:r>
            <a:endParaRPr lang="en-US" sz="1500" b="1" dirty="0">
              <a:solidFill>
                <a:srgbClr val="1C2674"/>
              </a:solidFill>
              <a:latin typeface="Corbel" panose="020B0503020204020204" pitchFamily="34" charset="0"/>
              <a:cs typeface="Arial" panose="020B0604020202020204" pitchFamily="34" charset="0"/>
            </a:endParaRPr>
          </a:p>
        </p:txBody>
      </p:sp>
    </p:spTree>
    <p:extLst>
      <p:ext uri="{BB962C8B-B14F-4D97-AF65-F5344CB8AC3E}">
        <p14:creationId xmlns:p14="http://schemas.microsoft.com/office/powerpoint/2010/main" val="336465120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533400"/>
            <a:ext cx="1005840" cy="45719"/>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Rectangle 2"/>
          <p:cNvSpPr/>
          <p:nvPr/>
        </p:nvSpPr>
        <p:spPr>
          <a:xfrm>
            <a:off x="1316916" y="533400"/>
            <a:ext cx="1005840" cy="45719"/>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p:cNvSpPr/>
          <p:nvPr/>
        </p:nvSpPr>
        <p:spPr>
          <a:xfrm>
            <a:off x="2407020" y="533400"/>
            <a:ext cx="1005840" cy="45719"/>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a:off x="3505200" y="533400"/>
            <a:ext cx="1005840" cy="45719"/>
          </a:xfrm>
          <a:prstGeom prst="rect">
            <a:avLst/>
          </a:prstGeom>
          <a:solidFill>
            <a:srgbClr val="FF66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4594410" y="533400"/>
            <a:ext cx="1005840" cy="45719"/>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6761178" y="533400"/>
            <a:ext cx="1005840" cy="45719"/>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7837842" y="533400"/>
            <a:ext cx="1005840" cy="45719"/>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5682726" y="533399"/>
            <a:ext cx="1005840" cy="45719"/>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p:cNvSpPr txBox="1"/>
          <p:nvPr/>
        </p:nvSpPr>
        <p:spPr>
          <a:xfrm>
            <a:off x="234213" y="609600"/>
            <a:ext cx="1005840" cy="533400"/>
          </a:xfrm>
          <a:prstGeom prst="rect">
            <a:avLst/>
          </a:prstGeom>
          <a:noFill/>
        </p:spPr>
        <p:txBody>
          <a:bodyPr wrap="square" lIns="0" tIns="0" rIns="0" bIns="0" rtlCol="0">
            <a:noAutofit/>
          </a:bodyPr>
          <a:lstStyle/>
          <a:p>
            <a:pPr indent="-274320"/>
            <a:r>
              <a:rPr lang="en-US" sz="900" dirty="0">
                <a:solidFill>
                  <a:srgbClr val="5F5F5F"/>
                </a:solidFill>
                <a:latin typeface="Myriad Pro Light" panose="020B0403030403020204" pitchFamily="34" charset="0"/>
              </a:rPr>
              <a:t>On-the-job experience   </a:t>
            </a:r>
          </a:p>
        </p:txBody>
      </p:sp>
      <p:sp>
        <p:nvSpPr>
          <p:cNvPr id="11" name="TextBox 10">
            <a:hlinkClick r:id="rId2" action="ppaction://hlinksldjump"/>
          </p:cNvPr>
          <p:cNvSpPr txBox="1"/>
          <p:nvPr/>
        </p:nvSpPr>
        <p:spPr>
          <a:xfrm>
            <a:off x="1326816" y="609600"/>
            <a:ext cx="1005840" cy="533400"/>
          </a:xfrm>
          <a:prstGeom prst="rect">
            <a:avLst/>
          </a:prstGeom>
          <a:noFill/>
        </p:spPr>
        <p:txBody>
          <a:bodyPr wrap="square" lIns="0" tIns="0" rIns="0" bIns="0" rtlCol="0">
            <a:noAutofit/>
          </a:bodyPr>
          <a:lstStyle/>
          <a:p>
            <a:pPr indent="-274320"/>
            <a:r>
              <a:rPr lang="en-US" sz="900" dirty="0">
                <a:solidFill>
                  <a:srgbClr val="5F5F5F"/>
                </a:solidFill>
                <a:latin typeface="Myriad Pro Light" panose="020B0403030403020204" pitchFamily="34" charset="0"/>
              </a:rPr>
              <a:t>Proficiency Level</a:t>
            </a:r>
            <a:r>
              <a:rPr lang="en-US" sz="900" baseline="0" dirty="0">
                <a:solidFill>
                  <a:srgbClr val="5F5F5F"/>
                </a:solidFill>
                <a:latin typeface="Myriad Pro Light" panose="020B0403030403020204" pitchFamily="34" charset="0"/>
              </a:rPr>
              <a:t> for </a:t>
            </a:r>
            <a:r>
              <a:rPr lang="en-US" sz="900" dirty="0">
                <a:solidFill>
                  <a:srgbClr val="5F5F5F"/>
                </a:solidFill>
                <a:latin typeface="Myriad Pro Light" panose="020B0403030403020204" pitchFamily="34" charset="0"/>
              </a:rPr>
              <a:t>Core Competencies</a:t>
            </a:r>
          </a:p>
        </p:txBody>
      </p:sp>
      <p:sp>
        <p:nvSpPr>
          <p:cNvPr id="12" name="TextBox 11">
            <a:hlinkClick r:id="rId3" action="ppaction://hlinksldjump"/>
          </p:cNvPr>
          <p:cNvSpPr txBox="1"/>
          <p:nvPr/>
        </p:nvSpPr>
        <p:spPr>
          <a:xfrm>
            <a:off x="2419419" y="609600"/>
            <a:ext cx="1005840" cy="533400"/>
          </a:xfrm>
          <a:prstGeom prst="rect">
            <a:avLst/>
          </a:prstGeom>
          <a:noFill/>
        </p:spPr>
        <p:txBody>
          <a:bodyPr wrap="square" lIns="0" tIns="0" rIns="0" bIns="0" rtlCol="0">
            <a:noAutofit/>
          </a:bodyPr>
          <a:lstStyle/>
          <a:p>
            <a:r>
              <a:rPr lang="en-US" sz="900" kern="1200" baseline="0" dirty="0">
                <a:solidFill>
                  <a:srgbClr val="5F5F5F"/>
                </a:solidFill>
                <a:latin typeface="Myriad Pro Light" panose="020B0403030403020204" pitchFamily="34" charset="0"/>
              </a:rPr>
              <a:t>Sample Skills/Tasks required in Year 1</a:t>
            </a:r>
            <a:endParaRPr lang="en-US" sz="900" kern="1200" dirty="0">
              <a:solidFill>
                <a:srgbClr val="5F5F5F"/>
              </a:solidFill>
              <a:latin typeface="Myriad Pro Light" panose="020B0403030403020204" pitchFamily="34" charset="0"/>
            </a:endParaRPr>
          </a:p>
        </p:txBody>
      </p:sp>
      <p:sp>
        <p:nvSpPr>
          <p:cNvPr id="13" name="TextBox 12">
            <a:hlinkClick r:id="rId2" action="ppaction://hlinksldjump"/>
          </p:cNvPr>
          <p:cNvSpPr txBox="1"/>
          <p:nvPr/>
        </p:nvSpPr>
        <p:spPr>
          <a:xfrm>
            <a:off x="3522780" y="609600"/>
            <a:ext cx="1005840" cy="533400"/>
          </a:xfrm>
          <a:prstGeom prst="rect">
            <a:avLst/>
          </a:prstGeom>
          <a:noFill/>
        </p:spPr>
        <p:txBody>
          <a:bodyPr wrap="square" lIns="0" tIns="0" rIns="0" bIns="0" rtlCol="0">
            <a:noAutofit/>
          </a:bodyPr>
          <a:lstStyle/>
          <a:p>
            <a:pPr marL="0" marR="0" indent="-274320" algn="l" defTabSz="914400" rtl="0" eaLnBrk="1" fontAlgn="auto" latinLnBrk="0" hangingPunct="1">
              <a:lnSpc>
                <a:spcPct val="100000"/>
              </a:lnSpc>
              <a:spcBef>
                <a:spcPts val="0"/>
              </a:spcBef>
              <a:spcAft>
                <a:spcPts val="0"/>
              </a:spcAft>
              <a:buClrTx/>
              <a:buSzTx/>
              <a:buFontTx/>
              <a:buNone/>
              <a:tabLst/>
              <a:defRPr/>
            </a:pPr>
            <a:r>
              <a:rPr lang="en-US" sz="900" b="1" kern="1200" baseline="0" dirty="0">
                <a:solidFill>
                  <a:srgbClr val="FF6600"/>
                </a:solidFill>
                <a:latin typeface="Myriad Pro Light" panose="020B0403030403020204" pitchFamily="34" charset="0"/>
              </a:rPr>
              <a:t>Training required to reach next level</a:t>
            </a:r>
            <a:endParaRPr lang="en-US" sz="900" b="1" kern="1200" dirty="0">
              <a:solidFill>
                <a:srgbClr val="FF6600"/>
              </a:solidFill>
              <a:latin typeface="Myriad Pro Light" panose="020B0403030403020204" pitchFamily="34" charset="0"/>
            </a:endParaRPr>
          </a:p>
        </p:txBody>
      </p:sp>
      <p:sp>
        <p:nvSpPr>
          <p:cNvPr id="15" name="TextBox 14">
            <a:hlinkClick r:id="" action="ppaction://noaction"/>
          </p:cNvPr>
          <p:cNvSpPr txBox="1"/>
          <p:nvPr/>
        </p:nvSpPr>
        <p:spPr>
          <a:xfrm>
            <a:off x="4593516" y="609600"/>
            <a:ext cx="1005840" cy="533400"/>
          </a:xfrm>
          <a:prstGeom prst="rect">
            <a:avLst/>
          </a:prstGeom>
          <a:noFill/>
        </p:spPr>
        <p:txBody>
          <a:bodyPr wrap="square" lIns="0" tIns="0" rIns="0" bIns="0" rtlCol="0">
            <a:noAutofit/>
          </a:bodyPr>
          <a:lstStyle/>
          <a:p>
            <a:pPr marL="0" marR="0" lvl="0" indent="-274320" algn="l" defTabSz="914400" rtl="0" eaLnBrk="1" fontAlgn="auto" latinLnBrk="0" hangingPunct="1">
              <a:lnSpc>
                <a:spcPct val="100000"/>
              </a:lnSpc>
              <a:spcBef>
                <a:spcPts val="0"/>
              </a:spcBef>
              <a:spcAft>
                <a:spcPts val="0"/>
              </a:spcAft>
              <a:buClrTx/>
              <a:buSzTx/>
              <a:buFontTx/>
              <a:buNone/>
              <a:tabLst/>
              <a:defRPr/>
            </a:pPr>
            <a:r>
              <a:rPr lang="en-US" sz="900" kern="1200" baseline="0" dirty="0">
                <a:solidFill>
                  <a:srgbClr val="5F5F5F"/>
                </a:solidFill>
                <a:latin typeface="Myriad Pro Light" panose="020B0403030403020204" pitchFamily="34" charset="0"/>
              </a:rPr>
              <a:t>CE/Other Training Options</a:t>
            </a:r>
            <a:endParaRPr lang="en-US" sz="900" kern="1200" dirty="0">
              <a:solidFill>
                <a:srgbClr val="5F5F5F"/>
              </a:solidFill>
              <a:latin typeface="Myriad Pro Light" panose="020B0403030403020204" pitchFamily="34" charset="0"/>
            </a:endParaRPr>
          </a:p>
        </p:txBody>
      </p:sp>
      <p:sp>
        <p:nvSpPr>
          <p:cNvPr id="16" name="TextBox 15">
            <a:hlinkClick r:id="" action="ppaction://noaction"/>
          </p:cNvPr>
          <p:cNvSpPr txBox="1"/>
          <p:nvPr/>
        </p:nvSpPr>
        <p:spPr>
          <a:xfrm>
            <a:off x="5681832" y="609600"/>
            <a:ext cx="1005840" cy="533400"/>
          </a:xfrm>
          <a:prstGeom prst="rect">
            <a:avLst/>
          </a:prstGeom>
          <a:noFill/>
        </p:spPr>
        <p:txBody>
          <a:bodyPr wrap="square" lIns="0" tIns="0" rIns="0" bIns="0" rtlCol="0">
            <a:noAutofit/>
          </a:bodyPr>
          <a:lstStyle/>
          <a:p>
            <a:pPr marL="0" marR="0" indent="-274320" algn="l" defTabSz="914400" rtl="0" eaLnBrk="1" fontAlgn="auto" latinLnBrk="0" hangingPunct="1">
              <a:lnSpc>
                <a:spcPct val="100000"/>
              </a:lnSpc>
              <a:spcBef>
                <a:spcPts val="0"/>
              </a:spcBef>
              <a:spcAft>
                <a:spcPts val="0"/>
              </a:spcAft>
              <a:buClrTx/>
              <a:buSzTx/>
              <a:buFontTx/>
              <a:buNone/>
              <a:tabLst/>
              <a:defRPr/>
            </a:pPr>
            <a:r>
              <a:rPr lang="en-US" sz="900" kern="1200" baseline="0" dirty="0">
                <a:solidFill>
                  <a:srgbClr val="5F5F5F"/>
                </a:solidFill>
                <a:latin typeface="Myriad Pro Light" panose="020B0403030403020204" pitchFamily="34" charset="0"/>
              </a:rPr>
              <a:t>Schedule Training (CSBS)</a:t>
            </a:r>
            <a:endParaRPr lang="en-US" sz="900" kern="1200" dirty="0">
              <a:solidFill>
                <a:srgbClr val="5F5F5F"/>
              </a:solidFill>
              <a:latin typeface="Myriad Pro Light" panose="020B0403030403020204" pitchFamily="34" charset="0"/>
            </a:endParaRPr>
          </a:p>
        </p:txBody>
      </p:sp>
      <p:sp>
        <p:nvSpPr>
          <p:cNvPr id="17" name="TextBox 16">
            <a:hlinkClick r:id="" action="ppaction://noaction"/>
          </p:cNvPr>
          <p:cNvSpPr txBox="1"/>
          <p:nvPr/>
        </p:nvSpPr>
        <p:spPr>
          <a:xfrm>
            <a:off x="6771042" y="609600"/>
            <a:ext cx="1005840" cy="533400"/>
          </a:xfrm>
          <a:prstGeom prst="rect">
            <a:avLst/>
          </a:prstGeom>
          <a:noFill/>
        </p:spPr>
        <p:txBody>
          <a:bodyPr wrap="square" lIns="0" tIns="0" rIns="0" bIns="0" rtlCol="0">
            <a:noAutofit/>
          </a:bodyPr>
          <a:lstStyle/>
          <a:p>
            <a:pPr marL="0" marR="0" indent="-274320" algn="l" defTabSz="914400" rtl="0" eaLnBrk="1" fontAlgn="auto" latinLnBrk="0" hangingPunct="1">
              <a:lnSpc>
                <a:spcPct val="100000"/>
              </a:lnSpc>
              <a:spcBef>
                <a:spcPts val="0"/>
              </a:spcBef>
              <a:spcAft>
                <a:spcPts val="0"/>
              </a:spcAft>
              <a:buClrTx/>
              <a:buSzTx/>
              <a:buFontTx/>
              <a:buNone/>
              <a:tabLst/>
              <a:defRPr/>
            </a:pPr>
            <a:r>
              <a:rPr lang="en-US" sz="900" kern="1200" baseline="0" dirty="0">
                <a:solidFill>
                  <a:srgbClr val="5F5F5F"/>
                </a:solidFill>
                <a:latin typeface="Myriad Pro Light" panose="020B0403030403020204" pitchFamily="34" charset="0"/>
              </a:rPr>
              <a:t>Schedule Training (All Others)</a:t>
            </a:r>
            <a:endParaRPr lang="en-US" sz="900" kern="1200" dirty="0">
              <a:solidFill>
                <a:srgbClr val="5F5F5F"/>
              </a:solidFill>
              <a:latin typeface="Myriad Pro Light" panose="020B0403030403020204" pitchFamily="34" charset="0"/>
            </a:endParaRPr>
          </a:p>
        </p:txBody>
      </p:sp>
      <p:sp>
        <p:nvSpPr>
          <p:cNvPr id="19" name="Rectangle 18">
            <a:hlinkClick r:id="rId4" action="ppaction://hlinksldjump"/>
          </p:cNvPr>
          <p:cNvSpPr/>
          <p:nvPr/>
        </p:nvSpPr>
        <p:spPr>
          <a:xfrm>
            <a:off x="6692598" y="590550"/>
            <a:ext cx="1076664" cy="2971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900" dirty="0">
                <a:solidFill>
                  <a:srgbClr val="5F5F5F"/>
                </a:solidFill>
                <a:latin typeface="Myriad Pro Light" panose="020B0403030403020204" pitchFamily="34" charset="0"/>
              </a:rPr>
              <a:t>Schedule Training (All Others)</a:t>
            </a:r>
          </a:p>
        </p:txBody>
      </p:sp>
      <p:sp>
        <p:nvSpPr>
          <p:cNvPr id="20" name="Rectangle 19">
            <a:hlinkClick r:id="rId5" action="ppaction://hlinksldjump"/>
          </p:cNvPr>
          <p:cNvSpPr/>
          <p:nvPr/>
        </p:nvSpPr>
        <p:spPr>
          <a:xfrm>
            <a:off x="5596890" y="609600"/>
            <a:ext cx="1089210" cy="2667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900" dirty="0">
                <a:solidFill>
                  <a:srgbClr val="5F5F5F"/>
                </a:solidFill>
                <a:latin typeface="Myriad Pro Light" panose="020B0403030403020204" pitchFamily="34" charset="0"/>
              </a:rPr>
              <a:t>Schedule CSBS Training</a:t>
            </a:r>
          </a:p>
        </p:txBody>
      </p:sp>
      <p:sp>
        <p:nvSpPr>
          <p:cNvPr id="21" name="Rectangle 20">
            <a:hlinkClick r:id="rId3" action="ppaction://hlinksldjump"/>
          </p:cNvPr>
          <p:cNvSpPr/>
          <p:nvPr/>
        </p:nvSpPr>
        <p:spPr>
          <a:xfrm>
            <a:off x="4511040" y="609600"/>
            <a:ext cx="1089210" cy="2667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900" dirty="0">
                <a:solidFill>
                  <a:srgbClr val="5F5F5F"/>
                </a:solidFill>
                <a:latin typeface="Myriad Pro Light" panose="020B0403030403020204" pitchFamily="34" charset="0"/>
              </a:rPr>
              <a:t>CE/Other Training Options</a:t>
            </a:r>
          </a:p>
        </p:txBody>
      </p:sp>
      <p:sp>
        <p:nvSpPr>
          <p:cNvPr id="22" name="Rectangle 21">
            <a:hlinkClick r:id="rId6" action="ppaction://hlinksldjump"/>
          </p:cNvPr>
          <p:cNvSpPr/>
          <p:nvPr/>
        </p:nvSpPr>
        <p:spPr>
          <a:xfrm>
            <a:off x="2332656" y="590549"/>
            <a:ext cx="1080204" cy="30861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900" dirty="0">
                <a:solidFill>
                  <a:srgbClr val="5F5F5F"/>
                </a:solidFill>
                <a:latin typeface="Myriad Pro Light" panose="020B0403030403020204" pitchFamily="34" charset="0"/>
              </a:rPr>
              <a:t>Skills/Tasks </a:t>
            </a:r>
            <a:r>
              <a:rPr lang="en-US" sz="900" dirty="0" err="1">
                <a:solidFill>
                  <a:srgbClr val="5F5F5F"/>
                </a:solidFill>
                <a:latin typeface="Myriad Pro Light" panose="020B0403030403020204" pitchFamily="34" charset="0"/>
              </a:rPr>
              <a:t>req’d</a:t>
            </a:r>
            <a:r>
              <a:rPr lang="en-US" sz="900" dirty="0">
                <a:solidFill>
                  <a:srgbClr val="5F5F5F"/>
                </a:solidFill>
                <a:latin typeface="Myriad Pro Light" panose="020B0403030403020204" pitchFamily="34" charset="0"/>
              </a:rPr>
              <a:t> after Year 1</a:t>
            </a:r>
          </a:p>
        </p:txBody>
      </p:sp>
      <p:sp>
        <p:nvSpPr>
          <p:cNvPr id="23" name="Rectangle 22">
            <a:hlinkClick r:id="rId7" action="ppaction://hlinksldjump"/>
          </p:cNvPr>
          <p:cNvSpPr/>
          <p:nvPr/>
        </p:nvSpPr>
        <p:spPr>
          <a:xfrm>
            <a:off x="1234440" y="598170"/>
            <a:ext cx="1172580" cy="28575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900" dirty="0">
                <a:solidFill>
                  <a:srgbClr val="5F5F5F"/>
                </a:solidFill>
                <a:latin typeface="Myriad Pro Light" panose="020B0403030403020204" pitchFamily="34" charset="0"/>
              </a:rPr>
              <a:t>Your level of proficiency</a:t>
            </a:r>
          </a:p>
        </p:txBody>
      </p:sp>
      <p:sp>
        <p:nvSpPr>
          <p:cNvPr id="24" name="Rectangle 23">
            <a:hlinkClick r:id="rId8" action="ppaction://hlinksldjump"/>
          </p:cNvPr>
          <p:cNvSpPr/>
          <p:nvPr/>
        </p:nvSpPr>
        <p:spPr>
          <a:xfrm>
            <a:off x="163830" y="609600"/>
            <a:ext cx="1070610" cy="28575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900" dirty="0">
                <a:solidFill>
                  <a:srgbClr val="5F5F5F"/>
                </a:solidFill>
                <a:latin typeface="Myriad Pro Light" panose="020B0403030403020204" pitchFamily="34" charset="0"/>
              </a:rPr>
              <a:t>On-the-job experience</a:t>
            </a:r>
          </a:p>
        </p:txBody>
      </p:sp>
      <p:sp>
        <p:nvSpPr>
          <p:cNvPr id="27" name="TextBox 26">
            <a:hlinkClick r:id="" action="ppaction://noaction"/>
          </p:cNvPr>
          <p:cNvSpPr txBox="1"/>
          <p:nvPr/>
        </p:nvSpPr>
        <p:spPr>
          <a:xfrm>
            <a:off x="7848600" y="685800"/>
            <a:ext cx="1005840" cy="533400"/>
          </a:xfrm>
          <a:prstGeom prst="rect">
            <a:avLst/>
          </a:prstGeom>
          <a:noFill/>
        </p:spPr>
        <p:txBody>
          <a:bodyPr wrap="square" lIns="0" tIns="0" rIns="0" bIns="0" rtlCol="0">
            <a:noAutofit/>
          </a:bodyPr>
          <a:lstStyle/>
          <a:p>
            <a:pPr marL="0" lvl="1"/>
            <a:r>
              <a:rPr lang="en-US" sz="900" kern="1200" baseline="0" dirty="0">
                <a:solidFill>
                  <a:srgbClr val="5F5F5F"/>
                </a:solidFill>
                <a:latin typeface="Myriad Pro Light" panose="020B0403030403020204" pitchFamily="34" charset="0"/>
              </a:rPr>
              <a:t>Certification Options</a:t>
            </a:r>
            <a:endParaRPr lang="en-US" sz="900" kern="1200" dirty="0">
              <a:solidFill>
                <a:srgbClr val="5F5F5F"/>
              </a:solidFill>
              <a:latin typeface="Myriad Pro Light" panose="020B0403030403020204" pitchFamily="34" charset="0"/>
            </a:endParaRPr>
          </a:p>
        </p:txBody>
      </p:sp>
      <p:sp>
        <p:nvSpPr>
          <p:cNvPr id="28" name="Rectangle 27">
            <a:hlinkClick r:id="rId9" action="ppaction://hlinksldjump"/>
          </p:cNvPr>
          <p:cNvSpPr/>
          <p:nvPr/>
        </p:nvSpPr>
        <p:spPr>
          <a:xfrm>
            <a:off x="7763880" y="632460"/>
            <a:ext cx="1168998" cy="2286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lvl="1"/>
            <a:r>
              <a:rPr lang="en-US" sz="900" dirty="0">
                <a:solidFill>
                  <a:srgbClr val="5F5F5F"/>
                </a:solidFill>
                <a:latin typeface="Myriad Pro Light" panose="020B0403030403020204" pitchFamily="34" charset="0"/>
              </a:rPr>
              <a:t>Certification</a:t>
            </a:r>
          </a:p>
          <a:p>
            <a:endParaRPr lang="en-US" sz="900" dirty="0">
              <a:solidFill>
                <a:srgbClr val="5F5F5F"/>
              </a:solidFill>
              <a:latin typeface="Myriad Pro Light" panose="020B0403030403020204" pitchFamily="34" charset="0"/>
            </a:endParaRPr>
          </a:p>
        </p:txBody>
      </p:sp>
      <p:sp>
        <p:nvSpPr>
          <p:cNvPr id="18" name="Rectangle 17">
            <a:hlinkClick r:id="rId10"/>
          </p:cNvPr>
          <p:cNvSpPr/>
          <p:nvPr/>
        </p:nvSpPr>
        <p:spPr>
          <a:xfrm>
            <a:off x="2514600" y="2828535"/>
            <a:ext cx="4800600" cy="3048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solidFill>
                  <a:srgbClr val="333333"/>
                </a:solidFill>
                <a:latin typeface="Corbel" panose="020B0503020204020204" pitchFamily="34" charset="0"/>
                <a:cs typeface="Arial" panose="020B0604020202020204" pitchFamily="34" charset="0"/>
              </a:rPr>
              <a:t>CSBS Credit Evaluation School</a:t>
            </a:r>
          </a:p>
        </p:txBody>
      </p:sp>
      <p:sp>
        <p:nvSpPr>
          <p:cNvPr id="25" name="Rectangle 24">
            <a:hlinkClick r:id="rId11"/>
          </p:cNvPr>
          <p:cNvSpPr/>
          <p:nvPr/>
        </p:nvSpPr>
        <p:spPr>
          <a:xfrm>
            <a:off x="2442053" y="3962400"/>
            <a:ext cx="4415947" cy="3048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solidFill>
                  <a:srgbClr val="333333"/>
                </a:solidFill>
                <a:latin typeface="Corbel" panose="020B0503020204020204" pitchFamily="34" charset="0"/>
                <a:cs typeface="Arial" panose="020B0604020202020204" pitchFamily="34" charset="0"/>
              </a:rPr>
              <a:t>FDIC Loan Analysis School</a:t>
            </a:r>
          </a:p>
        </p:txBody>
      </p:sp>
      <p:sp>
        <p:nvSpPr>
          <p:cNvPr id="29" name="TextBox 28"/>
          <p:cNvSpPr txBox="1"/>
          <p:nvPr/>
        </p:nvSpPr>
        <p:spPr>
          <a:xfrm>
            <a:off x="0" y="3323835"/>
            <a:ext cx="9143999" cy="461665"/>
          </a:xfrm>
          <a:prstGeom prst="rect">
            <a:avLst/>
          </a:prstGeom>
          <a:noFill/>
        </p:spPr>
        <p:txBody>
          <a:bodyPr wrap="square" rtlCol="0">
            <a:spAutoFit/>
          </a:bodyPr>
          <a:lstStyle/>
          <a:p>
            <a:pPr algn="ctr"/>
            <a:r>
              <a:rPr lang="en-US" sz="2400" dirty="0">
                <a:solidFill>
                  <a:srgbClr val="333333"/>
                </a:solidFill>
                <a:latin typeface="Corbel" panose="020B0503020204020204" pitchFamily="34" charset="0"/>
                <a:cs typeface="Arial" panose="020B0604020202020204" pitchFamily="34" charset="0"/>
              </a:rPr>
              <a:t>OR</a:t>
            </a:r>
          </a:p>
        </p:txBody>
      </p:sp>
      <p:sp>
        <p:nvSpPr>
          <p:cNvPr id="30" name="Rectangle 29">
            <a:hlinkClick r:id="rId8" action="ppaction://hlinksldjump"/>
          </p:cNvPr>
          <p:cNvSpPr/>
          <p:nvPr/>
        </p:nvSpPr>
        <p:spPr>
          <a:xfrm>
            <a:off x="169443" y="596265"/>
            <a:ext cx="1070610" cy="28575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900" dirty="0">
                <a:solidFill>
                  <a:srgbClr val="5F5F5F"/>
                </a:solidFill>
                <a:latin typeface="Myriad Pro Light" panose="020B0403030403020204" pitchFamily="34" charset="0"/>
              </a:rPr>
              <a:t>Your level of experience</a:t>
            </a:r>
          </a:p>
        </p:txBody>
      </p:sp>
      <p:sp>
        <p:nvSpPr>
          <p:cNvPr id="33" name="Right Arrow 32">
            <a:hlinkClick r:id="rId12"/>
          </p:cNvPr>
          <p:cNvSpPr/>
          <p:nvPr/>
        </p:nvSpPr>
        <p:spPr>
          <a:xfrm>
            <a:off x="1524000" y="2687565"/>
            <a:ext cx="977265" cy="609600"/>
          </a:xfrm>
          <a:prstGeom prst="rightArrow">
            <a:avLst/>
          </a:prstGeom>
          <a:solidFill>
            <a:srgbClr val="1C267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orbel" panose="020B0503020204020204" pitchFamily="34" charset="0"/>
            </a:endParaRPr>
          </a:p>
        </p:txBody>
      </p:sp>
      <p:sp>
        <p:nvSpPr>
          <p:cNvPr id="34" name="TextBox 33">
            <a:hlinkClick r:id="rId13"/>
          </p:cNvPr>
          <p:cNvSpPr txBox="1"/>
          <p:nvPr/>
        </p:nvSpPr>
        <p:spPr>
          <a:xfrm>
            <a:off x="1545617" y="2798055"/>
            <a:ext cx="822861" cy="369332"/>
          </a:xfrm>
          <a:prstGeom prst="rect">
            <a:avLst/>
          </a:prstGeom>
          <a:noFill/>
        </p:spPr>
        <p:txBody>
          <a:bodyPr wrap="square" rtlCol="0">
            <a:spAutoFit/>
          </a:bodyPr>
          <a:lstStyle/>
          <a:p>
            <a:pPr algn="ctr"/>
            <a:r>
              <a:rPr lang="en-US" b="1" dirty="0">
                <a:solidFill>
                  <a:schemeClr val="bg1"/>
                </a:solidFill>
                <a:latin typeface="Corbel" panose="020B0503020204020204" pitchFamily="34" charset="0"/>
              </a:rPr>
              <a:t>CLICK</a:t>
            </a:r>
          </a:p>
        </p:txBody>
      </p:sp>
      <p:sp>
        <p:nvSpPr>
          <p:cNvPr id="36" name="Right Arrow 35">
            <a:hlinkClick r:id="rId11"/>
          </p:cNvPr>
          <p:cNvSpPr/>
          <p:nvPr/>
        </p:nvSpPr>
        <p:spPr>
          <a:xfrm rot="10768467">
            <a:off x="6792359" y="3814470"/>
            <a:ext cx="977265" cy="609600"/>
          </a:xfrm>
          <a:prstGeom prst="rightArrow">
            <a:avLst/>
          </a:prstGeom>
          <a:solidFill>
            <a:srgbClr val="1C267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orbel" panose="020B0503020204020204" pitchFamily="34" charset="0"/>
            </a:endParaRPr>
          </a:p>
        </p:txBody>
      </p:sp>
      <p:sp>
        <p:nvSpPr>
          <p:cNvPr id="37" name="TextBox 36">
            <a:hlinkClick r:id="rId13"/>
          </p:cNvPr>
          <p:cNvSpPr txBox="1"/>
          <p:nvPr/>
        </p:nvSpPr>
        <p:spPr>
          <a:xfrm rot="21562584">
            <a:off x="6947553" y="3922204"/>
            <a:ext cx="822861" cy="369332"/>
          </a:xfrm>
          <a:prstGeom prst="rect">
            <a:avLst/>
          </a:prstGeom>
          <a:noFill/>
        </p:spPr>
        <p:txBody>
          <a:bodyPr wrap="square" rtlCol="0">
            <a:spAutoFit/>
          </a:bodyPr>
          <a:lstStyle/>
          <a:p>
            <a:pPr algn="ctr"/>
            <a:r>
              <a:rPr lang="en-US" b="1" dirty="0">
                <a:solidFill>
                  <a:schemeClr val="bg1"/>
                </a:solidFill>
                <a:latin typeface="Corbel" panose="020B0503020204020204" pitchFamily="34" charset="0"/>
              </a:rPr>
              <a:t>CLICK</a:t>
            </a:r>
          </a:p>
        </p:txBody>
      </p:sp>
      <p:sp>
        <p:nvSpPr>
          <p:cNvPr id="35" name="TextBox 34"/>
          <p:cNvSpPr txBox="1"/>
          <p:nvPr/>
        </p:nvSpPr>
        <p:spPr>
          <a:xfrm>
            <a:off x="120126" y="0"/>
            <a:ext cx="7717716" cy="553998"/>
          </a:xfrm>
          <a:prstGeom prst="rect">
            <a:avLst/>
          </a:prstGeom>
          <a:noFill/>
        </p:spPr>
        <p:txBody>
          <a:bodyPr wrap="square" rtlCol="0">
            <a:spAutoFit/>
          </a:bodyPr>
          <a:lstStyle/>
          <a:p>
            <a:r>
              <a:rPr lang="en-US" sz="1500" b="1" dirty="0">
                <a:solidFill>
                  <a:srgbClr val="1C2674"/>
                </a:solidFill>
                <a:latin typeface="Corbel" panose="020B0503020204020204" pitchFamily="34" charset="0"/>
                <a:cs typeface="Arial" panose="020B0604020202020204" pitchFamily="34" charset="0"/>
              </a:rPr>
              <a:t>1.0: Bank Examiner / Financial Institutions</a:t>
            </a:r>
            <a:r>
              <a:rPr lang="en-US" sz="1500" b="1" baseline="0" dirty="0">
                <a:solidFill>
                  <a:srgbClr val="1C2674"/>
                </a:solidFill>
                <a:latin typeface="Corbel" panose="020B0503020204020204" pitchFamily="34" charset="0"/>
                <a:cs typeface="Arial" panose="020B0604020202020204" pitchFamily="34" charset="0"/>
              </a:rPr>
              <a:t> Examiner I / Bank Assistant Examiner / Senior Assistant Examiner / Financial Examiner II/III</a:t>
            </a:r>
            <a:endParaRPr lang="en-US" sz="1500" b="1" dirty="0">
              <a:solidFill>
                <a:srgbClr val="1C2674"/>
              </a:solidFill>
              <a:latin typeface="Corbel" panose="020B0503020204020204" pitchFamily="34" charset="0"/>
              <a:cs typeface="Arial" panose="020B0604020202020204" pitchFamily="34" charset="0"/>
            </a:endParaRPr>
          </a:p>
        </p:txBody>
      </p:sp>
    </p:spTree>
    <p:extLst>
      <p:ext uri="{BB962C8B-B14F-4D97-AF65-F5344CB8AC3E}">
        <p14:creationId xmlns:p14="http://schemas.microsoft.com/office/powerpoint/2010/main" val="149789425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533400"/>
            <a:ext cx="1005840" cy="45719"/>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Rectangle 2"/>
          <p:cNvSpPr/>
          <p:nvPr/>
        </p:nvSpPr>
        <p:spPr>
          <a:xfrm>
            <a:off x="1316916" y="533400"/>
            <a:ext cx="1005840" cy="45719"/>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p:cNvSpPr/>
          <p:nvPr/>
        </p:nvSpPr>
        <p:spPr>
          <a:xfrm>
            <a:off x="2407020" y="533400"/>
            <a:ext cx="1005840" cy="45719"/>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a:off x="3505200" y="533400"/>
            <a:ext cx="1005840" cy="45719"/>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4594410" y="533400"/>
            <a:ext cx="1005840" cy="45719"/>
          </a:xfrm>
          <a:prstGeom prst="rect">
            <a:avLst/>
          </a:prstGeom>
          <a:solidFill>
            <a:srgbClr val="FF66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6761178" y="533400"/>
            <a:ext cx="1005840" cy="45719"/>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7837842" y="533400"/>
            <a:ext cx="1005840" cy="45719"/>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5682726" y="533399"/>
            <a:ext cx="1005840" cy="45719"/>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p:cNvSpPr txBox="1"/>
          <p:nvPr/>
        </p:nvSpPr>
        <p:spPr>
          <a:xfrm>
            <a:off x="234213" y="609600"/>
            <a:ext cx="1005840" cy="533400"/>
          </a:xfrm>
          <a:prstGeom prst="rect">
            <a:avLst/>
          </a:prstGeom>
          <a:noFill/>
        </p:spPr>
        <p:txBody>
          <a:bodyPr wrap="square" lIns="0" tIns="0" rIns="0" bIns="0" rtlCol="0">
            <a:noAutofit/>
          </a:bodyPr>
          <a:lstStyle/>
          <a:p>
            <a:pPr indent="-274320"/>
            <a:r>
              <a:rPr lang="en-US" sz="900" dirty="0">
                <a:solidFill>
                  <a:srgbClr val="5F5F5F"/>
                </a:solidFill>
                <a:latin typeface="Myriad Pro Light" panose="020B0403030403020204" pitchFamily="34" charset="0"/>
              </a:rPr>
              <a:t>On-the-job experience   </a:t>
            </a:r>
          </a:p>
        </p:txBody>
      </p:sp>
      <p:sp>
        <p:nvSpPr>
          <p:cNvPr id="11" name="TextBox 10">
            <a:hlinkClick r:id="rId2" action="ppaction://hlinksldjump"/>
          </p:cNvPr>
          <p:cNvSpPr txBox="1"/>
          <p:nvPr/>
        </p:nvSpPr>
        <p:spPr>
          <a:xfrm>
            <a:off x="1326816" y="609600"/>
            <a:ext cx="1005840" cy="533400"/>
          </a:xfrm>
          <a:prstGeom prst="rect">
            <a:avLst/>
          </a:prstGeom>
          <a:noFill/>
        </p:spPr>
        <p:txBody>
          <a:bodyPr wrap="square" lIns="0" tIns="0" rIns="0" bIns="0" rtlCol="0">
            <a:noAutofit/>
          </a:bodyPr>
          <a:lstStyle/>
          <a:p>
            <a:pPr indent="-274320"/>
            <a:r>
              <a:rPr lang="en-US" sz="900" dirty="0">
                <a:solidFill>
                  <a:srgbClr val="5F5F5F"/>
                </a:solidFill>
                <a:latin typeface="Myriad Pro Light" panose="020B0403030403020204" pitchFamily="34" charset="0"/>
              </a:rPr>
              <a:t>Proficiency Level</a:t>
            </a:r>
            <a:r>
              <a:rPr lang="en-US" sz="900" baseline="0" dirty="0">
                <a:solidFill>
                  <a:srgbClr val="5F5F5F"/>
                </a:solidFill>
                <a:latin typeface="Myriad Pro Light" panose="020B0403030403020204" pitchFamily="34" charset="0"/>
              </a:rPr>
              <a:t> for </a:t>
            </a:r>
            <a:r>
              <a:rPr lang="en-US" sz="900" dirty="0">
                <a:solidFill>
                  <a:srgbClr val="5F5F5F"/>
                </a:solidFill>
                <a:latin typeface="Myriad Pro Light" panose="020B0403030403020204" pitchFamily="34" charset="0"/>
              </a:rPr>
              <a:t>Core Competencies</a:t>
            </a:r>
          </a:p>
        </p:txBody>
      </p:sp>
      <p:sp>
        <p:nvSpPr>
          <p:cNvPr id="12" name="TextBox 11">
            <a:hlinkClick r:id="rId3" action="ppaction://hlinksldjump"/>
          </p:cNvPr>
          <p:cNvSpPr txBox="1"/>
          <p:nvPr/>
        </p:nvSpPr>
        <p:spPr>
          <a:xfrm>
            <a:off x="2419419" y="609600"/>
            <a:ext cx="1005840" cy="533400"/>
          </a:xfrm>
          <a:prstGeom prst="rect">
            <a:avLst/>
          </a:prstGeom>
          <a:noFill/>
        </p:spPr>
        <p:txBody>
          <a:bodyPr wrap="square" lIns="0" tIns="0" rIns="0" bIns="0" rtlCol="0">
            <a:noAutofit/>
          </a:bodyPr>
          <a:lstStyle/>
          <a:p>
            <a:r>
              <a:rPr lang="en-US" sz="900" kern="1200" baseline="0" dirty="0">
                <a:solidFill>
                  <a:srgbClr val="5F5F5F"/>
                </a:solidFill>
                <a:latin typeface="Myriad Pro Light" panose="020B0403030403020204" pitchFamily="34" charset="0"/>
              </a:rPr>
              <a:t>Sample Skills/Tasks required in Year 1</a:t>
            </a:r>
            <a:endParaRPr lang="en-US" sz="900" kern="1200" dirty="0">
              <a:solidFill>
                <a:srgbClr val="5F5F5F"/>
              </a:solidFill>
              <a:latin typeface="Myriad Pro Light" panose="020B0403030403020204" pitchFamily="34" charset="0"/>
            </a:endParaRPr>
          </a:p>
        </p:txBody>
      </p:sp>
      <p:sp>
        <p:nvSpPr>
          <p:cNvPr id="15" name="TextBox 14">
            <a:hlinkClick r:id="" action="ppaction://noaction"/>
          </p:cNvPr>
          <p:cNvSpPr txBox="1"/>
          <p:nvPr/>
        </p:nvSpPr>
        <p:spPr>
          <a:xfrm>
            <a:off x="4593516" y="609600"/>
            <a:ext cx="1005840" cy="533400"/>
          </a:xfrm>
          <a:prstGeom prst="rect">
            <a:avLst/>
          </a:prstGeom>
          <a:noFill/>
        </p:spPr>
        <p:txBody>
          <a:bodyPr wrap="square" lIns="0" tIns="0" rIns="0" bIns="0" rtlCol="0">
            <a:noAutofit/>
          </a:bodyPr>
          <a:lstStyle/>
          <a:p>
            <a:pPr marL="0" marR="0" lvl="0" indent="-274320" algn="l" defTabSz="914400" rtl="0" eaLnBrk="1" fontAlgn="auto" latinLnBrk="0" hangingPunct="1">
              <a:lnSpc>
                <a:spcPct val="100000"/>
              </a:lnSpc>
              <a:spcBef>
                <a:spcPts val="0"/>
              </a:spcBef>
              <a:spcAft>
                <a:spcPts val="0"/>
              </a:spcAft>
              <a:buClrTx/>
              <a:buSzTx/>
              <a:buFontTx/>
              <a:buNone/>
              <a:tabLst/>
              <a:defRPr/>
            </a:pPr>
            <a:r>
              <a:rPr lang="en-US" sz="900" b="1" kern="1200" baseline="0" dirty="0">
                <a:solidFill>
                  <a:srgbClr val="FF6600"/>
                </a:solidFill>
                <a:latin typeface="Myriad Pro Light" panose="020B0403030403020204" pitchFamily="34" charset="0"/>
              </a:rPr>
              <a:t>CE/Other Training Options</a:t>
            </a:r>
            <a:endParaRPr lang="en-US" sz="900" b="1" kern="1200" dirty="0">
              <a:solidFill>
                <a:srgbClr val="FF6600"/>
              </a:solidFill>
              <a:latin typeface="Myriad Pro Light" panose="020B0403030403020204" pitchFamily="34" charset="0"/>
            </a:endParaRPr>
          </a:p>
        </p:txBody>
      </p:sp>
      <p:sp>
        <p:nvSpPr>
          <p:cNvPr id="16" name="TextBox 15">
            <a:hlinkClick r:id="" action="ppaction://noaction"/>
          </p:cNvPr>
          <p:cNvSpPr txBox="1"/>
          <p:nvPr/>
        </p:nvSpPr>
        <p:spPr>
          <a:xfrm>
            <a:off x="5681832" y="609600"/>
            <a:ext cx="1005840" cy="533400"/>
          </a:xfrm>
          <a:prstGeom prst="rect">
            <a:avLst/>
          </a:prstGeom>
          <a:noFill/>
        </p:spPr>
        <p:txBody>
          <a:bodyPr wrap="square" lIns="0" tIns="0" rIns="0" bIns="0" rtlCol="0">
            <a:noAutofit/>
          </a:bodyPr>
          <a:lstStyle/>
          <a:p>
            <a:pPr marL="0" marR="0" indent="-274320" algn="l" defTabSz="914400" rtl="0" eaLnBrk="1" fontAlgn="auto" latinLnBrk="0" hangingPunct="1">
              <a:lnSpc>
                <a:spcPct val="100000"/>
              </a:lnSpc>
              <a:spcBef>
                <a:spcPts val="0"/>
              </a:spcBef>
              <a:spcAft>
                <a:spcPts val="0"/>
              </a:spcAft>
              <a:buClrTx/>
              <a:buSzTx/>
              <a:buFontTx/>
              <a:buNone/>
              <a:tabLst/>
              <a:defRPr/>
            </a:pPr>
            <a:r>
              <a:rPr lang="en-US" sz="900" kern="1200" baseline="0" dirty="0">
                <a:solidFill>
                  <a:srgbClr val="5F5F5F"/>
                </a:solidFill>
                <a:latin typeface="Myriad Pro Light" panose="020B0403030403020204" pitchFamily="34" charset="0"/>
              </a:rPr>
              <a:t>Schedule Training (CSBS)</a:t>
            </a:r>
            <a:endParaRPr lang="en-US" sz="900" kern="1200" dirty="0">
              <a:solidFill>
                <a:srgbClr val="5F5F5F"/>
              </a:solidFill>
              <a:latin typeface="Myriad Pro Light" panose="020B0403030403020204" pitchFamily="34" charset="0"/>
            </a:endParaRPr>
          </a:p>
        </p:txBody>
      </p:sp>
      <p:sp>
        <p:nvSpPr>
          <p:cNvPr id="17" name="TextBox 16">
            <a:hlinkClick r:id="" action="ppaction://noaction"/>
          </p:cNvPr>
          <p:cNvSpPr txBox="1"/>
          <p:nvPr/>
        </p:nvSpPr>
        <p:spPr>
          <a:xfrm>
            <a:off x="6771042" y="609600"/>
            <a:ext cx="1005840" cy="533400"/>
          </a:xfrm>
          <a:prstGeom prst="rect">
            <a:avLst/>
          </a:prstGeom>
          <a:noFill/>
        </p:spPr>
        <p:txBody>
          <a:bodyPr wrap="square" lIns="0" tIns="0" rIns="0" bIns="0" rtlCol="0">
            <a:noAutofit/>
          </a:bodyPr>
          <a:lstStyle/>
          <a:p>
            <a:pPr marL="0" marR="0" indent="-274320" algn="l" defTabSz="914400" rtl="0" eaLnBrk="1" fontAlgn="auto" latinLnBrk="0" hangingPunct="1">
              <a:lnSpc>
                <a:spcPct val="100000"/>
              </a:lnSpc>
              <a:spcBef>
                <a:spcPts val="0"/>
              </a:spcBef>
              <a:spcAft>
                <a:spcPts val="0"/>
              </a:spcAft>
              <a:buClrTx/>
              <a:buSzTx/>
              <a:buFontTx/>
              <a:buNone/>
              <a:tabLst/>
              <a:defRPr/>
            </a:pPr>
            <a:r>
              <a:rPr lang="en-US" sz="900" kern="1200" baseline="0" dirty="0">
                <a:solidFill>
                  <a:srgbClr val="5F5F5F"/>
                </a:solidFill>
                <a:latin typeface="Myriad Pro Light" panose="020B0403030403020204" pitchFamily="34" charset="0"/>
              </a:rPr>
              <a:t>Schedule Training (All Others)</a:t>
            </a:r>
            <a:endParaRPr lang="en-US" sz="900" kern="1200" dirty="0">
              <a:solidFill>
                <a:srgbClr val="5F5F5F"/>
              </a:solidFill>
              <a:latin typeface="Myriad Pro Light" panose="020B0403030403020204" pitchFamily="34" charset="0"/>
            </a:endParaRPr>
          </a:p>
        </p:txBody>
      </p:sp>
      <p:sp>
        <p:nvSpPr>
          <p:cNvPr id="19" name="Rectangle 18">
            <a:hlinkClick r:id="rId4" action="ppaction://hlinksldjump"/>
          </p:cNvPr>
          <p:cNvSpPr/>
          <p:nvPr/>
        </p:nvSpPr>
        <p:spPr>
          <a:xfrm>
            <a:off x="6692598" y="590550"/>
            <a:ext cx="1076664" cy="2971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900" dirty="0">
                <a:solidFill>
                  <a:srgbClr val="5F5F5F"/>
                </a:solidFill>
                <a:latin typeface="Myriad Pro Light" panose="020B0403030403020204" pitchFamily="34" charset="0"/>
              </a:rPr>
              <a:t>Schedule Training (All Others)</a:t>
            </a:r>
          </a:p>
        </p:txBody>
      </p:sp>
      <p:sp>
        <p:nvSpPr>
          <p:cNvPr id="20" name="Rectangle 19">
            <a:hlinkClick r:id="rId5" action="ppaction://hlinksldjump"/>
          </p:cNvPr>
          <p:cNvSpPr/>
          <p:nvPr/>
        </p:nvSpPr>
        <p:spPr>
          <a:xfrm>
            <a:off x="5596890" y="609600"/>
            <a:ext cx="1089210" cy="2667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900" dirty="0">
                <a:solidFill>
                  <a:srgbClr val="5F5F5F"/>
                </a:solidFill>
                <a:latin typeface="Myriad Pro Light" panose="020B0403030403020204" pitchFamily="34" charset="0"/>
              </a:rPr>
              <a:t>Schedule CSBS Training</a:t>
            </a:r>
          </a:p>
        </p:txBody>
      </p:sp>
      <p:sp>
        <p:nvSpPr>
          <p:cNvPr id="22" name="Rectangle 21">
            <a:hlinkClick r:id="rId6" action="ppaction://hlinksldjump"/>
          </p:cNvPr>
          <p:cNvSpPr/>
          <p:nvPr/>
        </p:nvSpPr>
        <p:spPr>
          <a:xfrm>
            <a:off x="2332656" y="590549"/>
            <a:ext cx="1080204" cy="30861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900" dirty="0">
                <a:solidFill>
                  <a:srgbClr val="5F5F5F"/>
                </a:solidFill>
                <a:latin typeface="Myriad Pro Light" panose="020B0403030403020204" pitchFamily="34" charset="0"/>
              </a:rPr>
              <a:t>Skills/Tasks </a:t>
            </a:r>
            <a:r>
              <a:rPr lang="en-US" sz="900" dirty="0" err="1">
                <a:solidFill>
                  <a:srgbClr val="5F5F5F"/>
                </a:solidFill>
                <a:latin typeface="Myriad Pro Light" panose="020B0403030403020204" pitchFamily="34" charset="0"/>
              </a:rPr>
              <a:t>req’d</a:t>
            </a:r>
            <a:r>
              <a:rPr lang="en-US" sz="900" dirty="0">
                <a:solidFill>
                  <a:srgbClr val="5F5F5F"/>
                </a:solidFill>
                <a:latin typeface="Myriad Pro Light" panose="020B0403030403020204" pitchFamily="34" charset="0"/>
              </a:rPr>
              <a:t> after Year 1</a:t>
            </a:r>
          </a:p>
        </p:txBody>
      </p:sp>
      <p:sp>
        <p:nvSpPr>
          <p:cNvPr id="23" name="Rectangle 22">
            <a:hlinkClick r:id="rId7" action="ppaction://hlinksldjump"/>
          </p:cNvPr>
          <p:cNvSpPr/>
          <p:nvPr/>
        </p:nvSpPr>
        <p:spPr>
          <a:xfrm>
            <a:off x="1234440" y="598170"/>
            <a:ext cx="1172580" cy="28575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900" dirty="0">
                <a:solidFill>
                  <a:srgbClr val="5F5F5F"/>
                </a:solidFill>
                <a:latin typeface="Myriad Pro Light" panose="020B0403030403020204" pitchFamily="34" charset="0"/>
              </a:rPr>
              <a:t>Your level of proficiency</a:t>
            </a:r>
          </a:p>
        </p:txBody>
      </p:sp>
      <p:sp>
        <p:nvSpPr>
          <p:cNvPr id="24" name="Rectangle 23">
            <a:hlinkClick r:id="rId8" action="ppaction://hlinksldjump"/>
          </p:cNvPr>
          <p:cNvSpPr/>
          <p:nvPr/>
        </p:nvSpPr>
        <p:spPr>
          <a:xfrm>
            <a:off x="163830" y="609600"/>
            <a:ext cx="1070610" cy="28575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900" dirty="0">
                <a:solidFill>
                  <a:srgbClr val="5F5F5F"/>
                </a:solidFill>
                <a:latin typeface="Myriad Pro Light" panose="020B0403030403020204" pitchFamily="34" charset="0"/>
              </a:rPr>
              <a:t>On-the-job experience</a:t>
            </a:r>
          </a:p>
        </p:txBody>
      </p:sp>
      <p:sp>
        <p:nvSpPr>
          <p:cNvPr id="25" name="TextBox 24">
            <a:hlinkClick r:id="" action="ppaction://noaction"/>
          </p:cNvPr>
          <p:cNvSpPr txBox="1"/>
          <p:nvPr/>
        </p:nvSpPr>
        <p:spPr>
          <a:xfrm>
            <a:off x="7848600" y="685800"/>
            <a:ext cx="1005840" cy="533400"/>
          </a:xfrm>
          <a:prstGeom prst="rect">
            <a:avLst/>
          </a:prstGeom>
          <a:noFill/>
        </p:spPr>
        <p:txBody>
          <a:bodyPr wrap="square" lIns="0" tIns="0" rIns="0" bIns="0" rtlCol="0">
            <a:noAutofit/>
          </a:bodyPr>
          <a:lstStyle/>
          <a:p>
            <a:pPr marL="0" lvl="1"/>
            <a:r>
              <a:rPr lang="en-US" sz="900" kern="1200" baseline="0" dirty="0">
                <a:latin typeface="Myriad Pro Light" panose="020B0403030403020204" pitchFamily="34" charset="0"/>
              </a:rPr>
              <a:t>Certification Options</a:t>
            </a:r>
            <a:endParaRPr lang="en-US" sz="900" kern="1200" dirty="0">
              <a:latin typeface="Myriad Pro Light" panose="020B0403030403020204" pitchFamily="34" charset="0"/>
            </a:endParaRPr>
          </a:p>
        </p:txBody>
      </p:sp>
      <p:sp>
        <p:nvSpPr>
          <p:cNvPr id="26" name="Rectangle 25">
            <a:hlinkClick r:id="rId9" action="ppaction://hlinksldjump"/>
          </p:cNvPr>
          <p:cNvSpPr/>
          <p:nvPr/>
        </p:nvSpPr>
        <p:spPr>
          <a:xfrm>
            <a:off x="7763880" y="632460"/>
            <a:ext cx="1168998" cy="2286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lvl="1"/>
            <a:r>
              <a:rPr lang="en-US" sz="900" dirty="0">
                <a:solidFill>
                  <a:srgbClr val="5F5F5F"/>
                </a:solidFill>
                <a:latin typeface="Myriad Pro Light" panose="020B0403030403020204" pitchFamily="34" charset="0"/>
              </a:rPr>
              <a:t>Certification</a:t>
            </a:r>
          </a:p>
          <a:p>
            <a:endParaRPr lang="en-US" sz="900" dirty="0">
              <a:solidFill>
                <a:srgbClr val="5F5F5F"/>
              </a:solidFill>
              <a:latin typeface="Myriad Pro Light" panose="020B0403030403020204" pitchFamily="34" charset="0"/>
            </a:endParaRPr>
          </a:p>
        </p:txBody>
      </p:sp>
      <p:sp>
        <p:nvSpPr>
          <p:cNvPr id="14" name="TextBox 13"/>
          <p:cNvSpPr txBox="1"/>
          <p:nvPr/>
        </p:nvSpPr>
        <p:spPr>
          <a:xfrm>
            <a:off x="731520" y="1371600"/>
            <a:ext cx="7421880" cy="4370427"/>
          </a:xfrm>
          <a:prstGeom prst="rect">
            <a:avLst/>
          </a:prstGeom>
          <a:noFill/>
        </p:spPr>
        <p:txBody>
          <a:bodyPr wrap="square" rtlCol="0">
            <a:spAutoFit/>
          </a:bodyPr>
          <a:lstStyle/>
          <a:p>
            <a:r>
              <a:rPr lang="en-US" dirty="0">
                <a:solidFill>
                  <a:srgbClr val="333333"/>
                </a:solidFill>
                <a:latin typeface="Corbel" panose="020B0503020204020204" pitchFamily="34" charset="0"/>
                <a:cs typeface="Arial" panose="020B0604020202020204" pitchFamily="34" charset="0"/>
              </a:rPr>
              <a:t>If you hold the Certified Operations Examiner credential, you must submit 63 training hours over the three-year certification term. Participate in the following training in order to keep your certification in good standing and to prepare for the next level certification:</a:t>
            </a:r>
          </a:p>
          <a:p>
            <a:endParaRPr lang="en-US" sz="900" dirty="0">
              <a:solidFill>
                <a:srgbClr val="333333"/>
              </a:solidFill>
              <a:latin typeface="Corbel" panose="020B0503020204020204" pitchFamily="34" charset="0"/>
              <a:cs typeface="Arial" panose="020B0604020202020204" pitchFamily="34" charset="0"/>
            </a:endParaRPr>
          </a:p>
          <a:p>
            <a:endParaRPr lang="en-US" sz="800" dirty="0">
              <a:latin typeface="Corbel" panose="020B0503020204020204" pitchFamily="34" charset="0"/>
              <a:cs typeface="Arial" panose="020B0604020202020204" pitchFamily="34" charset="0"/>
            </a:endParaRPr>
          </a:p>
          <a:p>
            <a:pPr marL="914400" indent="-285750">
              <a:buFont typeface="Arial" panose="020B0604020202020204" pitchFamily="34" charset="0"/>
              <a:buChar char="•"/>
            </a:pPr>
            <a:r>
              <a:rPr lang="en-US" dirty="0">
                <a:solidFill>
                  <a:srgbClr val="121C6A"/>
                </a:solidFill>
                <a:latin typeface="Corbel" panose="020B0503020204020204" pitchFamily="34" charset="0"/>
                <a:cs typeface="Arial" panose="020B0604020202020204" pitchFamily="34" charset="0"/>
                <a:hlinkClick r:id="rId10"/>
              </a:rPr>
              <a:t>CSBS Calendar of Events</a:t>
            </a:r>
            <a:endParaRPr lang="en-US" dirty="0">
              <a:solidFill>
                <a:srgbClr val="121C6A"/>
              </a:solidFill>
              <a:latin typeface="Corbel" panose="020B0503020204020204" pitchFamily="34" charset="0"/>
              <a:cs typeface="Arial" panose="020B0604020202020204" pitchFamily="34" charset="0"/>
            </a:endParaRPr>
          </a:p>
          <a:p>
            <a:pPr marL="914400" indent="-285750">
              <a:buFont typeface="Arial" panose="020B0604020202020204" pitchFamily="34" charset="0"/>
              <a:buChar char="•"/>
            </a:pPr>
            <a:r>
              <a:rPr lang="en-US" dirty="0">
                <a:solidFill>
                  <a:srgbClr val="333333"/>
                </a:solidFill>
                <a:latin typeface="Corbel" panose="020B0503020204020204" pitchFamily="34" charset="0"/>
                <a:cs typeface="Arial" panose="020B0604020202020204" pitchFamily="34" charset="0"/>
              </a:rPr>
              <a:t>CSBS </a:t>
            </a:r>
            <a:r>
              <a:rPr lang="en-US" dirty="0" err="1">
                <a:solidFill>
                  <a:srgbClr val="333333"/>
                </a:solidFill>
                <a:latin typeface="Corbel" panose="020B0503020204020204" pitchFamily="34" charset="0"/>
                <a:cs typeface="Arial" panose="020B0604020202020204" pitchFamily="34" charset="0"/>
              </a:rPr>
              <a:t>RegU</a:t>
            </a:r>
            <a:r>
              <a:rPr lang="en-US" dirty="0">
                <a:solidFill>
                  <a:srgbClr val="333333"/>
                </a:solidFill>
                <a:latin typeface="Corbel" panose="020B0503020204020204" pitchFamily="34" charset="0"/>
                <a:cs typeface="Arial" panose="020B0604020202020204" pitchFamily="34" charset="0"/>
              </a:rPr>
              <a:t> courses</a:t>
            </a:r>
          </a:p>
          <a:p>
            <a:pPr marL="1371600" lvl="1" indent="-285750">
              <a:buFont typeface="Arial" panose="020B0604020202020204" pitchFamily="34" charset="0"/>
              <a:buChar char="•"/>
            </a:pPr>
            <a:r>
              <a:rPr lang="en-US" dirty="0">
                <a:solidFill>
                  <a:srgbClr val="333333"/>
                </a:solidFill>
                <a:latin typeface="Corbel" panose="020B0503020204020204" pitchFamily="34" charset="0"/>
                <a:cs typeface="Arial" panose="020B0604020202020204" pitchFamily="34" charset="0"/>
              </a:rPr>
              <a:t>Contact your training department for enrollment information</a:t>
            </a:r>
          </a:p>
          <a:p>
            <a:pPr marL="1371600" lvl="1" indent="-285750">
              <a:buFont typeface="Arial" panose="020B0604020202020204" pitchFamily="34" charset="0"/>
              <a:buChar char="•"/>
            </a:pPr>
            <a:r>
              <a:rPr lang="en-US" dirty="0">
                <a:solidFill>
                  <a:srgbClr val="333333"/>
                </a:solidFill>
                <a:latin typeface="Corbel" panose="020B0503020204020204" pitchFamily="34" charset="0"/>
                <a:cs typeface="Arial" panose="020B0604020202020204" pitchFamily="34" charset="0"/>
              </a:rPr>
              <a:t>Click </a:t>
            </a:r>
            <a:r>
              <a:rPr lang="en-US" dirty="0">
                <a:latin typeface="Corbel" panose="020B0503020204020204" pitchFamily="34" charset="0"/>
                <a:cs typeface="Arial" panose="020B0604020202020204" pitchFamily="34" charset="0"/>
                <a:hlinkClick r:id="rId11"/>
              </a:rPr>
              <a:t>here</a:t>
            </a:r>
            <a:r>
              <a:rPr lang="en-US" dirty="0">
                <a:latin typeface="Corbel" panose="020B0503020204020204" pitchFamily="34" charset="0"/>
                <a:cs typeface="Arial" panose="020B0604020202020204" pitchFamily="34" charset="0"/>
              </a:rPr>
              <a:t> </a:t>
            </a:r>
            <a:r>
              <a:rPr lang="en-US" dirty="0">
                <a:solidFill>
                  <a:srgbClr val="333333"/>
                </a:solidFill>
                <a:latin typeface="Corbel" panose="020B0503020204020204" pitchFamily="34" charset="0"/>
                <a:cs typeface="Arial" panose="020B0604020202020204" pitchFamily="34" charset="0"/>
              </a:rPr>
              <a:t>for the complete </a:t>
            </a:r>
            <a:r>
              <a:rPr lang="en-US" dirty="0" err="1">
                <a:solidFill>
                  <a:srgbClr val="333333"/>
                </a:solidFill>
                <a:latin typeface="Corbel" panose="020B0503020204020204" pitchFamily="34" charset="0"/>
                <a:cs typeface="Arial" panose="020B0604020202020204" pitchFamily="34" charset="0"/>
              </a:rPr>
              <a:t>RegU</a:t>
            </a:r>
            <a:r>
              <a:rPr lang="en-US" dirty="0">
                <a:solidFill>
                  <a:srgbClr val="333333"/>
                </a:solidFill>
                <a:latin typeface="Corbel" panose="020B0503020204020204" pitchFamily="34" charset="0"/>
                <a:cs typeface="Arial" panose="020B0604020202020204" pitchFamily="34" charset="0"/>
              </a:rPr>
              <a:t> course catalog</a:t>
            </a:r>
          </a:p>
          <a:p>
            <a:pPr marL="914400" indent="-285750">
              <a:buFont typeface="Arial" panose="020B0604020202020204" pitchFamily="34" charset="0"/>
              <a:buChar char="•"/>
            </a:pPr>
            <a:r>
              <a:rPr lang="en-US" dirty="0">
                <a:solidFill>
                  <a:srgbClr val="333333"/>
                </a:solidFill>
                <a:latin typeface="Corbel" panose="020B0503020204020204" pitchFamily="34" charset="0"/>
                <a:cs typeface="Arial" panose="020B0604020202020204" pitchFamily="34" charset="0"/>
              </a:rPr>
              <a:t>Federal Reserve’s </a:t>
            </a:r>
            <a:r>
              <a:rPr lang="en-US" dirty="0">
                <a:latin typeface="Corbel" panose="020B0503020204020204" pitchFamily="34" charset="0"/>
                <a:cs typeface="Arial" panose="020B0604020202020204" pitchFamily="34" charset="0"/>
                <a:hlinkClick r:id="rId12"/>
              </a:rPr>
              <a:t>Ask the Fed</a:t>
            </a:r>
            <a:r>
              <a:rPr lang="en-US" dirty="0">
                <a:latin typeface="Corbel" panose="020B0503020204020204" pitchFamily="34" charset="0"/>
                <a:cs typeface="Arial" panose="020B0604020202020204" pitchFamily="34" charset="0"/>
              </a:rPr>
              <a:t> </a:t>
            </a:r>
            <a:r>
              <a:rPr lang="en-US" dirty="0">
                <a:solidFill>
                  <a:srgbClr val="333333"/>
                </a:solidFill>
                <a:latin typeface="Corbel" panose="020B0503020204020204" pitchFamily="34" charset="0"/>
                <a:cs typeface="Arial" panose="020B0604020202020204" pitchFamily="34" charset="0"/>
              </a:rPr>
              <a:t>and</a:t>
            </a:r>
            <a:r>
              <a:rPr lang="en-US" dirty="0">
                <a:latin typeface="Corbel" panose="020B0503020204020204" pitchFamily="34" charset="0"/>
                <a:cs typeface="Arial" panose="020B0604020202020204" pitchFamily="34" charset="0"/>
              </a:rPr>
              <a:t> </a:t>
            </a:r>
            <a:r>
              <a:rPr lang="en-US" dirty="0">
                <a:latin typeface="Corbel" panose="020B0503020204020204" pitchFamily="34" charset="0"/>
                <a:cs typeface="Arial" panose="020B0604020202020204" pitchFamily="34" charset="0"/>
                <a:hlinkClick r:id="rId13"/>
              </a:rPr>
              <a:t>Rapid Response</a:t>
            </a:r>
            <a:r>
              <a:rPr lang="en-US" dirty="0">
                <a:latin typeface="Corbel" panose="020B0503020204020204" pitchFamily="34" charset="0"/>
                <a:cs typeface="Arial" panose="020B0604020202020204" pitchFamily="34" charset="0"/>
              </a:rPr>
              <a:t> </a:t>
            </a:r>
            <a:r>
              <a:rPr lang="en-US" dirty="0">
                <a:solidFill>
                  <a:srgbClr val="333333"/>
                </a:solidFill>
                <a:latin typeface="Corbel" panose="020B0503020204020204" pitchFamily="34" charset="0"/>
                <a:cs typeface="Arial" panose="020B0604020202020204" pitchFamily="34" charset="0"/>
              </a:rPr>
              <a:t>webinars</a:t>
            </a:r>
          </a:p>
          <a:p>
            <a:pPr marL="914400" indent="-285750">
              <a:buFont typeface="Arial" panose="020B0604020202020204" pitchFamily="34" charset="0"/>
              <a:buChar char="•"/>
            </a:pPr>
            <a:r>
              <a:rPr lang="en-US" dirty="0">
                <a:solidFill>
                  <a:srgbClr val="333333"/>
                </a:solidFill>
                <a:latin typeface="Corbel" panose="020B0503020204020204" pitchFamily="34" charset="0"/>
                <a:cs typeface="Arial" panose="020B0604020202020204" pitchFamily="34" charset="0"/>
              </a:rPr>
              <a:t>State bank association training on emerging issues</a:t>
            </a:r>
          </a:p>
          <a:p>
            <a:pPr marL="1371600" lvl="1" indent="-285750">
              <a:buFont typeface="Arial" panose="020B0604020202020204" pitchFamily="34" charset="0"/>
              <a:buChar char="•"/>
            </a:pPr>
            <a:r>
              <a:rPr lang="en-US" dirty="0">
                <a:solidFill>
                  <a:srgbClr val="333333"/>
                </a:solidFill>
                <a:latin typeface="Corbel" panose="020B0503020204020204" pitchFamily="34" charset="0"/>
                <a:cs typeface="Arial" panose="020B0604020202020204" pitchFamily="34" charset="0"/>
              </a:rPr>
              <a:t>Check with your local organization for training options</a:t>
            </a:r>
          </a:p>
          <a:p>
            <a:pPr marL="914400" indent="-285750">
              <a:buFont typeface="Arial" panose="020B0604020202020204" pitchFamily="34" charset="0"/>
              <a:buChar char="•"/>
            </a:pPr>
            <a:r>
              <a:rPr lang="en-US" dirty="0">
                <a:solidFill>
                  <a:srgbClr val="333333"/>
                </a:solidFill>
                <a:latin typeface="Corbel" panose="020B0503020204020204" pitchFamily="34" charset="0"/>
                <a:cs typeface="Arial" panose="020B0604020202020204" pitchFamily="34" charset="0"/>
              </a:rPr>
              <a:t>Department training on current events, emerging issues, regulatory updates, etc.</a:t>
            </a:r>
          </a:p>
          <a:p>
            <a:pPr marL="1371600" lvl="1" indent="-285750">
              <a:buFont typeface="Arial" panose="020B0604020202020204" pitchFamily="34" charset="0"/>
              <a:buChar char="•"/>
            </a:pPr>
            <a:r>
              <a:rPr lang="en-US" dirty="0">
                <a:solidFill>
                  <a:srgbClr val="333333"/>
                </a:solidFill>
                <a:latin typeface="Corbel" panose="020B0503020204020204" pitchFamily="34" charset="0"/>
                <a:cs typeface="Arial" panose="020B0604020202020204" pitchFamily="34" charset="0"/>
              </a:rPr>
              <a:t>Contact your training department for more information</a:t>
            </a:r>
          </a:p>
        </p:txBody>
      </p:sp>
      <p:sp>
        <p:nvSpPr>
          <p:cNvPr id="27" name="Rectangle 26">
            <a:hlinkClick r:id="rId8" action="ppaction://hlinksldjump"/>
          </p:cNvPr>
          <p:cNvSpPr/>
          <p:nvPr/>
        </p:nvSpPr>
        <p:spPr>
          <a:xfrm>
            <a:off x="169443" y="596265"/>
            <a:ext cx="1070610" cy="28575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900" dirty="0">
                <a:solidFill>
                  <a:srgbClr val="5F5F5F"/>
                </a:solidFill>
                <a:latin typeface="Myriad Pro Light" panose="020B0403030403020204" pitchFamily="34" charset="0"/>
              </a:rPr>
              <a:t>Your level of experience</a:t>
            </a:r>
          </a:p>
        </p:txBody>
      </p:sp>
      <p:sp>
        <p:nvSpPr>
          <p:cNvPr id="28" name="TextBox 27">
            <a:hlinkClick r:id="rId2" action="ppaction://hlinksldjump"/>
          </p:cNvPr>
          <p:cNvSpPr txBox="1"/>
          <p:nvPr/>
        </p:nvSpPr>
        <p:spPr>
          <a:xfrm>
            <a:off x="3522780" y="609600"/>
            <a:ext cx="1005840" cy="533400"/>
          </a:xfrm>
          <a:prstGeom prst="rect">
            <a:avLst/>
          </a:prstGeom>
          <a:noFill/>
        </p:spPr>
        <p:txBody>
          <a:bodyPr wrap="square" lIns="0" tIns="0" rIns="0" bIns="0" rtlCol="0">
            <a:noAutofit/>
          </a:bodyPr>
          <a:lstStyle/>
          <a:p>
            <a:pPr marL="0" marR="0" indent="-274320" algn="l" defTabSz="914400" rtl="0" eaLnBrk="1" fontAlgn="auto" latinLnBrk="0" hangingPunct="1">
              <a:lnSpc>
                <a:spcPct val="100000"/>
              </a:lnSpc>
              <a:spcBef>
                <a:spcPts val="0"/>
              </a:spcBef>
              <a:spcAft>
                <a:spcPts val="0"/>
              </a:spcAft>
              <a:buClrTx/>
              <a:buSzTx/>
              <a:buFontTx/>
              <a:buNone/>
              <a:tabLst/>
              <a:defRPr/>
            </a:pPr>
            <a:r>
              <a:rPr lang="en-US" sz="900" kern="1200" baseline="0" dirty="0">
                <a:solidFill>
                  <a:srgbClr val="5F5F5F"/>
                </a:solidFill>
                <a:latin typeface="Myriad Pro Light" panose="020B0403030403020204" pitchFamily="34" charset="0"/>
              </a:rPr>
              <a:t>Training required to reach next level</a:t>
            </a:r>
            <a:endParaRPr lang="en-US" sz="900" kern="1200" dirty="0">
              <a:solidFill>
                <a:srgbClr val="5F5F5F"/>
              </a:solidFill>
              <a:latin typeface="Myriad Pro Light" panose="020B0403030403020204" pitchFamily="34" charset="0"/>
            </a:endParaRPr>
          </a:p>
        </p:txBody>
      </p:sp>
      <p:sp>
        <p:nvSpPr>
          <p:cNvPr id="29" name="TextBox 28"/>
          <p:cNvSpPr txBox="1"/>
          <p:nvPr/>
        </p:nvSpPr>
        <p:spPr>
          <a:xfrm>
            <a:off x="120126" y="0"/>
            <a:ext cx="7717716" cy="553998"/>
          </a:xfrm>
          <a:prstGeom prst="rect">
            <a:avLst/>
          </a:prstGeom>
          <a:noFill/>
        </p:spPr>
        <p:txBody>
          <a:bodyPr wrap="square" rtlCol="0">
            <a:spAutoFit/>
          </a:bodyPr>
          <a:lstStyle/>
          <a:p>
            <a:r>
              <a:rPr lang="en-US" sz="1500" b="1" dirty="0">
                <a:solidFill>
                  <a:srgbClr val="1C2674"/>
                </a:solidFill>
                <a:latin typeface="Corbel" panose="020B0503020204020204" pitchFamily="34" charset="0"/>
                <a:cs typeface="Arial" panose="020B0604020202020204" pitchFamily="34" charset="0"/>
              </a:rPr>
              <a:t>1.0: Bank Examiner / Financial Institutions</a:t>
            </a:r>
            <a:r>
              <a:rPr lang="en-US" sz="1500" b="1" baseline="0" dirty="0">
                <a:solidFill>
                  <a:srgbClr val="1C2674"/>
                </a:solidFill>
                <a:latin typeface="Corbel" panose="020B0503020204020204" pitchFamily="34" charset="0"/>
                <a:cs typeface="Arial" panose="020B0604020202020204" pitchFamily="34" charset="0"/>
              </a:rPr>
              <a:t> Examiner I / Bank Assistant Examiner / Senior Assistant Examiner / Financial Examiner II/III</a:t>
            </a:r>
            <a:endParaRPr lang="en-US" sz="1500" b="1" dirty="0">
              <a:solidFill>
                <a:srgbClr val="1C2674"/>
              </a:solidFill>
              <a:latin typeface="Corbel" panose="020B0503020204020204" pitchFamily="34" charset="0"/>
              <a:cs typeface="Arial" panose="020B0604020202020204" pitchFamily="34" charset="0"/>
            </a:endParaRPr>
          </a:p>
        </p:txBody>
      </p:sp>
    </p:spTree>
    <p:extLst>
      <p:ext uri="{BB962C8B-B14F-4D97-AF65-F5344CB8AC3E}">
        <p14:creationId xmlns:p14="http://schemas.microsoft.com/office/powerpoint/2010/main" val="389527474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533400"/>
            <a:ext cx="1005840" cy="45719"/>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Rectangle 2"/>
          <p:cNvSpPr/>
          <p:nvPr/>
        </p:nvSpPr>
        <p:spPr>
          <a:xfrm>
            <a:off x="1316916" y="533400"/>
            <a:ext cx="1005840" cy="45719"/>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p:cNvSpPr/>
          <p:nvPr/>
        </p:nvSpPr>
        <p:spPr>
          <a:xfrm>
            <a:off x="2407020" y="533400"/>
            <a:ext cx="1005840" cy="45719"/>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a:off x="3505200" y="533400"/>
            <a:ext cx="1005840" cy="45719"/>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4594410" y="533400"/>
            <a:ext cx="1005840" cy="45719"/>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6761178" y="533400"/>
            <a:ext cx="1005840" cy="45719"/>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7837842" y="533400"/>
            <a:ext cx="1005840" cy="45719"/>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5682726" y="533399"/>
            <a:ext cx="1005840" cy="45719"/>
          </a:xfrm>
          <a:prstGeom prst="rect">
            <a:avLst/>
          </a:prstGeom>
          <a:solidFill>
            <a:srgbClr val="FF66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p:cNvSpPr txBox="1"/>
          <p:nvPr/>
        </p:nvSpPr>
        <p:spPr>
          <a:xfrm>
            <a:off x="234213" y="609600"/>
            <a:ext cx="1005840" cy="533400"/>
          </a:xfrm>
          <a:prstGeom prst="rect">
            <a:avLst/>
          </a:prstGeom>
          <a:noFill/>
        </p:spPr>
        <p:txBody>
          <a:bodyPr wrap="square" lIns="0" tIns="0" rIns="0" bIns="0" rtlCol="0">
            <a:noAutofit/>
          </a:bodyPr>
          <a:lstStyle/>
          <a:p>
            <a:pPr indent="-274320"/>
            <a:r>
              <a:rPr lang="en-US" sz="900" dirty="0">
                <a:solidFill>
                  <a:srgbClr val="5F5F5F"/>
                </a:solidFill>
                <a:latin typeface="Myriad Pro Light" panose="020B0403030403020204" pitchFamily="34" charset="0"/>
              </a:rPr>
              <a:t>On-the-job experience   </a:t>
            </a:r>
          </a:p>
        </p:txBody>
      </p:sp>
      <p:sp>
        <p:nvSpPr>
          <p:cNvPr id="11" name="TextBox 10">
            <a:hlinkClick r:id="rId2" action="ppaction://hlinksldjump"/>
          </p:cNvPr>
          <p:cNvSpPr txBox="1"/>
          <p:nvPr/>
        </p:nvSpPr>
        <p:spPr>
          <a:xfrm>
            <a:off x="1326816" y="609600"/>
            <a:ext cx="1005840" cy="533400"/>
          </a:xfrm>
          <a:prstGeom prst="rect">
            <a:avLst/>
          </a:prstGeom>
          <a:noFill/>
        </p:spPr>
        <p:txBody>
          <a:bodyPr wrap="square" lIns="0" tIns="0" rIns="0" bIns="0" rtlCol="0">
            <a:noAutofit/>
          </a:bodyPr>
          <a:lstStyle/>
          <a:p>
            <a:pPr indent="-274320"/>
            <a:r>
              <a:rPr lang="en-US" sz="900" dirty="0">
                <a:solidFill>
                  <a:srgbClr val="5F5F5F"/>
                </a:solidFill>
                <a:latin typeface="Myriad Pro Light" panose="020B0403030403020204" pitchFamily="34" charset="0"/>
              </a:rPr>
              <a:t>Proficiency Level</a:t>
            </a:r>
            <a:r>
              <a:rPr lang="en-US" sz="900" baseline="0" dirty="0">
                <a:solidFill>
                  <a:srgbClr val="5F5F5F"/>
                </a:solidFill>
                <a:latin typeface="Myriad Pro Light" panose="020B0403030403020204" pitchFamily="34" charset="0"/>
              </a:rPr>
              <a:t> for </a:t>
            </a:r>
            <a:r>
              <a:rPr lang="en-US" sz="900" dirty="0">
                <a:solidFill>
                  <a:srgbClr val="5F5F5F"/>
                </a:solidFill>
                <a:latin typeface="Myriad Pro Light" panose="020B0403030403020204" pitchFamily="34" charset="0"/>
              </a:rPr>
              <a:t>Core Competencies</a:t>
            </a:r>
          </a:p>
        </p:txBody>
      </p:sp>
      <p:sp>
        <p:nvSpPr>
          <p:cNvPr id="12" name="TextBox 11">
            <a:hlinkClick r:id="rId3" action="ppaction://hlinksldjump"/>
          </p:cNvPr>
          <p:cNvSpPr txBox="1"/>
          <p:nvPr/>
        </p:nvSpPr>
        <p:spPr>
          <a:xfrm>
            <a:off x="2419419" y="609600"/>
            <a:ext cx="1005840" cy="533400"/>
          </a:xfrm>
          <a:prstGeom prst="rect">
            <a:avLst/>
          </a:prstGeom>
          <a:noFill/>
        </p:spPr>
        <p:txBody>
          <a:bodyPr wrap="square" lIns="0" tIns="0" rIns="0" bIns="0" rtlCol="0">
            <a:noAutofit/>
          </a:bodyPr>
          <a:lstStyle/>
          <a:p>
            <a:r>
              <a:rPr lang="en-US" sz="900" kern="1200" baseline="0" dirty="0">
                <a:solidFill>
                  <a:srgbClr val="5F5F5F"/>
                </a:solidFill>
                <a:latin typeface="Myriad Pro Light" panose="020B0403030403020204" pitchFamily="34" charset="0"/>
              </a:rPr>
              <a:t>Sample Skills/Tasks required in Year 1</a:t>
            </a:r>
            <a:endParaRPr lang="en-US" sz="900" kern="1200" dirty="0">
              <a:solidFill>
                <a:srgbClr val="5F5F5F"/>
              </a:solidFill>
              <a:latin typeface="Myriad Pro Light" panose="020B0403030403020204" pitchFamily="34" charset="0"/>
            </a:endParaRPr>
          </a:p>
        </p:txBody>
      </p:sp>
      <p:sp>
        <p:nvSpPr>
          <p:cNvPr id="15" name="TextBox 14">
            <a:hlinkClick r:id="" action="ppaction://noaction"/>
          </p:cNvPr>
          <p:cNvSpPr txBox="1"/>
          <p:nvPr/>
        </p:nvSpPr>
        <p:spPr>
          <a:xfrm>
            <a:off x="4593516" y="609600"/>
            <a:ext cx="1005840" cy="533400"/>
          </a:xfrm>
          <a:prstGeom prst="rect">
            <a:avLst/>
          </a:prstGeom>
          <a:noFill/>
        </p:spPr>
        <p:txBody>
          <a:bodyPr wrap="square" lIns="0" tIns="0" rIns="0" bIns="0" rtlCol="0">
            <a:noAutofit/>
          </a:bodyPr>
          <a:lstStyle/>
          <a:p>
            <a:pPr marL="0" marR="0" lvl="0" indent="-274320" algn="l" defTabSz="914400" rtl="0" eaLnBrk="1" fontAlgn="auto" latinLnBrk="0" hangingPunct="1">
              <a:lnSpc>
                <a:spcPct val="100000"/>
              </a:lnSpc>
              <a:spcBef>
                <a:spcPts val="0"/>
              </a:spcBef>
              <a:spcAft>
                <a:spcPts val="0"/>
              </a:spcAft>
              <a:buClrTx/>
              <a:buSzTx/>
              <a:buFontTx/>
              <a:buNone/>
              <a:tabLst/>
              <a:defRPr/>
            </a:pPr>
            <a:r>
              <a:rPr lang="en-US" sz="900" kern="1200" baseline="0" dirty="0">
                <a:solidFill>
                  <a:srgbClr val="5F5F5F"/>
                </a:solidFill>
                <a:latin typeface="Myriad Pro Light" panose="020B0403030403020204" pitchFamily="34" charset="0"/>
              </a:rPr>
              <a:t>CE/Other Training Options</a:t>
            </a:r>
            <a:endParaRPr lang="en-US" sz="900" kern="1200" dirty="0">
              <a:solidFill>
                <a:srgbClr val="5F5F5F"/>
              </a:solidFill>
              <a:latin typeface="Myriad Pro Light" panose="020B0403030403020204" pitchFamily="34" charset="0"/>
            </a:endParaRPr>
          </a:p>
        </p:txBody>
      </p:sp>
      <p:sp>
        <p:nvSpPr>
          <p:cNvPr id="16" name="TextBox 15">
            <a:hlinkClick r:id="" action="ppaction://noaction"/>
          </p:cNvPr>
          <p:cNvSpPr txBox="1"/>
          <p:nvPr/>
        </p:nvSpPr>
        <p:spPr>
          <a:xfrm>
            <a:off x="5681832" y="609600"/>
            <a:ext cx="1005840" cy="533400"/>
          </a:xfrm>
          <a:prstGeom prst="rect">
            <a:avLst/>
          </a:prstGeom>
          <a:noFill/>
        </p:spPr>
        <p:txBody>
          <a:bodyPr wrap="square" lIns="0" tIns="0" rIns="0" bIns="0" rtlCol="0">
            <a:noAutofit/>
          </a:bodyPr>
          <a:lstStyle/>
          <a:p>
            <a:pPr marL="0" marR="0" indent="-274320" algn="l" defTabSz="914400" rtl="0" eaLnBrk="1" fontAlgn="auto" latinLnBrk="0" hangingPunct="1">
              <a:lnSpc>
                <a:spcPct val="100000"/>
              </a:lnSpc>
              <a:spcBef>
                <a:spcPts val="0"/>
              </a:spcBef>
              <a:spcAft>
                <a:spcPts val="0"/>
              </a:spcAft>
              <a:buClrTx/>
              <a:buSzTx/>
              <a:buFontTx/>
              <a:buNone/>
              <a:tabLst/>
              <a:defRPr/>
            </a:pPr>
            <a:r>
              <a:rPr lang="en-US" sz="900" b="1" kern="1200" baseline="0" dirty="0">
                <a:solidFill>
                  <a:srgbClr val="FF6600"/>
                </a:solidFill>
                <a:latin typeface="Myriad Pro Light" panose="020B0403030403020204" pitchFamily="34" charset="0"/>
              </a:rPr>
              <a:t>Schedule CSBS Training</a:t>
            </a:r>
            <a:endParaRPr lang="en-US" sz="900" b="1" kern="1200" dirty="0">
              <a:solidFill>
                <a:srgbClr val="FF6600"/>
              </a:solidFill>
              <a:latin typeface="Myriad Pro Light" panose="020B0403030403020204" pitchFamily="34" charset="0"/>
            </a:endParaRPr>
          </a:p>
        </p:txBody>
      </p:sp>
      <p:sp>
        <p:nvSpPr>
          <p:cNvPr id="17" name="TextBox 16">
            <a:hlinkClick r:id="" action="ppaction://noaction"/>
          </p:cNvPr>
          <p:cNvSpPr txBox="1"/>
          <p:nvPr/>
        </p:nvSpPr>
        <p:spPr>
          <a:xfrm>
            <a:off x="6771042" y="609600"/>
            <a:ext cx="1005840" cy="533400"/>
          </a:xfrm>
          <a:prstGeom prst="rect">
            <a:avLst/>
          </a:prstGeom>
          <a:noFill/>
        </p:spPr>
        <p:txBody>
          <a:bodyPr wrap="square" lIns="0" tIns="0" rIns="0" bIns="0" rtlCol="0">
            <a:noAutofit/>
          </a:bodyPr>
          <a:lstStyle/>
          <a:p>
            <a:pPr marL="0" marR="0" indent="-274320" algn="l" defTabSz="914400" rtl="0" eaLnBrk="1" fontAlgn="auto" latinLnBrk="0" hangingPunct="1">
              <a:lnSpc>
                <a:spcPct val="100000"/>
              </a:lnSpc>
              <a:spcBef>
                <a:spcPts val="0"/>
              </a:spcBef>
              <a:spcAft>
                <a:spcPts val="0"/>
              </a:spcAft>
              <a:buClrTx/>
              <a:buSzTx/>
              <a:buFontTx/>
              <a:buNone/>
              <a:tabLst/>
              <a:defRPr/>
            </a:pPr>
            <a:r>
              <a:rPr lang="en-US" sz="900" kern="1200" baseline="0" dirty="0">
                <a:solidFill>
                  <a:srgbClr val="5F5F5F"/>
                </a:solidFill>
                <a:latin typeface="Myriad Pro Light" panose="020B0403030403020204" pitchFamily="34" charset="0"/>
              </a:rPr>
              <a:t>Schedule Training (All Others)</a:t>
            </a:r>
            <a:endParaRPr lang="en-US" sz="900" kern="1200" dirty="0">
              <a:solidFill>
                <a:srgbClr val="5F5F5F"/>
              </a:solidFill>
              <a:latin typeface="Myriad Pro Light" panose="020B0403030403020204" pitchFamily="34" charset="0"/>
            </a:endParaRPr>
          </a:p>
        </p:txBody>
      </p:sp>
      <p:sp>
        <p:nvSpPr>
          <p:cNvPr id="19" name="Rectangle 18">
            <a:hlinkClick r:id="rId4" action="ppaction://hlinksldjump"/>
          </p:cNvPr>
          <p:cNvSpPr/>
          <p:nvPr/>
        </p:nvSpPr>
        <p:spPr>
          <a:xfrm>
            <a:off x="6692598" y="590550"/>
            <a:ext cx="1076664" cy="2971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900" dirty="0">
                <a:solidFill>
                  <a:srgbClr val="5F5F5F"/>
                </a:solidFill>
                <a:latin typeface="Myriad Pro Light" panose="020B0403030403020204" pitchFamily="34" charset="0"/>
              </a:rPr>
              <a:t>Schedule Training (All Others)</a:t>
            </a:r>
          </a:p>
        </p:txBody>
      </p:sp>
      <p:sp>
        <p:nvSpPr>
          <p:cNvPr id="20" name="Rectangle 19">
            <a:hlinkClick r:id="rId3" action="ppaction://hlinksldjump"/>
          </p:cNvPr>
          <p:cNvSpPr/>
          <p:nvPr/>
        </p:nvSpPr>
        <p:spPr>
          <a:xfrm>
            <a:off x="4511040" y="609600"/>
            <a:ext cx="1089210" cy="2667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900" dirty="0">
                <a:solidFill>
                  <a:srgbClr val="5F5F5F"/>
                </a:solidFill>
                <a:latin typeface="Myriad Pro Light" panose="020B0403030403020204" pitchFamily="34" charset="0"/>
              </a:rPr>
              <a:t>CE/Other Training Options</a:t>
            </a:r>
          </a:p>
        </p:txBody>
      </p:sp>
      <p:sp>
        <p:nvSpPr>
          <p:cNvPr id="22" name="Rectangle 21">
            <a:hlinkClick r:id="rId5" action="ppaction://hlinksldjump"/>
          </p:cNvPr>
          <p:cNvSpPr/>
          <p:nvPr/>
        </p:nvSpPr>
        <p:spPr>
          <a:xfrm>
            <a:off x="2332656" y="590549"/>
            <a:ext cx="1080204" cy="30861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900" dirty="0">
                <a:solidFill>
                  <a:srgbClr val="5F5F5F"/>
                </a:solidFill>
                <a:latin typeface="Myriad Pro Light" panose="020B0403030403020204" pitchFamily="34" charset="0"/>
              </a:rPr>
              <a:t>Skills/Tasks </a:t>
            </a:r>
            <a:r>
              <a:rPr lang="en-US" sz="900" dirty="0" err="1">
                <a:solidFill>
                  <a:srgbClr val="5F5F5F"/>
                </a:solidFill>
                <a:latin typeface="Myriad Pro Light" panose="020B0403030403020204" pitchFamily="34" charset="0"/>
              </a:rPr>
              <a:t>req’d</a:t>
            </a:r>
            <a:r>
              <a:rPr lang="en-US" sz="900" dirty="0">
                <a:solidFill>
                  <a:srgbClr val="5F5F5F"/>
                </a:solidFill>
                <a:latin typeface="Myriad Pro Light" panose="020B0403030403020204" pitchFamily="34" charset="0"/>
              </a:rPr>
              <a:t> after Year 1</a:t>
            </a:r>
          </a:p>
        </p:txBody>
      </p:sp>
      <p:sp>
        <p:nvSpPr>
          <p:cNvPr id="23" name="Rectangle 22">
            <a:hlinkClick r:id="rId6" action="ppaction://hlinksldjump"/>
          </p:cNvPr>
          <p:cNvSpPr/>
          <p:nvPr/>
        </p:nvSpPr>
        <p:spPr>
          <a:xfrm>
            <a:off x="1234440" y="598170"/>
            <a:ext cx="1172580" cy="28575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900" dirty="0">
                <a:solidFill>
                  <a:srgbClr val="5F5F5F"/>
                </a:solidFill>
                <a:latin typeface="Myriad Pro Light" panose="020B0403030403020204" pitchFamily="34" charset="0"/>
              </a:rPr>
              <a:t>Your level of proficiency</a:t>
            </a:r>
          </a:p>
        </p:txBody>
      </p:sp>
      <p:sp>
        <p:nvSpPr>
          <p:cNvPr id="24" name="Rectangle 23">
            <a:hlinkClick r:id="rId7" action="ppaction://hlinksldjump"/>
          </p:cNvPr>
          <p:cNvSpPr/>
          <p:nvPr/>
        </p:nvSpPr>
        <p:spPr>
          <a:xfrm>
            <a:off x="163830" y="609600"/>
            <a:ext cx="1070610" cy="28575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900" dirty="0">
                <a:solidFill>
                  <a:srgbClr val="5F5F5F"/>
                </a:solidFill>
                <a:latin typeface="Myriad Pro Light" panose="020B0403030403020204" pitchFamily="34" charset="0"/>
              </a:rPr>
              <a:t>On-the-job experience</a:t>
            </a:r>
          </a:p>
        </p:txBody>
      </p:sp>
      <p:sp>
        <p:nvSpPr>
          <p:cNvPr id="25" name="TextBox 24">
            <a:hlinkClick r:id="" action="ppaction://noaction"/>
          </p:cNvPr>
          <p:cNvSpPr txBox="1"/>
          <p:nvPr/>
        </p:nvSpPr>
        <p:spPr>
          <a:xfrm>
            <a:off x="7848600" y="685800"/>
            <a:ext cx="1005840" cy="533400"/>
          </a:xfrm>
          <a:prstGeom prst="rect">
            <a:avLst/>
          </a:prstGeom>
          <a:noFill/>
        </p:spPr>
        <p:txBody>
          <a:bodyPr wrap="square" lIns="0" tIns="0" rIns="0" bIns="0" rtlCol="0">
            <a:noAutofit/>
          </a:bodyPr>
          <a:lstStyle/>
          <a:p>
            <a:pPr marL="0" lvl="1"/>
            <a:r>
              <a:rPr lang="en-US" sz="900" kern="1200" baseline="0" dirty="0">
                <a:solidFill>
                  <a:srgbClr val="5F5F5F"/>
                </a:solidFill>
                <a:latin typeface="Myriad Pro Light" panose="020B0403030403020204" pitchFamily="34" charset="0"/>
              </a:rPr>
              <a:t>Certification Options</a:t>
            </a:r>
            <a:endParaRPr lang="en-US" sz="900" kern="1200" dirty="0">
              <a:solidFill>
                <a:srgbClr val="5F5F5F"/>
              </a:solidFill>
              <a:latin typeface="Myriad Pro Light" panose="020B0403030403020204" pitchFamily="34" charset="0"/>
            </a:endParaRPr>
          </a:p>
        </p:txBody>
      </p:sp>
      <p:sp>
        <p:nvSpPr>
          <p:cNvPr id="26" name="Rectangle 25">
            <a:hlinkClick r:id="rId8" action="ppaction://hlinksldjump"/>
          </p:cNvPr>
          <p:cNvSpPr/>
          <p:nvPr/>
        </p:nvSpPr>
        <p:spPr>
          <a:xfrm>
            <a:off x="7763880" y="632460"/>
            <a:ext cx="1168998" cy="2286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lvl="1"/>
            <a:r>
              <a:rPr lang="en-US" sz="900" dirty="0">
                <a:solidFill>
                  <a:srgbClr val="5F5F5F"/>
                </a:solidFill>
                <a:latin typeface="Myriad Pro Light" panose="020B0403030403020204" pitchFamily="34" charset="0"/>
              </a:rPr>
              <a:t>Certification</a:t>
            </a:r>
          </a:p>
          <a:p>
            <a:endParaRPr lang="en-US" sz="900" dirty="0">
              <a:solidFill>
                <a:srgbClr val="5F5F5F"/>
              </a:solidFill>
              <a:latin typeface="Myriad Pro Light" panose="020B0403030403020204" pitchFamily="34" charset="0"/>
            </a:endParaRPr>
          </a:p>
        </p:txBody>
      </p:sp>
      <p:sp>
        <p:nvSpPr>
          <p:cNvPr id="14" name="TextBox 13"/>
          <p:cNvSpPr txBox="1"/>
          <p:nvPr/>
        </p:nvSpPr>
        <p:spPr>
          <a:xfrm>
            <a:off x="685800" y="2438400"/>
            <a:ext cx="7502562" cy="3693319"/>
          </a:xfrm>
          <a:prstGeom prst="rect">
            <a:avLst/>
          </a:prstGeom>
          <a:noFill/>
        </p:spPr>
        <p:txBody>
          <a:bodyPr wrap="square" rtlCol="0">
            <a:spAutoFit/>
          </a:bodyPr>
          <a:lstStyle/>
          <a:p>
            <a:pPr algn="just"/>
            <a:r>
              <a:rPr lang="en-US" dirty="0">
                <a:solidFill>
                  <a:srgbClr val="333333"/>
                </a:solidFill>
                <a:latin typeface="Corbel" panose="020B0503020204020204" pitchFamily="34" charset="0"/>
                <a:cs typeface="Arial" panose="020B0604020202020204" pitchFamily="34" charset="0"/>
              </a:rPr>
              <a:t>The CSBS Credit Evaluation School is step 2 in the bank safety and soundness examiner training curricula. </a:t>
            </a:r>
            <a:r>
              <a:rPr lang="en-US" b="1" dirty="0">
                <a:solidFill>
                  <a:srgbClr val="333333"/>
                </a:solidFill>
                <a:latin typeface="Corbel" panose="020B0503020204020204" pitchFamily="34" charset="0"/>
                <a:cs typeface="Arial" panose="020B0604020202020204" pitchFamily="34" charset="0"/>
              </a:rPr>
              <a:t>The School provides attendees with the basic training and experience necessary to review and evaluate credit.</a:t>
            </a:r>
          </a:p>
          <a:p>
            <a:pPr algn="just"/>
            <a:endParaRPr lang="en-US" dirty="0">
              <a:solidFill>
                <a:srgbClr val="333333"/>
              </a:solidFill>
              <a:latin typeface="Corbel" panose="020B0503020204020204" pitchFamily="34" charset="0"/>
              <a:cs typeface="Arial" panose="020B0604020202020204" pitchFamily="34" charset="0"/>
            </a:endParaRPr>
          </a:p>
          <a:p>
            <a:pPr algn="just"/>
            <a:r>
              <a:rPr lang="en-US" dirty="0">
                <a:solidFill>
                  <a:srgbClr val="333333"/>
                </a:solidFill>
                <a:latin typeface="Corbel" panose="020B0503020204020204" pitchFamily="34" charset="0"/>
                <a:cs typeface="Arial" panose="020B0604020202020204" pitchFamily="34" charset="0"/>
              </a:rPr>
              <a:t>Remember, your supervisor and training department should be consulted before you enroll in any training event.</a:t>
            </a:r>
          </a:p>
          <a:p>
            <a:pPr algn="just"/>
            <a:endParaRPr lang="en-US" dirty="0">
              <a:solidFill>
                <a:srgbClr val="333333"/>
              </a:solidFill>
              <a:latin typeface="Corbel" panose="020B0503020204020204" pitchFamily="34" charset="0"/>
              <a:cs typeface="Arial" panose="020B0604020202020204" pitchFamily="34" charset="0"/>
            </a:endParaRPr>
          </a:p>
          <a:p>
            <a:pPr algn="just"/>
            <a:r>
              <a:rPr lang="en-US" dirty="0">
                <a:solidFill>
                  <a:srgbClr val="333333"/>
                </a:solidFill>
                <a:latin typeface="Corbel" panose="020B0503020204020204" pitchFamily="34" charset="0"/>
                <a:cs typeface="Arial" panose="020B0604020202020204" pitchFamily="34" charset="0"/>
              </a:rPr>
              <a:t>Additional CSBS training is available at </a:t>
            </a:r>
            <a:r>
              <a:rPr lang="en-US" dirty="0">
                <a:latin typeface="Corbel" panose="020B0503020204020204" pitchFamily="34" charset="0"/>
                <a:cs typeface="Arial" panose="020B0604020202020204" pitchFamily="34" charset="0"/>
                <a:hlinkClick r:id="rId9"/>
              </a:rPr>
              <a:t>www.csbs.org</a:t>
            </a:r>
            <a:r>
              <a:rPr lang="en-US" dirty="0">
                <a:latin typeface="Corbel" panose="020B0503020204020204" pitchFamily="34" charset="0"/>
                <a:cs typeface="Arial" panose="020B0604020202020204" pitchFamily="34" charset="0"/>
              </a:rPr>
              <a:t> </a:t>
            </a:r>
            <a:r>
              <a:rPr lang="en-US" dirty="0">
                <a:solidFill>
                  <a:srgbClr val="333333"/>
                </a:solidFill>
                <a:latin typeface="Corbel" panose="020B0503020204020204" pitchFamily="34" charset="0"/>
                <a:cs typeface="Arial" panose="020B0604020202020204" pitchFamily="34" charset="0"/>
              </a:rPr>
              <a:t>(click Calendar of Events) or discuss the CSBS online training platform with your training coordinator or supervisor.</a:t>
            </a:r>
          </a:p>
          <a:p>
            <a:pPr algn="just"/>
            <a:endParaRPr lang="en-US" dirty="0">
              <a:solidFill>
                <a:srgbClr val="333333"/>
              </a:solidFill>
              <a:latin typeface="Corbel" panose="020B0503020204020204" pitchFamily="34" charset="0"/>
              <a:cs typeface="Arial" panose="020B0604020202020204" pitchFamily="34" charset="0"/>
            </a:endParaRPr>
          </a:p>
          <a:p>
            <a:pPr algn="just"/>
            <a:r>
              <a:rPr lang="en-US" sz="1600" dirty="0">
                <a:solidFill>
                  <a:srgbClr val="333333"/>
                </a:solidFill>
                <a:latin typeface="Corbel" panose="020B0503020204020204" pitchFamily="34" charset="0"/>
                <a:cs typeface="Arial" panose="020B0604020202020204" pitchFamily="34" charset="0"/>
              </a:rPr>
              <a:t>Content questions: Kim Chancy (</a:t>
            </a:r>
            <a:r>
              <a:rPr lang="en-US" sz="1600" dirty="0">
                <a:latin typeface="Corbel" panose="020B0503020204020204" pitchFamily="34" charset="0"/>
                <a:cs typeface="Arial" panose="020B0604020202020204" pitchFamily="34" charset="0"/>
                <a:hlinkClick r:id="rId10"/>
              </a:rPr>
              <a:t>kchancy@csbs.org</a:t>
            </a:r>
            <a:r>
              <a:rPr lang="en-US" sz="1600" dirty="0">
                <a:solidFill>
                  <a:srgbClr val="333333"/>
                </a:solidFill>
                <a:latin typeface="Corbel" panose="020B0503020204020204" pitchFamily="34" charset="0"/>
                <a:cs typeface="Arial" panose="020B0604020202020204" pitchFamily="34" charset="0"/>
              </a:rPr>
              <a:t>; 202-802-9554). </a:t>
            </a:r>
          </a:p>
          <a:p>
            <a:pPr algn="just"/>
            <a:r>
              <a:rPr lang="en-US" sz="1600" dirty="0">
                <a:solidFill>
                  <a:srgbClr val="333333"/>
                </a:solidFill>
                <a:latin typeface="Corbel" panose="020B0503020204020204" pitchFamily="34" charset="0"/>
                <a:cs typeface="Arial" panose="020B0604020202020204" pitchFamily="34" charset="0"/>
              </a:rPr>
              <a:t>Registration assistance: Katie Hoyle (</a:t>
            </a:r>
            <a:r>
              <a:rPr lang="en-US" sz="1600" dirty="0">
                <a:latin typeface="Corbel" panose="020B0503020204020204" pitchFamily="34" charset="0"/>
                <a:cs typeface="Arial" panose="020B0604020202020204" pitchFamily="34" charset="0"/>
                <a:hlinkClick r:id="rId11"/>
              </a:rPr>
              <a:t>khoyle@csbs.org</a:t>
            </a:r>
            <a:r>
              <a:rPr lang="en-US" sz="1600" dirty="0">
                <a:solidFill>
                  <a:srgbClr val="333333"/>
                </a:solidFill>
                <a:latin typeface="Corbel" panose="020B0503020204020204" pitchFamily="34" charset="0"/>
                <a:cs typeface="Arial" panose="020B0604020202020204" pitchFamily="34" charset="0"/>
              </a:rPr>
              <a:t>; 202-808-3556).</a:t>
            </a:r>
          </a:p>
        </p:txBody>
      </p:sp>
      <p:sp>
        <p:nvSpPr>
          <p:cNvPr id="18" name="Right Arrow 17">
            <a:hlinkClick r:id="rId12"/>
          </p:cNvPr>
          <p:cNvSpPr/>
          <p:nvPr/>
        </p:nvSpPr>
        <p:spPr>
          <a:xfrm>
            <a:off x="914400" y="1339215"/>
            <a:ext cx="990600" cy="794385"/>
          </a:xfrm>
          <a:prstGeom prst="rightArrow">
            <a:avLst/>
          </a:prstGeom>
          <a:solidFill>
            <a:srgbClr val="121C6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Myriad Pro Light" panose="020B0403030403020204" pitchFamily="34" charset="0"/>
            </a:endParaRPr>
          </a:p>
        </p:txBody>
      </p:sp>
      <p:sp>
        <p:nvSpPr>
          <p:cNvPr id="28" name="TextBox 27">
            <a:hlinkClick r:id="rId13"/>
          </p:cNvPr>
          <p:cNvSpPr txBox="1"/>
          <p:nvPr/>
        </p:nvSpPr>
        <p:spPr>
          <a:xfrm>
            <a:off x="929739" y="1535723"/>
            <a:ext cx="822861" cy="369332"/>
          </a:xfrm>
          <a:prstGeom prst="rect">
            <a:avLst/>
          </a:prstGeom>
          <a:noFill/>
        </p:spPr>
        <p:txBody>
          <a:bodyPr wrap="square" rtlCol="0">
            <a:spAutoFit/>
          </a:bodyPr>
          <a:lstStyle/>
          <a:p>
            <a:pPr algn="ctr"/>
            <a:r>
              <a:rPr lang="en-US" b="1" dirty="0">
                <a:solidFill>
                  <a:schemeClr val="bg1"/>
                </a:solidFill>
                <a:latin typeface="Corbel" panose="020B0503020204020204" pitchFamily="34" charset="0"/>
              </a:rPr>
              <a:t>CLICK</a:t>
            </a:r>
          </a:p>
        </p:txBody>
      </p:sp>
      <p:sp>
        <p:nvSpPr>
          <p:cNvPr id="29" name="Rectangle 28">
            <a:hlinkClick r:id="rId7" action="ppaction://hlinksldjump"/>
          </p:cNvPr>
          <p:cNvSpPr/>
          <p:nvPr/>
        </p:nvSpPr>
        <p:spPr>
          <a:xfrm>
            <a:off x="169443" y="596265"/>
            <a:ext cx="1070610" cy="28575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900" dirty="0">
                <a:solidFill>
                  <a:srgbClr val="5F5F5F"/>
                </a:solidFill>
                <a:latin typeface="Myriad Pro Light" panose="020B0403030403020204" pitchFamily="34" charset="0"/>
              </a:rPr>
              <a:t>Your level of experience</a:t>
            </a:r>
          </a:p>
        </p:txBody>
      </p:sp>
      <p:sp>
        <p:nvSpPr>
          <p:cNvPr id="30" name="TextBox 29">
            <a:hlinkClick r:id="rId2" action="ppaction://hlinksldjump"/>
          </p:cNvPr>
          <p:cNvSpPr txBox="1"/>
          <p:nvPr/>
        </p:nvSpPr>
        <p:spPr>
          <a:xfrm>
            <a:off x="3522780" y="609600"/>
            <a:ext cx="1005840" cy="533400"/>
          </a:xfrm>
          <a:prstGeom prst="rect">
            <a:avLst/>
          </a:prstGeom>
          <a:noFill/>
        </p:spPr>
        <p:txBody>
          <a:bodyPr wrap="square" lIns="0" tIns="0" rIns="0" bIns="0" rtlCol="0">
            <a:noAutofit/>
          </a:bodyPr>
          <a:lstStyle/>
          <a:p>
            <a:pPr marL="0" marR="0" indent="-274320" algn="l" defTabSz="914400" rtl="0" eaLnBrk="1" fontAlgn="auto" latinLnBrk="0" hangingPunct="1">
              <a:lnSpc>
                <a:spcPct val="100000"/>
              </a:lnSpc>
              <a:spcBef>
                <a:spcPts val="0"/>
              </a:spcBef>
              <a:spcAft>
                <a:spcPts val="0"/>
              </a:spcAft>
              <a:buClrTx/>
              <a:buSzTx/>
              <a:buFontTx/>
              <a:buNone/>
              <a:tabLst/>
              <a:defRPr/>
            </a:pPr>
            <a:r>
              <a:rPr lang="en-US" sz="900" kern="1200" baseline="0" dirty="0">
                <a:solidFill>
                  <a:srgbClr val="5F5F5F"/>
                </a:solidFill>
                <a:latin typeface="Myriad Pro Light" panose="020B0403030403020204" pitchFamily="34" charset="0"/>
              </a:rPr>
              <a:t>Training required to reach next level</a:t>
            </a:r>
            <a:endParaRPr lang="en-US" sz="900" kern="1200" dirty="0">
              <a:solidFill>
                <a:srgbClr val="5F5F5F"/>
              </a:solidFill>
              <a:latin typeface="Myriad Pro Light" panose="020B0403030403020204" pitchFamily="34" charset="0"/>
            </a:endParaRPr>
          </a:p>
        </p:txBody>
      </p:sp>
      <p:sp>
        <p:nvSpPr>
          <p:cNvPr id="31" name="TextBox 30"/>
          <p:cNvSpPr txBox="1"/>
          <p:nvPr/>
        </p:nvSpPr>
        <p:spPr>
          <a:xfrm>
            <a:off x="120126" y="0"/>
            <a:ext cx="7717716" cy="553998"/>
          </a:xfrm>
          <a:prstGeom prst="rect">
            <a:avLst/>
          </a:prstGeom>
          <a:noFill/>
        </p:spPr>
        <p:txBody>
          <a:bodyPr wrap="square" rtlCol="0">
            <a:spAutoFit/>
          </a:bodyPr>
          <a:lstStyle/>
          <a:p>
            <a:r>
              <a:rPr lang="en-US" sz="1500" b="1" dirty="0">
                <a:solidFill>
                  <a:srgbClr val="1C2674"/>
                </a:solidFill>
                <a:latin typeface="Corbel" panose="020B0503020204020204" pitchFamily="34" charset="0"/>
                <a:cs typeface="Arial" panose="020B0604020202020204" pitchFamily="34" charset="0"/>
              </a:rPr>
              <a:t>1.0: Bank Examiner / Financial Institutions</a:t>
            </a:r>
            <a:r>
              <a:rPr lang="en-US" sz="1500" b="1" baseline="0" dirty="0">
                <a:solidFill>
                  <a:srgbClr val="1C2674"/>
                </a:solidFill>
                <a:latin typeface="Corbel" panose="020B0503020204020204" pitchFamily="34" charset="0"/>
                <a:cs typeface="Arial" panose="020B0604020202020204" pitchFamily="34" charset="0"/>
              </a:rPr>
              <a:t> Examiner I / Bank Assistant Examiner / Senior Assistant Examiner / Financial Examiner II/III</a:t>
            </a:r>
            <a:endParaRPr lang="en-US" sz="1500" b="1" dirty="0">
              <a:solidFill>
                <a:srgbClr val="1C2674"/>
              </a:solidFill>
              <a:latin typeface="Corbel" panose="020B0503020204020204" pitchFamily="34" charset="0"/>
              <a:cs typeface="Arial" panose="020B0604020202020204" pitchFamily="34" charset="0"/>
            </a:endParaRPr>
          </a:p>
        </p:txBody>
      </p:sp>
      <p:sp>
        <p:nvSpPr>
          <p:cNvPr id="32" name="Rectangle: Rounded Corners 12">
            <a:hlinkClick r:id="rId14"/>
          </p:cNvPr>
          <p:cNvSpPr/>
          <p:nvPr/>
        </p:nvSpPr>
        <p:spPr>
          <a:xfrm>
            <a:off x="2300340" y="1447800"/>
            <a:ext cx="5091060" cy="550662"/>
          </a:xfrm>
          <a:prstGeom prst="roundRect">
            <a:avLst/>
          </a:prstGeom>
          <a:solidFill>
            <a:schemeClr val="tx2">
              <a:lumMod val="40000"/>
              <a:lumOff val="60000"/>
            </a:schemeClr>
          </a:solidFill>
          <a:ln>
            <a:solidFill>
              <a:srgbClr val="1C267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latin typeface="Corbel" panose="020B0503020204020204" pitchFamily="34" charset="0"/>
              </a:rPr>
              <a:t>CSBS Credit Evaluation School</a:t>
            </a:r>
          </a:p>
        </p:txBody>
      </p:sp>
    </p:spTree>
    <p:extLst>
      <p:ext uri="{BB962C8B-B14F-4D97-AF65-F5344CB8AC3E}">
        <p14:creationId xmlns:p14="http://schemas.microsoft.com/office/powerpoint/2010/main" val="6553851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533400"/>
            <a:ext cx="1005840" cy="45719"/>
          </a:xfrm>
          <a:prstGeom prst="rect">
            <a:avLst/>
          </a:prstGeom>
          <a:solidFill>
            <a:srgbClr val="FF33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andara" panose="020E0502030303020204" pitchFamily="34" charset="0"/>
            </a:endParaRPr>
          </a:p>
        </p:txBody>
      </p:sp>
      <p:sp>
        <p:nvSpPr>
          <p:cNvPr id="3" name="Rectangle 2"/>
          <p:cNvSpPr/>
          <p:nvPr/>
        </p:nvSpPr>
        <p:spPr>
          <a:xfrm>
            <a:off x="1316916" y="533400"/>
            <a:ext cx="1005840" cy="45719"/>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andara" panose="020E0502030303020204" pitchFamily="34" charset="0"/>
            </a:endParaRPr>
          </a:p>
        </p:txBody>
      </p:sp>
      <p:sp>
        <p:nvSpPr>
          <p:cNvPr id="4" name="Rectangle 3"/>
          <p:cNvSpPr/>
          <p:nvPr/>
        </p:nvSpPr>
        <p:spPr>
          <a:xfrm>
            <a:off x="2407020" y="533400"/>
            <a:ext cx="1005840" cy="45719"/>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andara" panose="020E0502030303020204" pitchFamily="34" charset="0"/>
            </a:endParaRPr>
          </a:p>
        </p:txBody>
      </p:sp>
      <p:sp>
        <p:nvSpPr>
          <p:cNvPr id="5" name="Rectangle 4"/>
          <p:cNvSpPr/>
          <p:nvPr/>
        </p:nvSpPr>
        <p:spPr>
          <a:xfrm>
            <a:off x="3505200" y="533400"/>
            <a:ext cx="1005840" cy="45719"/>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andara" panose="020E0502030303020204" pitchFamily="34" charset="0"/>
            </a:endParaRPr>
          </a:p>
        </p:txBody>
      </p:sp>
      <p:sp>
        <p:nvSpPr>
          <p:cNvPr id="6" name="Rectangle 5"/>
          <p:cNvSpPr/>
          <p:nvPr/>
        </p:nvSpPr>
        <p:spPr>
          <a:xfrm>
            <a:off x="4594410" y="533400"/>
            <a:ext cx="1005840" cy="45719"/>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andara" panose="020E0502030303020204" pitchFamily="34" charset="0"/>
            </a:endParaRPr>
          </a:p>
        </p:txBody>
      </p:sp>
      <p:sp>
        <p:nvSpPr>
          <p:cNvPr id="7" name="Rectangle 6"/>
          <p:cNvSpPr/>
          <p:nvPr/>
        </p:nvSpPr>
        <p:spPr>
          <a:xfrm>
            <a:off x="6761178" y="533400"/>
            <a:ext cx="1005840" cy="45719"/>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andara" panose="020E0502030303020204" pitchFamily="34" charset="0"/>
            </a:endParaRPr>
          </a:p>
        </p:txBody>
      </p:sp>
      <p:sp>
        <p:nvSpPr>
          <p:cNvPr id="8" name="Rectangle 7"/>
          <p:cNvSpPr/>
          <p:nvPr/>
        </p:nvSpPr>
        <p:spPr>
          <a:xfrm>
            <a:off x="7837842" y="533400"/>
            <a:ext cx="1005840" cy="45719"/>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andara" panose="020E0502030303020204" pitchFamily="34" charset="0"/>
            </a:endParaRPr>
          </a:p>
        </p:txBody>
      </p:sp>
      <p:sp>
        <p:nvSpPr>
          <p:cNvPr id="9" name="Rectangle 8"/>
          <p:cNvSpPr/>
          <p:nvPr/>
        </p:nvSpPr>
        <p:spPr>
          <a:xfrm>
            <a:off x="5682726" y="533399"/>
            <a:ext cx="1005840" cy="45719"/>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andara" panose="020E0502030303020204" pitchFamily="34" charset="0"/>
            </a:endParaRPr>
          </a:p>
        </p:txBody>
      </p:sp>
      <p:sp>
        <p:nvSpPr>
          <p:cNvPr id="10" name="TextBox 9">
            <a:hlinkClick r:id="rId3" action="ppaction://hlinksldjump"/>
          </p:cNvPr>
          <p:cNvSpPr txBox="1"/>
          <p:nvPr/>
        </p:nvSpPr>
        <p:spPr>
          <a:xfrm>
            <a:off x="234213" y="609600"/>
            <a:ext cx="1005840" cy="533400"/>
          </a:xfrm>
          <a:prstGeom prst="rect">
            <a:avLst/>
          </a:prstGeom>
          <a:noFill/>
        </p:spPr>
        <p:txBody>
          <a:bodyPr wrap="square" lIns="0" tIns="0" rIns="0" bIns="0" rtlCol="0">
            <a:noAutofit/>
          </a:bodyPr>
          <a:lstStyle/>
          <a:p>
            <a:pPr indent="-274320"/>
            <a:r>
              <a:rPr lang="en-US" sz="900" b="1" dirty="0">
                <a:solidFill>
                  <a:srgbClr val="FF3300"/>
                </a:solidFill>
                <a:latin typeface="Myriad Pro Light" panose="020B0403030403020204" pitchFamily="34" charset="0"/>
              </a:rPr>
              <a:t>Your level of experience</a:t>
            </a:r>
          </a:p>
        </p:txBody>
      </p:sp>
      <p:sp>
        <p:nvSpPr>
          <p:cNvPr id="11" name="TextBox 10">
            <a:hlinkClick r:id="rId4" action="ppaction://hlinksldjump"/>
          </p:cNvPr>
          <p:cNvSpPr txBox="1"/>
          <p:nvPr/>
        </p:nvSpPr>
        <p:spPr>
          <a:xfrm>
            <a:off x="1326816" y="609600"/>
            <a:ext cx="1005840" cy="533400"/>
          </a:xfrm>
          <a:prstGeom prst="rect">
            <a:avLst/>
          </a:prstGeom>
          <a:noFill/>
        </p:spPr>
        <p:txBody>
          <a:bodyPr wrap="square" lIns="0" tIns="0" rIns="0" bIns="0" rtlCol="0">
            <a:noAutofit/>
          </a:bodyPr>
          <a:lstStyle/>
          <a:p>
            <a:pPr indent="-274320"/>
            <a:r>
              <a:rPr lang="en-US" sz="900" b="0" dirty="0">
                <a:solidFill>
                  <a:schemeClr val="tx1"/>
                </a:solidFill>
                <a:latin typeface="Myriad Pro Light" panose="020B0403030403020204" pitchFamily="34" charset="0"/>
              </a:rPr>
              <a:t>Proficiency Level</a:t>
            </a:r>
            <a:r>
              <a:rPr lang="en-US" sz="900" b="0" baseline="0" dirty="0">
                <a:solidFill>
                  <a:schemeClr val="tx1"/>
                </a:solidFill>
                <a:latin typeface="Myriad Pro Light" panose="020B0403030403020204" pitchFamily="34" charset="0"/>
              </a:rPr>
              <a:t> for </a:t>
            </a:r>
            <a:r>
              <a:rPr lang="en-US" sz="900" b="0" dirty="0">
                <a:solidFill>
                  <a:schemeClr val="tx1"/>
                </a:solidFill>
                <a:latin typeface="Myriad Pro Light" panose="020B0403030403020204" pitchFamily="34" charset="0"/>
              </a:rPr>
              <a:t>Core Competencies</a:t>
            </a:r>
          </a:p>
        </p:txBody>
      </p:sp>
      <p:sp>
        <p:nvSpPr>
          <p:cNvPr id="12" name="TextBox 11">
            <a:hlinkClick r:id="rId5" action="ppaction://hlinksldjump"/>
          </p:cNvPr>
          <p:cNvSpPr txBox="1"/>
          <p:nvPr/>
        </p:nvSpPr>
        <p:spPr>
          <a:xfrm>
            <a:off x="2419419" y="609600"/>
            <a:ext cx="1005840" cy="533400"/>
          </a:xfrm>
          <a:prstGeom prst="rect">
            <a:avLst/>
          </a:prstGeom>
          <a:noFill/>
        </p:spPr>
        <p:txBody>
          <a:bodyPr wrap="square" lIns="0" tIns="0" rIns="0" bIns="0" rtlCol="0">
            <a:noAutofit/>
          </a:bodyPr>
          <a:lstStyle/>
          <a:p>
            <a:r>
              <a:rPr lang="en-US" sz="900" kern="1200" baseline="0" dirty="0">
                <a:solidFill>
                  <a:schemeClr val="tx1"/>
                </a:solidFill>
                <a:latin typeface="Myriad Pro Light" panose="020B0403030403020204" pitchFamily="34" charset="0"/>
              </a:rPr>
              <a:t>Sample Skills/Tasks required in Year 1</a:t>
            </a:r>
            <a:endParaRPr lang="en-US" sz="900" kern="1200" dirty="0">
              <a:solidFill>
                <a:schemeClr val="tx1"/>
              </a:solidFill>
              <a:latin typeface="Myriad Pro Light" panose="020B0403030403020204" pitchFamily="34" charset="0"/>
            </a:endParaRPr>
          </a:p>
        </p:txBody>
      </p:sp>
      <p:sp>
        <p:nvSpPr>
          <p:cNvPr id="14" name="TextBox 13">
            <a:hlinkClick r:id="" action="ppaction://noaction"/>
          </p:cNvPr>
          <p:cNvSpPr txBox="1"/>
          <p:nvPr/>
        </p:nvSpPr>
        <p:spPr>
          <a:xfrm>
            <a:off x="7848600" y="685800"/>
            <a:ext cx="1005840" cy="533400"/>
          </a:xfrm>
          <a:prstGeom prst="rect">
            <a:avLst/>
          </a:prstGeom>
          <a:noFill/>
        </p:spPr>
        <p:txBody>
          <a:bodyPr wrap="square" lIns="0" tIns="0" rIns="0" bIns="0" rtlCol="0">
            <a:noAutofit/>
          </a:bodyPr>
          <a:lstStyle/>
          <a:p>
            <a:pPr marL="0" lvl="1"/>
            <a:r>
              <a:rPr lang="en-US" sz="900" kern="1200" baseline="0" dirty="0">
                <a:latin typeface="Myriad Pro Light" panose="020B0403030403020204" pitchFamily="34" charset="0"/>
              </a:rPr>
              <a:t>Certification Options</a:t>
            </a:r>
            <a:endParaRPr lang="en-US" sz="900" kern="1200" dirty="0">
              <a:latin typeface="Myriad Pro Light" panose="020B0403030403020204" pitchFamily="34" charset="0"/>
            </a:endParaRPr>
          </a:p>
        </p:txBody>
      </p:sp>
      <p:sp>
        <p:nvSpPr>
          <p:cNvPr id="15" name="TextBox 14">
            <a:hlinkClick r:id="" action="ppaction://noaction"/>
          </p:cNvPr>
          <p:cNvSpPr txBox="1"/>
          <p:nvPr/>
        </p:nvSpPr>
        <p:spPr>
          <a:xfrm>
            <a:off x="4593516" y="609600"/>
            <a:ext cx="1005840" cy="533400"/>
          </a:xfrm>
          <a:prstGeom prst="rect">
            <a:avLst/>
          </a:prstGeom>
          <a:noFill/>
        </p:spPr>
        <p:txBody>
          <a:bodyPr wrap="square" lIns="0" tIns="0" rIns="0" bIns="0" rtlCol="0">
            <a:noAutofit/>
          </a:bodyPr>
          <a:lstStyle/>
          <a:p>
            <a:pPr marL="0" marR="0" lvl="0" indent="-274320" algn="l" defTabSz="914400" rtl="0" eaLnBrk="1" fontAlgn="auto" latinLnBrk="0" hangingPunct="1">
              <a:lnSpc>
                <a:spcPct val="100000"/>
              </a:lnSpc>
              <a:spcBef>
                <a:spcPts val="0"/>
              </a:spcBef>
              <a:spcAft>
                <a:spcPts val="0"/>
              </a:spcAft>
              <a:buClrTx/>
              <a:buSzTx/>
              <a:buFontTx/>
              <a:buNone/>
              <a:tabLst/>
              <a:defRPr/>
            </a:pPr>
            <a:r>
              <a:rPr lang="en-US" sz="900" kern="1200" baseline="0" dirty="0">
                <a:solidFill>
                  <a:schemeClr val="tx1"/>
                </a:solidFill>
                <a:latin typeface="Myriad Pro Light" panose="020B0403030403020204" pitchFamily="34" charset="0"/>
              </a:rPr>
              <a:t>CE/Other Training Options</a:t>
            </a:r>
            <a:endParaRPr lang="en-US" sz="900" kern="1200" dirty="0">
              <a:solidFill>
                <a:schemeClr val="tx1"/>
              </a:solidFill>
              <a:latin typeface="Myriad Pro Light" panose="020B0403030403020204" pitchFamily="34" charset="0"/>
            </a:endParaRPr>
          </a:p>
        </p:txBody>
      </p:sp>
      <p:sp>
        <p:nvSpPr>
          <p:cNvPr id="16" name="TextBox 15">
            <a:hlinkClick r:id="" action="ppaction://noaction"/>
          </p:cNvPr>
          <p:cNvSpPr txBox="1"/>
          <p:nvPr/>
        </p:nvSpPr>
        <p:spPr>
          <a:xfrm>
            <a:off x="5681832" y="609600"/>
            <a:ext cx="1005840" cy="533400"/>
          </a:xfrm>
          <a:prstGeom prst="rect">
            <a:avLst/>
          </a:prstGeom>
          <a:noFill/>
        </p:spPr>
        <p:txBody>
          <a:bodyPr wrap="square" lIns="0" tIns="0" rIns="0" bIns="0" rtlCol="0">
            <a:noAutofit/>
          </a:bodyPr>
          <a:lstStyle/>
          <a:p>
            <a:pPr marL="0" marR="0" indent="-274320" algn="l" defTabSz="914400" rtl="0" eaLnBrk="1" fontAlgn="auto" latinLnBrk="0" hangingPunct="1">
              <a:lnSpc>
                <a:spcPct val="100000"/>
              </a:lnSpc>
              <a:spcBef>
                <a:spcPts val="0"/>
              </a:spcBef>
              <a:spcAft>
                <a:spcPts val="0"/>
              </a:spcAft>
              <a:buClrTx/>
              <a:buSzTx/>
              <a:buFontTx/>
              <a:buNone/>
              <a:tabLst/>
              <a:defRPr/>
            </a:pPr>
            <a:r>
              <a:rPr lang="en-US" sz="900" kern="1200" baseline="0" dirty="0">
                <a:solidFill>
                  <a:schemeClr val="tx1"/>
                </a:solidFill>
                <a:latin typeface="Myriad Pro Light" panose="020B0403030403020204" pitchFamily="34" charset="0"/>
              </a:rPr>
              <a:t>Schedule Training (CSBS)</a:t>
            </a:r>
            <a:endParaRPr lang="en-US" sz="900" kern="1200" dirty="0">
              <a:solidFill>
                <a:schemeClr val="tx1"/>
              </a:solidFill>
              <a:latin typeface="Myriad Pro Light" panose="020B0403030403020204" pitchFamily="34" charset="0"/>
            </a:endParaRPr>
          </a:p>
        </p:txBody>
      </p:sp>
      <p:sp>
        <p:nvSpPr>
          <p:cNvPr id="17" name="TextBox 16">
            <a:hlinkClick r:id="" action="ppaction://noaction"/>
          </p:cNvPr>
          <p:cNvSpPr txBox="1"/>
          <p:nvPr/>
        </p:nvSpPr>
        <p:spPr>
          <a:xfrm>
            <a:off x="6771042" y="609600"/>
            <a:ext cx="1005840" cy="533400"/>
          </a:xfrm>
          <a:prstGeom prst="rect">
            <a:avLst/>
          </a:prstGeom>
          <a:noFill/>
        </p:spPr>
        <p:txBody>
          <a:bodyPr wrap="square" lIns="0" tIns="0" rIns="0" bIns="0" rtlCol="0">
            <a:noAutofit/>
          </a:bodyPr>
          <a:lstStyle/>
          <a:p>
            <a:pPr marL="0" marR="0" indent="-274320" algn="l" defTabSz="914400" rtl="0" eaLnBrk="1" fontAlgn="auto" latinLnBrk="0" hangingPunct="1">
              <a:lnSpc>
                <a:spcPct val="100000"/>
              </a:lnSpc>
              <a:spcBef>
                <a:spcPts val="0"/>
              </a:spcBef>
              <a:spcAft>
                <a:spcPts val="0"/>
              </a:spcAft>
              <a:buClrTx/>
              <a:buSzTx/>
              <a:buFontTx/>
              <a:buNone/>
              <a:tabLst/>
              <a:defRPr/>
            </a:pPr>
            <a:r>
              <a:rPr lang="en-US" sz="900" kern="1200" baseline="0" dirty="0">
                <a:solidFill>
                  <a:schemeClr val="tx1"/>
                </a:solidFill>
                <a:latin typeface="Myriad Pro Light" panose="020B0403030403020204" pitchFamily="34" charset="0"/>
              </a:rPr>
              <a:t>Schedule Training (All Others)</a:t>
            </a:r>
            <a:endParaRPr lang="en-US" sz="900" kern="1200" dirty="0">
              <a:solidFill>
                <a:schemeClr val="tx1"/>
              </a:solidFill>
              <a:latin typeface="Myriad Pro Light" panose="020B0403030403020204" pitchFamily="34" charset="0"/>
            </a:endParaRPr>
          </a:p>
        </p:txBody>
      </p:sp>
      <p:sp>
        <p:nvSpPr>
          <p:cNvPr id="18" name="Rectangle 17">
            <a:hlinkClick r:id="rId6" action="ppaction://hlinksldjump"/>
          </p:cNvPr>
          <p:cNvSpPr/>
          <p:nvPr/>
        </p:nvSpPr>
        <p:spPr>
          <a:xfrm>
            <a:off x="7763880" y="632460"/>
            <a:ext cx="1168998" cy="2286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lvl="1"/>
            <a:r>
              <a:rPr lang="en-US" sz="900" dirty="0">
                <a:solidFill>
                  <a:schemeClr val="tx1"/>
                </a:solidFill>
                <a:latin typeface="Myriad Pro Light" panose="020B0403030403020204" pitchFamily="34" charset="0"/>
              </a:rPr>
              <a:t>Certification </a:t>
            </a:r>
          </a:p>
          <a:p>
            <a:endParaRPr lang="en-US" sz="900" dirty="0">
              <a:solidFill>
                <a:schemeClr val="tx1"/>
              </a:solidFill>
              <a:latin typeface="Myriad Pro Light" panose="020B0403030403020204" pitchFamily="34" charset="0"/>
            </a:endParaRPr>
          </a:p>
        </p:txBody>
      </p:sp>
      <p:sp>
        <p:nvSpPr>
          <p:cNvPr id="19" name="Rectangle 18">
            <a:hlinkClick r:id="rId7" action="ppaction://hlinksldjump"/>
          </p:cNvPr>
          <p:cNvSpPr/>
          <p:nvPr/>
        </p:nvSpPr>
        <p:spPr>
          <a:xfrm>
            <a:off x="6692598" y="590550"/>
            <a:ext cx="1076664" cy="2971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900" dirty="0">
                <a:solidFill>
                  <a:schemeClr val="tx1"/>
                </a:solidFill>
                <a:latin typeface="Myriad Pro Light" panose="020B0403030403020204" pitchFamily="34" charset="0"/>
              </a:rPr>
              <a:t>Schedule Training (All Others)</a:t>
            </a:r>
          </a:p>
        </p:txBody>
      </p:sp>
      <p:sp>
        <p:nvSpPr>
          <p:cNvPr id="20" name="Rectangle 19">
            <a:hlinkClick r:id="rId8" action="ppaction://hlinksldjump"/>
          </p:cNvPr>
          <p:cNvSpPr/>
          <p:nvPr/>
        </p:nvSpPr>
        <p:spPr>
          <a:xfrm>
            <a:off x="5596890" y="609600"/>
            <a:ext cx="1089210" cy="2667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900" dirty="0">
                <a:solidFill>
                  <a:schemeClr val="tx1"/>
                </a:solidFill>
                <a:latin typeface="Myriad Pro Light" panose="020B0403030403020204" pitchFamily="34" charset="0"/>
              </a:rPr>
              <a:t>Schedule CSBS Training</a:t>
            </a:r>
          </a:p>
        </p:txBody>
      </p:sp>
      <p:sp>
        <p:nvSpPr>
          <p:cNvPr id="21" name="Rectangle 20">
            <a:hlinkClick r:id="rId5" action="ppaction://hlinksldjump"/>
          </p:cNvPr>
          <p:cNvSpPr/>
          <p:nvPr/>
        </p:nvSpPr>
        <p:spPr>
          <a:xfrm>
            <a:off x="4511040" y="609600"/>
            <a:ext cx="1089210" cy="2667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900" dirty="0">
                <a:solidFill>
                  <a:schemeClr val="tx1"/>
                </a:solidFill>
                <a:latin typeface="Myriad Pro Light" panose="020B0403030403020204" pitchFamily="34" charset="0"/>
              </a:rPr>
              <a:t>CE/Other Training Options</a:t>
            </a:r>
          </a:p>
        </p:txBody>
      </p:sp>
      <p:sp>
        <p:nvSpPr>
          <p:cNvPr id="24" name="Rectangle 23">
            <a:hlinkClick r:id="rId9" action="ppaction://hlinksldjump"/>
          </p:cNvPr>
          <p:cNvSpPr/>
          <p:nvPr/>
        </p:nvSpPr>
        <p:spPr>
          <a:xfrm>
            <a:off x="2332656" y="590549"/>
            <a:ext cx="1080204" cy="30861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900" dirty="0">
                <a:solidFill>
                  <a:schemeClr val="tx1"/>
                </a:solidFill>
                <a:latin typeface="Myriad Pro Light" panose="020B0403030403020204" pitchFamily="34" charset="0"/>
              </a:rPr>
              <a:t>Skills/Tasks required in Year 1</a:t>
            </a:r>
          </a:p>
        </p:txBody>
      </p:sp>
      <p:sp>
        <p:nvSpPr>
          <p:cNvPr id="25" name="Rectangle 24">
            <a:hlinkClick r:id="rId10" action="ppaction://hlinksldjump"/>
          </p:cNvPr>
          <p:cNvSpPr/>
          <p:nvPr/>
        </p:nvSpPr>
        <p:spPr>
          <a:xfrm>
            <a:off x="1234440" y="598170"/>
            <a:ext cx="1172580" cy="28575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900" b="0" dirty="0">
                <a:solidFill>
                  <a:schemeClr val="tx1"/>
                </a:solidFill>
                <a:latin typeface="Myriad Pro Light" panose="020B0403030403020204" pitchFamily="34" charset="0"/>
              </a:rPr>
              <a:t>Your level of proficiency</a:t>
            </a:r>
          </a:p>
        </p:txBody>
      </p:sp>
      <p:sp>
        <p:nvSpPr>
          <p:cNvPr id="26" name="TextBox 25"/>
          <p:cNvSpPr txBox="1"/>
          <p:nvPr/>
        </p:nvSpPr>
        <p:spPr>
          <a:xfrm>
            <a:off x="533400" y="1194137"/>
            <a:ext cx="7644867" cy="1015663"/>
          </a:xfrm>
          <a:prstGeom prst="rect">
            <a:avLst/>
          </a:prstGeom>
          <a:noFill/>
        </p:spPr>
        <p:txBody>
          <a:bodyPr wrap="square" rtlCol="0">
            <a:spAutoFit/>
          </a:bodyPr>
          <a:lstStyle/>
          <a:p>
            <a:r>
              <a:rPr lang="en-US" sz="2000" b="1" i="1" dirty="0">
                <a:latin typeface="Corbel" panose="020B0503020204020204" pitchFamily="34" charset="0"/>
                <a:cs typeface="Arial" panose="020B0604020202020204" pitchFamily="34" charset="0"/>
              </a:rPr>
              <a:t>If you are…</a:t>
            </a:r>
          </a:p>
          <a:p>
            <a:pPr marL="742950" indent="-285750">
              <a:buFont typeface="Arial" panose="020B0604020202020204" pitchFamily="34" charset="0"/>
              <a:buChar char="•"/>
            </a:pPr>
            <a:r>
              <a:rPr lang="en-US" sz="2000" dirty="0">
                <a:latin typeface="Corbel" panose="020B0503020204020204" pitchFamily="34" charset="0"/>
                <a:cs typeface="Arial" panose="020B0604020202020204" pitchFamily="34" charset="0"/>
              </a:rPr>
              <a:t>Newly hired by a state regulatory agency</a:t>
            </a:r>
          </a:p>
          <a:p>
            <a:pPr marL="742950" indent="-285750">
              <a:buFont typeface="Arial" panose="020B0604020202020204" pitchFamily="34" charset="0"/>
              <a:buChar char="•"/>
            </a:pPr>
            <a:r>
              <a:rPr lang="en-US" sz="2000" dirty="0">
                <a:latin typeface="Corbel" panose="020B0503020204020204" pitchFamily="34" charset="0"/>
                <a:cs typeface="Arial" panose="020B0604020202020204" pitchFamily="34" charset="0"/>
              </a:rPr>
              <a:t>Just out of college</a:t>
            </a:r>
          </a:p>
        </p:txBody>
      </p:sp>
      <p:sp>
        <p:nvSpPr>
          <p:cNvPr id="27" name="TextBox 26"/>
          <p:cNvSpPr txBox="1"/>
          <p:nvPr/>
        </p:nvSpPr>
        <p:spPr>
          <a:xfrm>
            <a:off x="533400" y="2286000"/>
            <a:ext cx="6457500" cy="707886"/>
          </a:xfrm>
          <a:prstGeom prst="rect">
            <a:avLst/>
          </a:prstGeom>
          <a:noFill/>
        </p:spPr>
        <p:txBody>
          <a:bodyPr wrap="square" rtlCol="0">
            <a:spAutoFit/>
          </a:bodyPr>
          <a:lstStyle/>
          <a:p>
            <a:r>
              <a:rPr lang="en-US" sz="2000" b="1" i="1" dirty="0">
                <a:latin typeface="Corbel" panose="020B0503020204020204" pitchFamily="34" charset="0"/>
                <a:cs typeface="Arial" panose="020B0604020202020204" pitchFamily="34" charset="0"/>
              </a:rPr>
              <a:t>And you have…</a:t>
            </a:r>
          </a:p>
          <a:p>
            <a:pPr marL="742950" indent="-285750">
              <a:buFont typeface="Arial" panose="020B0604020202020204" pitchFamily="34" charset="0"/>
              <a:buChar char="•"/>
            </a:pPr>
            <a:r>
              <a:rPr lang="en-US" sz="2000" dirty="0">
                <a:latin typeface="Corbel" panose="020B0503020204020204" pitchFamily="34" charset="0"/>
                <a:cs typeface="Arial" panose="020B0604020202020204" pitchFamily="34" charset="0"/>
              </a:rPr>
              <a:t>Little or no exposure to bank examinations</a:t>
            </a:r>
          </a:p>
        </p:txBody>
      </p:sp>
      <p:sp>
        <p:nvSpPr>
          <p:cNvPr id="28" name="TextBox 27"/>
          <p:cNvSpPr txBox="1"/>
          <p:nvPr/>
        </p:nvSpPr>
        <p:spPr>
          <a:xfrm>
            <a:off x="533400" y="3048000"/>
            <a:ext cx="7162800" cy="1323439"/>
          </a:xfrm>
          <a:prstGeom prst="rect">
            <a:avLst/>
          </a:prstGeom>
          <a:noFill/>
        </p:spPr>
        <p:txBody>
          <a:bodyPr wrap="square" rtlCol="0">
            <a:spAutoFit/>
          </a:bodyPr>
          <a:lstStyle/>
          <a:p>
            <a:r>
              <a:rPr lang="en-US" sz="2000" b="1" i="1" dirty="0">
                <a:latin typeface="Corbel" panose="020B0503020204020204" pitchFamily="34" charset="0"/>
                <a:cs typeface="Arial" panose="020B0604020202020204" pitchFamily="34" charset="0"/>
              </a:rPr>
              <a:t>And you would like to…</a:t>
            </a:r>
          </a:p>
          <a:p>
            <a:pPr marL="742950" indent="-285750">
              <a:buFont typeface="Arial" panose="020B0604020202020204" pitchFamily="34" charset="0"/>
              <a:buChar char="•"/>
            </a:pPr>
            <a:r>
              <a:rPr lang="en-US" sz="2000" dirty="0">
                <a:latin typeface="Corbel" panose="020B0503020204020204" pitchFamily="34" charset="0"/>
                <a:cs typeface="Arial" panose="020B0604020202020204" pitchFamily="34" charset="0"/>
              </a:rPr>
              <a:t>Jump start your knowledge of bank examinations</a:t>
            </a:r>
          </a:p>
          <a:p>
            <a:pPr marL="742950" indent="-285750">
              <a:buFont typeface="Arial" panose="020B0604020202020204" pitchFamily="34" charset="0"/>
              <a:buChar char="•"/>
            </a:pPr>
            <a:r>
              <a:rPr lang="en-US" sz="2000" dirty="0">
                <a:latin typeface="Corbel" panose="020B0503020204020204" pitchFamily="34" charset="0"/>
                <a:cs typeface="Arial" panose="020B0604020202020204" pitchFamily="34" charset="0"/>
              </a:rPr>
              <a:t>Expand your knowledge of bank regulation</a:t>
            </a:r>
          </a:p>
          <a:p>
            <a:pPr marL="742950" indent="-285750">
              <a:buFont typeface="Arial" panose="020B0604020202020204" pitchFamily="34" charset="0"/>
              <a:buChar char="•"/>
            </a:pPr>
            <a:r>
              <a:rPr lang="en-US" sz="2000" dirty="0">
                <a:latin typeface="Corbel" panose="020B0503020204020204" pitchFamily="34" charset="0"/>
                <a:cs typeface="Arial" panose="020B0604020202020204" pitchFamily="34" charset="0"/>
              </a:rPr>
              <a:t>Improve your professional standing in the regulatory ranks</a:t>
            </a:r>
          </a:p>
        </p:txBody>
      </p:sp>
      <p:sp>
        <p:nvSpPr>
          <p:cNvPr id="29" name="TextBox 28"/>
          <p:cNvSpPr txBox="1"/>
          <p:nvPr/>
        </p:nvSpPr>
        <p:spPr>
          <a:xfrm>
            <a:off x="533400" y="4419600"/>
            <a:ext cx="7848600" cy="1015663"/>
          </a:xfrm>
          <a:prstGeom prst="rect">
            <a:avLst/>
          </a:prstGeom>
          <a:noFill/>
        </p:spPr>
        <p:txBody>
          <a:bodyPr wrap="square" rtlCol="0">
            <a:spAutoFit/>
          </a:bodyPr>
          <a:lstStyle/>
          <a:p>
            <a:r>
              <a:rPr lang="en-US" sz="2000" b="1" i="1" dirty="0">
                <a:latin typeface="Corbel" panose="020B0503020204020204" pitchFamily="34" charset="0"/>
                <a:cs typeface="Arial" panose="020B0604020202020204" pitchFamily="34" charset="0"/>
              </a:rPr>
              <a:t>And your goal is…</a:t>
            </a:r>
          </a:p>
          <a:p>
            <a:pPr marL="742950" indent="-285750">
              <a:buFont typeface="Arial" panose="020B0604020202020204" pitchFamily="34" charset="0"/>
              <a:buChar char="•"/>
            </a:pPr>
            <a:r>
              <a:rPr lang="en-US" sz="2000" dirty="0">
                <a:latin typeface="Corbel" panose="020B0503020204020204" pitchFamily="34" charset="0"/>
                <a:cs typeface="Arial" panose="020B0604020202020204" pitchFamily="34" charset="0"/>
              </a:rPr>
              <a:t>Promotion to the next level within your agency</a:t>
            </a:r>
          </a:p>
          <a:p>
            <a:pPr marL="742950" indent="-285750">
              <a:buFont typeface="Arial" panose="020B0604020202020204" pitchFamily="34" charset="0"/>
              <a:buChar char="•"/>
            </a:pPr>
            <a:r>
              <a:rPr lang="en-US" sz="2000" dirty="0">
                <a:latin typeface="Corbel" panose="020B0503020204020204" pitchFamily="34" charset="0"/>
                <a:cs typeface="Arial" panose="020B0604020202020204" pitchFamily="34" charset="0"/>
              </a:rPr>
              <a:t>Certification</a:t>
            </a:r>
          </a:p>
        </p:txBody>
      </p:sp>
      <p:sp>
        <p:nvSpPr>
          <p:cNvPr id="32" name="TextBox 31"/>
          <p:cNvSpPr txBox="1"/>
          <p:nvPr/>
        </p:nvSpPr>
        <p:spPr>
          <a:xfrm>
            <a:off x="3094620" y="5486400"/>
            <a:ext cx="5744580" cy="1015663"/>
          </a:xfrm>
          <a:prstGeom prst="rect">
            <a:avLst/>
          </a:prstGeom>
          <a:noFill/>
        </p:spPr>
        <p:txBody>
          <a:bodyPr wrap="square" rtlCol="0">
            <a:spAutoFit/>
          </a:bodyPr>
          <a:lstStyle/>
          <a:p>
            <a:r>
              <a:rPr lang="en-US" sz="2000" dirty="0">
                <a:latin typeface="Corbel" panose="020B0503020204020204" pitchFamily="34" charset="0"/>
                <a:cs typeface="Arial" panose="020B0604020202020204" pitchFamily="34" charset="0"/>
              </a:rPr>
              <a:t>…you are at the right place. Click the navigation tabs above to discover the steps you need to take to reach your training and development goals</a:t>
            </a:r>
          </a:p>
        </p:txBody>
      </p:sp>
      <p:sp>
        <p:nvSpPr>
          <p:cNvPr id="30" name="TextBox 29">
            <a:hlinkClick r:id="rId4" action="ppaction://hlinksldjump"/>
          </p:cNvPr>
          <p:cNvSpPr txBox="1"/>
          <p:nvPr/>
        </p:nvSpPr>
        <p:spPr>
          <a:xfrm>
            <a:off x="3522780" y="609600"/>
            <a:ext cx="1005840" cy="533400"/>
          </a:xfrm>
          <a:prstGeom prst="rect">
            <a:avLst/>
          </a:prstGeom>
          <a:noFill/>
        </p:spPr>
        <p:txBody>
          <a:bodyPr wrap="square" lIns="0" tIns="0" rIns="0" bIns="0" rtlCol="0">
            <a:noAutofit/>
          </a:bodyPr>
          <a:lstStyle/>
          <a:p>
            <a:pPr marL="0" marR="0" indent="-274320" algn="l" defTabSz="914400" rtl="0" eaLnBrk="1" fontAlgn="auto" latinLnBrk="0" hangingPunct="1">
              <a:lnSpc>
                <a:spcPct val="100000"/>
              </a:lnSpc>
              <a:spcBef>
                <a:spcPts val="0"/>
              </a:spcBef>
              <a:spcAft>
                <a:spcPts val="0"/>
              </a:spcAft>
              <a:buClrTx/>
              <a:buSzTx/>
              <a:buFontTx/>
              <a:buNone/>
              <a:tabLst/>
              <a:defRPr/>
            </a:pPr>
            <a:r>
              <a:rPr lang="en-US" sz="900" kern="1200" baseline="0" dirty="0">
                <a:latin typeface="Myriad Pro Light" panose="020B0403030403020204" pitchFamily="34" charset="0"/>
              </a:rPr>
              <a:t>Training required to reach next level</a:t>
            </a:r>
            <a:endParaRPr lang="en-US" sz="900" kern="1200" dirty="0">
              <a:latin typeface="Myriad Pro Light" panose="020B0403030403020204" pitchFamily="34" charset="0"/>
            </a:endParaRPr>
          </a:p>
        </p:txBody>
      </p:sp>
      <p:sp>
        <p:nvSpPr>
          <p:cNvPr id="31" name="Rectangle 30">
            <a:hlinkClick r:id="rId5" action="ppaction://hlinksldjump"/>
          </p:cNvPr>
          <p:cNvSpPr/>
          <p:nvPr/>
        </p:nvSpPr>
        <p:spPr>
          <a:xfrm>
            <a:off x="4518660" y="609600"/>
            <a:ext cx="1089210" cy="2667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900" dirty="0">
                <a:solidFill>
                  <a:schemeClr val="tx1"/>
                </a:solidFill>
                <a:latin typeface="Myriad Pro Light" panose="020B0403030403020204" pitchFamily="34" charset="0"/>
              </a:rPr>
              <a:t>CE/Other Training Options</a:t>
            </a:r>
          </a:p>
        </p:txBody>
      </p:sp>
      <p:sp>
        <p:nvSpPr>
          <p:cNvPr id="33" name="TextBox 32"/>
          <p:cNvSpPr txBox="1"/>
          <p:nvPr/>
        </p:nvSpPr>
        <p:spPr>
          <a:xfrm>
            <a:off x="120126" y="118646"/>
            <a:ext cx="7717716" cy="33855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1" dirty="0">
                <a:solidFill>
                  <a:srgbClr val="1C2674"/>
                </a:solidFill>
                <a:latin typeface="Corbel" panose="020B0503020204020204" pitchFamily="34" charset="0"/>
                <a:cs typeface="Arial" panose="020B0604020202020204" pitchFamily="34" charset="0"/>
              </a:rPr>
              <a:t>0.0: State Professional Trainee, Examiner</a:t>
            </a:r>
            <a:r>
              <a:rPr lang="en-US" sz="1600" b="1" baseline="0" dirty="0">
                <a:solidFill>
                  <a:srgbClr val="1C2674"/>
                </a:solidFill>
                <a:latin typeface="Corbel" panose="020B0503020204020204" pitchFamily="34" charset="0"/>
                <a:cs typeface="Arial" panose="020B0604020202020204" pitchFamily="34" charset="0"/>
              </a:rPr>
              <a:t> Trainee</a:t>
            </a:r>
            <a:endParaRPr lang="en-US" sz="1600" b="1" dirty="0">
              <a:solidFill>
                <a:srgbClr val="1C2674"/>
              </a:solidFill>
              <a:latin typeface="Corbel" panose="020B0503020204020204" pitchFamily="34" charset="0"/>
              <a:cs typeface="Arial" panose="020B0604020202020204" pitchFamily="34" charset="0"/>
            </a:endParaRPr>
          </a:p>
        </p:txBody>
      </p:sp>
    </p:spTree>
    <p:custDataLst>
      <p:tags r:id="rId1"/>
    </p:custDataLst>
    <p:extLst>
      <p:ext uri="{BB962C8B-B14F-4D97-AF65-F5344CB8AC3E}">
        <p14:creationId xmlns:p14="http://schemas.microsoft.com/office/powerpoint/2010/main" val="276215953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533400"/>
            <a:ext cx="1005840" cy="45719"/>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Myriad Pro Light" panose="020B0403030403020204" pitchFamily="34" charset="0"/>
            </a:endParaRPr>
          </a:p>
        </p:txBody>
      </p:sp>
      <p:sp>
        <p:nvSpPr>
          <p:cNvPr id="3" name="Rectangle 2"/>
          <p:cNvSpPr/>
          <p:nvPr/>
        </p:nvSpPr>
        <p:spPr>
          <a:xfrm>
            <a:off x="1316916" y="533400"/>
            <a:ext cx="1005840" cy="45719"/>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Myriad Pro Light" panose="020B0403030403020204" pitchFamily="34" charset="0"/>
            </a:endParaRPr>
          </a:p>
        </p:txBody>
      </p:sp>
      <p:sp>
        <p:nvSpPr>
          <p:cNvPr id="4" name="Rectangle 3"/>
          <p:cNvSpPr/>
          <p:nvPr/>
        </p:nvSpPr>
        <p:spPr>
          <a:xfrm>
            <a:off x="2407020" y="533400"/>
            <a:ext cx="1005840" cy="45719"/>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Myriad Pro Light" panose="020B0403030403020204" pitchFamily="34" charset="0"/>
            </a:endParaRPr>
          </a:p>
        </p:txBody>
      </p:sp>
      <p:sp>
        <p:nvSpPr>
          <p:cNvPr id="5" name="Rectangle 4"/>
          <p:cNvSpPr/>
          <p:nvPr/>
        </p:nvSpPr>
        <p:spPr>
          <a:xfrm>
            <a:off x="3505200" y="533400"/>
            <a:ext cx="1005840" cy="45719"/>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Myriad Pro Light" panose="020B0403030403020204" pitchFamily="34" charset="0"/>
            </a:endParaRPr>
          </a:p>
        </p:txBody>
      </p:sp>
      <p:sp>
        <p:nvSpPr>
          <p:cNvPr id="6" name="Rectangle 5"/>
          <p:cNvSpPr/>
          <p:nvPr/>
        </p:nvSpPr>
        <p:spPr>
          <a:xfrm>
            <a:off x="4594410" y="533400"/>
            <a:ext cx="1005840" cy="45719"/>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Myriad Pro Light" panose="020B0403030403020204" pitchFamily="34" charset="0"/>
            </a:endParaRPr>
          </a:p>
        </p:txBody>
      </p:sp>
      <p:sp>
        <p:nvSpPr>
          <p:cNvPr id="7" name="Rectangle 6"/>
          <p:cNvSpPr/>
          <p:nvPr/>
        </p:nvSpPr>
        <p:spPr>
          <a:xfrm>
            <a:off x="6761178" y="533400"/>
            <a:ext cx="1005840" cy="45719"/>
          </a:xfrm>
          <a:prstGeom prst="rect">
            <a:avLst/>
          </a:prstGeom>
          <a:solidFill>
            <a:srgbClr val="FF66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Myriad Pro Light" panose="020B0403030403020204" pitchFamily="34" charset="0"/>
            </a:endParaRPr>
          </a:p>
        </p:txBody>
      </p:sp>
      <p:sp>
        <p:nvSpPr>
          <p:cNvPr id="8" name="Rectangle 7"/>
          <p:cNvSpPr/>
          <p:nvPr/>
        </p:nvSpPr>
        <p:spPr>
          <a:xfrm>
            <a:off x="7837842" y="533400"/>
            <a:ext cx="1005840" cy="45719"/>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Myriad Pro Light" panose="020B0403030403020204" pitchFamily="34" charset="0"/>
            </a:endParaRPr>
          </a:p>
        </p:txBody>
      </p:sp>
      <p:sp>
        <p:nvSpPr>
          <p:cNvPr id="9" name="Rectangle 8"/>
          <p:cNvSpPr/>
          <p:nvPr/>
        </p:nvSpPr>
        <p:spPr>
          <a:xfrm>
            <a:off x="5682726" y="533399"/>
            <a:ext cx="1005840" cy="45719"/>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Myriad Pro Light" panose="020B0403030403020204" pitchFamily="34" charset="0"/>
            </a:endParaRPr>
          </a:p>
        </p:txBody>
      </p:sp>
      <p:sp>
        <p:nvSpPr>
          <p:cNvPr id="10" name="TextBox 9"/>
          <p:cNvSpPr txBox="1"/>
          <p:nvPr/>
        </p:nvSpPr>
        <p:spPr>
          <a:xfrm>
            <a:off x="234213" y="609600"/>
            <a:ext cx="1005840" cy="533400"/>
          </a:xfrm>
          <a:prstGeom prst="rect">
            <a:avLst/>
          </a:prstGeom>
          <a:noFill/>
        </p:spPr>
        <p:txBody>
          <a:bodyPr wrap="square" lIns="0" tIns="0" rIns="0" bIns="0" rtlCol="0">
            <a:noAutofit/>
          </a:bodyPr>
          <a:lstStyle/>
          <a:p>
            <a:pPr indent="-274320"/>
            <a:r>
              <a:rPr lang="en-US" sz="900" dirty="0">
                <a:solidFill>
                  <a:srgbClr val="5F5F5F"/>
                </a:solidFill>
                <a:latin typeface="Myriad Pro Light" panose="020B0403030403020204" pitchFamily="34" charset="0"/>
              </a:rPr>
              <a:t>On-the-job experience   </a:t>
            </a:r>
          </a:p>
        </p:txBody>
      </p:sp>
      <p:sp>
        <p:nvSpPr>
          <p:cNvPr id="11" name="TextBox 10">
            <a:hlinkClick r:id="rId2" action="ppaction://hlinksldjump"/>
          </p:cNvPr>
          <p:cNvSpPr txBox="1"/>
          <p:nvPr/>
        </p:nvSpPr>
        <p:spPr>
          <a:xfrm>
            <a:off x="1326816" y="609600"/>
            <a:ext cx="1005840" cy="533400"/>
          </a:xfrm>
          <a:prstGeom prst="rect">
            <a:avLst/>
          </a:prstGeom>
          <a:noFill/>
        </p:spPr>
        <p:txBody>
          <a:bodyPr wrap="square" lIns="0" tIns="0" rIns="0" bIns="0" rtlCol="0">
            <a:noAutofit/>
          </a:bodyPr>
          <a:lstStyle/>
          <a:p>
            <a:pPr indent="-274320"/>
            <a:r>
              <a:rPr lang="en-US" sz="900" dirty="0">
                <a:solidFill>
                  <a:srgbClr val="5F5F5F"/>
                </a:solidFill>
                <a:latin typeface="Myriad Pro Light" panose="020B0403030403020204" pitchFamily="34" charset="0"/>
              </a:rPr>
              <a:t>Proficiency Level</a:t>
            </a:r>
            <a:r>
              <a:rPr lang="en-US" sz="900" baseline="0" dirty="0">
                <a:solidFill>
                  <a:srgbClr val="5F5F5F"/>
                </a:solidFill>
                <a:latin typeface="Myriad Pro Light" panose="020B0403030403020204" pitchFamily="34" charset="0"/>
              </a:rPr>
              <a:t> for </a:t>
            </a:r>
            <a:r>
              <a:rPr lang="en-US" sz="900" dirty="0">
                <a:solidFill>
                  <a:srgbClr val="5F5F5F"/>
                </a:solidFill>
                <a:latin typeface="Myriad Pro Light" panose="020B0403030403020204" pitchFamily="34" charset="0"/>
              </a:rPr>
              <a:t>Core Competencies</a:t>
            </a:r>
          </a:p>
        </p:txBody>
      </p:sp>
      <p:sp>
        <p:nvSpPr>
          <p:cNvPr id="12" name="TextBox 11">
            <a:hlinkClick r:id="rId3" action="ppaction://hlinksldjump"/>
          </p:cNvPr>
          <p:cNvSpPr txBox="1"/>
          <p:nvPr/>
        </p:nvSpPr>
        <p:spPr>
          <a:xfrm>
            <a:off x="2419419" y="609600"/>
            <a:ext cx="1005840" cy="533400"/>
          </a:xfrm>
          <a:prstGeom prst="rect">
            <a:avLst/>
          </a:prstGeom>
          <a:noFill/>
        </p:spPr>
        <p:txBody>
          <a:bodyPr wrap="square" lIns="0" tIns="0" rIns="0" bIns="0" rtlCol="0">
            <a:noAutofit/>
          </a:bodyPr>
          <a:lstStyle/>
          <a:p>
            <a:r>
              <a:rPr lang="en-US" sz="900" kern="1200" baseline="0" dirty="0">
                <a:solidFill>
                  <a:srgbClr val="5F5F5F"/>
                </a:solidFill>
                <a:latin typeface="Myriad Pro Light" panose="020B0403030403020204" pitchFamily="34" charset="0"/>
              </a:rPr>
              <a:t>Sample Skills/Tasks required in Year 1</a:t>
            </a:r>
            <a:endParaRPr lang="en-US" sz="900" kern="1200" dirty="0">
              <a:solidFill>
                <a:srgbClr val="5F5F5F"/>
              </a:solidFill>
              <a:latin typeface="Myriad Pro Light" panose="020B0403030403020204" pitchFamily="34" charset="0"/>
            </a:endParaRPr>
          </a:p>
        </p:txBody>
      </p:sp>
      <p:sp>
        <p:nvSpPr>
          <p:cNvPr id="15" name="TextBox 14">
            <a:hlinkClick r:id="" action="ppaction://noaction"/>
          </p:cNvPr>
          <p:cNvSpPr txBox="1"/>
          <p:nvPr/>
        </p:nvSpPr>
        <p:spPr>
          <a:xfrm>
            <a:off x="4593516" y="609600"/>
            <a:ext cx="1005840" cy="533400"/>
          </a:xfrm>
          <a:prstGeom prst="rect">
            <a:avLst/>
          </a:prstGeom>
          <a:noFill/>
        </p:spPr>
        <p:txBody>
          <a:bodyPr wrap="square" lIns="0" tIns="0" rIns="0" bIns="0" rtlCol="0">
            <a:noAutofit/>
          </a:bodyPr>
          <a:lstStyle/>
          <a:p>
            <a:pPr marL="0" marR="0" lvl="0" indent="-274320" algn="l" defTabSz="914400" rtl="0" eaLnBrk="1" fontAlgn="auto" latinLnBrk="0" hangingPunct="1">
              <a:lnSpc>
                <a:spcPct val="100000"/>
              </a:lnSpc>
              <a:spcBef>
                <a:spcPts val="0"/>
              </a:spcBef>
              <a:spcAft>
                <a:spcPts val="0"/>
              </a:spcAft>
              <a:buClrTx/>
              <a:buSzTx/>
              <a:buFontTx/>
              <a:buNone/>
              <a:tabLst/>
              <a:defRPr/>
            </a:pPr>
            <a:r>
              <a:rPr lang="en-US" sz="900" kern="1200" baseline="0" dirty="0">
                <a:solidFill>
                  <a:srgbClr val="5F5F5F"/>
                </a:solidFill>
                <a:latin typeface="Myriad Pro Light" panose="020B0403030403020204" pitchFamily="34" charset="0"/>
              </a:rPr>
              <a:t>CE/Other Training Options</a:t>
            </a:r>
            <a:endParaRPr lang="en-US" sz="900" kern="1200" dirty="0">
              <a:solidFill>
                <a:srgbClr val="5F5F5F"/>
              </a:solidFill>
              <a:latin typeface="Myriad Pro Light" panose="020B0403030403020204" pitchFamily="34" charset="0"/>
            </a:endParaRPr>
          </a:p>
        </p:txBody>
      </p:sp>
      <p:sp>
        <p:nvSpPr>
          <p:cNvPr id="16" name="TextBox 15">
            <a:hlinkClick r:id="" action="ppaction://noaction"/>
          </p:cNvPr>
          <p:cNvSpPr txBox="1"/>
          <p:nvPr/>
        </p:nvSpPr>
        <p:spPr>
          <a:xfrm>
            <a:off x="5681832" y="609600"/>
            <a:ext cx="1005840" cy="533400"/>
          </a:xfrm>
          <a:prstGeom prst="rect">
            <a:avLst/>
          </a:prstGeom>
          <a:noFill/>
        </p:spPr>
        <p:txBody>
          <a:bodyPr wrap="square" lIns="0" tIns="0" rIns="0" bIns="0" rtlCol="0">
            <a:noAutofit/>
          </a:bodyPr>
          <a:lstStyle/>
          <a:p>
            <a:pPr marL="0" marR="0" indent="-274320" algn="l" defTabSz="914400" rtl="0" eaLnBrk="1" fontAlgn="auto" latinLnBrk="0" hangingPunct="1">
              <a:lnSpc>
                <a:spcPct val="100000"/>
              </a:lnSpc>
              <a:spcBef>
                <a:spcPts val="0"/>
              </a:spcBef>
              <a:spcAft>
                <a:spcPts val="0"/>
              </a:spcAft>
              <a:buClrTx/>
              <a:buSzTx/>
              <a:buFontTx/>
              <a:buNone/>
              <a:tabLst/>
              <a:defRPr/>
            </a:pPr>
            <a:r>
              <a:rPr lang="en-US" sz="900" kern="1200" baseline="0" dirty="0">
                <a:solidFill>
                  <a:srgbClr val="5F5F5F"/>
                </a:solidFill>
                <a:latin typeface="Myriad Pro Light" panose="020B0403030403020204" pitchFamily="34" charset="0"/>
              </a:rPr>
              <a:t>Schedule Training (CSBS)</a:t>
            </a:r>
            <a:endParaRPr lang="en-US" sz="900" kern="1200" dirty="0">
              <a:solidFill>
                <a:srgbClr val="5F5F5F"/>
              </a:solidFill>
              <a:latin typeface="Myriad Pro Light" panose="020B0403030403020204" pitchFamily="34" charset="0"/>
            </a:endParaRPr>
          </a:p>
        </p:txBody>
      </p:sp>
      <p:sp>
        <p:nvSpPr>
          <p:cNvPr id="17" name="TextBox 16">
            <a:hlinkClick r:id="" action="ppaction://noaction"/>
          </p:cNvPr>
          <p:cNvSpPr txBox="1"/>
          <p:nvPr/>
        </p:nvSpPr>
        <p:spPr>
          <a:xfrm>
            <a:off x="6771042" y="609600"/>
            <a:ext cx="1005840" cy="533400"/>
          </a:xfrm>
          <a:prstGeom prst="rect">
            <a:avLst/>
          </a:prstGeom>
          <a:noFill/>
        </p:spPr>
        <p:txBody>
          <a:bodyPr wrap="square" lIns="0" tIns="0" rIns="0" bIns="0" rtlCol="0">
            <a:noAutofit/>
          </a:bodyPr>
          <a:lstStyle/>
          <a:p>
            <a:pPr marL="0" marR="0" indent="-274320" algn="l" defTabSz="914400" rtl="0" eaLnBrk="1" fontAlgn="auto" latinLnBrk="0" hangingPunct="1">
              <a:lnSpc>
                <a:spcPct val="100000"/>
              </a:lnSpc>
              <a:spcBef>
                <a:spcPts val="0"/>
              </a:spcBef>
              <a:spcAft>
                <a:spcPts val="0"/>
              </a:spcAft>
              <a:buClrTx/>
              <a:buSzTx/>
              <a:buFontTx/>
              <a:buNone/>
              <a:tabLst/>
              <a:defRPr/>
            </a:pPr>
            <a:r>
              <a:rPr lang="en-US" sz="900" b="1" kern="1200" baseline="0" dirty="0">
                <a:solidFill>
                  <a:srgbClr val="FF6600"/>
                </a:solidFill>
                <a:latin typeface="Myriad Pro Light" panose="020B0403030403020204" pitchFamily="34" charset="0"/>
              </a:rPr>
              <a:t>Schedule Training (All Others)</a:t>
            </a:r>
            <a:endParaRPr lang="en-US" sz="900" b="1" kern="1200" dirty="0">
              <a:solidFill>
                <a:srgbClr val="FF6600"/>
              </a:solidFill>
              <a:latin typeface="Myriad Pro Light" panose="020B0403030403020204" pitchFamily="34" charset="0"/>
            </a:endParaRPr>
          </a:p>
        </p:txBody>
      </p:sp>
      <p:sp>
        <p:nvSpPr>
          <p:cNvPr id="19" name="Rectangle 18">
            <a:hlinkClick r:id="rId4" action="ppaction://hlinksldjump"/>
          </p:cNvPr>
          <p:cNvSpPr/>
          <p:nvPr/>
        </p:nvSpPr>
        <p:spPr>
          <a:xfrm>
            <a:off x="5596890" y="609600"/>
            <a:ext cx="1089210" cy="2667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900" dirty="0">
                <a:solidFill>
                  <a:srgbClr val="5F5F5F"/>
                </a:solidFill>
                <a:latin typeface="Myriad Pro Light" panose="020B0403030403020204" pitchFamily="34" charset="0"/>
              </a:rPr>
              <a:t>Schedule CSBS Training</a:t>
            </a:r>
          </a:p>
        </p:txBody>
      </p:sp>
      <p:sp>
        <p:nvSpPr>
          <p:cNvPr id="20" name="Rectangle 19">
            <a:hlinkClick r:id="rId3" action="ppaction://hlinksldjump"/>
          </p:cNvPr>
          <p:cNvSpPr/>
          <p:nvPr/>
        </p:nvSpPr>
        <p:spPr>
          <a:xfrm>
            <a:off x="4511040" y="609600"/>
            <a:ext cx="1089210" cy="2667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900" dirty="0">
                <a:solidFill>
                  <a:srgbClr val="5F5F5F"/>
                </a:solidFill>
                <a:latin typeface="Myriad Pro Light" panose="020B0403030403020204" pitchFamily="34" charset="0"/>
              </a:rPr>
              <a:t>CE/Other Training Options</a:t>
            </a:r>
          </a:p>
        </p:txBody>
      </p:sp>
      <p:sp>
        <p:nvSpPr>
          <p:cNvPr id="22" name="Rectangle 21">
            <a:hlinkClick r:id="rId5" action="ppaction://hlinksldjump"/>
          </p:cNvPr>
          <p:cNvSpPr/>
          <p:nvPr/>
        </p:nvSpPr>
        <p:spPr>
          <a:xfrm>
            <a:off x="2332656" y="590549"/>
            <a:ext cx="1080204" cy="30861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900" dirty="0">
                <a:solidFill>
                  <a:srgbClr val="5F5F5F"/>
                </a:solidFill>
                <a:latin typeface="Myriad Pro Light" panose="020B0403030403020204" pitchFamily="34" charset="0"/>
              </a:rPr>
              <a:t>Skills/Tasks </a:t>
            </a:r>
            <a:r>
              <a:rPr lang="en-US" sz="900" dirty="0" err="1">
                <a:solidFill>
                  <a:srgbClr val="5F5F5F"/>
                </a:solidFill>
                <a:latin typeface="Myriad Pro Light" panose="020B0403030403020204" pitchFamily="34" charset="0"/>
              </a:rPr>
              <a:t>req’d</a:t>
            </a:r>
            <a:r>
              <a:rPr lang="en-US" sz="900" dirty="0">
                <a:solidFill>
                  <a:srgbClr val="5F5F5F"/>
                </a:solidFill>
                <a:latin typeface="Myriad Pro Light" panose="020B0403030403020204" pitchFamily="34" charset="0"/>
              </a:rPr>
              <a:t> after Year 1</a:t>
            </a:r>
          </a:p>
        </p:txBody>
      </p:sp>
      <p:sp>
        <p:nvSpPr>
          <p:cNvPr id="23" name="Rectangle 22">
            <a:hlinkClick r:id="rId6" action="ppaction://hlinksldjump"/>
          </p:cNvPr>
          <p:cNvSpPr/>
          <p:nvPr/>
        </p:nvSpPr>
        <p:spPr>
          <a:xfrm>
            <a:off x="1234440" y="598170"/>
            <a:ext cx="1172580" cy="28575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900" dirty="0">
                <a:solidFill>
                  <a:srgbClr val="5F5F5F"/>
                </a:solidFill>
                <a:latin typeface="Myriad Pro Light" panose="020B0403030403020204" pitchFamily="34" charset="0"/>
              </a:rPr>
              <a:t>Your level of proficiency</a:t>
            </a:r>
          </a:p>
        </p:txBody>
      </p:sp>
      <p:sp>
        <p:nvSpPr>
          <p:cNvPr id="24" name="Rectangle 23">
            <a:hlinkClick r:id="rId7" action="ppaction://hlinksldjump"/>
          </p:cNvPr>
          <p:cNvSpPr/>
          <p:nvPr/>
        </p:nvSpPr>
        <p:spPr>
          <a:xfrm>
            <a:off x="163830" y="609600"/>
            <a:ext cx="1070610" cy="28575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900" dirty="0">
                <a:solidFill>
                  <a:srgbClr val="5F5F5F"/>
                </a:solidFill>
                <a:latin typeface="Myriad Pro Light" panose="020B0403030403020204" pitchFamily="34" charset="0"/>
              </a:rPr>
              <a:t>On-the-job experience</a:t>
            </a:r>
          </a:p>
        </p:txBody>
      </p:sp>
      <p:sp>
        <p:nvSpPr>
          <p:cNvPr id="25" name="TextBox 24">
            <a:hlinkClick r:id="" action="ppaction://noaction"/>
          </p:cNvPr>
          <p:cNvSpPr txBox="1"/>
          <p:nvPr/>
        </p:nvSpPr>
        <p:spPr>
          <a:xfrm>
            <a:off x="7848600" y="685800"/>
            <a:ext cx="1005840" cy="533400"/>
          </a:xfrm>
          <a:prstGeom prst="rect">
            <a:avLst/>
          </a:prstGeom>
          <a:noFill/>
        </p:spPr>
        <p:txBody>
          <a:bodyPr wrap="square" lIns="0" tIns="0" rIns="0" bIns="0" rtlCol="0">
            <a:noAutofit/>
          </a:bodyPr>
          <a:lstStyle/>
          <a:p>
            <a:pPr marL="0" lvl="1"/>
            <a:r>
              <a:rPr lang="en-US" sz="900" kern="1200" baseline="0" dirty="0">
                <a:latin typeface="Myriad Pro Light" panose="020B0403030403020204" pitchFamily="34" charset="0"/>
              </a:rPr>
              <a:t>Certification Options</a:t>
            </a:r>
            <a:endParaRPr lang="en-US" sz="900" kern="1200" dirty="0">
              <a:latin typeface="Myriad Pro Light" panose="020B0403030403020204" pitchFamily="34" charset="0"/>
            </a:endParaRPr>
          </a:p>
        </p:txBody>
      </p:sp>
      <p:sp>
        <p:nvSpPr>
          <p:cNvPr id="26" name="Rectangle 25">
            <a:hlinkClick r:id="rId8" action="ppaction://hlinksldjump"/>
          </p:cNvPr>
          <p:cNvSpPr/>
          <p:nvPr/>
        </p:nvSpPr>
        <p:spPr>
          <a:xfrm>
            <a:off x="7763880" y="632460"/>
            <a:ext cx="1168998" cy="2286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lvl="1"/>
            <a:r>
              <a:rPr lang="en-US" sz="900" dirty="0">
                <a:solidFill>
                  <a:srgbClr val="5F5F5F"/>
                </a:solidFill>
                <a:latin typeface="Myriad Pro Light" panose="020B0403030403020204" pitchFamily="34" charset="0"/>
              </a:rPr>
              <a:t>Certification</a:t>
            </a:r>
          </a:p>
          <a:p>
            <a:endParaRPr lang="en-US" sz="900" dirty="0">
              <a:solidFill>
                <a:srgbClr val="5F5F5F"/>
              </a:solidFill>
              <a:latin typeface="Myriad Pro Light" panose="020B0403030403020204" pitchFamily="34" charset="0"/>
            </a:endParaRPr>
          </a:p>
        </p:txBody>
      </p:sp>
      <p:sp>
        <p:nvSpPr>
          <p:cNvPr id="14" name="TextBox 13"/>
          <p:cNvSpPr txBox="1"/>
          <p:nvPr/>
        </p:nvSpPr>
        <p:spPr>
          <a:xfrm>
            <a:off x="472440" y="2962870"/>
            <a:ext cx="8077200" cy="1015663"/>
          </a:xfrm>
          <a:prstGeom prst="rect">
            <a:avLst/>
          </a:prstGeom>
          <a:noFill/>
        </p:spPr>
        <p:txBody>
          <a:bodyPr wrap="square" rtlCol="0">
            <a:spAutoFit/>
          </a:bodyPr>
          <a:lstStyle/>
          <a:p>
            <a:pPr marL="285750" indent="-285750" algn="just">
              <a:buFont typeface="Arial" panose="020B0604020202020204" pitchFamily="34" charset="0"/>
              <a:buChar char="•"/>
            </a:pPr>
            <a:r>
              <a:rPr lang="en-US" sz="2000" dirty="0">
                <a:solidFill>
                  <a:srgbClr val="333333"/>
                </a:solidFill>
                <a:latin typeface="Corbel" panose="020B0503020204020204" pitchFamily="34" charset="0"/>
                <a:cs typeface="Arial" panose="020B0604020202020204" pitchFamily="34" charset="0"/>
              </a:rPr>
              <a:t>Enrollment in FRB/FDIC/FFIEC/CFPB training is managed through your agency’s training department. </a:t>
            </a:r>
            <a:r>
              <a:rPr lang="en-US" sz="2000" b="1" dirty="0">
                <a:solidFill>
                  <a:srgbClr val="333333"/>
                </a:solidFill>
                <a:latin typeface="Corbel" panose="020B0503020204020204" pitchFamily="34" charset="0"/>
                <a:cs typeface="Arial" panose="020B0604020202020204" pitchFamily="34" charset="0"/>
              </a:rPr>
              <a:t>Consult with your supervisor or training coordinator to register for available training.</a:t>
            </a:r>
          </a:p>
        </p:txBody>
      </p:sp>
      <p:sp>
        <p:nvSpPr>
          <p:cNvPr id="29" name="Rectangle 28">
            <a:hlinkClick r:id="rId7" action="ppaction://hlinksldjump"/>
          </p:cNvPr>
          <p:cNvSpPr/>
          <p:nvPr/>
        </p:nvSpPr>
        <p:spPr>
          <a:xfrm>
            <a:off x="158013" y="596265"/>
            <a:ext cx="1070610" cy="28575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900" dirty="0">
                <a:solidFill>
                  <a:srgbClr val="5F5F5F"/>
                </a:solidFill>
                <a:latin typeface="Myriad Pro Light" panose="020B0403030403020204" pitchFamily="34" charset="0"/>
              </a:rPr>
              <a:t>Your level of experience</a:t>
            </a:r>
          </a:p>
        </p:txBody>
      </p:sp>
      <p:sp>
        <p:nvSpPr>
          <p:cNvPr id="30" name="TextBox 29">
            <a:hlinkClick r:id="rId2" action="ppaction://hlinksldjump"/>
          </p:cNvPr>
          <p:cNvSpPr txBox="1"/>
          <p:nvPr/>
        </p:nvSpPr>
        <p:spPr>
          <a:xfrm>
            <a:off x="3522780" y="609600"/>
            <a:ext cx="1005840" cy="533400"/>
          </a:xfrm>
          <a:prstGeom prst="rect">
            <a:avLst/>
          </a:prstGeom>
          <a:noFill/>
        </p:spPr>
        <p:txBody>
          <a:bodyPr wrap="square" lIns="0" tIns="0" rIns="0" bIns="0" rtlCol="0">
            <a:noAutofit/>
          </a:bodyPr>
          <a:lstStyle/>
          <a:p>
            <a:pPr marL="0" marR="0" indent="-274320" algn="l" defTabSz="914400" rtl="0" eaLnBrk="1" fontAlgn="auto" latinLnBrk="0" hangingPunct="1">
              <a:lnSpc>
                <a:spcPct val="100000"/>
              </a:lnSpc>
              <a:spcBef>
                <a:spcPts val="0"/>
              </a:spcBef>
              <a:spcAft>
                <a:spcPts val="0"/>
              </a:spcAft>
              <a:buClrTx/>
              <a:buSzTx/>
              <a:buFontTx/>
              <a:buNone/>
              <a:tabLst/>
              <a:defRPr/>
            </a:pPr>
            <a:r>
              <a:rPr lang="en-US" sz="900" kern="1200" baseline="0" dirty="0">
                <a:solidFill>
                  <a:srgbClr val="5F5F5F"/>
                </a:solidFill>
                <a:latin typeface="Myriad Pro Light" panose="020B0403030403020204" pitchFamily="34" charset="0"/>
              </a:rPr>
              <a:t>Training required to reach next level</a:t>
            </a:r>
            <a:endParaRPr lang="en-US" sz="900" kern="1200" dirty="0">
              <a:solidFill>
                <a:srgbClr val="5F5F5F"/>
              </a:solidFill>
              <a:latin typeface="Myriad Pro Light" panose="020B0403030403020204" pitchFamily="34" charset="0"/>
            </a:endParaRPr>
          </a:p>
        </p:txBody>
      </p:sp>
      <p:sp>
        <p:nvSpPr>
          <p:cNvPr id="31" name="TextBox 30"/>
          <p:cNvSpPr txBox="1"/>
          <p:nvPr/>
        </p:nvSpPr>
        <p:spPr>
          <a:xfrm>
            <a:off x="472440" y="1981200"/>
            <a:ext cx="8077200" cy="707886"/>
          </a:xfrm>
          <a:prstGeom prst="rect">
            <a:avLst/>
          </a:prstGeom>
          <a:noFill/>
        </p:spPr>
        <p:txBody>
          <a:bodyPr wrap="square" rtlCol="0">
            <a:spAutoFit/>
          </a:bodyPr>
          <a:lstStyle/>
          <a:p>
            <a:pPr marL="285750" indent="-285750" algn="just">
              <a:buFont typeface="Arial" panose="020B0604020202020204" pitchFamily="34" charset="0"/>
              <a:buChar char="•"/>
            </a:pPr>
            <a:r>
              <a:rPr lang="en-US" sz="2000" dirty="0">
                <a:solidFill>
                  <a:srgbClr val="333333"/>
                </a:solidFill>
                <a:latin typeface="Corbel" panose="020B0503020204020204" pitchFamily="34" charset="0"/>
                <a:cs typeface="Arial" panose="020B0604020202020204" pitchFamily="34" charset="0"/>
              </a:rPr>
              <a:t>FDIC’s Loan Analysis School is an acceptable equivalent to the CSBS Credit Evaluation School. Click </a:t>
            </a:r>
            <a:r>
              <a:rPr lang="en-US" sz="2000" dirty="0">
                <a:latin typeface="Corbel" panose="020B0503020204020204" pitchFamily="34" charset="0"/>
                <a:cs typeface="Arial" panose="020B0604020202020204" pitchFamily="34" charset="0"/>
                <a:hlinkClick r:id="rId9"/>
              </a:rPr>
              <a:t>here</a:t>
            </a:r>
            <a:r>
              <a:rPr lang="en-US" sz="2000" dirty="0">
                <a:latin typeface="Corbel" panose="020B0503020204020204" pitchFamily="34" charset="0"/>
                <a:cs typeface="Arial" panose="020B0604020202020204" pitchFamily="34" charset="0"/>
              </a:rPr>
              <a:t> </a:t>
            </a:r>
            <a:r>
              <a:rPr lang="en-US" sz="2000" dirty="0">
                <a:solidFill>
                  <a:srgbClr val="333333"/>
                </a:solidFill>
                <a:latin typeface="Corbel" panose="020B0503020204020204" pitchFamily="34" charset="0"/>
                <a:cs typeface="Arial" panose="020B0604020202020204" pitchFamily="34" charset="0"/>
              </a:rPr>
              <a:t>to learn more about this option.</a:t>
            </a:r>
          </a:p>
        </p:txBody>
      </p:sp>
      <p:sp>
        <p:nvSpPr>
          <p:cNvPr id="27" name="TextBox 26"/>
          <p:cNvSpPr txBox="1"/>
          <p:nvPr/>
        </p:nvSpPr>
        <p:spPr>
          <a:xfrm>
            <a:off x="120126" y="0"/>
            <a:ext cx="7717716" cy="553998"/>
          </a:xfrm>
          <a:prstGeom prst="rect">
            <a:avLst/>
          </a:prstGeom>
          <a:noFill/>
        </p:spPr>
        <p:txBody>
          <a:bodyPr wrap="square" rtlCol="0">
            <a:spAutoFit/>
          </a:bodyPr>
          <a:lstStyle/>
          <a:p>
            <a:r>
              <a:rPr lang="en-US" sz="1500" b="1" dirty="0">
                <a:solidFill>
                  <a:srgbClr val="1C2674"/>
                </a:solidFill>
                <a:latin typeface="Corbel" panose="020B0503020204020204" pitchFamily="34" charset="0"/>
                <a:cs typeface="Arial" panose="020B0604020202020204" pitchFamily="34" charset="0"/>
              </a:rPr>
              <a:t>1.0: Bank Examiner / Financial Institutions</a:t>
            </a:r>
            <a:r>
              <a:rPr lang="en-US" sz="1500" b="1" baseline="0" dirty="0">
                <a:solidFill>
                  <a:srgbClr val="1C2674"/>
                </a:solidFill>
                <a:latin typeface="Corbel" panose="020B0503020204020204" pitchFamily="34" charset="0"/>
                <a:cs typeface="Arial" panose="020B0604020202020204" pitchFamily="34" charset="0"/>
              </a:rPr>
              <a:t> Examiner I / Bank Assistant Examiner / Senior Assistant Examiner / Financial Examiner II/III</a:t>
            </a:r>
            <a:endParaRPr lang="en-US" sz="1500" b="1" dirty="0">
              <a:solidFill>
                <a:srgbClr val="1C2674"/>
              </a:solidFill>
              <a:latin typeface="Corbel" panose="020B0503020204020204" pitchFamily="34" charset="0"/>
              <a:cs typeface="Arial" panose="020B0604020202020204" pitchFamily="34" charset="0"/>
            </a:endParaRPr>
          </a:p>
        </p:txBody>
      </p:sp>
    </p:spTree>
    <p:extLst>
      <p:ext uri="{BB962C8B-B14F-4D97-AF65-F5344CB8AC3E}">
        <p14:creationId xmlns:p14="http://schemas.microsoft.com/office/powerpoint/2010/main" val="408306637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533400"/>
            <a:ext cx="1005840" cy="45719"/>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Myriad Pro Light" panose="020B0403030403020204" pitchFamily="34" charset="0"/>
            </a:endParaRPr>
          </a:p>
        </p:txBody>
      </p:sp>
      <p:sp>
        <p:nvSpPr>
          <p:cNvPr id="3" name="Rectangle 2"/>
          <p:cNvSpPr/>
          <p:nvPr/>
        </p:nvSpPr>
        <p:spPr>
          <a:xfrm>
            <a:off x="1316916" y="533400"/>
            <a:ext cx="1005840" cy="45719"/>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Myriad Pro Light" panose="020B0403030403020204" pitchFamily="34" charset="0"/>
            </a:endParaRPr>
          </a:p>
        </p:txBody>
      </p:sp>
      <p:sp>
        <p:nvSpPr>
          <p:cNvPr id="4" name="Rectangle 3"/>
          <p:cNvSpPr/>
          <p:nvPr/>
        </p:nvSpPr>
        <p:spPr>
          <a:xfrm>
            <a:off x="2407020" y="533400"/>
            <a:ext cx="1005840" cy="45719"/>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Myriad Pro Light" panose="020B0403030403020204" pitchFamily="34" charset="0"/>
            </a:endParaRPr>
          </a:p>
        </p:txBody>
      </p:sp>
      <p:sp>
        <p:nvSpPr>
          <p:cNvPr id="5" name="Rectangle 4"/>
          <p:cNvSpPr/>
          <p:nvPr/>
        </p:nvSpPr>
        <p:spPr>
          <a:xfrm>
            <a:off x="3505200" y="533400"/>
            <a:ext cx="1005840" cy="45719"/>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Myriad Pro Light" panose="020B0403030403020204" pitchFamily="34" charset="0"/>
            </a:endParaRPr>
          </a:p>
        </p:txBody>
      </p:sp>
      <p:sp>
        <p:nvSpPr>
          <p:cNvPr id="6" name="Rectangle 5"/>
          <p:cNvSpPr/>
          <p:nvPr/>
        </p:nvSpPr>
        <p:spPr>
          <a:xfrm>
            <a:off x="4594410" y="533400"/>
            <a:ext cx="1005840" cy="45719"/>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Myriad Pro Light" panose="020B0403030403020204" pitchFamily="34" charset="0"/>
            </a:endParaRPr>
          </a:p>
        </p:txBody>
      </p:sp>
      <p:sp>
        <p:nvSpPr>
          <p:cNvPr id="7" name="Rectangle 6"/>
          <p:cNvSpPr/>
          <p:nvPr/>
        </p:nvSpPr>
        <p:spPr>
          <a:xfrm>
            <a:off x="6761178" y="533400"/>
            <a:ext cx="1005840" cy="45719"/>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Myriad Pro Light" panose="020B0403030403020204" pitchFamily="34" charset="0"/>
            </a:endParaRPr>
          </a:p>
        </p:txBody>
      </p:sp>
      <p:sp>
        <p:nvSpPr>
          <p:cNvPr id="8" name="Rectangle 7"/>
          <p:cNvSpPr/>
          <p:nvPr/>
        </p:nvSpPr>
        <p:spPr>
          <a:xfrm>
            <a:off x="7837842" y="533400"/>
            <a:ext cx="1005840" cy="45719"/>
          </a:xfrm>
          <a:prstGeom prst="rect">
            <a:avLst/>
          </a:prstGeom>
          <a:solidFill>
            <a:srgbClr val="FF66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Myriad Pro Light" panose="020B0403030403020204" pitchFamily="34" charset="0"/>
            </a:endParaRPr>
          </a:p>
        </p:txBody>
      </p:sp>
      <p:sp>
        <p:nvSpPr>
          <p:cNvPr id="9" name="Rectangle 8"/>
          <p:cNvSpPr/>
          <p:nvPr/>
        </p:nvSpPr>
        <p:spPr>
          <a:xfrm>
            <a:off x="5682726" y="533399"/>
            <a:ext cx="1005840" cy="45719"/>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p:cNvSpPr txBox="1"/>
          <p:nvPr/>
        </p:nvSpPr>
        <p:spPr>
          <a:xfrm>
            <a:off x="234213" y="609600"/>
            <a:ext cx="1005840" cy="533400"/>
          </a:xfrm>
          <a:prstGeom prst="rect">
            <a:avLst/>
          </a:prstGeom>
          <a:noFill/>
        </p:spPr>
        <p:txBody>
          <a:bodyPr wrap="square" lIns="0" tIns="0" rIns="0" bIns="0" rtlCol="0">
            <a:noAutofit/>
          </a:bodyPr>
          <a:lstStyle/>
          <a:p>
            <a:pPr indent="-274320"/>
            <a:r>
              <a:rPr lang="en-US" sz="900" dirty="0">
                <a:solidFill>
                  <a:srgbClr val="5F5F5F"/>
                </a:solidFill>
                <a:latin typeface="Myriad Pro Light" panose="020B0403030403020204" pitchFamily="34" charset="0"/>
              </a:rPr>
              <a:t>On-the-job experience   </a:t>
            </a:r>
          </a:p>
        </p:txBody>
      </p:sp>
      <p:sp>
        <p:nvSpPr>
          <p:cNvPr id="11" name="TextBox 10">
            <a:hlinkClick r:id="rId2" action="ppaction://hlinksldjump"/>
          </p:cNvPr>
          <p:cNvSpPr txBox="1"/>
          <p:nvPr/>
        </p:nvSpPr>
        <p:spPr>
          <a:xfrm>
            <a:off x="1326816" y="609600"/>
            <a:ext cx="1005840" cy="533400"/>
          </a:xfrm>
          <a:prstGeom prst="rect">
            <a:avLst/>
          </a:prstGeom>
          <a:noFill/>
        </p:spPr>
        <p:txBody>
          <a:bodyPr wrap="square" lIns="0" tIns="0" rIns="0" bIns="0" rtlCol="0">
            <a:noAutofit/>
          </a:bodyPr>
          <a:lstStyle/>
          <a:p>
            <a:pPr indent="-274320"/>
            <a:r>
              <a:rPr lang="en-US" sz="900" dirty="0">
                <a:solidFill>
                  <a:srgbClr val="5F5F5F"/>
                </a:solidFill>
                <a:latin typeface="Myriad Pro Light" panose="020B0403030403020204" pitchFamily="34" charset="0"/>
              </a:rPr>
              <a:t>Proficiency Level</a:t>
            </a:r>
            <a:r>
              <a:rPr lang="en-US" sz="900" baseline="0" dirty="0">
                <a:solidFill>
                  <a:srgbClr val="5F5F5F"/>
                </a:solidFill>
                <a:latin typeface="Myriad Pro Light" panose="020B0403030403020204" pitchFamily="34" charset="0"/>
              </a:rPr>
              <a:t> for </a:t>
            </a:r>
            <a:r>
              <a:rPr lang="en-US" sz="900" dirty="0">
                <a:solidFill>
                  <a:srgbClr val="5F5F5F"/>
                </a:solidFill>
                <a:latin typeface="Myriad Pro Light" panose="020B0403030403020204" pitchFamily="34" charset="0"/>
              </a:rPr>
              <a:t>Core Competencies</a:t>
            </a:r>
          </a:p>
        </p:txBody>
      </p:sp>
      <p:sp>
        <p:nvSpPr>
          <p:cNvPr id="12" name="TextBox 11">
            <a:hlinkClick r:id="rId3" action="ppaction://hlinksldjump"/>
          </p:cNvPr>
          <p:cNvSpPr txBox="1"/>
          <p:nvPr/>
        </p:nvSpPr>
        <p:spPr>
          <a:xfrm>
            <a:off x="2419419" y="609600"/>
            <a:ext cx="1005840" cy="533400"/>
          </a:xfrm>
          <a:prstGeom prst="rect">
            <a:avLst/>
          </a:prstGeom>
          <a:noFill/>
        </p:spPr>
        <p:txBody>
          <a:bodyPr wrap="square" lIns="0" tIns="0" rIns="0" bIns="0" rtlCol="0">
            <a:noAutofit/>
          </a:bodyPr>
          <a:lstStyle/>
          <a:p>
            <a:r>
              <a:rPr lang="en-US" sz="900" kern="1200" baseline="0" dirty="0">
                <a:solidFill>
                  <a:srgbClr val="5F5F5F"/>
                </a:solidFill>
                <a:latin typeface="Myriad Pro Light" panose="020B0403030403020204" pitchFamily="34" charset="0"/>
              </a:rPr>
              <a:t>Sample Skills/Tasks required in Year 1</a:t>
            </a:r>
            <a:endParaRPr lang="en-US" sz="900" kern="1200" dirty="0">
              <a:solidFill>
                <a:srgbClr val="5F5F5F"/>
              </a:solidFill>
              <a:latin typeface="Myriad Pro Light" panose="020B0403030403020204" pitchFamily="34" charset="0"/>
            </a:endParaRPr>
          </a:p>
        </p:txBody>
      </p:sp>
      <p:sp>
        <p:nvSpPr>
          <p:cNvPr id="14" name="TextBox 13">
            <a:hlinkClick r:id="" action="ppaction://noaction"/>
          </p:cNvPr>
          <p:cNvSpPr txBox="1"/>
          <p:nvPr/>
        </p:nvSpPr>
        <p:spPr>
          <a:xfrm>
            <a:off x="7848600" y="609600"/>
            <a:ext cx="1005840" cy="533400"/>
          </a:xfrm>
          <a:prstGeom prst="rect">
            <a:avLst/>
          </a:prstGeom>
          <a:noFill/>
        </p:spPr>
        <p:txBody>
          <a:bodyPr wrap="square" lIns="0" tIns="0" rIns="0" bIns="0" rtlCol="0">
            <a:noAutofit/>
          </a:bodyPr>
          <a:lstStyle/>
          <a:p>
            <a:pPr marL="0" lvl="1"/>
            <a:r>
              <a:rPr lang="en-US" sz="900" b="1" kern="1200" baseline="0" dirty="0">
                <a:solidFill>
                  <a:srgbClr val="FF6600"/>
                </a:solidFill>
                <a:latin typeface="Myriad Pro Light" panose="020B0403030403020204" pitchFamily="34" charset="0"/>
              </a:rPr>
              <a:t>Certification</a:t>
            </a:r>
            <a:endParaRPr lang="en-US" sz="900" b="1" kern="1200" dirty="0">
              <a:solidFill>
                <a:srgbClr val="FF6600"/>
              </a:solidFill>
              <a:latin typeface="Myriad Pro Light" panose="020B0403030403020204" pitchFamily="34" charset="0"/>
            </a:endParaRPr>
          </a:p>
        </p:txBody>
      </p:sp>
      <p:sp>
        <p:nvSpPr>
          <p:cNvPr id="15" name="TextBox 14">
            <a:hlinkClick r:id="" action="ppaction://noaction"/>
          </p:cNvPr>
          <p:cNvSpPr txBox="1"/>
          <p:nvPr/>
        </p:nvSpPr>
        <p:spPr>
          <a:xfrm>
            <a:off x="4593516" y="609600"/>
            <a:ext cx="1005840" cy="533400"/>
          </a:xfrm>
          <a:prstGeom prst="rect">
            <a:avLst/>
          </a:prstGeom>
          <a:noFill/>
        </p:spPr>
        <p:txBody>
          <a:bodyPr wrap="square" lIns="0" tIns="0" rIns="0" bIns="0" rtlCol="0">
            <a:noAutofit/>
          </a:bodyPr>
          <a:lstStyle/>
          <a:p>
            <a:pPr marL="0" marR="0" lvl="0" indent="-274320" algn="l" defTabSz="914400" rtl="0" eaLnBrk="1" fontAlgn="auto" latinLnBrk="0" hangingPunct="1">
              <a:lnSpc>
                <a:spcPct val="100000"/>
              </a:lnSpc>
              <a:spcBef>
                <a:spcPts val="0"/>
              </a:spcBef>
              <a:spcAft>
                <a:spcPts val="0"/>
              </a:spcAft>
              <a:buClrTx/>
              <a:buSzTx/>
              <a:buFontTx/>
              <a:buNone/>
              <a:tabLst/>
              <a:defRPr/>
            </a:pPr>
            <a:r>
              <a:rPr lang="en-US" sz="900" kern="1200" baseline="0" dirty="0">
                <a:solidFill>
                  <a:srgbClr val="5F5F5F"/>
                </a:solidFill>
                <a:latin typeface="Myriad Pro Light" panose="020B0403030403020204" pitchFamily="34" charset="0"/>
              </a:rPr>
              <a:t>CE/Other Training Options</a:t>
            </a:r>
            <a:endParaRPr lang="en-US" sz="900" kern="1200" dirty="0">
              <a:solidFill>
                <a:srgbClr val="5F5F5F"/>
              </a:solidFill>
              <a:latin typeface="Myriad Pro Light" panose="020B0403030403020204" pitchFamily="34" charset="0"/>
            </a:endParaRPr>
          </a:p>
        </p:txBody>
      </p:sp>
      <p:sp>
        <p:nvSpPr>
          <p:cNvPr id="16" name="TextBox 15">
            <a:hlinkClick r:id="" action="ppaction://noaction"/>
          </p:cNvPr>
          <p:cNvSpPr txBox="1"/>
          <p:nvPr/>
        </p:nvSpPr>
        <p:spPr>
          <a:xfrm>
            <a:off x="5681832" y="609600"/>
            <a:ext cx="1005840" cy="533400"/>
          </a:xfrm>
          <a:prstGeom prst="rect">
            <a:avLst/>
          </a:prstGeom>
          <a:noFill/>
        </p:spPr>
        <p:txBody>
          <a:bodyPr wrap="square" lIns="0" tIns="0" rIns="0" bIns="0" rtlCol="0">
            <a:noAutofit/>
          </a:bodyPr>
          <a:lstStyle/>
          <a:p>
            <a:pPr marL="0" marR="0" indent="-274320" algn="l" defTabSz="914400" rtl="0" eaLnBrk="1" fontAlgn="auto" latinLnBrk="0" hangingPunct="1">
              <a:lnSpc>
                <a:spcPct val="100000"/>
              </a:lnSpc>
              <a:spcBef>
                <a:spcPts val="0"/>
              </a:spcBef>
              <a:spcAft>
                <a:spcPts val="0"/>
              </a:spcAft>
              <a:buClrTx/>
              <a:buSzTx/>
              <a:buFontTx/>
              <a:buNone/>
              <a:tabLst/>
              <a:defRPr/>
            </a:pPr>
            <a:r>
              <a:rPr lang="en-US" sz="900" kern="1200" baseline="0" dirty="0">
                <a:solidFill>
                  <a:srgbClr val="5F5F5F"/>
                </a:solidFill>
                <a:latin typeface="Myriad Pro Light" panose="020B0403030403020204" pitchFamily="34" charset="0"/>
              </a:rPr>
              <a:t>Schedule Training (CSBS)</a:t>
            </a:r>
            <a:endParaRPr lang="en-US" sz="900" kern="1200" dirty="0">
              <a:solidFill>
                <a:srgbClr val="5F5F5F"/>
              </a:solidFill>
              <a:latin typeface="Myriad Pro Light" panose="020B0403030403020204" pitchFamily="34" charset="0"/>
            </a:endParaRPr>
          </a:p>
        </p:txBody>
      </p:sp>
      <p:sp>
        <p:nvSpPr>
          <p:cNvPr id="17" name="TextBox 16">
            <a:hlinkClick r:id="" action="ppaction://noaction"/>
          </p:cNvPr>
          <p:cNvSpPr txBox="1"/>
          <p:nvPr/>
        </p:nvSpPr>
        <p:spPr>
          <a:xfrm>
            <a:off x="6771042" y="609600"/>
            <a:ext cx="1005840" cy="533400"/>
          </a:xfrm>
          <a:prstGeom prst="rect">
            <a:avLst/>
          </a:prstGeom>
          <a:noFill/>
        </p:spPr>
        <p:txBody>
          <a:bodyPr wrap="square" lIns="0" tIns="0" rIns="0" bIns="0" rtlCol="0">
            <a:noAutofit/>
          </a:bodyPr>
          <a:lstStyle/>
          <a:p>
            <a:pPr marL="0" marR="0" indent="-274320" algn="l" defTabSz="914400" rtl="0" eaLnBrk="1" fontAlgn="auto" latinLnBrk="0" hangingPunct="1">
              <a:lnSpc>
                <a:spcPct val="100000"/>
              </a:lnSpc>
              <a:spcBef>
                <a:spcPts val="0"/>
              </a:spcBef>
              <a:spcAft>
                <a:spcPts val="0"/>
              </a:spcAft>
              <a:buClrTx/>
              <a:buSzTx/>
              <a:buFontTx/>
              <a:buNone/>
              <a:tabLst/>
              <a:defRPr/>
            </a:pPr>
            <a:r>
              <a:rPr lang="en-US" sz="900" kern="1200" baseline="0" dirty="0">
                <a:solidFill>
                  <a:srgbClr val="5F5F5F"/>
                </a:solidFill>
                <a:latin typeface="Myriad Pro Light" panose="020B0403030403020204" pitchFamily="34" charset="0"/>
              </a:rPr>
              <a:t>Schedule Training (All Others)</a:t>
            </a:r>
            <a:endParaRPr lang="en-US" sz="900" kern="1200" dirty="0">
              <a:solidFill>
                <a:srgbClr val="5F5F5F"/>
              </a:solidFill>
              <a:latin typeface="Myriad Pro Light" panose="020B0403030403020204" pitchFamily="34" charset="0"/>
            </a:endParaRPr>
          </a:p>
        </p:txBody>
      </p:sp>
      <p:sp>
        <p:nvSpPr>
          <p:cNvPr id="25" name="TextBox 24"/>
          <p:cNvSpPr txBox="1"/>
          <p:nvPr/>
        </p:nvSpPr>
        <p:spPr>
          <a:xfrm>
            <a:off x="693318" y="2061627"/>
            <a:ext cx="6212742" cy="1661993"/>
          </a:xfrm>
          <a:prstGeom prst="rect">
            <a:avLst/>
          </a:prstGeom>
          <a:noFill/>
        </p:spPr>
        <p:txBody>
          <a:bodyPr wrap="square" rtlCol="0">
            <a:spAutoFit/>
          </a:bodyPr>
          <a:lstStyle/>
          <a:p>
            <a:pPr algn="just"/>
            <a:r>
              <a:rPr lang="en-US" sz="1700" dirty="0">
                <a:solidFill>
                  <a:srgbClr val="333333"/>
                </a:solidFill>
                <a:latin typeface="Corbel" panose="020B0503020204020204" pitchFamily="34" charset="0"/>
                <a:cs typeface="Arial" panose="020B0604020202020204" pitchFamily="34" charset="0"/>
              </a:rPr>
              <a:t>Examiners who have completed the CSBS Credit Evaluation School* and one year of training and on-the-job experience related to financial institution examination credit analysis and review may apply for the Certified Credit Examiner (CCE) credential. Visit the CCE </a:t>
            </a:r>
            <a:r>
              <a:rPr lang="en-US" sz="1700" dirty="0">
                <a:latin typeface="Corbel" panose="020B0503020204020204" pitchFamily="34" charset="0"/>
                <a:cs typeface="Arial" panose="020B0604020202020204" pitchFamily="34" charset="0"/>
                <a:hlinkClick r:id="rId4"/>
              </a:rPr>
              <a:t>certification page</a:t>
            </a:r>
            <a:r>
              <a:rPr lang="en-US" sz="1700" dirty="0">
                <a:latin typeface="Corbel" panose="020B0503020204020204" pitchFamily="34" charset="0"/>
                <a:cs typeface="Arial" panose="020B0604020202020204" pitchFamily="34" charset="0"/>
              </a:rPr>
              <a:t> </a:t>
            </a:r>
            <a:r>
              <a:rPr lang="en-US" sz="1700" dirty="0">
                <a:solidFill>
                  <a:srgbClr val="333333"/>
                </a:solidFill>
                <a:latin typeface="Corbel" panose="020B0503020204020204" pitchFamily="34" charset="0"/>
                <a:cs typeface="Arial" panose="020B0604020202020204" pitchFamily="34" charset="0"/>
              </a:rPr>
              <a:t>to view all requirements for this designation.</a:t>
            </a:r>
          </a:p>
          <a:p>
            <a:pPr algn="just"/>
            <a:endParaRPr lang="en-US" sz="1700" dirty="0">
              <a:solidFill>
                <a:srgbClr val="333333"/>
              </a:solidFill>
              <a:latin typeface="Corbel" panose="020B0503020204020204" pitchFamily="34" charset="0"/>
              <a:cs typeface="Arial" panose="020B0604020202020204" pitchFamily="34" charset="0"/>
            </a:endParaRPr>
          </a:p>
        </p:txBody>
      </p:sp>
      <p:sp>
        <p:nvSpPr>
          <p:cNvPr id="26" name="Rectangle 25">
            <a:hlinkClick r:id="rId5" action="ppaction://hlinksldjump"/>
          </p:cNvPr>
          <p:cNvSpPr/>
          <p:nvPr/>
        </p:nvSpPr>
        <p:spPr>
          <a:xfrm>
            <a:off x="5596890" y="609600"/>
            <a:ext cx="1089210" cy="2667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900" dirty="0">
                <a:solidFill>
                  <a:srgbClr val="5F5F5F"/>
                </a:solidFill>
                <a:latin typeface="Myriad Pro Light" panose="020B0403030403020204" pitchFamily="34" charset="0"/>
              </a:rPr>
              <a:t>Schedule CSBS Training</a:t>
            </a:r>
          </a:p>
        </p:txBody>
      </p:sp>
      <p:sp>
        <p:nvSpPr>
          <p:cNvPr id="27" name="Rectangle 26">
            <a:hlinkClick r:id="rId3" action="ppaction://hlinksldjump"/>
          </p:cNvPr>
          <p:cNvSpPr/>
          <p:nvPr/>
        </p:nvSpPr>
        <p:spPr>
          <a:xfrm>
            <a:off x="4511040" y="609600"/>
            <a:ext cx="1089210" cy="2667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900" dirty="0">
                <a:solidFill>
                  <a:srgbClr val="5F5F5F"/>
                </a:solidFill>
                <a:latin typeface="Myriad Pro Light" panose="020B0403030403020204" pitchFamily="34" charset="0"/>
              </a:rPr>
              <a:t>CE/Other Training Options</a:t>
            </a:r>
          </a:p>
        </p:txBody>
      </p:sp>
      <p:sp>
        <p:nvSpPr>
          <p:cNvPr id="29" name="Rectangle 28">
            <a:hlinkClick r:id="rId6" action="ppaction://hlinksldjump"/>
          </p:cNvPr>
          <p:cNvSpPr/>
          <p:nvPr/>
        </p:nvSpPr>
        <p:spPr>
          <a:xfrm>
            <a:off x="2332656" y="590549"/>
            <a:ext cx="1080204" cy="30861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900" dirty="0">
                <a:solidFill>
                  <a:srgbClr val="5F5F5F"/>
                </a:solidFill>
                <a:latin typeface="Myriad Pro Light" panose="020B0403030403020204" pitchFamily="34" charset="0"/>
              </a:rPr>
              <a:t>Skills/Tasks </a:t>
            </a:r>
            <a:r>
              <a:rPr lang="en-US" sz="900" dirty="0" err="1">
                <a:solidFill>
                  <a:srgbClr val="5F5F5F"/>
                </a:solidFill>
                <a:latin typeface="Myriad Pro Light" panose="020B0403030403020204" pitchFamily="34" charset="0"/>
              </a:rPr>
              <a:t>req’d</a:t>
            </a:r>
            <a:r>
              <a:rPr lang="en-US" sz="900" dirty="0">
                <a:solidFill>
                  <a:srgbClr val="5F5F5F"/>
                </a:solidFill>
                <a:latin typeface="Myriad Pro Light" panose="020B0403030403020204" pitchFamily="34" charset="0"/>
              </a:rPr>
              <a:t> after Year 1</a:t>
            </a:r>
          </a:p>
        </p:txBody>
      </p:sp>
      <p:sp>
        <p:nvSpPr>
          <p:cNvPr id="31" name="Rectangle 30">
            <a:hlinkClick r:id="rId7" action="ppaction://hlinksldjump"/>
          </p:cNvPr>
          <p:cNvSpPr/>
          <p:nvPr/>
        </p:nvSpPr>
        <p:spPr>
          <a:xfrm>
            <a:off x="1234440" y="598170"/>
            <a:ext cx="1172580" cy="28575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900" dirty="0">
                <a:solidFill>
                  <a:srgbClr val="5F5F5F"/>
                </a:solidFill>
                <a:latin typeface="Myriad Pro Light" panose="020B0403030403020204" pitchFamily="34" charset="0"/>
              </a:rPr>
              <a:t>Your level of proficiency</a:t>
            </a:r>
          </a:p>
        </p:txBody>
      </p:sp>
      <p:sp>
        <p:nvSpPr>
          <p:cNvPr id="32" name="Rectangle 31">
            <a:hlinkClick r:id="rId8" action="ppaction://hlinksldjump"/>
          </p:cNvPr>
          <p:cNvSpPr/>
          <p:nvPr/>
        </p:nvSpPr>
        <p:spPr>
          <a:xfrm>
            <a:off x="163830" y="609600"/>
            <a:ext cx="1070610" cy="28575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900" dirty="0">
                <a:solidFill>
                  <a:srgbClr val="5F5F5F"/>
                </a:solidFill>
                <a:latin typeface="Myriad Pro Light" panose="020B0403030403020204" pitchFamily="34" charset="0"/>
              </a:rPr>
              <a:t>On-the-job experience</a:t>
            </a:r>
          </a:p>
        </p:txBody>
      </p:sp>
      <p:sp>
        <p:nvSpPr>
          <p:cNvPr id="34" name="TextBox 33"/>
          <p:cNvSpPr txBox="1"/>
          <p:nvPr/>
        </p:nvSpPr>
        <p:spPr>
          <a:xfrm>
            <a:off x="685800" y="3505200"/>
            <a:ext cx="7543800" cy="1154162"/>
          </a:xfrm>
          <a:prstGeom prst="rect">
            <a:avLst/>
          </a:prstGeom>
          <a:noFill/>
        </p:spPr>
        <p:txBody>
          <a:bodyPr wrap="square" rtlCol="0">
            <a:spAutoFit/>
          </a:bodyPr>
          <a:lstStyle/>
          <a:p>
            <a:pPr algn="just"/>
            <a:endParaRPr lang="en-US" sz="1700" dirty="0">
              <a:latin typeface="Corbel" panose="020B0503020204020204" pitchFamily="34" charset="0"/>
              <a:cs typeface="Arial" panose="020B0604020202020204" pitchFamily="34" charset="0"/>
            </a:endParaRPr>
          </a:p>
          <a:p>
            <a:pPr algn="just"/>
            <a:r>
              <a:rPr lang="en-US" sz="1700" dirty="0">
                <a:solidFill>
                  <a:srgbClr val="333333"/>
                </a:solidFill>
                <a:latin typeface="Corbel" panose="020B0503020204020204" pitchFamily="34" charset="0"/>
                <a:cs typeface="Arial" panose="020B0604020202020204" pitchFamily="34" charset="0"/>
              </a:rPr>
              <a:t>Questions? Contact Rose Shaheen, CSBS’s certification program manager, at 202-728-5710 or send an email to </a:t>
            </a:r>
            <a:r>
              <a:rPr lang="en-US" sz="1700" dirty="0">
                <a:latin typeface="Corbel" panose="020B0503020204020204" pitchFamily="34" charset="0"/>
                <a:cs typeface="Arial" panose="020B0604020202020204" pitchFamily="34" charset="0"/>
                <a:hlinkClick r:id="rId9"/>
              </a:rPr>
              <a:t>certification@csbs.org</a:t>
            </a:r>
            <a:r>
              <a:rPr lang="en-US" sz="1700" dirty="0">
                <a:solidFill>
                  <a:srgbClr val="333333"/>
                </a:solidFill>
                <a:latin typeface="Corbel" panose="020B0503020204020204" pitchFamily="34" charset="0"/>
                <a:cs typeface="Arial" panose="020B0604020202020204" pitchFamily="34" charset="0"/>
              </a:rPr>
              <a:t>. </a:t>
            </a:r>
          </a:p>
          <a:p>
            <a:pPr algn="just"/>
            <a:endParaRPr lang="en-US" dirty="0">
              <a:latin typeface="Corbel" panose="020B0503020204020204" pitchFamily="34" charset="0"/>
            </a:endParaRPr>
          </a:p>
        </p:txBody>
      </p:sp>
      <p:sp>
        <p:nvSpPr>
          <p:cNvPr id="30" name="Rectangle 29">
            <a:hlinkClick r:id="rId8" action="ppaction://hlinksldjump"/>
          </p:cNvPr>
          <p:cNvSpPr/>
          <p:nvPr/>
        </p:nvSpPr>
        <p:spPr>
          <a:xfrm>
            <a:off x="158013" y="594360"/>
            <a:ext cx="1070610" cy="28575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900" dirty="0">
                <a:solidFill>
                  <a:srgbClr val="5F5F5F"/>
                </a:solidFill>
                <a:latin typeface="Myriad Pro Light" panose="020B0403030403020204" pitchFamily="34" charset="0"/>
              </a:rPr>
              <a:t>Your level of experience</a:t>
            </a:r>
          </a:p>
        </p:txBody>
      </p:sp>
      <p:sp>
        <p:nvSpPr>
          <p:cNvPr id="35" name="TextBox 34">
            <a:hlinkClick r:id="rId2" action="ppaction://hlinksldjump"/>
          </p:cNvPr>
          <p:cNvSpPr txBox="1"/>
          <p:nvPr/>
        </p:nvSpPr>
        <p:spPr>
          <a:xfrm>
            <a:off x="3522780" y="609600"/>
            <a:ext cx="1005840" cy="533400"/>
          </a:xfrm>
          <a:prstGeom prst="rect">
            <a:avLst/>
          </a:prstGeom>
          <a:noFill/>
        </p:spPr>
        <p:txBody>
          <a:bodyPr wrap="square" lIns="0" tIns="0" rIns="0" bIns="0" rtlCol="0">
            <a:noAutofit/>
          </a:bodyPr>
          <a:lstStyle/>
          <a:p>
            <a:pPr marL="0" marR="0" indent="-274320" algn="l" defTabSz="914400" rtl="0" eaLnBrk="1" fontAlgn="auto" latinLnBrk="0" hangingPunct="1">
              <a:lnSpc>
                <a:spcPct val="100000"/>
              </a:lnSpc>
              <a:spcBef>
                <a:spcPts val="0"/>
              </a:spcBef>
              <a:spcAft>
                <a:spcPts val="0"/>
              </a:spcAft>
              <a:buClrTx/>
              <a:buSzTx/>
              <a:buFontTx/>
              <a:buNone/>
              <a:tabLst/>
              <a:defRPr/>
            </a:pPr>
            <a:r>
              <a:rPr lang="en-US" sz="900" kern="1200" baseline="0" dirty="0">
                <a:solidFill>
                  <a:srgbClr val="5F5F5F"/>
                </a:solidFill>
                <a:latin typeface="Myriad Pro Light" panose="020B0403030403020204" pitchFamily="34" charset="0"/>
              </a:rPr>
              <a:t>Training required to reach next level</a:t>
            </a:r>
            <a:endParaRPr lang="en-US" sz="900" kern="1200" dirty="0">
              <a:solidFill>
                <a:srgbClr val="5F5F5F"/>
              </a:solidFill>
              <a:latin typeface="Myriad Pro Light" panose="020B0403030403020204" pitchFamily="34" charset="0"/>
            </a:endParaRPr>
          </a:p>
        </p:txBody>
      </p:sp>
      <p:sp>
        <p:nvSpPr>
          <p:cNvPr id="19" name="TextBox 18"/>
          <p:cNvSpPr txBox="1"/>
          <p:nvPr/>
        </p:nvSpPr>
        <p:spPr>
          <a:xfrm>
            <a:off x="737133" y="5486400"/>
            <a:ext cx="7309587" cy="276999"/>
          </a:xfrm>
          <a:prstGeom prst="rect">
            <a:avLst/>
          </a:prstGeom>
          <a:noFill/>
        </p:spPr>
        <p:txBody>
          <a:bodyPr wrap="square" rtlCol="0">
            <a:spAutoFit/>
          </a:bodyPr>
          <a:lstStyle/>
          <a:p>
            <a:r>
              <a:rPr lang="en-US" sz="1200" dirty="0">
                <a:latin typeface="Corbel" panose="020B0503020204020204" pitchFamily="34" charset="0"/>
              </a:rPr>
              <a:t>*FDIC’s Loan Analysis School is an acceptable alternative.</a:t>
            </a:r>
          </a:p>
        </p:txBody>
      </p:sp>
      <p:pic>
        <p:nvPicPr>
          <p:cNvPr id="1026" name="Picture 2" descr="https://www.csbs.org/development/efsbs/PublishingImages/CSBS%20Certified%20Credit%20Examiner%20Logo%20big.jpg"/>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7143005" y="2304485"/>
            <a:ext cx="1267753" cy="957858"/>
          </a:xfrm>
          <a:prstGeom prst="rect">
            <a:avLst/>
          </a:prstGeom>
          <a:noFill/>
          <a:extLst>
            <a:ext uri="{909E8E84-426E-40DD-AFC4-6F175D3DCCD1}">
              <a14:hiddenFill xmlns:a14="http://schemas.microsoft.com/office/drawing/2010/main">
                <a:solidFill>
                  <a:srgbClr val="FFFFFF"/>
                </a:solidFill>
              </a14:hiddenFill>
            </a:ext>
          </a:extLst>
        </p:spPr>
      </p:pic>
      <p:sp>
        <p:nvSpPr>
          <p:cNvPr id="28" name="TextBox 27"/>
          <p:cNvSpPr txBox="1"/>
          <p:nvPr/>
        </p:nvSpPr>
        <p:spPr>
          <a:xfrm>
            <a:off x="120126" y="0"/>
            <a:ext cx="7717716" cy="553998"/>
          </a:xfrm>
          <a:prstGeom prst="rect">
            <a:avLst/>
          </a:prstGeom>
          <a:noFill/>
        </p:spPr>
        <p:txBody>
          <a:bodyPr wrap="square" rtlCol="0">
            <a:spAutoFit/>
          </a:bodyPr>
          <a:lstStyle/>
          <a:p>
            <a:r>
              <a:rPr lang="en-US" sz="1500" b="1" dirty="0">
                <a:solidFill>
                  <a:srgbClr val="1C2674"/>
                </a:solidFill>
                <a:latin typeface="Corbel" panose="020B0503020204020204" pitchFamily="34" charset="0"/>
                <a:cs typeface="Arial" panose="020B0604020202020204" pitchFamily="34" charset="0"/>
              </a:rPr>
              <a:t>1.0: Bank Examiner / Financial Institutions</a:t>
            </a:r>
            <a:r>
              <a:rPr lang="en-US" sz="1500" b="1" baseline="0" dirty="0">
                <a:solidFill>
                  <a:srgbClr val="1C2674"/>
                </a:solidFill>
                <a:latin typeface="Corbel" panose="020B0503020204020204" pitchFamily="34" charset="0"/>
                <a:cs typeface="Arial" panose="020B0604020202020204" pitchFamily="34" charset="0"/>
              </a:rPr>
              <a:t> Examiner I / Bank Assistant Examiner / Senior Assistant Examiner / Financial Examiner II/III</a:t>
            </a:r>
            <a:endParaRPr lang="en-US" sz="1500" b="1" dirty="0">
              <a:solidFill>
                <a:srgbClr val="1C2674"/>
              </a:solidFill>
              <a:latin typeface="Corbel" panose="020B0503020204020204" pitchFamily="34" charset="0"/>
              <a:cs typeface="Arial" panose="020B0604020202020204" pitchFamily="34" charset="0"/>
            </a:endParaRPr>
          </a:p>
        </p:txBody>
      </p:sp>
    </p:spTree>
    <p:extLst>
      <p:ext uri="{BB962C8B-B14F-4D97-AF65-F5344CB8AC3E}">
        <p14:creationId xmlns:p14="http://schemas.microsoft.com/office/powerpoint/2010/main" val="30122928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Diagram 2"/>
          <p:cNvGraphicFramePr/>
          <p:nvPr>
            <p:extLst>
              <p:ext uri="{D42A27DB-BD31-4B8C-83A1-F6EECF244321}">
                <p14:modId xmlns:p14="http://schemas.microsoft.com/office/powerpoint/2010/main" val="4201452383"/>
              </p:ext>
            </p:extLst>
          </p:nvPr>
        </p:nvGraphicFramePr>
        <p:xfrm>
          <a:off x="304800" y="762000"/>
          <a:ext cx="8458200" cy="5638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4" name="Table 3"/>
          <p:cNvGraphicFramePr>
            <a:graphicFrameLocks noGrp="1"/>
          </p:cNvGraphicFramePr>
          <p:nvPr>
            <p:extLst>
              <p:ext uri="{D42A27DB-BD31-4B8C-83A1-F6EECF244321}">
                <p14:modId xmlns:p14="http://schemas.microsoft.com/office/powerpoint/2010/main" val="3249143146"/>
              </p:ext>
            </p:extLst>
          </p:nvPr>
        </p:nvGraphicFramePr>
        <p:xfrm>
          <a:off x="1981200" y="3124200"/>
          <a:ext cx="5105400" cy="1097280"/>
        </p:xfrm>
        <a:graphic>
          <a:graphicData uri="http://schemas.openxmlformats.org/drawingml/2006/table">
            <a:tbl>
              <a:tblPr firstRow="1" bandRow="1">
                <a:tableStyleId>{5C22544A-7EE6-4342-B048-85BDC9FD1C3A}</a:tableStyleId>
              </a:tblPr>
              <a:tblGrid>
                <a:gridCol w="2552700">
                  <a:extLst>
                    <a:ext uri="{9D8B030D-6E8A-4147-A177-3AD203B41FA5}">
                      <a16:colId xmlns:a16="http://schemas.microsoft.com/office/drawing/2014/main" val="20000"/>
                    </a:ext>
                  </a:extLst>
                </a:gridCol>
                <a:gridCol w="2552700">
                  <a:extLst>
                    <a:ext uri="{9D8B030D-6E8A-4147-A177-3AD203B41FA5}">
                      <a16:colId xmlns:a16="http://schemas.microsoft.com/office/drawing/2014/main" val="20001"/>
                    </a:ext>
                  </a:extLst>
                </a:gridCol>
              </a:tblGrid>
              <a:tr h="37084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a:solidFill>
                            <a:srgbClr val="333333"/>
                          </a:solidFill>
                          <a:latin typeface="Corbel" panose="020B0503020204020204" pitchFamily="34" charset="0"/>
                          <a:cs typeface="Arial" panose="020B0604020202020204" pitchFamily="34" charset="0"/>
                        </a:rPr>
                        <a:t>Effectively adheres to examination procedures and policies</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a:solidFill>
                            <a:srgbClr val="333333"/>
                          </a:solidFill>
                          <a:latin typeface="Corbel" panose="020B0503020204020204" pitchFamily="34" charset="0"/>
                          <a:cs typeface="Arial" panose="020B0604020202020204" pitchFamily="34" charset="0"/>
                        </a:rPr>
                        <a:t>Effectively organizes assignments</a:t>
                      </a:r>
                    </a:p>
                  </a:txBody>
                  <a:tcPr>
                    <a:solidFill>
                      <a:schemeClr val="bg1">
                        <a:lumMod val="85000"/>
                      </a:schemeClr>
                    </a:solidFill>
                  </a:tcPr>
                </a:tc>
                <a:extLst>
                  <a:ext uri="{0D108BD9-81ED-4DB2-BD59-A6C34878D82A}">
                    <a16:rowId xmlns:a16="http://schemas.microsoft.com/office/drawing/2014/main" val="10000"/>
                  </a:ext>
                </a:extLst>
              </a:tr>
              <a:tr h="37084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1" dirty="0">
                          <a:solidFill>
                            <a:srgbClr val="333333"/>
                          </a:solidFill>
                          <a:latin typeface="Corbel" panose="020B0503020204020204" pitchFamily="34" charset="0"/>
                          <a:cs typeface="Arial" panose="020B0604020202020204" pitchFamily="34" charset="0"/>
                        </a:rPr>
                        <a:t>Ensures pre-examination planning and requests are successfully completed in a timely manner</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1" dirty="0">
                          <a:solidFill>
                            <a:srgbClr val="333333"/>
                          </a:solidFill>
                          <a:latin typeface="Corbel" panose="020B0503020204020204" pitchFamily="34" charset="0"/>
                          <a:cs typeface="Arial" panose="020B0604020202020204" pitchFamily="34" charset="0"/>
                        </a:rPr>
                        <a:t>Organizes and effectively documents </a:t>
                      </a:r>
                      <a:r>
                        <a:rPr lang="en-US" sz="1200" b="1" dirty="0" err="1">
                          <a:solidFill>
                            <a:srgbClr val="333333"/>
                          </a:solidFill>
                          <a:latin typeface="Corbel" panose="020B0503020204020204" pitchFamily="34" charset="0"/>
                          <a:cs typeface="Arial" panose="020B0604020202020204" pitchFamily="34" charset="0"/>
                        </a:rPr>
                        <a:t>workpapers</a:t>
                      </a:r>
                      <a:r>
                        <a:rPr lang="en-US" sz="1200" b="1" dirty="0">
                          <a:solidFill>
                            <a:srgbClr val="333333"/>
                          </a:solidFill>
                          <a:latin typeface="Corbel" panose="020B0503020204020204" pitchFamily="34" charset="0"/>
                          <a:cs typeface="Arial" panose="020B0604020202020204" pitchFamily="34" charset="0"/>
                        </a:rPr>
                        <a:t> according to prescribed procedures</a:t>
                      </a:r>
                      <a:endParaRPr lang="en-US" sz="1200" b="1" dirty="0">
                        <a:solidFill>
                          <a:srgbClr val="333333"/>
                        </a:solidFill>
                        <a:latin typeface="Corbel" panose="020B0503020204020204" pitchFamily="34" charset="0"/>
                      </a:endParaRPr>
                    </a:p>
                  </a:txBody>
                  <a:tcPr>
                    <a:solidFill>
                      <a:schemeClr val="bg1">
                        <a:lumMod val="85000"/>
                      </a:schemeClr>
                    </a:solidFill>
                  </a:tcPr>
                </a:tc>
                <a:extLst>
                  <a:ext uri="{0D108BD9-81ED-4DB2-BD59-A6C34878D82A}">
                    <a16:rowId xmlns:a16="http://schemas.microsoft.com/office/drawing/2014/main" val="10001"/>
                  </a:ext>
                </a:extLst>
              </a:tr>
            </a:tbl>
          </a:graphicData>
        </a:graphic>
      </p:graphicFrame>
      <p:sp>
        <p:nvSpPr>
          <p:cNvPr id="5" name="Rectangle 4"/>
          <p:cNvSpPr/>
          <p:nvPr/>
        </p:nvSpPr>
        <p:spPr>
          <a:xfrm>
            <a:off x="198120" y="0"/>
            <a:ext cx="7536180" cy="6096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b="1" dirty="0">
                <a:solidFill>
                  <a:srgbClr val="1C2674"/>
                </a:solidFill>
                <a:latin typeface="Corbel" panose="020B0503020204020204" pitchFamily="34" charset="0"/>
                <a:cs typeface="Arial" panose="020B0604020202020204" pitchFamily="34" charset="0"/>
              </a:rPr>
              <a:t>Competency 1: TECHNICAL</a:t>
            </a:r>
          </a:p>
        </p:txBody>
      </p:sp>
      <p:sp>
        <p:nvSpPr>
          <p:cNvPr id="6" name="TextBox 5">
            <a:hlinkClick r:id="rId7" action="ppaction://hlinksldjump"/>
          </p:cNvPr>
          <p:cNvSpPr txBox="1"/>
          <p:nvPr/>
        </p:nvSpPr>
        <p:spPr>
          <a:xfrm>
            <a:off x="6553200" y="6488430"/>
            <a:ext cx="2362200" cy="307777"/>
          </a:xfrm>
          <a:prstGeom prst="rect">
            <a:avLst/>
          </a:prstGeom>
          <a:noFill/>
        </p:spPr>
        <p:txBody>
          <a:bodyPr wrap="square" rtlCol="0">
            <a:spAutoFit/>
          </a:bodyPr>
          <a:lstStyle/>
          <a:p>
            <a:r>
              <a:rPr lang="en-US" sz="1400" b="1" dirty="0">
                <a:solidFill>
                  <a:srgbClr val="1C2674"/>
                </a:solidFill>
                <a:effectLst>
                  <a:outerShdw blurRad="38100" dist="38100" dir="2700000" algn="tl">
                    <a:srgbClr val="000000">
                      <a:alpha val="43137"/>
                    </a:srgbClr>
                  </a:outerShdw>
                </a:effectLst>
                <a:latin typeface="Corbel" panose="020B0503020204020204" pitchFamily="34" charset="0"/>
              </a:rPr>
              <a:t>BACK TO COMPETENCIES</a:t>
            </a:r>
          </a:p>
        </p:txBody>
      </p:sp>
      <p:sp>
        <p:nvSpPr>
          <p:cNvPr id="2" name="Rectangle 1">
            <a:hlinkClick r:id="rId8"/>
          </p:cNvPr>
          <p:cNvSpPr/>
          <p:nvPr/>
        </p:nvSpPr>
        <p:spPr>
          <a:xfrm>
            <a:off x="5029200" y="1600200"/>
            <a:ext cx="914400" cy="4572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Myriad Pro Light" panose="020B0403030403020204" pitchFamily="34" charset="0"/>
            </a:endParaRPr>
          </a:p>
        </p:txBody>
      </p:sp>
    </p:spTree>
    <p:extLst>
      <p:ext uri="{BB962C8B-B14F-4D97-AF65-F5344CB8AC3E}">
        <p14:creationId xmlns:p14="http://schemas.microsoft.com/office/powerpoint/2010/main" val="257761963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98120" y="0"/>
            <a:ext cx="7581900" cy="5334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b="1" dirty="0">
                <a:solidFill>
                  <a:srgbClr val="1C2674"/>
                </a:solidFill>
                <a:latin typeface="Corbel" panose="020B0503020204020204" pitchFamily="34" charset="0"/>
                <a:cs typeface="Arial" panose="020B0604020202020204" pitchFamily="34" charset="0"/>
              </a:rPr>
              <a:t>Competency 2: CONCEPTUAL</a:t>
            </a:r>
          </a:p>
        </p:txBody>
      </p:sp>
      <p:graphicFrame>
        <p:nvGraphicFramePr>
          <p:cNvPr id="4" name="Table 3"/>
          <p:cNvGraphicFramePr>
            <a:graphicFrameLocks noGrp="1"/>
          </p:cNvGraphicFramePr>
          <p:nvPr>
            <p:extLst>
              <p:ext uri="{D42A27DB-BD31-4B8C-83A1-F6EECF244321}">
                <p14:modId xmlns:p14="http://schemas.microsoft.com/office/powerpoint/2010/main" val="1599752696"/>
              </p:ext>
            </p:extLst>
          </p:nvPr>
        </p:nvGraphicFramePr>
        <p:xfrm>
          <a:off x="1600200" y="4343400"/>
          <a:ext cx="6096000" cy="370840"/>
        </p:xfrm>
        <a:graphic>
          <a:graphicData uri="http://schemas.openxmlformats.org/drawingml/2006/table">
            <a:tbl>
              <a:tblPr firstRow="1" bandRow="1">
                <a:tableStyleId>{5C22544A-7EE6-4342-B048-85BDC9FD1C3A}</a:tableStyleId>
              </a:tblPr>
              <a:tblGrid>
                <a:gridCol w="3048000">
                  <a:extLst>
                    <a:ext uri="{9D8B030D-6E8A-4147-A177-3AD203B41FA5}">
                      <a16:colId xmlns:a16="http://schemas.microsoft.com/office/drawing/2014/main" val="20000"/>
                    </a:ext>
                  </a:extLst>
                </a:gridCol>
                <a:gridCol w="3048000">
                  <a:extLst>
                    <a:ext uri="{9D8B030D-6E8A-4147-A177-3AD203B41FA5}">
                      <a16:colId xmlns:a16="http://schemas.microsoft.com/office/drawing/2014/main" val="20001"/>
                    </a:ext>
                  </a:extLst>
                </a:gridCol>
              </a:tblGrid>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900" dirty="0">
                          <a:solidFill>
                            <a:schemeClr val="tx1"/>
                          </a:solidFill>
                          <a:latin typeface="Arial" panose="020B0604020202020204" pitchFamily="34" charset="0"/>
                          <a:cs typeface="Arial" panose="020B0604020202020204" pitchFamily="34" charset="0"/>
                        </a:rPr>
                        <a:t>Effectively follows established examination procedures to collect and analyze data</a:t>
                      </a:r>
                    </a:p>
                  </a:txBody>
                  <a:tcPr>
                    <a:solidFill>
                      <a:schemeClr val="bg1">
                        <a:lumMod val="85000"/>
                      </a:schemeClr>
                    </a:solidFill>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en-US" sz="900" dirty="0">
                          <a:solidFill>
                            <a:schemeClr val="tx1"/>
                          </a:solidFill>
                          <a:latin typeface="Arial" panose="020B0604020202020204" pitchFamily="34" charset="0"/>
                          <a:cs typeface="Arial" panose="020B0604020202020204" pitchFamily="34" charset="0"/>
                        </a:rPr>
                        <a:t>Develops correct conclusions from collected data</a:t>
                      </a:r>
                    </a:p>
                  </a:txBody>
                  <a:tcPr>
                    <a:solidFill>
                      <a:schemeClr val="bg1">
                        <a:lumMod val="85000"/>
                      </a:schemeClr>
                    </a:solidFill>
                  </a:tcPr>
                </a:tc>
                <a:extLst>
                  <a:ext uri="{0D108BD9-81ED-4DB2-BD59-A6C34878D82A}">
                    <a16:rowId xmlns:a16="http://schemas.microsoft.com/office/drawing/2014/main" val="10000"/>
                  </a:ext>
                </a:extLst>
              </a:tr>
            </a:tbl>
          </a:graphicData>
        </a:graphic>
      </p:graphicFrame>
      <p:graphicFrame>
        <p:nvGraphicFramePr>
          <p:cNvPr id="5" name="Diagram 4"/>
          <p:cNvGraphicFramePr/>
          <p:nvPr>
            <p:extLst>
              <p:ext uri="{D42A27DB-BD31-4B8C-83A1-F6EECF244321}">
                <p14:modId xmlns:p14="http://schemas.microsoft.com/office/powerpoint/2010/main" val="1042934774"/>
              </p:ext>
            </p:extLst>
          </p:nvPr>
        </p:nvGraphicFramePr>
        <p:xfrm>
          <a:off x="304800" y="762000"/>
          <a:ext cx="8458200" cy="564184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6" name="Table 5"/>
          <p:cNvGraphicFramePr>
            <a:graphicFrameLocks noGrp="1"/>
          </p:cNvGraphicFramePr>
          <p:nvPr>
            <p:extLst>
              <p:ext uri="{D42A27DB-BD31-4B8C-83A1-F6EECF244321}">
                <p14:modId xmlns:p14="http://schemas.microsoft.com/office/powerpoint/2010/main" val="1086043692"/>
              </p:ext>
            </p:extLst>
          </p:nvPr>
        </p:nvGraphicFramePr>
        <p:xfrm>
          <a:off x="2362200" y="3288030"/>
          <a:ext cx="4343400" cy="640080"/>
        </p:xfrm>
        <a:graphic>
          <a:graphicData uri="http://schemas.openxmlformats.org/drawingml/2006/table">
            <a:tbl>
              <a:tblPr firstRow="1" bandRow="1">
                <a:tableStyleId>{5C22544A-7EE6-4342-B048-85BDC9FD1C3A}</a:tableStyleId>
              </a:tblPr>
              <a:tblGrid>
                <a:gridCol w="2171700">
                  <a:extLst>
                    <a:ext uri="{9D8B030D-6E8A-4147-A177-3AD203B41FA5}">
                      <a16:colId xmlns:a16="http://schemas.microsoft.com/office/drawing/2014/main" val="20000"/>
                    </a:ext>
                  </a:extLst>
                </a:gridCol>
                <a:gridCol w="2171700">
                  <a:extLst>
                    <a:ext uri="{9D8B030D-6E8A-4147-A177-3AD203B41FA5}">
                      <a16:colId xmlns:a16="http://schemas.microsoft.com/office/drawing/2014/main" val="20001"/>
                    </a:ext>
                  </a:extLst>
                </a:gridCol>
              </a:tblGrid>
              <a:tr h="42418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a:solidFill>
                            <a:srgbClr val="333333"/>
                          </a:solidFill>
                          <a:latin typeface="Corbel" panose="020B0503020204020204" pitchFamily="34" charset="0"/>
                          <a:cs typeface="Arial" panose="020B0604020202020204" pitchFamily="34" charset="0"/>
                        </a:rPr>
                        <a:t>Effectively follows established examination procedures to collect and analyze data</a:t>
                      </a:r>
                    </a:p>
                  </a:txBody>
                  <a:tcPr anchor="ctr">
                    <a:solidFill>
                      <a:schemeClr val="bg1">
                        <a:lumMod val="85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a:solidFill>
                            <a:srgbClr val="333333"/>
                          </a:solidFill>
                          <a:latin typeface="Corbel" panose="020B0503020204020204" pitchFamily="34" charset="0"/>
                          <a:cs typeface="Arial" panose="020B0604020202020204" pitchFamily="34" charset="0"/>
                        </a:rPr>
                        <a:t>Develops correct conclusions from collected data</a:t>
                      </a:r>
                    </a:p>
                  </a:txBody>
                  <a:tcPr anchor="ctr">
                    <a:solidFill>
                      <a:schemeClr val="bg1">
                        <a:lumMod val="85000"/>
                      </a:schemeClr>
                    </a:solidFill>
                  </a:tcPr>
                </a:tc>
                <a:extLst>
                  <a:ext uri="{0D108BD9-81ED-4DB2-BD59-A6C34878D82A}">
                    <a16:rowId xmlns:a16="http://schemas.microsoft.com/office/drawing/2014/main" val="10000"/>
                  </a:ext>
                </a:extLst>
              </a:tr>
            </a:tbl>
          </a:graphicData>
        </a:graphic>
      </p:graphicFrame>
      <p:sp>
        <p:nvSpPr>
          <p:cNvPr id="7" name="TextBox 6">
            <a:hlinkClick r:id="rId7" action="ppaction://hlinksldjump"/>
          </p:cNvPr>
          <p:cNvSpPr txBox="1"/>
          <p:nvPr/>
        </p:nvSpPr>
        <p:spPr>
          <a:xfrm>
            <a:off x="6598920" y="6488430"/>
            <a:ext cx="2362200" cy="307777"/>
          </a:xfrm>
          <a:prstGeom prst="rect">
            <a:avLst/>
          </a:prstGeom>
          <a:noFill/>
        </p:spPr>
        <p:txBody>
          <a:bodyPr wrap="square" rtlCol="0">
            <a:spAutoFit/>
          </a:bodyPr>
          <a:lstStyle/>
          <a:p>
            <a:r>
              <a:rPr lang="en-US" sz="1400" b="1" dirty="0">
                <a:solidFill>
                  <a:srgbClr val="1C2674"/>
                </a:solidFill>
                <a:effectLst>
                  <a:outerShdw blurRad="38100" dist="38100" dir="2700000" algn="tl">
                    <a:srgbClr val="000000">
                      <a:alpha val="43137"/>
                    </a:srgbClr>
                  </a:outerShdw>
                </a:effectLst>
                <a:latin typeface="Corbel" panose="020B0503020204020204" pitchFamily="34" charset="0"/>
              </a:rPr>
              <a:t>BACK TO COMPETENCIES</a:t>
            </a:r>
          </a:p>
        </p:txBody>
      </p:sp>
      <p:sp>
        <p:nvSpPr>
          <p:cNvPr id="11" name="Rectangle 10"/>
          <p:cNvSpPr/>
          <p:nvPr/>
        </p:nvSpPr>
        <p:spPr>
          <a:xfrm>
            <a:off x="4800600" y="5562600"/>
            <a:ext cx="3733800" cy="5334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orbel" panose="020B0503020204020204" pitchFamily="34" charset="0"/>
            </a:endParaRPr>
          </a:p>
        </p:txBody>
      </p:sp>
    </p:spTree>
    <p:extLst>
      <p:ext uri="{BB962C8B-B14F-4D97-AF65-F5344CB8AC3E}">
        <p14:creationId xmlns:p14="http://schemas.microsoft.com/office/powerpoint/2010/main" val="297609009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98120" y="0"/>
            <a:ext cx="7650480" cy="5334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b="1" dirty="0">
                <a:solidFill>
                  <a:srgbClr val="1C2674"/>
                </a:solidFill>
                <a:latin typeface="Corbel" panose="020B0503020204020204" pitchFamily="34" charset="0"/>
                <a:cs typeface="Arial" panose="020B0604020202020204" pitchFamily="34" charset="0"/>
              </a:rPr>
              <a:t>Competency 3: LEGAL/COMPLIANCE</a:t>
            </a:r>
          </a:p>
        </p:txBody>
      </p:sp>
      <p:graphicFrame>
        <p:nvGraphicFramePr>
          <p:cNvPr id="8" name="Diagram 7"/>
          <p:cNvGraphicFramePr/>
          <p:nvPr>
            <p:extLst>
              <p:ext uri="{D42A27DB-BD31-4B8C-83A1-F6EECF244321}">
                <p14:modId xmlns:p14="http://schemas.microsoft.com/office/powerpoint/2010/main" val="3818482196"/>
              </p:ext>
            </p:extLst>
          </p:nvPr>
        </p:nvGraphicFramePr>
        <p:xfrm>
          <a:off x="323850" y="891540"/>
          <a:ext cx="8458200" cy="564184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0" name="TextBox 9">
            <a:hlinkClick r:id="rId7" action="ppaction://hlinksldjump"/>
          </p:cNvPr>
          <p:cNvSpPr txBox="1"/>
          <p:nvPr/>
        </p:nvSpPr>
        <p:spPr>
          <a:xfrm>
            <a:off x="6621780" y="6534150"/>
            <a:ext cx="2362200" cy="307777"/>
          </a:xfrm>
          <a:prstGeom prst="rect">
            <a:avLst/>
          </a:prstGeom>
          <a:noFill/>
        </p:spPr>
        <p:txBody>
          <a:bodyPr wrap="square" rtlCol="0">
            <a:spAutoFit/>
          </a:bodyPr>
          <a:lstStyle/>
          <a:p>
            <a:r>
              <a:rPr lang="en-US" sz="1400" b="1" dirty="0">
                <a:solidFill>
                  <a:srgbClr val="1C2674"/>
                </a:solidFill>
                <a:effectLst>
                  <a:outerShdw blurRad="38100" dist="38100" dir="2700000" algn="tl">
                    <a:srgbClr val="000000">
                      <a:alpha val="43137"/>
                    </a:srgbClr>
                  </a:outerShdw>
                </a:effectLst>
                <a:latin typeface="Corbel" panose="020B0503020204020204" pitchFamily="34" charset="0"/>
              </a:rPr>
              <a:t>BACK TO COMPETENCIES</a:t>
            </a:r>
          </a:p>
        </p:txBody>
      </p:sp>
      <p:graphicFrame>
        <p:nvGraphicFramePr>
          <p:cNvPr id="9" name="Table 8"/>
          <p:cNvGraphicFramePr>
            <a:graphicFrameLocks noGrp="1"/>
          </p:cNvGraphicFramePr>
          <p:nvPr>
            <p:extLst>
              <p:ext uri="{D42A27DB-BD31-4B8C-83A1-F6EECF244321}">
                <p14:modId xmlns:p14="http://schemas.microsoft.com/office/powerpoint/2010/main" val="307441864"/>
              </p:ext>
            </p:extLst>
          </p:nvPr>
        </p:nvGraphicFramePr>
        <p:xfrm>
          <a:off x="2377440" y="3503930"/>
          <a:ext cx="4343400" cy="457200"/>
        </p:xfrm>
        <a:graphic>
          <a:graphicData uri="http://schemas.openxmlformats.org/drawingml/2006/table">
            <a:tbl>
              <a:tblPr firstRow="1" bandRow="1">
                <a:tableStyleId>{5C22544A-7EE6-4342-B048-85BDC9FD1C3A}</a:tableStyleId>
              </a:tblPr>
              <a:tblGrid>
                <a:gridCol w="4343400">
                  <a:extLst>
                    <a:ext uri="{9D8B030D-6E8A-4147-A177-3AD203B41FA5}">
                      <a16:colId xmlns:a16="http://schemas.microsoft.com/office/drawing/2014/main" val="20000"/>
                    </a:ext>
                  </a:extLst>
                </a:gridCol>
              </a:tblGrid>
              <a:tr h="42418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a:solidFill>
                            <a:srgbClr val="333333"/>
                          </a:solidFill>
                          <a:latin typeface="Corbel" panose="020B0503020204020204" pitchFamily="34" charset="0"/>
                          <a:cs typeface="Arial" panose="020B0604020202020204" pitchFamily="34" charset="0"/>
                        </a:rPr>
                        <a:t>Effectively demonstrates knowledge of policies, procedures, laws, rules and regulations</a:t>
                      </a:r>
                    </a:p>
                  </a:txBody>
                  <a:tcPr anchor="ctr">
                    <a:solidFill>
                      <a:schemeClr val="bg1">
                        <a:lumMod val="85000"/>
                      </a:schemeClr>
                    </a:solidFill>
                  </a:tcPr>
                </a:tc>
                <a:extLst>
                  <a:ext uri="{0D108BD9-81ED-4DB2-BD59-A6C34878D82A}">
                    <a16:rowId xmlns:a16="http://schemas.microsoft.com/office/drawing/2014/main" val="10000"/>
                  </a:ext>
                </a:extLst>
              </a:tr>
            </a:tbl>
          </a:graphicData>
        </a:graphic>
      </p:graphicFrame>
    </p:spTree>
    <p:extLst>
      <p:ext uri="{BB962C8B-B14F-4D97-AF65-F5344CB8AC3E}">
        <p14:creationId xmlns:p14="http://schemas.microsoft.com/office/powerpoint/2010/main" val="147824685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98120" y="0"/>
            <a:ext cx="7600950" cy="5334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b="1" dirty="0">
                <a:solidFill>
                  <a:srgbClr val="1C2674"/>
                </a:solidFill>
                <a:latin typeface="Corbel" panose="020B0503020204020204" pitchFamily="34" charset="0"/>
                <a:cs typeface="Arial" panose="020B0604020202020204" pitchFamily="34" charset="0"/>
              </a:rPr>
              <a:t>Competency 4: HUMAN RELATIONS</a:t>
            </a:r>
          </a:p>
        </p:txBody>
      </p:sp>
      <p:graphicFrame>
        <p:nvGraphicFramePr>
          <p:cNvPr id="3" name="Diagram 2"/>
          <p:cNvGraphicFramePr/>
          <p:nvPr>
            <p:extLst>
              <p:ext uri="{D42A27DB-BD31-4B8C-83A1-F6EECF244321}">
                <p14:modId xmlns:p14="http://schemas.microsoft.com/office/powerpoint/2010/main" val="1094342609"/>
              </p:ext>
            </p:extLst>
          </p:nvPr>
        </p:nvGraphicFramePr>
        <p:xfrm>
          <a:off x="327660" y="838200"/>
          <a:ext cx="8458200" cy="5638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4" name="Table 3"/>
          <p:cNvGraphicFramePr>
            <a:graphicFrameLocks noGrp="1"/>
          </p:cNvGraphicFramePr>
          <p:nvPr>
            <p:extLst>
              <p:ext uri="{D42A27DB-BD31-4B8C-83A1-F6EECF244321}">
                <p14:modId xmlns:p14="http://schemas.microsoft.com/office/powerpoint/2010/main" val="3656386199"/>
              </p:ext>
            </p:extLst>
          </p:nvPr>
        </p:nvGraphicFramePr>
        <p:xfrm>
          <a:off x="1699260" y="3017520"/>
          <a:ext cx="5715000" cy="1463040"/>
        </p:xfrm>
        <a:graphic>
          <a:graphicData uri="http://schemas.openxmlformats.org/drawingml/2006/table">
            <a:tbl>
              <a:tblPr firstRow="1" bandRow="1">
                <a:tableStyleId>{5C22544A-7EE6-4342-B048-85BDC9FD1C3A}</a:tableStyleId>
              </a:tblPr>
              <a:tblGrid>
                <a:gridCol w="2857500">
                  <a:extLst>
                    <a:ext uri="{9D8B030D-6E8A-4147-A177-3AD203B41FA5}">
                      <a16:colId xmlns:a16="http://schemas.microsoft.com/office/drawing/2014/main" val="20000"/>
                    </a:ext>
                  </a:extLst>
                </a:gridCol>
                <a:gridCol w="2857500">
                  <a:extLst>
                    <a:ext uri="{9D8B030D-6E8A-4147-A177-3AD203B41FA5}">
                      <a16:colId xmlns:a16="http://schemas.microsoft.com/office/drawing/2014/main" val="20001"/>
                    </a:ext>
                  </a:extLst>
                </a:gridCol>
              </a:tblGrid>
              <a:tr h="37084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a:solidFill>
                            <a:srgbClr val="333333"/>
                          </a:solidFill>
                          <a:latin typeface="Corbel" panose="020B0503020204020204" pitchFamily="34" charset="0"/>
                          <a:cs typeface="Arial" panose="020B0604020202020204" pitchFamily="34" charset="0"/>
                        </a:rPr>
                        <a:t>Effectively and clearly communicates with financial institution personnel to obtain information</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a:solidFill>
                            <a:srgbClr val="333333"/>
                          </a:solidFill>
                          <a:latin typeface="Corbel" panose="020B0503020204020204" pitchFamily="34" charset="0"/>
                          <a:cs typeface="Arial" panose="020B0604020202020204" pitchFamily="34" charset="0"/>
                        </a:rPr>
                        <a:t>Effectively and clearly communicates examination findings to supervisory personnel</a:t>
                      </a:r>
                    </a:p>
                  </a:txBody>
                  <a:tcPr anchor="ctr">
                    <a:solidFill>
                      <a:schemeClr val="bg1">
                        <a:lumMod val="85000"/>
                      </a:schemeClr>
                    </a:solidFill>
                  </a:tcPr>
                </a:tc>
                <a:extLst>
                  <a:ext uri="{0D108BD9-81ED-4DB2-BD59-A6C34878D82A}">
                    <a16:rowId xmlns:a16="http://schemas.microsoft.com/office/drawing/2014/main" val="10000"/>
                  </a:ext>
                </a:extLst>
              </a:tr>
              <a:tr h="37084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1" dirty="0">
                          <a:solidFill>
                            <a:srgbClr val="333333"/>
                          </a:solidFill>
                          <a:latin typeface="Corbel" panose="020B0503020204020204" pitchFamily="34" charset="0"/>
                          <a:cs typeface="Arial" panose="020B0604020202020204" pitchFamily="34" charset="0"/>
                        </a:rPr>
                        <a:t>Effectively prepares written comments that are accurate, grammatically correct, logically arranged, and factually support any conclusions drawn</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1" dirty="0">
                          <a:solidFill>
                            <a:srgbClr val="333333"/>
                          </a:solidFill>
                          <a:latin typeface="Corbel" panose="020B0503020204020204" pitchFamily="34" charset="0"/>
                          <a:cs typeface="Arial" panose="020B0604020202020204" pitchFamily="34" charset="0"/>
                        </a:rPr>
                        <a:t>Works effectively with others to achieve common goals</a:t>
                      </a:r>
                      <a:endParaRPr lang="en-US" sz="1200" b="1" dirty="0">
                        <a:solidFill>
                          <a:srgbClr val="333333"/>
                        </a:solidFill>
                        <a:latin typeface="Corbel" panose="020B0503020204020204" pitchFamily="34" charset="0"/>
                      </a:endParaRPr>
                    </a:p>
                  </a:txBody>
                  <a:tcPr anchor="ctr">
                    <a:solidFill>
                      <a:schemeClr val="bg1">
                        <a:lumMod val="85000"/>
                      </a:schemeClr>
                    </a:solidFill>
                  </a:tcPr>
                </a:tc>
                <a:extLst>
                  <a:ext uri="{0D108BD9-81ED-4DB2-BD59-A6C34878D82A}">
                    <a16:rowId xmlns:a16="http://schemas.microsoft.com/office/drawing/2014/main" val="10001"/>
                  </a:ext>
                </a:extLst>
              </a:tr>
            </a:tbl>
          </a:graphicData>
        </a:graphic>
      </p:graphicFrame>
      <p:sp>
        <p:nvSpPr>
          <p:cNvPr id="5" name="TextBox 4">
            <a:hlinkClick r:id="rId7" action="ppaction://hlinksldjump"/>
          </p:cNvPr>
          <p:cNvSpPr txBox="1"/>
          <p:nvPr/>
        </p:nvSpPr>
        <p:spPr>
          <a:xfrm>
            <a:off x="6617970" y="6511290"/>
            <a:ext cx="2362200" cy="307777"/>
          </a:xfrm>
          <a:prstGeom prst="rect">
            <a:avLst/>
          </a:prstGeom>
          <a:noFill/>
        </p:spPr>
        <p:txBody>
          <a:bodyPr wrap="square" rtlCol="0">
            <a:spAutoFit/>
          </a:bodyPr>
          <a:lstStyle/>
          <a:p>
            <a:r>
              <a:rPr lang="en-US" sz="1400" b="1" dirty="0">
                <a:solidFill>
                  <a:srgbClr val="1C2674"/>
                </a:solidFill>
                <a:effectLst>
                  <a:outerShdw blurRad="38100" dist="38100" dir="2700000" algn="tl">
                    <a:srgbClr val="000000">
                      <a:alpha val="43137"/>
                    </a:srgbClr>
                  </a:outerShdw>
                </a:effectLst>
                <a:latin typeface="Corbel" panose="020B0503020204020204" pitchFamily="34" charset="0"/>
              </a:rPr>
              <a:t>BACK TO COMPETENCIES</a:t>
            </a:r>
          </a:p>
        </p:txBody>
      </p:sp>
    </p:spTree>
    <p:extLst>
      <p:ext uri="{BB962C8B-B14F-4D97-AF65-F5344CB8AC3E}">
        <p14:creationId xmlns:p14="http://schemas.microsoft.com/office/powerpoint/2010/main" val="231181128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533400"/>
            <a:ext cx="1005840" cy="45719"/>
          </a:xfrm>
          <a:prstGeom prst="rect">
            <a:avLst/>
          </a:prstGeom>
          <a:solidFill>
            <a:srgbClr val="FF33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Rectangle 2"/>
          <p:cNvSpPr/>
          <p:nvPr/>
        </p:nvSpPr>
        <p:spPr>
          <a:xfrm>
            <a:off x="1316916" y="533400"/>
            <a:ext cx="1005840" cy="45719"/>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p:cNvSpPr/>
          <p:nvPr/>
        </p:nvSpPr>
        <p:spPr>
          <a:xfrm>
            <a:off x="2407020" y="533400"/>
            <a:ext cx="1005840" cy="45719"/>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a:off x="3505200" y="533400"/>
            <a:ext cx="1005840" cy="45719"/>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4594410" y="533400"/>
            <a:ext cx="1005840" cy="45719"/>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6761178" y="533400"/>
            <a:ext cx="1005840" cy="45719"/>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7837842" y="533400"/>
            <a:ext cx="1005840" cy="45719"/>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5682726" y="533399"/>
            <a:ext cx="1005840" cy="45719"/>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a:hlinkClick r:id="rId2" action="ppaction://hlinksldjump"/>
          </p:cNvPr>
          <p:cNvSpPr txBox="1"/>
          <p:nvPr/>
        </p:nvSpPr>
        <p:spPr>
          <a:xfrm>
            <a:off x="234213" y="609600"/>
            <a:ext cx="1005840" cy="533400"/>
          </a:xfrm>
          <a:prstGeom prst="rect">
            <a:avLst/>
          </a:prstGeom>
          <a:noFill/>
        </p:spPr>
        <p:txBody>
          <a:bodyPr wrap="square" lIns="0" tIns="0" rIns="0" bIns="0" rtlCol="0">
            <a:noAutofit/>
          </a:bodyPr>
          <a:lstStyle/>
          <a:p>
            <a:pPr indent="-274320"/>
            <a:r>
              <a:rPr lang="en-US" sz="900" b="1" dirty="0">
                <a:solidFill>
                  <a:srgbClr val="FF3300"/>
                </a:solidFill>
                <a:latin typeface="Myriad Pro Light" panose="020B0403030403020204" pitchFamily="34" charset="0"/>
              </a:rPr>
              <a:t>Your level of experience</a:t>
            </a:r>
          </a:p>
        </p:txBody>
      </p:sp>
      <p:sp>
        <p:nvSpPr>
          <p:cNvPr id="11" name="TextBox 10">
            <a:hlinkClick r:id="rId3" action="ppaction://hlinksldjump"/>
          </p:cNvPr>
          <p:cNvSpPr txBox="1"/>
          <p:nvPr/>
        </p:nvSpPr>
        <p:spPr>
          <a:xfrm>
            <a:off x="1326816" y="609600"/>
            <a:ext cx="1005840" cy="533400"/>
          </a:xfrm>
          <a:prstGeom prst="rect">
            <a:avLst/>
          </a:prstGeom>
          <a:noFill/>
        </p:spPr>
        <p:txBody>
          <a:bodyPr wrap="square" lIns="0" tIns="0" rIns="0" bIns="0" rtlCol="0">
            <a:noAutofit/>
          </a:bodyPr>
          <a:lstStyle/>
          <a:p>
            <a:pPr indent="-274320"/>
            <a:r>
              <a:rPr lang="en-US" sz="900" b="0" dirty="0">
                <a:solidFill>
                  <a:srgbClr val="5F5F5F"/>
                </a:solidFill>
                <a:latin typeface="Myriad Pro Light" panose="020B0403030403020204" pitchFamily="34" charset="0"/>
              </a:rPr>
              <a:t>Proficiency Level</a:t>
            </a:r>
            <a:r>
              <a:rPr lang="en-US" sz="900" b="0" baseline="0" dirty="0">
                <a:solidFill>
                  <a:srgbClr val="5F5F5F"/>
                </a:solidFill>
                <a:latin typeface="Myriad Pro Light" panose="020B0403030403020204" pitchFamily="34" charset="0"/>
              </a:rPr>
              <a:t> for </a:t>
            </a:r>
            <a:r>
              <a:rPr lang="en-US" sz="900" b="0" dirty="0">
                <a:solidFill>
                  <a:srgbClr val="5F5F5F"/>
                </a:solidFill>
                <a:latin typeface="Myriad Pro Light" panose="020B0403030403020204" pitchFamily="34" charset="0"/>
              </a:rPr>
              <a:t>Core Competencies</a:t>
            </a:r>
          </a:p>
        </p:txBody>
      </p:sp>
      <p:sp>
        <p:nvSpPr>
          <p:cNvPr id="12" name="TextBox 11">
            <a:hlinkClick r:id="rId4" action="ppaction://hlinksldjump"/>
          </p:cNvPr>
          <p:cNvSpPr txBox="1"/>
          <p:nvPr/>
        </p:nvSpPr>
        <p:spPr>
          <a:xfrm>
            <a:off x="2419419" y="609600"/>
            <a:ext cx="1005840" cy="533400"/>
          </a:xfrm>
          <a:prstGeom prst="rect">
            <a:avLst/>
          </a:prstGeom>
          <a:noFill/>
        </p:spPr>
        <p:txBody>
          <a:bodyPr wrap="square" lIns="0" tIns="0" rIns="0" bIns="0" rtlCol="0">
            <a:noAutofit/>
          </a:bodyPr>
          <a:lstStyle/>
          <a:p>
            <a:r>
              <a:rPr lang="en-US" sz="900" kern="1200" baseline="0" dirty="0">
                <a:solidFill>
                  <a:srgbClr val="5F5F5F"/>
                </a:solidFill>
                <a:latin typeface="Myriad Pro Light" panose="020B0403030403020204" pitchFamily="34" charset="0"/>
              </a:rPr>
              <a:t>Sample Skills/Tasks required in Year 1</a:t>
            </a:r>
            <a:endParaRPr lang="en-US" sz="900" kern="1200" dirty="0">
              <a:solidFill>
                <a:srgbClr val="5F5F5F"/>
              </a:solidFill>
              <a:latin typeface="Myriad Pro Light" panose="020B0403030403020204" pitchFamily="34" charset="0"/>
            </a:endParaRPr>
          </a:p>
        </p:txBody>
      </p:sp>
      <p:sp>
        <p:nvSpPr>
          <p:cNvPr id="14" name="TextBox 13">
            <a:hlinkClick r:id="rId5" action="ppaction://hlinksldjump"/>
          </p:cNvPr>
          <p:cNvSpPr txBox="1"/>
          <p:nvPr/>
        </p:nvSpPr>
        <p:spPr>
          <a:xfrm>
            <a:off x="7848600" y="685800"/>
            <a:ext cx="1005840" cy="533400"/>
          </a:xfrm>
          <a:prstGeom prst="rect">
            <a:avLst/>
          </a:prstGeom>
          <a:noFill/>
        </p:spPr>
        <p:txBody>
          <a:bodyPr wrap="square" lIns="0" tIns="0" rIns="0" bIns="0" rtlCol="0">
            <a:noAutofit/>
          </a:bodyPr>
          <a:lstStyle/>
          <a:p>
            <a:pPr marL="0" lvl="1"/>
            <a:r>
              <a:rPr lang="en-US" sz="900" kern="1200" baseline="0" dirty="0">
                <a:solidFill>
                  <a:srgbClr val="5F5F5F"/>
                </a:solidFill>
                <a:latin typeface="Myriad Pro Light" panose="020B0403030403020204" pitchFamily="34" charset="0"/>
              </a:rPr>
              <a:t>Certification Options</a:t>
            </a:r>
            <a:endParaRPr lang="en-US" sz="900" kern="1200" dirty="0">
              <a:solidFill>
                <a:srgbClr val="5F5F5F"/>
              </a:solidFill>
              <a:latin typeface="Myriad Pro Light" panose="020B0403030403020204" pitchFamily="34" charset="0"/>
            </a:endParaRPr>
          </a:p>
        </p:txBody>
      </p:sp>
      <p:sp>
        <p:nvSpPr>
          <p:cNvPr id="15" name="TextBox 14">
            <a:hlinkClick r:id="rId4" action="ppaction://hlinksldjump"/>
          </p:cNvPr>
          <p:cNvSpPr txBox="1"/>
          <p:nvPr/>
        </p:nvSpPr>
        <p:spPr>
          <a:xfrm>
            <a:off x="4593516" y="609600"/>
            <a:ext cx="1005840" cy="533400"/>
          </a:xfrm>
          <a:prstGeom prst="rect">
            <a:avLst/>
          </a:prstGeom>
          <a:noFill/>
        </p:spPr>
        <p:txBody>
          <a:bodyPr wrap="square" lIns="0" tIns="0" rIns="0" bIns="0" rtlCol="0">
            <a:noAutofit/>
          </a:bodyPr>
          <a:lstStyle/>
          <a:p>
            <a:pPr marL="0" marR="0" lvl="0" indent="-274320" algn="l" defTabSz="914400" rtl="0" eaLnBrk="1" fontAlgn="auto" latinLnBrk="0" hangingPunct="1">
              <a:lnSpc>
                <a:spcPct val="100000"/>
              </a:lnSpc>
              <a:spcBef>
                <a:spcPts val="0"/>
              </a:spcBef>
              <a:spcAft>
                <a:spcPts val="0"/>
              </a:spcAft>
              <a:buClrTx/>
              <a:buSzTx/>
              <a:buFontTx/>
              <a:buNone/>
              <a:tabLst/>
              <a:defRPr/>
            </a:pPr>
            <a:r>
              <a:rPr lang="en-US" sz="900" kern="1200" baseline="0" dirty="0">
                <a:solidFill>
                  <a:srgbClr val="5F5F5F"/>
                </a:solidFill>
                <a:latin typeface="Myriad Pro Light" panose="020B0403030403020204" pitchFamily="34" charset="0"/>
              </a:rPr>
              <a:t>CE/Other Training Options</a:t>
            </a:r>
            <a:endParaRPr lang="en-US" sz="900" kern="1200" dirty="0">
              <a:solidFill>
                <a:srgbClr val="5F5F5F"/>
              </a:solidFill>
              <a:latin typeface="Myriad Pro Light" panose="020B0403030403020204" pitchFamily="34" charset="0"/>
            </a:endParaRPr>
          </a:p>
        </p:txBody>
      </p:sp>
      <p:sp>
        <p:nvSpPr>
          <p:cNvPr id="16" name="TextBox 15">
            <a:hlinkClick r:id="rId6" action="ppaction://hlinksldjump"/>
          </p:cNvPr>
          <p:cNvSpPr txBox="1"/>
          <p:nvPr/>
        </p:nvSpPr>
        <p:spPr>
          <a:xfrm>
            <a:off x="5681832" y="609600"/>
            <a:ext cx="1005840" cy="533400"/>
          </a:xfrm>
          <a:prstGeom prst="rect">
            <a:avLst/>
          </a:prstGeom>
          <a:noFill/>
        </p:spPr>
        <p:txBody>
          <a:bodyPr wrap="square" lIns="0" tIns="0" rIns="0" bIns="0" rtlCol="0">
            <a:noAutofit/>
          </a:bodyPr>
          <a:lstStyle/>
          <a:p>
            <a:pPr marL="0" marR="0" indent="-274320" algn="l" defTabSz="914400" rtl="0" eaLnBrk="1" fontAlgn="auto" latinLnBrk="0" hangingPunct="1">
              <a:lnSpc>
                <a:spcPct val="100000"/>
              </a:lnSpc>
              <a:spcBef>
                <a:spcPts val="0"/>
              </a:spcBef>
              <a:spcAft>
                <a:spcPts val="0"/>
              </a:spcAft>
              <a:buClrTx/>
              <a:buSzTx/>
              <a:buFontTx/>
              <a:buNone/>
              <a:tabLst/>
              <a:defRPr/>
            </a:pPr>
            <a:r>
              <a:rPr lang="en-US" sz="900" kern="1200" baseline="0" dirty="0">
                <a:solidFill>
                  <a:srgbClr val="5F5F5F"/>
                </a:solidFill>
                <a:latin typeface="Myriad Pro Light" panose="020B0403030403020204" pitchFamily="34" charset="0"/>
              </a:rPr>
              <a:t>Schedule Training (CSBS)</a:t>
            </a:r>
            <a:endParaRPr lang="en-US" sz="900" kern="1200" dirty="0">
              <a:solidFill>
                <a:srgbClr val="5F5F5F"/>
              </a:solidFill>
              <a:latin typeface="Myriad Pro Light" panose="020B0403030403020204" pitchFamily="34" charset="0"/>
            </a:endParaRPr>
          </a:p>
        </p:txBody>
      </p:sp>
      <p:sp>
        <p:nvSpPr>
          <p:cNvPr id="17" name="TextBox 16">
            <a:hlinkClick r:id="rId7" action="ppaction://hlinksldjump"/>
          </p:cNvPr>
          <p:cNvSpPr txBox="1"/>
          <p:nvPr/>
        </p:nvSpPr>
        <p:spPr>
          <a:xfrm>
            <a:off x="6771042" y="609600"/>
            <a:ext cx="1005840" cy="533400"/>
          </a:xfrm>
          <a:prstGeom prst="rect">
            <a:avLst/>
          </a:prstGeom>
          <a:noFill/>
        </p:spPr>
        <p:txBody>
          <a:bodyPr wrap="square" lIns="0" tIns="0" rIns="0" bIns="0" rtlCol="0">
            <a:noAutofit/>
          </a:bodyPr>
          <a:lstStyle/>
          <a:p>
            <a:pPr marL="0" marR="0" indent="-274320" algn="l" defTabSz="914400" rtl="0" eaLnBrk="1" fontAlgn="auto" latinLnBrk="0" hangingPunct="1">
              <a:lnSpc>
                <a:spcPct val="100000"/>
              </a:lnSpc>
              <a:spcBef>
                <a:spcPts val="0"/>
              </a:spcBef>
              <a:spcAft>
                <a:spcPts val="0"/>
              </a:spcAft>
              <a:buClrTx/>
              <a:buSzTx/>
              <a:buFontTx/>
              <a:buNone/>
              <a:tabLst/>
              <a:defRPr/>
            </a:pPr>
            <a:r>
              <a:rPr lang="en-US" sz="900" kern="1200" baseline="0" dirty="0">
                <a:solidFill>
                  <a:srgbClr val="5F5F5F"/>
                </a:solidFill>
                <a:latin typeface="Myriad Pro Light" panose="020B0403030403020204" pitchFamily="34" charset="0"/>
              </a:rPr>
              <a:t>Schedule Training (All Others)</a:t>
            </a:r>
            <a:endParaRPr lang="en-US" sz="900" kern="1200" dirty="0">
              <a:solidFill>
                <a:srgbClr val="5F5F5F"/>
              </a:solidFill>
              <a:latin typeface="Myriad Pro Light" panose="020B0403030403020204" pitchFamily="34" charset="0"/>
            </a:endParaRPr>
          </a:p>
        </p:txBody>
      </p:sp>
      <p:sp>
        <p:nvSpPr>
          <p:cNvPr id="18" name="Rectangle 17">
            <a:hlinkClick r:id="rId5" action="ppaction://hlinksldjump"/>
          </p:cNvPr>
          <p:cNvSpPr/>
          <p:nvPr/>
        </p:nvSpPr>
        <p:spPr>
          <a:xfrm>
            <a:off x="7763880" y="632460"/>
            <a:ext cx="1168998" cy="2286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lvl="1"/>
            <a:r>
              <a:rPr lang="en-US" sz="900" dirty="0">
                <a:solidFill>
                  <a:srgbClr val="5F5F5F"/>
                </a:solidFill>
                <a:latin typeface="Myriad Pro Light" panose="020B0403030403020204" pitchFamily="34" charset="0"/>
              </a:rPr>
              <a:t>Certification</a:t>
            </a:r>
          </a:p>
          <a:p>
            <a:endParaRPr lang="en-US" sz="900" dirty="0">
              <a:solidFill>
                <a:srgbClr val="5F5F5F"/>
              </a:solidFill>
              <a:latin typeface="Myriad Pro Light" panose="020B0403030403020204" pitchFamily="34" charset="0"/>
            </a:endParaRPr>
          </a:p>
        </p:txBody>
      </p:sp>
      <p:sp>
        <p:nvSpPr>
          <p:cNvPr id="19" name="Rectangle 18">
            <a:hlinkClick r:id="rId7" action="ppaction://hlinksldjump"/>
          </p:cNvPr>
          <p:cNvSpPr/>
          <p:nvPr/>
        </p:nvSpPr>
        <p:spPr>
          <a:xfrm>
            <a:off x="6692598" y="590550"/>
            <a:ext cx="1076664" cy="2971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900" dirty="0">
                <a:solidFill>
                  <a:srgbClr val="5F5F5F"/>
                </a:solidFill>
              </a:rPr>
              <a:t>Schedule Training (All Others)</a:t>
            </a:r>
          </a:p>
        </p:txBody>
      </p:sp>
      <p:sp>
        <p:nvSpPr>
          <p:cNvPr id="20" name="Rectangle 19">
            <a:hlinkClick r:id="rId6" action="ppaction://hlinksldjump"/>
          </p:cNvPr>
          <p:cNvSpPr/>
          <p:nvPr/>
        </p:nvSpPr>
        <p:spPr>
          <a:xfrm>
            <a:off x="5596890" y="609600"/>
            <a:ext cx="1089210" cy="2667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900" dirty="0">
                <a:solidFill>
                  <a:srgbClr val="5F5F5F"/>
                </a:solidFill>
                <a:latin typeface="Myriad Pro Light" panose="020B0403030403020204" pitchFamily="34" charset="0"/>
              </a:rPr>
              <a:t>Schedule CSBS Training</a:t>
            </a:r>
          </a:p>
        </p:txBody>
      </p:sp>
      <p:sp>
        <p:nvSpPr>
          <p:cNvPr id="21" name="Rectangle 20">
            <a:hlinkClick r:id="rId4" action="ppaction://hlinksldjump"/>
          </p:cNvPr>
          <p:cNvSpPr/>
          <p:nvPr/>
        </p:nvSpPr>
        <p:spPr>
          <a:xfrm>
            <a:off x="4511040" y="609600"/>
            <a:ext cx="1089210" cy="2667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900" dirty="0">
                <a:solidFill>
                  <a:srgbClr val="5F5F5F"/>
                </a:solidFill>
                <a:latin typeface="Myriad Pro Light" panose="020B0403030403020204" pitchFamily="34" charset="0"/>
              </a:rPr>
              <a:t>CE/Other Training Options</a:t>
            </a:r>
          </a:p>
        </p:txBody>
      </p:sp>
      <p:sp>
        <p:nvSpPr>
          <p:cNvPr id="24" name="Rectangle 23">
            <a:hlinkClick r:id="rId8" action="ppaction://hlinksldjump"/>
          </p:cNvPr>
          <p:cNvSpPr/>
          <p:nvPr/>
        </p:nvSpPr>
        <p:spPr>
          <a:xfrm>
            <a:off x="2332656" y="590549"/>
            <a:ext cx="1080204" cy="30861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900" dirty="0">
                <a:solidFill>
                  <a:srgbClr val="5F5F5F"/>
                </a:solidFill>
              </a:rPr>
              <a:t>Skills/Tasks </a:t>
            </a:r>
            <a:r>
              <a:rPr lang="en-US" sz="900" dirty="0" err="1">
                <a:solidFill>
                  <a:srgbClr val="5F5F5F"/>
                </a:solidFill>
              </a:rPr>
              <a:t>req’d</a:t>
            </a:r>
            <a:r>
              <a:rPr lang="en-US" sz="900" dirty="0">
                <a:solidFill>
                  <a:srgbClr val="5F5F5F"/>
                </a:solidFill>
              </a:rPr>
              <a:t> Years 2-3</a:t>
            </a:r>
          </a:p>
        </p:txBody>
      </p:sp>
      <p:sp>
        <p:nvSpPr>
          <p:cNvPr id="25" name="Rectangle 24">
            <a:hlinkClick r:id="rId9" action="ppaction://hlinksldjump"/>
          </p:cNvPr>
          <p:cNvSpPr/>
          <p:nvPr/>
        </p:nvSpPr>
        <p:spPr>
          <a:xfrm>
            <a:off x="1234440" y="598170"/>
            <a:ext cx="1172580" cy="28575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900" b="0" dirty="0">
                <a:solidFill>
                  <a:srgbClr val="5F5F5F"/>
                </a:solidFill>
              </a:rPr>
              <a:t>Your level of proficiency</a:t>
            </a:r>
          </a:p>
        </p:txBody>
      </p:sp>
      <p:sp>
        <p:nvSpPr>
          <p:cNvPr id="27" name="TextBox 26"/>
          <p:cNvSpPr txBox="1"/>
          <p:nvPr/>
        </p:nvSpPr>
        <p:spPr>
          <a:xfrm>
            <a:off x="662940" y="1295400"/>
            <a:ext cx="6457500" cy="707886"/>
          </a:xfrm>
          <a:prstGeom prst="rect">
            <a:avLst/>
          </a:prstGeom>
          <a:noFill/>
        </p:spPr>
        <p:txBody>
          <a:bodyPr wrap="square" rtlCol="0">
            <a:spAutoFit/>
          </a:bodyPr>
          <a:lstStyle/>
          <a:p>
            <a:r>
              <a:rPr lang="en-US" sz="2000" b="1" i="1" dirty="0">
                <a:solidFill>
                  <a:srgbClr val="333333"/>
                </a:solidFill>
                <a:latin typeface="Corbel" panose="020B0503020204020204" pitchFamily="34" charset="0"/>
                <a:ea typeface="Open Sans Semibold" panose="020B0706030804020204" pitchFamily="34" charset="0"/>
                <a:cs typeface="Open Sans Semibold" panose="020B0706030804020204" pitchFamily="34" charset="0"/>
              </a:rPr>
              <a:t>If you have…</a:t>
            </a:r>
          </a:p>
          <a:p>
            <a:pPr marL="742950" indent="-285750">
              <a:buFont typeface="Arial" panose="020B0604020202020204" pitchFamily="34" charset="0"/>
              <a:buChar char="•"/>
            </a:pPr>
            <a:r>
              <a:rPr lang="en-US" sz="2000" dirty="0">
                <a:solidFill>
                  <a:srgbClr val="333333"/>
                </a:solidFill>
                <a:latin typeface="Corbel" panose="020B0503020204020204" pitchFamily="34" charset="0"/>
                <a:ea typeface="Open Sans Semibold" panose="020B0706030804020204" pitchFamily="34" charset="0"/>
                <a:cs typeface="Open Sans Semibold" panose="020B0706030804020204" pitchFamily="34" charset="0"/>
              </a:rPr>
              <a:t>Two-three years of service as a bank examiner</a:t>
            </a:r>
          </a:p>
        </p:txBody>
      </p:sp>
      <p:sp>
        <p:nvSpPr>
          <p:cNvPr id="28" name="TextBox 27"/>
          <p:cNvSpPr txBox="1"/>
          <p:nvPr/>
        </p:nvSpPr>
        <p:spPr>
          <a:xfrm>
            <a:off x="675042" y="2057400"/>
            <a:ext cx="7162800" cy="1631216"/>
          </a:xfrm>
          <a:prstGeom prst="rect">
            <a:avLst/>
          </a:prstGeom>
          <a:noFill/>
        </p:spPr>
        <p:txBody>
          <a:bodyPr wrap="square" rtlCol="0">
            <a:spAutoFit/>
          </a:bodyPr>
          <a:lstStyle/>
          <a:p>
            <a:r>
              <a:rPr lang="en-US" sz="2000" b="1" i="1" dirty="0">
                <a:solidFill>
                  <a:srgbClr val="333333"/>
                </a:solidFill>
                <a:latin typeface="Corbel" panose="020B0503020204020204" pitchFamily="34" charset="0"/>
                <a:ea typeface="Open Sans Semibold" panose="020B0706030804020204" pitchFamily="34" charset="0"/>
                <a:cs typeface="Open Sans Semibold" panose="020B0706030804020204" pitchFamily="34" charset="0"/>
              </a:rPr>
              <a:t>And you would like to…</a:t>
            </a:r>
          </a:p>
          <a:p>
            <a:pPr marL="742950" indent="-285750">
              <a:buFont typeface="Arial" panose="020B0604020202020204" pitchFamily="34" charset="0"/>
              <a:buChar char="•"/>
            </a:pPr>
            <a:r>
              <a:rPr lang="en-US" sz="2000" dirty="0">
                <a:solidFill>
                  <a:srgbClr val="333333"/>
                </a:solidFill>
                <a:latin typeface="Corbel" panose="020B0503020204020204" pitchFamily="34" charset="0"/>
                <a:ea typeface="Open Sans Semibold" panose="020B0706030804020204" pitchFamily="34" charset="0"/>
                <a:cs typeface="Open Sans Semibold" panose="020B0706030804020204" pitchFamily="34" charset="0"/>
              </a:rPr>
              <a:t>Increase your OTJ experience to include credit activities</a:t>
            </a:r>
          </a:p>
          <a:p>
            <a:pPr marL="742950" indent="-285750">
              <a:buFont typeface="Arial" panose="020B0604020202020204" pitchFamily="34" charset="0"/>
              <a:buChar char="•"/>
            </a:pPr>
            <a:r>
              <a:rPr lang="en-US" sz="2000" dirty="0">
                <a:solidFill>
                  <a:srgbClr val="333333"/>
                </a:solidFill>
                <a:latin typeface="Corbel" panose="020B0503020204020204" pitchFamily="34" charset="0"/>
                <a:ea typeface="Open Sans Semibold" panose="020B0706030804020204" pitchFamily="34" charset="0"/>
                <a:cs typeface="Open Sans Semibold" panose="020B0706030804020204" pitchFamily="34" charset="0"/>
              </a:rPr>
              <a:t>Expand your knowledge of bank regulation to lending activities</a:t>
            </a:r>
          </a:p>
          <a:p>
            <a:pPr marL="742950" indent="-285750">
              <a:buFont typeface="Arial" panose="020B0604020202020204" pitchFamily="34" charset="0"/>
              <a:buChar char="•"/>
            </a:pPr>
            <a:r>
              <a:rPr lang="en-US" sz="2000" dirty="0">
                <a:solidFill>
                  <a:srgbClr val="333333"/>
                </a:solidFill>
                <a:latin typeface="Corbel" panose="020B0503020204020204" pitchFamily="34" charset="0"/>
                <a:ea typeface="Open Sans Semibold" panose="020B0706030804020204" pitchFamily="34" charset="0"/>
                <a:cs typeface="Open Sans Semibold" panose="020B0706030804020204" pitchFamily="34" charset="0"/>
              </a:rPr>
              <a:t>Enhance your professional standing in the regulatory ranks</a:t>
            </a:r>
          </a:p>
        </p:txBody>
      </p:sp>
      <p:sp>
        <p:nvSpPr>
          <p:cNvPr id="29" name="TextBox 28"/>
          <p:cNvSpPr txBox="1"/>
          <p:nvPr/>
        </p:nvSpPr>
        <p:spPr>
          <a:xfrm>
            <a:off x="675042" y="3733800"/>
            <a:ext cx="7848600" cy="1323439"/>
          </a:xfrm>
          <a:prstGeom prst="rect">
            <a:avLst/>
          </a:prstGeom>
          <a:noFill/>
        </p:spPr>
        <p:txBody>
          <a:bodyPr wrap="square" rtlCol="0">
            <a:spAutoFit/>
          </a:bodyPr>
          <a:lstStyle/>
          <a:p>
            <a:r>
              <a:rPr lang="en-US" sz="2000" b="1" i="1" dirty="0">
                <a:solidFill>
                  <a:srgbClr val="333333"/>
                </a:solidFill>
                <a:latin typeface="Corbel" panose="020B0503020204020204" pitchFamily="34" charset="0"/>
                <a:ea typeface="Open Sans Semibold" panose="020B0706030804020204" pitchFamily="34" charset="0"/>
                <a:cs typeface="Open Sans Semibold" panose="020B0706030804020204" pitchFamily="34" charset="0"/>
              </a:rPr>
              <a:t>And your goal is…</a:t>
            </a:r>
          </a:p>
          <a:p>
            <a:pPr marL="742950" indent="-285750">
              <a:buFont typeface="Arial" panose="020B0604020202020204" pitchFamily="34" charset="0"/>
              <a:buChar char="•"/>
            </a:pPr>
            <a:r>
              <a:rPr lang="en-US" sz="2000" dirty="0">
                <a:solidFill>
                  <a:srgbClr val="333333"/>
                </a:solidFill>
                <a:latin typeface="Corbel" panose="020B0503020204020204" pitchFamily="34" charset="0"/>
                <a:ea typeface="Open Sans Semibold" panose="020B0706030804020204" pitchFamily="34" charset="0"/>
                <a:cs typeface="Open Sans Semibold" panose="020B0706030804020204" pitchFamily="34" charset="0"/>
              </a:rPr>
              <a:t>Promotion to the next level within your agency</a:t>
            </a:r>
          </a:p>
          <a:p>
            <a:pPr marL="742950" indent="-285750">
              <a:buFont typeface="Arial" panose="020B0604020202020204" pitchFamily="34" charset="0"/>
              <a:buChar char="•"/>
            </a:pPr>
            <a:r>
              <a:rPr lang="en-US" sz="2000" dirty="0">
                <a:solidFill>
                  <a:srgbClr val="333333"/>
                </a:solidFill>
                <a:latin typeface="Corbel" panose="020B0503020204020204" pitchFamily="34" charset="0"/>
                <a:ea typeface="Open Sans Semibold" panose="020B0706030804020204" pitchFamily="34" charset="0"/>
                <a:cs typeface="Open Sans Semibold" panose="020B0706030804020204" pitchFamily="34" charset="0"/>
              </a:rPr>
              <a:t>Professional development</a:t>
            </a:r>
          </a:p>
          <a:p>
            <a:pPr marL="742950" indent="-285750">
              <a:buFont typeface="Arial" panose="020B0604020202020204" pitchFamily="34" charset="0"/>
              <a:buChar char="•"/>
            </a:pPr>
            <a:r>
              <a:rPr lang="en-US" sz="2000" dirty="0">
                <a:solidFill>
                  <a:srgbClr val="333333"/>
                </a:solidFill>
                <a:latin typeface="Corbel" panose="020B0503020204020204" pitchFamily="34" charset="0"/>
                <a:ea typeface="Open Sans Semibold" panose="020B0706030804020204" pitchFamily="34" charset="0"/>
                <a:cs typeface="Open Sans Semibold" panose="020B0706030804020204" pitchFamily="34" charset="0"/>
              </a:rPr>
              <a:t>Certification or upgrade to your existing certification</a:t>
            </a:r>
          </a:p>
        </p:txBody>
      </p:sp>
      <p:sp>
        <p:nvSpPr>
          <p:cNvPr id="32" name="TextBox 31"/>
          <p:cNvSpPr txBox="1"/>
          <p:nvPr/>
        </p:nvSpPr>
        <p:spPr>
          <a:xfrm>
            <a:off x="3094620" y="5248870"/>
            <a:ext cx="5744580" cy="923330"/>
          </a:xfrm>
          <a:prstGeom prst="rect">
            <a:avLst/>
          </a:prstGeom>
          <a:noFill/>
        </p:spPr>
        <p:txBody>
          <a:bodyPr wrap="square" rtlCol="0">
            <a:spAutoFit/>
          </a:bodyPr>
          <a:lstStyle/>
          <a:p>
            <a:r>
              <a:rPr lang="en-US" b="1" dirty="0">
                <a:solidFill>
                  <a:srgbClr val="333333"/>
                </a:solidFill>
                <a:latin typeface="Corbel" panose="020B0503020204020204" pitchFamily="34" charset="0"/>
                <a:ea typeface="Open Sans Semibold" panose="020B0706030804020204" pitchFamily="34" charset="0"/>
                <a:cs typeface="Open Sans Semibold" panose="020B0706030804020204" pitchFamily="34" charset="0"/>
              </a:rPr>
              <a:t>…you are at the right level. Click the navigation tabs above to discover the steps you need to take to reach your training and development goals.</a:t>
            </a:r>
          </a:p>
        </p:txBody>
      </p:sp>
      <p:sp>
        <p:nvSpPr>
          <p:cNvPr id="30" name="TextBox 29">
            <a:hlinkClick r:id="rId3" action="ppaction://hlinksldjump"/>
          </p:cNvPr>
          <p:cNvSpPr txBox="1"/>
          <p:nvPr/>
        </p:nvSpPr>
        <p:spPr>
          <a:xfrm>
            <a:off x="3522780" y="609600"/>
            <a:ext cx="1005840" cy="533400"/>
          </a:xfrm>
          <a:prstGeom prst="rect">
            <a:avLst/>
          </a:prstGeom>
          <a:noFill/>
        </p:spPr>
        <p:txBody>
          <a:bodyPr wrap="square" lIns="0" tIns="0" rIns="0" bIns="0" rtlCol="0">
            <a:noAutofit/>
          </a:bodyPr>
          <a:lstStyle/>
          <a:p>
            <a:pPr marL="0" marR="0" indent="-274320" algn="l" defTabSz="914400" rtl="0" eaLnBrk="1" fontAlgn="auto" latinLnBrk="0" hangingPunct="1">
              <a:lnSpc>
                <a:spcPct val="100000"/>
              </a:lnSpc>
              <a:spcBef>
                <a:spcPts val="0"/>
              </a:spcBef>
              <a:spcAft>
                <a:spcPts val="0"/>
              </a:spcAft>
              <a:buClrTx/>
              <a:buSzTx/>
              <a:buFontTx/>
              <a:buNone/>
              <a:tabLst/>
              <a:defRPr/>
            </a:pPr>
            <a:r>
              <a:rPr lang="en-US" sz="900" kern="1200" baseline="0" dirty="0">
                <a:solidFill>
                  <a:srgbClr val="5F5F5F"/>
                </a:solidFill>
                <a:latin typeface="Myriad Pro Light" panose="020B0403030403020204" pitchFamily="34" charset="0"/>
              </a:rPr>
              <a:t>Training required to reach next level</a:t>
            </a:r>
            <a:endParaRPr lang="en-US" sz="900" kern="1200" dirty="0">
              <a:solidFill>
                <a:srgbClr val="5F5F5F"/>
              </a:solidFill>
              <a:latin typeface="Myriad Pro Light" panose="020B0403030403020204" pitchFamily="34" charset="0"/>
            </a:endParaRPr>
          </a:p>
        </p:txBody>
      </p:sp>
      <p:sp>
        <p:nvSpPr>
          <p:cNvPr id="31" name="TextBox 30"/>
          <p:cNvSpPr txBox="1"/>
          <p:nvPr/>
        </p:nvSpPr>
        <p:spPr>
          <a:xfrm>
            <a:off x="134470" y="0"/>
            <a:ext cx="7696200" cy="523220"/>
          </a:xfrm>
          <a:prstGeom prst="rect">
            <a:avLst/>
          </a:prstGeom>
          <a:noFill/>
        </p:spPr>
        <p:txBody>
          <a:bodyPr wrap="square" rtlCol="0">
            <a:spAutoFit/>
          </a:bodyPr>
          <a:lstStyle/>
          <a:p>
            <a:r>
              <a:rPr lang="en-US" sz="1400" b="1" dirty="0">
                <a:solidFill>
                  <a:srgbClr val="1C2674"/>
                </a:solidFill>
                <a:latin typeface="Corbel" panose="020B0503020204020204" pitchFamily="34" charset="0"/>
                <a:cs typeface="Arial" panose="020B0604020202020204" pitchFamily="34" charset="0"/>
              </a:rPr>
              <a:t>2.0: Bank Examinations Specialist / Bank Assistant Examiner / Financial Institutions</a:t>
            </a:r>
            <a:r>
              <a:rPr lang="en-US" sz="1400" b="1" baseline="0" dirty="0">
                <a:solidFill>
                  <a:srgbClr val="1C2674"/>
                </a:solidFill>
                <a:latin typeface="Corbel" panose="020B0503020204020204" pitchFamily="34" charset="0"/>
                <a:cs typeface="Arial" panose="020B0604020202020204" pitchFamily="34" charset="0"/>
              </a:rPr>
              <a:t> Examiner I / Bank Examiner II / Examiner III / Senior Assistant Examiner / Financial Examiner II or III</a:t>
            </a:r>
            <a:endParaRPr lang="en-US" sz="1400" b="1" dirty="0">
              <a:solidFill>
                <a:srgbClr val="1C2674"/>
              </a:solidFill>
              <a:latin typeface="Corbel" panose="020B0503020204020204" pitchFamily="34" charset="0"/>
              <a:cs typeface="Arial" panose="020B0604020202020204" pitchFamily="34" charset="0"/>
            </a:endParaRPr>
          </a:p>
        </p:txBody>
      </p:sp>
    </p:spTree>
    <p:extLst>
      <p:ext uri="{BB962C8B-B14F-4D97-AF65-F5344CB8AC3E}">
        <p14:creationId xmlns:p14="http://schemas.microsoft.com/office/powerpoint/2010/main" val="196455583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28600" y="533400"/>
            <a:ext cx="1005840" cy="45719"/>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Myriad Pro Light" panose="020B0403030403020204" pitchFamily="34" charset="0"/>
            </a:endParaRPr>
          </a:p>
        </p:txBody>
      </p:sp>
      <p:sp>
        <p:nvSpPr>
          <p:cNvPr id="5" name="Rectangle 4"/>
          <p:cNvSpPr/>
          <p:nvPr/>
        </p:nvSpPr>
        <p:spPr>
          <a:xfrm>
            <a:off x="1316916" y="533400"/>
            <a:ext cx="1005840" cy="45719"/>
          </a:xfrm>
          <a:prstGeom prst="rect">
            <a:avLst/>
          </a:prstGeom>
          <a:solidFill>
            <a:srgbClr val="FF33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Myriad Pro Light" panose="020B0403030403020204" pitchFamily="34" charset="0"/>
            </a:endParaRPr>
          </a:p>
        </p:txBody>
      </p:sp>
      <p:sp>
        <p:nvSpPr>
          <p:cNvPr id="6" name="Rectangle 5"/>
          <p:cNvSpPr/>
          <p:nvPr/>
        </p:nvSpPr>
        <p:spPr>
          <a:xfrm>
            <a:off x="2407020" y="533400"/>
            <a:ext cx="1005840" cy="45719"/>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Myriad Pro Light" panose="020B0403030403020204" pitchFamily="34" charset="0"/>
            </a:endParaRPr>
          </a:p>
        </p:txBody>
      </p:sp>
      <p:sp>
        <p:nvSpPr>
          <p:cNvPr id="7" name="Rectangle 6"/>
          <p:cNvSpPr/>
          <p:nvPr/>
        </p:nvSpPr>
        <p:spPr>
          <a:xfrm>
            <a:off x="3505200" y="533400"/>
            <a:ext cx="1005840" cy="45719"/>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Myriad Pro Light" panose="020B0403030403020204" pitchFamily="34" charset="0"/>
            </a:endParaRPr>
          </a:p>
        </p:txBody>
      </p:sp>
      <p:sp>
        <p:nvSpPr>
          <p:cNvPr id="8" name="Rectangle 7"/>
          <p:cNvSpPr/>
          <p:nvPr/>
        </p:nvSpPr>
        <p:spPr>
          <a:xfrm>
            <a:off x="4594410" y="533400"/>
            <a:ext cx="1005840" cy="45719"/>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Myriad Pro Light" panose="020B0403030403020204" pitchFamily="34" charset="0"/>
            </a:endParaRPr>
          </a:p>
        </p:txBody>
      </p:sp>
      <p:sp>
        <p:nvSpPr>
          <p:cNvPr id="9" name="Rectangle 8"/>
          <p:cNvSpPr/>
          <p:nvPr/>
        </p:nvSpPr>
        <p:spPr>
          <a:xfrm>
            <a:off x="6761178" y="533400"/>
            <a:ext cx="1005840" cy="45719"/>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Myriad Pro Light" panose="020B0403030403020204" pitchFamily="34" charset="0"/>
            </a:endParaRPr>
          </a:p>
        </p:txBody>
      </p:sp>
      <p:sp>
        <p:nvSpPr>
          <p:cNvPr id="10" name="Rectangle 9"/>
          <p:cNvSpPr/>
          <p:nvPr/>
        </p:nvSpPr>
        <p:spPr>
          <a:xfrm>
            <a:off x="7837842" y="533400"/>
            <a:ext cx="1005840" cy="45719"/>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Myriad Pro Light" panose="020B0403030403020204" pitchFamily="34" charset="0"/>
            </a:endParaRPr>
          </a:p>
        </p:txBody>
      </p:sp>
      <p:sp>
        <p:nvSpPr>
          <p:cNvPr id="11" name="Rectangle 10"/>
          <p:cNvSpPr/>
          <p:nvPr/>
        </p:nvSpPr>
        <p:spPr>
          <a:xfrm>
            <a:off x="5682726" y="533399"/>
            <a:ext cx="1005840" cy="45719"/>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xtBox 11"/>
          <p:cNvSpPr txBox="1"/>
          <p:nvPr/>
        </p:nvSpPr>
        <p:spPr>
          <a:xfrm>
            <a:off x="234213" y="609600"/>
            <a:ext cx="1005840" cy="533400"/>
          </a:xfrm>
          <a:prstGeom prst="rect">
            <a:avLst/>
          </a:prstGeom>
          <a:noFill/>
        </p:spPr>
        <p:txBody>
          <a:bodyPr wrap="square" lIns="0" tIns="0" rIns="0" bIns="0" rtlCol="0">
            <a:noAutofit/>
          </a:bodyPr>
          <a:lstStyle/>
          <a:p>
            <a:pPr indent="-274320"/>
            <a:r>
              <a:rPr lang="en-US" sz="900" dirty="0">
                <a:latin typeface="Myriad Pro Light" panose="020B0403030403020204" pitchFamily="34" charset="0"/>
              </a:rPr>
              <a:t>On-the-job experience   </a:t>
            </a:r>
          </a:p>
        </p:txBody>
      </p:sp>
      <p:sp>
        <p:nvSpPr>
          <p:cNvPr id="13" name="TextBox 12">
            <a:hlinkClick r:id="rId3" action="ppaction://hlinksldjump"/>
          </p:cNvPr>
          <p:cNvSpPr txBox="1"/>
          <p:nvPr/>
        </p:nvSpPr>
        <p:spPr>
          <a:xfrm>
            <a:off x="1326816" y="609600"/>
            <a:ext cx="1005840" cy="533400"/>
          </a:xfrm>
          <a:prstGeom prst="rect">
            <a:avLst/>
          </a:prstGeom>
          <a:noFill/>
        </p:spPr>
        <p:txBody>
          <a:bodyPr wrap="square" lIns="0" tIns="0" rIns="0" bIns="0" rtlCol="0">
            <a:noAutofit/>
          </a:bodyPr>
          <a:lstStyle/>
          <a:p>
            <a:r>
              <a:rPr lang="en-US" sz="900" b="1" dirty="0">
                <a:solidFill>
                  <a:srgbClr val="FF3300"/>
                </a:solidFill>
                <a:latin typeface="Myriad Pro Light" panose="020B0403030403020204" pitchFamily="34" charset="0"/>
              </a:rPr>
              <a:t>Your level of proficiency</a:t>
            </a:r>
          </a:p>
        </p:txBody>
      </p:sp>
      <p:sp>
        <p:nvSpPr>
          <p:cNvPr id="14" name="TextBox 13">
            <a:hlinkClick r:id="rId4" action="ppaction://hlinksldjump"/>
          </p:cNvPr>
          <p:cNvSpPr txBox="1"/>
          <p:nvPr/>
        </p:nvSpPr>
        <p:spPr>
          <a:xfrm>
            <a:off x="2419419" y="609600"/>
            <a:ext cx="1005840" cy="533400"/>
          </a:xfrm>
          <a:prstGeom prst="rect">
            <a:avLst/>
          </a:prstGeom>
          <a:noFill/>
        </p:spPr>
        <p:txBody>
          <a:bodyPr wrap="square" lIns="0" tIns="0" rIns="0" bIns="0" rtlCol="0">
            <a:noAutofit/>
          </a:bodyPr>
          <a:lstStyle/>
          <a:p>
            <a:r>
              <a:rPr lang="en-US" sz="900" kern="1200" baseline="0" dirty="0">
                <a:solidFill>
                  <a:srgbClr val="5F5F5F"/>
                </a:solidFill>
                <a:latin typeface="Myriad Pro Light" panose="020B0403030403020204" pitchFamily="34" charset="0"/>
              </a:rPr>
              <a:t>Sample Skills/Tasks required in Year 1</a:t>
            </a:r>
            <a:endParaRPr lang="en-US" sz="900" kern="1200" dirty="0">
              <a:solidFill>
                <a:srgbClr val="5F5F5F"/>
              </a:solidFill>
              <a:latin typeface="Myriad Pro Light" panose="020B0403030403020204" pitchFamily="34" charset="0"/>
            </a:endParaRPr>
          </a:p>
        </p:txBody>
      </p:sp>
      <p:sp>
        <p:nvSpPr>
          <p:cNvPr id="17" name="TextBox 16">
            <a:hlinkClick r:id="rId5" action="ppaction://hlinksldjump"/>
          </p:cNvPr>
          <p:cNvSpPr txBox="1"/>
          <p:nvPr/>
        </p:nvSpPr>
        <p:spPr>
          <a:xfrm>
            <a:off x="4593516" y="609600"/>
            <a:ext cx="1005840" cy="533400"/>
          </a:xfrm>
          <a:prstGeom prst="rect">
            <a:avLst/>
          </a:prstGeom>
          <a:noFill/>
        </p:spPr>
        <p:txBody>
          <a:bodyPr wrap="square" lIns="0" tIns="0" rIns="0" bIns="0" rtlCol="0">
            <a:noAutofit/>
          </a:bodyPr>
          <a:lstStyle/>
          <a:p>
            <a:pPr marL="0" marR="0" lvl="0" indent="-274320" algn="l" defTabSz="914400" rtl="0" eaLnBrk="1" fontAlgn="auto" latinLnBrk="0" hangingPunct="1">
              <a:lnSpc>
                <a:spcPct val="100000"/>
              </a:lnSpc>
              <a:spcBef>
                <a:spcPts val="0"/>
              </a:spcBef>
              <a:spcAft>
                <a:spcPts val="0"/>
              </a:spcAft>
              <a:buClrTx/>
              <a:buSzTx/>
              <a:buFontTx/>
              <a:buNone/>
              <a:tabLst/>
              <a:defRPr/>
            </a:pPr>
            <a:r>
              <a:rPr lang="en-US" sz="900" kern="1200" baseline="0" dirty="0">
                <a:solidFill>
                  <a:srgbClr val="5F5F5F"/>
                </a:solidFill>
                <a:latin typeface="Myriad Pro Light" panose="020B0403030403020204" pitchFamily="34" charset="0"/>
              </a:rPr>
              <a:t>CE/Other Training Options</a:t>
            </a:r>
            <a:endParaRPr lang="en-US" sz="900" kern="1200" dirty="0">
              <a:solidFill>
                <a:srgbClr val="5F5F5F"/>
              </a:solidFill>
              <a:latin typeface="Myriad Pro Light" panose="020B0403030403020204" pitchFamily="34" charset="0"/>
            </a:endParaRPr>
          </a:p>
        </p:txBody>
      </p:sp>
      <p:sp>
        <p:nvSpPr>
          <p:cNvPr id="18" name="TextBox 17">
            <a:hlinkClick r:id="rId6" action="ppaction://hlinksldjump"/>
          </p:cNvPr>
          <p:cNvSpPr txBox="1"/>
          <p:nvPr/>
        </p:nvSpPr>
        <p:spPr>
          <a:xfrm>
            <a:off x="5681832" y="609600"/>
            <a:ext cx="1005840" cy="533400"/>
          </a:xfrm>
          <a:prstGeom prst="rect">
            <a:avLst/>
          </a:prstGeom>
          <a:noFill/>
        </p:spPr>
        <p:txBody>
          <a:bodyPr wrap="square" lIns="0" tIns="0" rIns="0" bIns="0" rtlCol="0">
            <a:noAutofit/>
          </a:bodyPr>
          <a:lstStyle/>
          <a:p>
            <a:pPr marL="0" marR="0" indent="-274320" algn="l" defTabSz="914400" rtl="0" eaLnBrk="1" fontAlgn="auto" latinLnBrk="0" hangingPunct="1">
              <a:lnSpc>
                <a:spcPct val="100000"/>
              </a:lnSpc>
              <a:spcBef>
                <a:spcPts val="0"/>
              </a:spcBef>
              <a:spcAft>
                <a:spcPts val="0"/>
              </a:spcAft>
              <a:buClrTx/>
              <a:buSzTx/>
              <a:buFontTx/>
              <a:buNone/>
              <a:tabLst/>
              <a:defRPr/>
            </a:pPr>
            <a:r>
              <a:rPr lang="en-US" sz="900" kern="1200" baseline="0" dirty="0">
                <a:solidFill>
                  <a:srgbClr val="5F5F5F"/>
                </a:solidFill>
                <a:latin typeface="Myriad Pro Light" panose="020B0403030403020204" pitchFamily="34" charset="0"/>
              </a:rPr>
              <a:t>Schedule Training (CSBS)</a:t>
            </a:r>
            <a:endParaRPr lang="en-US" sz="900" kern="1200" dirty="0">
              <a:solidFill>
                <a:srgbClr val="5F5F5F"/>
              </a:solidFill>
              <a:latin typeface="Myriad Pro Light" panose="020B0403030403020204" pitchFamily="34" charset="0"/>
            </a:endParaRPr>
          </a:p>
        </p:txBody>
      </p:sp>
      <p:sp>
        <p:nvSpPr>
          <p:cNvPr id="19" name="TextBox 18">
            <a:hlinkClick r:id="rId7" action="ppaction://hlinksldjump"/>
          </p:cNvPr>
          <p:cNvSpPr txBox="1"/>
          <p:nvPr/>
        </p:nvSpPr>
        <p:spPr>
          <a:xfrm>
            <a:off x="6771042" y="609600"/>
            <a:ext cx="1005840" cy="533400"/>
          </a:xfrm>
          <a:prstGeom prst="rect">
            <a:avLst/>
          </a:prstGeom>
          <a:noFill/>
        </p:spPr>
        <p:txBody>
          <a:bodyPr wrap="square" lIns="0" tIns="0" rIns="0" bIns="0" rtlCol="0">
            <a:noAutofit/>
          </a:bodyPr>
          <a:lstStyle/>
          <a:p>
            <a:pPr marL="0" marR="0" indent="-274320" algn="l" defTabSz="914400" rtl="0" eaLnBrk="1" fontAlgn="auto" latinLnBrk="0" hangingPunct="1">
              <a:lnSpc>
                <a:spcPct val="100000"/>
              </a:lnSpc>
              <a:spcBef>
                <a:spcPts val="0"/>
              </a:spcBef>
              <a:spcAft>
                <a:spcPts val="0"/>
              </a:spcAft>
              <a:buClrTx/>
              <a:buSzTx/>
              <a:buFontTx/>
              <a:buNone/>
              <a:tabLst/>
              <a:defRPr/>
            </a:pPr>
            <a:r>
              <a:rPr lang="en-US" sz="900" kern="1200" baseline="0" dirty="0">
                <a:solidFill>
                  <a:srgbClr val="5F5F5F"/>
                </a:solidFill>
                <a:latin typeface="Myriad Pro Light" panose="020B0403030403020204" pitchFamily="34" charset="0"/>
              </a:rPr>
              <a:t>Schedule Training (All Others)</a:t>
            </a:r>
            <a:endParaRPr lang="en-US" sz="900" kern="1200" dirty="0">
              <a:solidFill>
                <a:srgbClr val="5F5F5F"/>
              </a:solidFill>
              <a:latin typeface="Myriad Pro Light" panose="020B0403030403020204" pitchFamily="34" charset="0"/>
            </a:endParaRPr>
          </a:p>
        </p:txBody>
      </p:sp>
      <p:sp>
        <p:nvSpPr>
          <p:cNvPr id="21" name="Rectangle 20">
            <a:hlinkClick r:id="rId7" action="ppaction://hlinksldjump"/>
          </p:cNvPr>
          <p:cNvSpPr/>
          <p:nvPr/>
        </p:nvSpPr>
        <p:spPr>
          <a:xfrm>
            <a:off x="6692598" y="590550"/>
            <a:ext cx="1076664" cy="2971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900" dirty="0">
                <a:solidFill>
                  <a:srgbClr val="5F5F5F"/>
                </a:solidFill>
                <a:latin typeface="Myriad Pro Light" panose="020B0403030403020204" pitchFamily="34" charset="0"/>
              </a:rPr>
              <a:t>Schedule Training (All Others)</a:t>
            </a:r>
          </a:p>
        </p:txBody>
      </p:sp>
      <p:sp>
        <p:nvSpPr>
          <p:cNvPr id="22" name="Rectangle 21">
            <a:hlinkClick r:id="rId6" action="ppaction://hlinksldjump"/>
          </p:cNvPr>
          <p:cNvSpPr/>
          <p:nvPr/>
        </p:nvSpPr>
        <p:spPr>
          <a:xfrm>
            <a:off x="5596890" y="609600"/>
            <a:ext cx="1089210" cy="2667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900" dirty="0">
                <a:solidFill>
                  <a:srgbClr val="5F5F5F"/>
                </a:solidFill>
                <a:latin typeface="Myriad Pro Light" panose="020B0403030403020204" pitchFamily="34" charset="0"/>
              </a:rPr>
              <a:t>Schedule CSBS Training</a:t>
            </a:r>
          </a:p>
        </p:txBody>
      </p:sp>
      <p:sp>
        <p:nvSpPr>
          <p:cNvPr id="23" name="Rectangle 22">
            <a:hlinkClick r:id="rId5" action="ppaction://hlinksldjump"/>
          </p:cNvPr>
          <p:cNvSpPr/>
          <p:nvPr/>
        </p:nvSpPr>
        <p:spPr>
          <a:xfrm>
            <a:off x="4511040" y="609600"/>
            <a:ext cx="1089210" cy="2667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900" dirty="0">
                <a:solidFill>
                  <a:srgbClr val="5F5F5F"/>
                </a:solidFill>
                <a:latin typeface="Myriad Pro Light" panose="020B0403030403020204" pitchFamily="34" charset="0"/>
              </a:rPr>
              <a:t>CE/Other Training Options</a:t>
            </a:r>
          </a:p>
        </p:txBody>
      </p:sp>
      <p:sp>
        <p:nvSpPr>
          <p:cNvPr id="25" name="Rectangle 24">
            <a:hlinkClick r:id="rId4" action="ppaction://hlinksldjump"/>
          </p:cNvPr>
          <p:cNvSpPr/>
          <p:nvPr/>
        </p:nvSpPr>
        <p:spPr>
          <a:xfrm>
            <a:off x="2332656" y="590549"/>
            <a:ext cx="1080204" cy="30861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900" dirty="0">
                <a:solidFill>
                  <a:srgbClr val="5F5F5F"/>
                </a:solidFill>
                <a:latin typeface="Myriad Pro Light" panose="020B0403030403020204" pitchFamily="34" charset="0"/>
              </a:rPr>
              <a:t>Skills/Tasks </a:t>
            </a:r>
            <a:r>
              <a:rPr lang="en-US" sz="900" dirty="0" err="1">
                <a:solidFill>
                  <a:srgbClr val="5F5F5F"/>
                </a:solidFill>
                <a:latin typeface="Myriad Pro Light" panose="020B0403030403020204" pitchFamily="34" charset="0"/>
              </a:rPr>
              <a:t>req’d</a:t>
            </a:r>
            <a:r>
              <a:rPr lang="en-US" sz="900" dirty="0">
                <a:solidFill>
                  <a:srgbClr val="5F5F5F"/>
                </a:solidFill>
                <a:latin typeface="Myriad Pro Light" panose="020B0403030403020204" pitchFamily="34" charset="0"/>
              </a:rPr>
              <a:t> Years 2-3</a:t>
            </a:r>
          </a:p>
        </p:txBody>
      </p:sp>
      <p:sp>
        <p:nvSpPr>
          <p:cNvPr id="26" name="Rectangle 25">
            <a:hlinkClick r:id="rId8" action="ppaction://hlinksldjump"/>
          </p:cNvPr>
          <p:cNvSpPr/>
          <p:nvPr/>
        </p:nvSpPr>
        <p:spPr>
          <a:xfrm>
            <a:off x="163830" y="598170"/>
            <a:ext cx="1070610" cy="28575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900" dirty="0">
                <a:solidFill>
                  <a:srgbClr val="5F5F5F"/>
                </a:solidFill>
                <a:latin typeface="Myriad Pro Light" panose="020B0403030403020204" pitchFamily="34" charset="0"/>
              </a:rPr>
              <a:t>Your level of experience</a:t>
            </a:r>
          </a:p>
        </p:txBody>
      </p:sp>
      <p:sp>
        <p:nvSpPr>
          <p:cNvPr id="29" name="TextBox 28">
            <a:hlinkClick r:id="" action="ppaction://noaction"/>
          </p:cNvPr>
          <p:cNvSpPr txBox="1"/>
          <p:nvPr/>
        </p:nvSpPr>
        <p:spPr>
          <a:xfrm>
            <a:off x="7848600" y="685800"/>
            <a:ext cx="1005840" cy="533400"/>
          </a:xfrm>
          <a:prstGeom prst="rect">
            <a:avLst/>
          </a:prstGeom>
          <a:noFill/>
        </p:spPr>
        <p:txBody>
          <a:bodyPr wrap="square" lIns="0" tIns="0" rIns="0" bIns="0" rtlCol="0">
            <a:noAutofit/>
          </a:bodyPr>
          <a:lstStyle/>
          <a:p>
            <a:pPr marL="0" lvl="1"/>
            <a:r>
              <a:rPr lang="en-US" sz="900" kern="1200" baseline="0" dirty="0">
                <a:latin typeface="Myriad Pro Light" panose="020B0403030403020204" pitchFamily="34" charset="0"/>
              </a:rPr>
              <a:t>Certification Options</a:t>
            </a:r>
            <a:endParaRPr lang="en-US" sz="900" kern="1200" dirty="0">
              <a:latin typeface="Myriad Pro Light" panose="020B0403030403020204" pitchFamily="34" charset="0"/>
            </a:endParaRPr>
          </a:p>
        </p:txBody>
      </p:sp>
      <p:sp>
        <p:nvSpPr>
          <p:cNvPr id="30" name="Rectangle 29">
            <a:hlinkClick r:id="rId9" action="ppaction://hlinksldjump"/>
          </p:cNvPr>
          <p:cNvSpPr/>
          <p:nvPr/>
        </p:nvSpPr>
        <p:spPr>
          <a:xfrm>
            <a:off x="7763880" y="632460"/>
            <a:ext cx="1168998" cy="2286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lvl="1"/>
            <a:r>
              <a:rPr lang="en-US" sz="900" dirty="0">
                <a:solidFill>
                  <a:srgbClr val="5F5F5F"/>
                </a:solidFill>
                <a:latin typeface="Myriad Pro Light" panose="020B0403030403020204" pitchFamily="34" charset="0"/>
              </a:rPr>
              <a:t>Certification</a:t>
            </a:r>
          </a:p>
          <a:p>
            <a:endParaRPr lang="en-US" sz="900" dirty="0">
              <a:solidFill>
                <a:srgbClr val="5F5F5F"/>
              </a:solidFill>
              <a:latin typeface="Myriad Pro Light" panose="020B0403030403020204" pitchFamily="34" charset="0"/>
            </a:endParaRPr>
          </a:p>
        </p:txBody>
      </p:sp>
      <p:graphicFrame>
        <p:nvGraphicFramePr>
          <p:cNvPr id="15" name="Diagram 14"/>
          <p:cNvGraphicFramePr/>
          <p:nvPr>
            <p:extLst>
              <p:ext uri="{D42A27DB-BD31-4B8C-83A1-F6EECF244321}">
                <p14:modId xmlns:p14="http://schemas.microsoft.com/office/powerpoint/2010/main" val="3921389356"/>
              </p:ext>
            </p:extLst>
          </p:nvPr>
        </p:nvGraphicFramePr>
        <p:xfrm>
          <a:off x="400050" y="2438400"/>
          <a:ext cx="8153400" cy="967026"/>
        </p:xfrm>
        <a:graphic>
          <a:graphicData uri="http://schemas.openxmlformats.org/drawingml/2006/diagram">
            <dgm:relIds xmlns:dgm="http://schemas.openxmlformats.org/drawingml/2006/diagram" xmlns:r="http://schemas.openxmlformats.org/officeDocument/2006/relationships" r:dm="rId10" r:lo="rId11" r:qs="rId12" r:cs="rId13"/>
          </a:graphicData>
        </a:graphic>
      </p:graphicFrame>
      <p:graphicFrame>
        <p:nvGraphicFramePr>
          <p:cNvPr id="16" name="Diagram 15"/>
          <p:cNvGraphicFramePr/>
          <p:nvPr>
            <p:extLst>
              <p:ext uri="{D42A27DB-BD31-4B8C-83A1-F6EECF244321}">
                <p14:modId xmlns:p14="http://schemas.microsoft.com/office/powerpoint/2010/main" val="4289182816"/>
              </p:ext>
            </p:extLst>
          </p:nvPr>
        </p:nvGraphicFramePr>
        <p:xfrm>
          <a:off x="400050" y="3405426"/>
          <a:ext cx="8153400" cy="861774"/>
        </p:xfrm>
        <a:graphic>
          <a:graphicData uri="http://schemas.openxmlformats.org/drawingml/2006/diagram">
            <dgm:relIds xmlns:dgm="http://schemas.openxmlformats.org/drawingml/2006/diagram" xmlns:r="http://schemas.openxmlformats.org/officeDocument/2006/relationships" r:dm="rId15" r:lo="rId16" r:qs="rId17" r:cs="rId18"/>
          </a:graphicData>
        </a:graphic>
      </p:graphicFrame>
      <p:graphicFrame>
        <p:nvGraphicFramePr>
          <p:cNvPr id="20" name="Diagram 19"/>
          <p:cNvGraphicFramePr/>
          <p:nvPr>
            <p:extLst>
              <p:ext uri="{D42A27DB-BD31-4B8C-83A1-F6EECF244321}">
                <p14:modId xmlns:p14="http://schemas.microsoft.com/office/powerpoint/2010/main" val="2507017857"/>
              </p:ext>
            </p:extLst>
          </p:nvPr>
        </p:nvGraphicFramePr>
        <p:xfrm>
          <a:off x="400050" y="4267200"/>
          <a:ext cx="8153400" cy="673894"/>
        </p:xfrm>
        <a:graphic>
          <a:graphicData uri="http://schemas.openxmlformats.org/drawingml/2006/diagram">
            <dgm:relIds xmlns:dgm="http://schemas.openxmlformats.org/drawingml/2006/diagram" xmlns:r="http://schemas.openxmlformats.org/officeDocument/2006/relationships" r:dm="rId20" r:lo="rId21" r:qs="rId22" r:cs="rId23"/>
          </a:graphicData>
        </a:graphic>
      </p:graphicFrame>
      <p:graphicFrame>
        <p:nvGraphicFramePr>
          <p:cNvPr id="24" name="Diagram 23"/>
          <p:cNvGraphicFramePr/>
          <p:nvPr>
            <p:extLst>
              <p:ext uri="{D42A27DB-BD31-4B8C-83A1-F6EECF244321}">
                <p14:modId xmlns:p14="http://schemas.microsoft.com/office/powerpoint/2010/main" val="4184729992"/>
              </p:ext>
            </p:extLst>
          </p:nvPr>
        </p:nvGraphicFramePr>
        <p:xfrm>
          <a:off x="400050" y="4941094"/>
          <a:ext cx="8153400" cy="1459706"/>
        </p:xfrm>
        <a:graphic>
          <a:graphicData uri="http://schemas.openxmlformats.org/drawingml/2006/diagram">
            <dgm:relIds xmlns:dgm="http://schemas.openxmlformats.org/drawingml/2006/diagram" xmlns:r="http://schemas.openxmlformats.org/officeDocument/2006/relationships" r:dm="rId25" r:lo="rId26" r:qs="rId27" r:cs="rId28"/>
          </a:graphicData>
        </a:graphic>
      </p:graphicFrame>
      <p:sp>
        <p:nvSpPr>
          <p:cNvPr id="3" name="TextBox 2"/>
          <p:cNvSpPr txBox="1"/>
          <p:nvPr/>
        </p:nvSpPr>
        <p:spPr>
          <a:xfrm>
            <a:off x="381000" y="1294924"/>
            <a:ext cx="8153400" cy="1046440"/>
          </a:xfrm>
          <a:prstGeom prst="rect">
            <a:avLst/>
          </a:prstGeom>
          <a:noFill/>
        </p:spPr>
        <p:txBody>
          <a:bodyPr wrap="square" rtlCol="0">
            <a:spAutoFit/>
          </a:bodyPr>
          <a:lstStyle/>
          <a:p>
            <a:pPr algn="just"/>
            <a:r>
              <a:rPr lang="en-US" sz="1600" dirty="0">
                <a:solidFill>
                  <a:srgbClr val="333333"/>
                </a:solidFill>
                <a:latin typeface="Corbel" panose="020B0503020204020204" pitchFamily="34" charset="0"/>
                <a:cs typeface="Arial" panose="020B0604020202020204" pitchFamily="34" charset="0"/>
              </a:rPr>
              <a:t>Below are the competencies expected of an examiner after a few years on the job; satisfactory skills in all areas with minimal supervision is mandated for certification.</a:t>
            </a:r>
          </a:p>
          <a:p>
            <a:pPr algn="just"/>
            <a:endParaRPr lang="en-US" sz="1400" dirty="0">
              <a:latin typeface="Corbel" panose="020B0503020204020204" pitchFamily="34" charset="0"/>
              <a:cs typeface="Arial" panose="020B0604020202020204" pitchFamily="34" charset="0"/>
            </a:endParaRPr>
          </a:p>
          <a:p>
            <a:pPr algn="just"/>
            <a:r>
              <a:rPr lang="en-US" sz="1600" dirty="0">
                <a:solidFill>
                  <a:srgbClr val="1C2674"/>
                </a:solidFill>
                <a:effectLst>
                  <a:outerShdw blurRad="38100" dist="38100" dir="2700000" algn="tl">
                    <a:srgbClr val="000000">
                      <a:alpha val="43137"/>
                    </a:srgbClr>
                  </a:outerShdw>
                </a:effectLst>
                <a:latin typeface="Corbel" panose="020B0503020204020204" pitchFamily="34" charset="0"/>
                <a:cs typeface="Arial" panose="020B0604020202020204" pitchFamily="34" charset="0"/>
              </a:rPr>
              <a:t>SKILL GAP? CLICK EACH COMPETENCY FOR TRAINING OPTIONS TO IMPROVE YOUR KSAs</a:t>
            </a:r>
          </a:p>
        </p:txBody>
      </p:sp>
      <p:sp>
        <p:nvSpPr>
          <p:cNvPr id="33" name="TextBox 32">
            <a:hlinkClick r:id="rId30" action="ppaction://hlinksldjump"/>
          </p:cNvPr>
          <p:cNvSpPr txBox="1"/>
          <p:nvPr/>
        </p:nvSpPr>
        <p:spPr>
          <a:xfrm>
            <a:off x="3522780" y="609600"/>
            <a:ext cx="1005840" cy="533400"/>
          </a:xfrm>
          <a:prstGeom prst="rect">
            <a:avLst/>
          </a:prstGeom>
          <a:noFill/>
        </p:spPr>
        <p:txBody>
          <a:bodyPr wrap="square" lIns="0" tIns="0" rIns="0" bIns="0" rtlCol="0">
            <a:noAutofit/>
          </a:bodyPr>
          <a:lstStyle/>
          <a:p>
            <a:pPr marL="0" marR="0" indent="-274320" algn="l" defTabSz="914400" rtl="0" eaLnBrk="1" fontAlgn="auto" latinLnBrk="0" hangingPunct="1">
              <a:lnSpc>
                <a:spcPct val="100000"/>
              </a:lnSpc>
              <a:spcBef>
                <a:spcPts val="0"/>
              </a:spcBef>
              <a:spcAft>
                <a:spcPts val="0"/>
              </a:spcAft>
              <a:buClrTx/>
              <a:buSzTx/>
              <a:buFontTx/>
              <a:buNone/>
              <a:tabLst/>
              <a:defRPr/>
            </a:pPr>
            <a:r>
              <a:rPr lang="en-US" sz="900" kern="1200" baseline="0" dirty="0">
                <a:solidFill>
                  <a:srgbClr val="5F5F5F"/>
                </a:solidFill>
                <a:latin typeface="Myriad Pro Light" panose="020B0403030403020204" pitchFamily="34" charset="0"/>
              </a:rPr>
              <a:t>Training required to reach next level</a:t>
            </a:r>
            <a:endParaRPr lang="en-US" sz="900" kern="1200" dirty="0">
              <a:solidFill>
                <a:srgbClr val="5F5F5F"/>
              </a:solidFill>
              <a:latin typeface="Myriad Pro Light" panose="020B0403030403020204" pitchFamily="34" charset="0"/>
            </a:endParaRPr>
          </a:p>
        </p:txBody>
      </p:sp>
      <p:sp>
        <p:nvSpPr>
          <p:cNvPr id="32" name="TextBox 31"/>
          <p:cNvSpPr txBox="1"/>
          <p:nvPr/>
        </p:nvSpPr>
        <p:spPr>
          <a:xfrm>
            <a:off x="134470" y="0"/>
            <a:ext cx="7696200" cy="523220"/>
          </a:xfrm>
          <a:prstGeom prst="rect">
            <a:avLst/>
          </a:prstGeom>
          <a:noFill/>
        </p:spPr>
        <p:txBody>
          <a:bodyPr wrap="square" rtlCol="0">
            <a:spAutoFit/>
          </a:bodyPr>
          <a:lstStyle/>
          <a:p>
            <a:r>
              <a:rPr lang="en-US" sz="1400" b="1" dirty="0">
                <a:solidFill>
                  <a:srgbClr val="1C2674"/>
                </a:solidFill>
                <a:latin typeface="Corbel" panose="020B0503020204020204" pitchFamily="34" charset="0"/>
                <a:cs typeface="Arial" panose="020B0604020202020204" pitchFamily="34" charset="0"/>
              </a:rPr>
              <a:t>2.0: Bank Examinations Specialist / Bank Assistant Examiner / Financial Institutions</a:t>
            </a:r>
            <a:r>
              <a:rPr lang="en-US" sz="1400" b="1" baseline="0" dirty="0">
                <a:solidFill>
                  <a:srgbClr val="1C2674"/>
                </a:solidFill>
                <a:latin typeface="Corbel" panose="020B0503020204020204" pitchFamily="34" charset="0"/>
                <a:cs typeface="Arial" panose="020B0604020202020204" pitchFamily="34" charset="0"/>
              </a:rPr>
              <a:t> Examiner I / Bank Examiner II / Examiner III / Senior Assistant Examiner / Financial Examiner II or III</a:t>
            </a:r>
            <a:endParaRPr lang="en-US" sz="1400" b="1" dirty="0">
              <a:solidFill>
                <a:srgbClr val="1C2674"/>
              </a:solidFill>
              <a:latin typeface="Corbel" panose="020B0503020204020204" pitchFamily="34" charset="0"/>
              <a:cs typeface="Arial" panose="020B0604020202020204" pitchFamily="34" charset="0"/>
            </a:endParaRPr>
          </a:p>
        </p:txBody>
      </p:sp>
    </p:spTree>
    <p:extLst>
      <p:ext uri="{BB962C8B-B14F-4D97-AF65-F5344CB8AC3E}">
        <p14:creationId xmlns:p14="http://schemas.microsoft.com/office/powerpoint/2010/main" val="415782526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533400"/>
            <a:ext cx="1005840" cy="45719"/>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Rectangle 2"/>
          <p:cNvSpPr/>
          <p:nvPr/>
        </p:nvSpPr>
        <p:spPr>
          <a:xfrm>
            <a:off x="1316916" y="533400"/>
            <a:ext cx="1005840" cy="45719"/>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p:cNvSpPr/>
          <p:nvPr/>
        </p:nvSpPr>
        <p:spPr>
          <a:xfrm>
            <a:off x="2407020" y="533400"/>
            <a:ext cx="1005840" cy="45719"/>
          </a:xfrm>
          <a:prstGeom prst="rect">
            <a:avLst/>
          </a:prstGeom>
          <a:solidFill>
            <a:srgbClr val="FF33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a:off x="3505200" y="533400"/>
            <a:ext cx="1005840" cy="45719"/>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4594410" y="533400"/>
            <a:ext cx="1005840" cy="45719"/>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6761178" y="533400"/>
            <a:ext cx="1005840" cy="45719"/>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7837842" y="533400"/>
            <a:ext cx="1005840" cy="45719"/>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5682726" y="533399"/>
            <a:ext cx="1005840" cy="45719"/>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p:cNvSpPr txBox="1"/>
          <p:nvPr/>
        </p:nvSpPr>
        <p:spPr>
          <a:xfrm>
            <a:off x="234213" y="609600"/>
            <a:ext cx="1005840" cy="533400"/>
          </a:xfrm>
          <a:prstGeom prst="rect">
            <a:avLst/>
          </a:prstGeom>
          <a:noFill/>
        </p:spPr>
        <p:txBody>
          <a:bodyPr wrap="square" lIns="0" tIns="0" rIns="0" bIns="0" rtlCol="0">
            <a:noAutofit/>
          </a:bodyPr>
          <a:lstStyle/>
          <a:p>
            <a:pPr indent="-274320"/>
            <a:r>
              <a:rPr lang="en-US" sz="900" dirty="0">
                <a:latin typeface="Myriad Pro Light" panose="020B0403030403020204" pitchFamily="34" charset="0"/>
              </a:rPr>
              <a:t>On-the-job experience   </a:t>
            </a:r>
          </a:p>
        </p:txBody>
      </p:sp>
      <p:sp>
        <p:nvSpPr>
          <p:cNvPr id="11" name="TextBox 10">
            <a:hlinkClick r:id="rId2" action="ppaction://hlinksldjump"/>
          </p:cNvPr>
          <p:cNvSpPr txBox="1"/>
          <p:nvPr/>
        </p:nvSpPr>
        <p:spPr>
          <a:xfrm>
            <a:off x="1326816" y="609600"/>
            <a:ext cx="1005840" cy="533400"/>
          </a:xfrm>
          <a:prstGeom prst="rect">
            <a:avLst/>
          </a:prstGeom>
          <a:noFill/>
        </p:spPr>
        <p:txBody>
          <a:bodyPr wrap="square" lIns="0" tIns="0" rIns="0" bIns="0" rtlCol="0">
            <a:noAutofit/>
          </a:bodyPr>
          <a:lstStyle/>
          <a:p>
            <a:pPr indent="-274320"/>
            <a:r>
              <a:rPr lang="en-US" sz="900" dirty="0">
                <a:latin typeface="Myriad Pro Light" panose="020B0403030403020204" pitchFamily="34" charset="0"/>
              </a:rPr>
              <a:t>Proficiency Level</a:t>
            </a:r>
            <a:r>
              <a:rPr lang="en-US" sz="900" baseline="0" dirty="0">
                <a:latin typeface="Myriad Pro Light" panose="020B0403030403020204" pitchFamily="34" charset="0"/>
              </a:rPr>
              <a:t> for </a:t>
            </a:r>
            <a:r>
              <a:rPr lang="en-US" sz="900" dirty="0">
                <a:latin typeface="Myriad Pro Light" panose="020B0403030403020204" pitchFamily="34" charset="0"/>
              </a:rPr>
              <a:t>Core Competencies</a:t>
            </a:r>
          </a:p>
        </p:txBody>
      </p:sp>
      <p:sp>
        <p:nvSpPr>
          <p:cNvPr id="12" name="TextBox 11">
            <a:hlinkClick r:id="rId3" action="ppaction://hlinksldjump"/>
          </p:cNvPr>
          <p:cNvSpPr txBox="1"/>
          <p:nvPr/>
        </p:nvSpPr>
        <p:spPr>
          <a:xfrm>
            <a:off x="2419419" y="609600"/>
            <a:ext cx="1005840" cy="533400"/>
          </a:xfrm>
          <a:prstGeom prst="rect">
            <a:avLst/>
          </a:prstGeom>
          <a:noFill/>
        </p:spPr>
        <p:txBody>
          <a:bodyPr wrap="square" lIns="0" tIns="0" rIns="0" bIns="0" rtlCol="0">
            <a:noAutofit/>
          </a:bodyPr>
          <a:lstStyle/>
          <a:p>
            <a:r>
              <a:rPr lang="en-US" sz="900" b="1" dirty="0">
                <a:solidFill>
                  <a:srgbClr val="FF3300"/>
                </a:solidFill>
                <a:latin typeface="Myriad Pro Light" panose="020B0403030403020204" pitchFamily="34" charset="0"/>
              </a:rPr>
              <a:t>Skills/Tasks </a:t>
            </a:r>
            <a:r>
              <a:rPr lang="en-US" sz="900" b="1" dirty="0" err="1">
                <a:solidFill>
                  <a:srgbClr val="FF3300"/>
                </a:solidFill>
                <a:latin typeface="Myriad Pro Light" panose="020B0403030403020204" pitchFamily="34" charset="0"/>
              </a:rPr>
              <a:t>req’d</a:t>
            </a:r>
            <a:r>
              <a:rPr lang="en-US" sz="900" b="1" dirty="0">
                <a:solidFill>
                  <a:srgbClr val="FF3300"/>
                </a:solidFill>
                <a:latin typeface="Myriad Pro Light" panose="020B0403030403020204" pitchFamily="34" charset="0"/>
              </a:rPr>
              <a:t> Years 2-3</a:t>
            </a:r>
          </a:p>
        </p:txBody>
      </p:sp>
      <p:sp>
        <p:nvSpPr>
          <p:cNvPr id="15" name="TextBox 14">
            <a:hlinkClick r:id="" action="ppaction://noaction"/>
          </p:cNvPr>
          <p:cNvSpPr txBox="1"/>
          <p:nvPr/>
        </p:nvSpPr>
        <p:spPr>
          <a:xfrm>
            <a:off x="4593516" y="609600"/>
            <a:ext cx="1005840" cy="533400"/>
          </a:xfrm>
          <a:prstGeom prst="rect">
            <a:avLst/>
          </a:prstGeom>
          <a:noFill/>
        </p:spPr>
        <p:txBody>
          <a:bodyPr wrap="square" lIns="0" tIns="0" rIns="0" bIns="0" rtlCol="0">
            <a:noAutofit/>
          </a:bodyPr>
          <a:lstStyle/>
          <a:p>
            <a:pPr marL="0" marR="0" lvl="0" indent="-274320" algn="l" defTabSz="914400" rtl="0" eaLnBrk="1" fontAlgn="auto" latinLnBrk="0" hangingPunct="1">
              <a:lnSpc>
                <a:spcPct val="100000"/>
              </a:lnSpc>
              <a:spcBef>
                <a:spcPts val="0"/>
              </a:spcBef>
              <a:spcAft>
                <a:spcPts val="0"/>
              </a:spcAft>
              <a:buClrTx/>
              <a:buSzTx/>
              <a:buFontTx/>
              <a:buNone/>
              <a:tabLst/>
              <a:defRPr/>
            </a:pPr>
            <a:r>
              <a:rPr lang="en-US" sz="900" kern="1200" baseline="0" dirty="0">
                <a:solidFill>
                  <a:srgbClr val="5F5F5F"/>
                </a:solidFill>
                <a:latin typeface="Myriad Pro Light" panose="020B0403030403020204" pitchFamily="34" charset="0"/>
              </a:rPr>
              <a:t>CE/Other Training Options</a:t>
            </a:r>
            <a:endParaRPr lang="en-US" sz="900" kern="1200" dirty="0">
              <a:solidFill>
                <a:srgbClr val="5F5F5F"/>
              </a:solidFill>
              <a:latin typeface="Myriad Pro Light" panose="020B0403030403020204" pitchFamily="34" charset="0"/>
            </a:endParaRPr>
          </a:p>
        </p:txBody>
      </p:sp>
      <p:sp>
        <p:nvSpPr>
          <p:cNvPr id="16" name="TextBox 15">
            <a:hlinkClick r:id="" action="ppaction://noaction"/>
          </p:cNvPr>
          <p:cNvSpPr txBox="1"/>
          <p:nvPr/>
        </p:nvSpPr>
        <p:spPr>
          <a:xfrm>
            <a:off x="5681832" y="609600"/>
            <a:ext cx="1005840" cy="533400"/>
          </a:xfrm>
          <a:prstGeom prst="rect">
            <a:avLst/>
          </a:prstGeom>
          <a:noFill/>
        </p:spPr>
        <p:txBody>
          <a:bodyPr wrap="square" lIns="0" tIns="0" rIns="0" bIns="0" rtlCol="0">
            <a:noAutofit/>
          </a:bodyPr>
          <a:lstStyle/>
          <a:p>
            <a:pPr marL="0" marR="0" indent="-274320" algn="l" defTabSz="914400" rtl="0" eaLnBrk="1" fontAlgn="auto" latinLnBrk="0" hangingPunct="1">
              <a:lnSpc>
                <a:spcPct val="100000"/>
              </a:lnSpc>
              <a:spcBef>
                <a:spcPts val="0"/>
              </a:spcBef>
              <a:spcAft>
                <a:spcPts val="0"/>
              </a:spcAft>
              <a:buClrTx/>
              <a:buSzTx/>
              <a:buFontTx/>
              <a:buNone/>
              <a:tabLst/>
              <a:defRPr/>
            </a:pPr>
            <a:r>
              <a:rPr lang="en-US" sz="900" kern="1200" baseline="0" dirty="0">
                <a:solidFill>
                  <a:srgbClr val="5F5F5F"/>
                </a:solidFill>
                <a:latin typeface="Myriad Pro Light" panose="020B0403030403020204" pitchFamily="34" charset="0"/>
              </a:rPr>
              <a:t>Schedule Training (CSBS)</a:t>
            </a:r>
            <a:endParaRPr lang="en-US" sz="900" kern="1200" dirty="0">
              <a:solidFill>
                <a:srgbClr val="5F5F5F"/>
              </a:solidFill>
              <a:latin typeface="Myriad Pro Light" panose="020B0403030403020204" pitchFamily="34" charset="0"/>
            </a:endParaRPr>
          </a:p>
        </p:txBody>
      </p:sp>
      <p:sp>
        <p:nvSpPr>
          <p:cNvPr id="17" name="TextBox 16">
            <a:hlinkClick r:id="" action="ppaction://noaction"/>
          </p:cNvPr>
          <p:cNvSpPr txBox="1"/>
          <p:nvPr/>
        </p:nvSpPr>
        <p:spPr>
          <a:xfrm>
            <a:off x="6771042" y="609600"/>
            <a:ext cx="1005840" cy="533400"/>
          </a:xfrm>
          <a:prstGeom prst="rect">
            <a:avLst/>
          </a:prstGeom>
          <a:noFill/>
        </p:spPr>
        <p:txBody>
          <a:bodyPr wrap="square" lIns="0" tIns="0" rIns="0" bIns="0" rtlCol="0">
            <a:noAutofit/>
          </a:bodyPr>
          <a:lstStyle/>
          <a:p>
            <a:pPr marL="0" marR="0" indent="-274320" algn="l" defTabSz="914400" rtl="0" eaLnBrk="1" fontAlgn="auto" latinLnBrk="0" hangingPunct="1">
              <a:lnSpc>
                <a:spcPct val="100000"/>
              </a:lnSpc>
              <a:spcBef>
                <a:spcPts val="0"/>
              </a:spcBef>
              <a:spcAft>
                <a:spcPts val="0"/>
              </a:spcAft>
              <a:buClrTx/>
              <a:buSzTx/>
              <a:buFontTx/>
              <a:buNone/>
              <a:tabLst/>
              <a:defRPr/>
            </a:pPr>
            <a:r>
              <a:rPr lang="en-US" sz="900" kern="1200" baseline="0" dirty="0">
                <a:solidFill>
                  <a:srgbClr val="5F5F5F"/>
                </a:solidFill>
                <a:latin typeface="Myriad Pro Light" panose="020B0403030403020204" pitchFamily="34" charset="0"/>
              </a:rPr>
              <a:t>Schedule Training (All Others)</a:t>
            </a:r>
            <a:endParaRPr lang="en-US" sz="900" kern="1200" dirty="0">
              <a:solidFill>
                <a:srgbClr val="5F5F5F"/>
              </a:solidFill>
              <a:latin typeface="Myriad Pro Light" panose="020B0403030403020204" pitchFamily="34" charset="0"/>
            </a:endParaRPr>
          </a:p>
        </p:txBody>
      </p:sp>
      <p:sp>
        <p:nvSpPr>
          <p:cNvPr id="19" name="Rectangle 18">
            <a:hlinkClick r:id="rId4" action="ppaction://hlinksldjump"/>
          </p:cNvPr>
          <p:cNvSpPr/>
          <p:nvPr/>
        </p:nvSpPr>
        <p:spPr>
          <a:xfrm>
            <a:off x="6692598" y="590550"/>
            <a:ext cx="1076664" cy="2971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900" dirty="0">
                <a:solidFill>
                  <a:srgbClr val="5F5F5F"/>
                </a:solidFill>
                <a:latin typeface="Myriad Pro Light" panose="020B0403030403020204" pitchFamily="34" charset="0"/>
              </a:rPr>
              <a:t>Schedule Training (All Others)</a:t>
            </a:r>
          </a:p>
        </p:txBody>
      </p:sp>
      <p:sp>
        <p:nvSpPr>
          <p:cNvPr id="20" name="Rectangle 19">
            <a:hlinkClick r:id="rId5" action="ppaction://hlinksldjump"/>
          </p:cNvPr>
          <p:cNvSpPr/>
          <p:nvPr/>
        </p:nvSpPr>
        <p:spPr>
          <a:xfrm>
            <a:off x="5596890" y="609600"/>
            <a:ext cx="1089210" cy="2667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900" dirty="0">
                <a:solidFill>
                  <a:srgbClr val="5F5F5F"/>
                </a:solidFill>
                <a:latin typeface="Myriad Pro Light" panose="020B0403030403020204" pitchFamily="34" charset="0"/>
              </a:rPr>
              <a:t>Schedule CSBS Training</a:t>
            </a:r>
          </a:p>
        </p:txBody>
      </p:sp>
      <p:sp>
        <p:nvSpPr>
          <p:cNvPr id="21" name="Rectangle 20">
            <a:hlinkClick r:id="rId3" action="ppaction://hlinksldjump"/>
          </p:cNvPr>
          <p:cNvSpPr/>
          <p:nvPr/>
        </p:nvSpPr>
        <p:spPr>
          <a:xfrm>
            <a:off x="4511040" y="609600"/>
            <a:ext cx="1089210" cy="2667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900" dirty="0">
                <a:solidFill>
                  <a:srgbClr val="5F5F5F"/>
                </a:solidFill>
                <a:latin typeface="Myriad Pro Light" panose="020B0403030403020204" pitchFamily="34" charset="0"/>
              </a:rPr>
              <a:t>CE/Other Training Options</a:t>
            </a:r>
          </a:p>
        </p:txBody>
      </p:sp>
      <p:sp>
        <p:nvSpPr>
          <p:cNvPr id="23" name="Rectangle 22">
            <a:hlinkClick r:id="rId6" action="ppaction://hlinksldjump"/>
          </p:cNvPr>
          <p:cNvSpPr/>
          <p:nvPr/>
        </p:nvSpPr>
        <p:spPr>
          <a:xfrm>
            <a:off x="1234440" y="598170"/>
            <a:ext cx="1172580" cy="28575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900" dirty="0">
                <a:solidFill>
                  <a:srgbClr val="5F5F5F"/>
                </a:solidFill>
                <a:latin typeface="Myriad Pro Light" panose="020B0403030403020204" pitchFamily="34" charset="0"/>
              </a:rPr>
              <a:t>Your level of proficiency</a:t>
            </a:r>
          </a:p>
        </p:txBody>
      </p:sp>
      <p:sp>
        <p:nvSpPr>
          <p:cNvPr id="24" name="Rectangle 23">
            <a:hlinkClick r:id="rId7" action="ppaction://hlinksldjump"/>
          </p:cNvPr>
          <p:cNvSpPr/>
          <p:nvPr/>
        </p:nvSpPr>
        <p:spPr>
          <a:xfrm>
            <a:off x="163830" y="609600"/>
            <a:ext cx="1070610" cy="28575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900" dirty="0">
                <a:solidFill>
                  <a:srgbClr val="5F5F5F"/>
                </a:solidFill>
                <a:latin typeface="Myriad Pro Light" panose="020B0403030403020204" pitchFamily="34" charset="0"/>
              </a:rPr>
              <a:t>On-the-job experience</a:t>
            </a:r>
          </a:p>
        </p:txBody>
      </p:sp>
      <p:sp>
        <p:nvSpPr>
          <p:cNvPr id="27" name="TextBox 26">
            <a:hlinkClick r:id="" action="ppaction://noaction"/>
          </p:cNvPr>
          <p:cNvSpPr txBox="1"/>
          <p:nvPr/>
        </p:nvSpPr>
        <p:spPr>
          <a:xfrm>
            <a:off x="7848600" y="685800"/>
            <a:ext cx="1005840" cy="533400"/>
          </a:xfrm>
          <a:prstGeom prst="rect">
            <a:avLst/>
          </a:prstGeom>
          <a:noFill/>
        </p:spPr>
        <p:txBody>
          <a:bodyPr wrap="square" lIns="0" tIns="0" rIns="0" bIns="0" rtlCol="0">
            <a:noAutofit/>
          </a:bodyPr>
          <a:lstStyle/>
          <a:p>
            <a:pPr marL="0" lvl="1"/>
            <a:r>
              <a:rPr lang="en-US" sz="900" kern="1200" baseline="0" dirty="0">
                <a:latin typeface="Myriad Pro Light" panose="020B0403030403020204" pitchFamily="34" charset="0"/>
              </a:rPr>
              <a:t>Certification Options</a:t>
            </a:r>
            <a:endParaRPr lang="en-US" sz="900" kern="1200" dirty="0">
              <a:latin typeface="Myriad Pro Light" panose="020B0403030403020204" pitchFamily="34" charset="0"/>
            </a:endParaRPr>
          </a:p>
        </p:txBody>
      </p:sp>
      <p:sp>
        <p:nvSpPr>
          <p:cNvPr id="28" name="Rectangle 27">
            <a:hlinkClick r:id="rId8" action="ppaction://hlinksldjump"/>
          </p:cNvPr>
          <p:cNvSpPr/>
          <p:nvPr/>
        </p:nvSpPr>
        <p:spPr>
          <a:xfrm>
            <a:off x="7763880" y="632460"/>
            <a:ext cx="1168998" cy="2286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lvl="1"/>
            <a:r>
              <a:rPr lang="en-US" sz="900" dirty="0">
                <a:solidFill>
                  <a:srgbClr val="5F5F5F"/>
                </a:solidFill>
                <a:latin typeface="Myriad Pro Light" panose="020B0403030403020204" pitchFamily="34" charset="0"/>
              </a:rPr>
              <a:t>Certification</a:t>
            </a:r>
          </a:p>
          <a:p>
            <a:endParaRPr lang="en-US" sz="900" dirty="0">
              <a:solidFill>
                <a:srgbClr val="5F5F5F"/>
              </a:solidFill>
              <a:latin typeface="Myriad Pro Light" panose="020B0403030403020204" pitchFamily="34" charset="0"/>
            </a:endParaRPr>
          </a:p>
        </p:txBody>
      </p:sp>
      <p:sp>
        <p:nvSpPr>
          <p:cNvPr id="14" name="TextBox 13"/>
          <p:cNvSpPr txBox="1"/>
          <p:nvPr/>
        </p:nvSpPr>
        <p:spPr>
          <a:xfrm>
            <a:off x="389585" y="1267981"/>
            <a:ext cx="5531895" cy="2092881"/>
          </a:xfrm>
          <a:prstGeom prst="rect">
            <a:avLst/>
          </a:prstGeom>
          <a:noFill/>
        </p:spPr>
        <p:txBody>
          <a:bodyPr wrap="square" rtlCol="0">
            <a:spAutoFit/>
          </a:bodyPr>
          <a:lstStyle/>
          <a:p>
            <a:r>
              <a:rPr lang="en-US" b="1" dirty="0">
                <a:solidFill>
                  <a:srgbClr val="333333"/>
                </a:solidFill>
                <a:latin typeface="Corbel" panose="020B0503020204020204" pitchFamily="34" charset="0"/>
                <a:cs typeface="Arial" panose="020B0604020202020204" pitchFamily="34" charset="0"/>
              </a:rPr>
              <a:t>You should have:</a:t>
            </a:r>
          </a:p>
          <a:p>
            <a:pPr marL="285750" indent="-285750">
              <a:buFont typeface="Arial" panose="020B0604020202020204" pitchFamily="34" charset="0"/>
              <a:buChar char="•"/>
            </a:pPr>
            <a:r>
              <a:rPr lang="en-US" sz="1400" dirty="0">
                <a:solidFill>
                  <a:srgbClr val="333333"/>
                </a:solidFill>
                <a:latin typeface="Corbel" panose="020B0503020204020204" pitchFamily="34" charset="0"/>
                <a:cs typeface="Arial" panose="020B0604020202020204" pitchFamily="34" charset="0"/>
              </a:rPr>
              <a:t>Well-developed analytical abilities</a:t>
            </a:r>
          </a:p>
          <a:p>
            <a:pPr marL="285750" indent="-285750">
              <a:buFont typeface="Arial" panose="020B0604020202020204" pitchFamily="34" charset="0"/>
              <a:buChar char="•"/>
            </a:pPr>
            <a:r>
              <a:rPr lang="en-US" sz="1400" dirty="0">
                <a:solidFill>
                  <a:srgbClr val="333333"/>
                </a:solidFill>
                <a:latin typeface="Corbel" panose="020B0503020204020204" pitchFamily="34" charset="0"/>
                <a:cs typeface="Arial" panose="020B0604020202020204" pitchFamily="34" charset="0"/>
              </a:rPr>
              <a:t>Moderate to high level of knowledge regarding laws, rules, and regulations governing</a:t>
            </a:r>
          </a:p>
          <a:p>
            <a:pPr marL="285750" indent="-285750">
              <a:buFont typeface="Arial" panose="020B0604020202020204" pitchFamily="34" charset="0"/>
              <a:buChar char="•"/>
            </a:pPr>
            <a:r>
              <a:rPr lang="en-US" sz="1400" dirty="0">
                <a:solidFill>
                  <a:srgbClr val="333333"/>
                </a:solidFill>
                <a:latin typeface="Corbel" panose="020B0503020204020204" pitchFamily="34" charset="0"/>
                <a:cs typeface="Arial" panose="020B0604020202020204" pitchFamily="34" charset="0"/>
              </a:rPr>
              <a:t>Moderate to high level of familiarity with general banking conditions and trends</a:t>
            </a:r>
          </a:p>
          <a:p>
            <a:pPr marL="285750" indent="-285750">
              <a:buFont typeface="Arial" panose="020B0604020202020204" pitchFamily="34" charset="0"/>
              <a:buChar char="•"/>
            </a:pPr>
            <a:r>
              <a:rPr lang="en-US" sz="1400" dirty="0">
                <a:solidFill>
                  <a:srgbClr val="333333"/>
                </a:solidFill>
                <a:latin typeface="Corbel" panose="020B0503020204020204" pitchFamily="34" charset="0"/>
                <a:cs typeface="Arial" panose="020B0604020202020204" pitchFamily="34" charset="0"/>
              </a:rPr>
              <a:t>Proficient in discussions with bankers</a:t>
            </a:r>
          </a:p>
          <a:p>
            <a:pPr marL="285750" indent="-285750">
              <a:buFont typeface="Arial" panose="020B0604020202020204" pitchFamily="34" charset="0"/>
              <a:buChar char="•"/>
            </a:pPr>
            <a:r>
              <a:rPr lang="en-US" sz="1400" dirty="0">
                <a:solidFill>
                  <a:srgbClr val="333333"/>
                </a:solidFill>
                <a:latin typeface="Corbel" panose="020B0503020204020204" pitchFamily="34" charset="0"/>
                <a:cs typeface="Arial" panose="020B0604020202020204" pitchFamily="34" charset="0"/>
              </a:rPr>
              <a:t>Shows high level of initiative, judgment, and ability to work without supervision</a:t>
            </a:r>
          </a:p>
        </p:txBody>
      </p:sp>
      <p:sp>
        <p:nvSpPr>
          <p:cNvPr id="26" name="TextBox 25"/>
          <p:cNvSpPr txBox="1"/>
          <p:nvPr/>
        </p:nvSpPr>
        <p:spPr>
          <a:xfrm>
            <a:off x="389585" y="3485843"/>
            <a:ext cx="5520465" cy="2308324"/>
          </a:xfrm>
          <a:prstGeom prst="rect">
            <a:avLst/>
          </a:prstGeom>
          <a:noFill/>
        </p:spPr>
        <p:txBody>
          <a:bodyPr wrap="square" rtlCol="0">
            <a:spAutoFit/>
          </a:bodyPr>
          <a:lstStyle/>
          <a:p>
            <a:r>
              <a:rPr lang="en-US" b="1" dirty="0">
                <a:solidFill>
                  <a:srgbClr val="333333"/>
                </a:solidFill>
                <a:latin typeface="Corbel" panose="020B0503020204020204" pitchFamily="34" charset="0"/>
                <a:cs typeface="Arial" panose="020B0604020202020204" pitchFamily="34" charset="0"/>
              </a:rPr>
              <a:t>Your tasks MAY include:</a:t>
            </a:r>
          </a:p>
          <a:p>
            <a:pPr marL="285750" indent="-285750">
              <a:buFont typeface="Arial" panose="020B0604020202020204" pitchFamily="34" charset="0"/>
              <a:buChar char="•"/>
            </a:pPr>
            <a:r>
              <a:rPr lang="en-US" sz="1400" dirty="0">
                <a:solidFill>
                  <a:srgbClr val="333333"/>
                </a:solidFill>
                <a:latin typeface="Corbel" panose="020B0503020204020204" pitchFamily="34" charset="0"/>
                <a:cs typeface="Arial" panose="020B0604020202020204" pitchFamily="34" charset="0"/>
              </a:rPr>
              <a:t>Analyze moderately complex loan files (&gt;100 lines of credit), identify concerns, and prepare loan write-ups</a:t>
            </a:r>
          </a:p>
          <a:p>
            <a:pPr marL="285750" indent="-285750">
              <a:buFont typeface="Arial" panose="020B0604020202020204" pitchFamily="34" charset="0"/>
              <a:buChar char="•"/>
            </a:pPr>
            <a:r>
              <a:rPr lang="en-US" sz="1400" dirty="0">
                <a:solidFill>
                  <a:srgbClr val="333333"/>
                </a:solidFill>
                <a:latin typeface="Corbel" panose="020B0503020204020204" pitchFamily="34" charset="0"/>
                <a:cs typeface="Arial" panose="020B0604020202020204" pitchFamily="34" charset="0"/>
              </a:rPr>
              <a:t>Serve as asset manager and EIC of 1- and 2-rated banks</a:t>
            </a:r>
          </a:p>
          <a:p>
            <a:pPr marL="285750" indent="-285750">
              <a:buFont typeface="Arial" panose="020B0604020202020204" pitchFamily="34" charset="0"/>
              <a:buChar char="•"/>
            </a:pPr>
            <a:r>
              <a:rPr lang="en-US" sz="1400" dirty="0">
                <a:solidFill>
                  <a:srgbClr val="333333"/>
                </a:solidFill>
                <a:latin typeface="Corbel" panose="020B0503020204020204" pitchFamily="34" charset="0"/>
                <a:cs typeface="Arial" panose="020B0604020202020204" pitchFamily="34" charset="0"/>
              </a:rPr>
              <a:t>Prepare asset quality and risk management assessment reports</a:t>
            </a:r>
          </a:p>
          <a:p>
            <a:pPr marL="285750" indent="-285750">
              <a:buFont typeface="Arial" panose="020B0604020202020204" pitchFamily="34" charset="0"/>
              <a:buChar char="•"/>
            </a:pPr>
            <a:r>
              <a:rPr lang="en-US" sz="1400" dirty="0">
                <a:solidFill>
                  <a:srgbClr val="333333"/>
                </a:solidFill>
                <a:latin typeface="Corbel" panose="020B0503020204020204" pitchFamily="34" charset="0"/>
                <a:cs typeface="Arial" panose="020B0604020202020204" pitchFamily="34" charset="0"/>
              </a:rPr>
              <a:t>Use exam tools for loan review and report preparation</a:t>
            </a:r>
          </a:p>
          <a:p>
            <a:pPr marL="285750" indent="-285750">
              <a:buFont typeface="Arial" panose="020B0604020202020204" pitchFamily="34" charset="0"/>
              <a:buChar char="•"/>
            </a:pPr>
            <a:r>
              <a:rPr lang="en-US" sz="1400" dirty="0">
                <a:solidFill>
                  <a:srgbClr val="333333"/>
                </a:solidFill>
                <a:latin typeface="Corbel" panose="020B0503020204020204" pitchFamily="34" charset="0"/>
                <a:cs typeface="Arial" panose="020B0604020202020204" pitchFamily="34" charset="0"/>
              </a:rPr>
              <a:t>Discuss CAMELS components in exit meeting with board</a:t>
            </a:r>
          </a:p>
          <a:p>
            <a:pPr marL="285750" indent="-285750">
              <a:buFont typeface="Arial" panose="020B0604020202020204" pitchFamily="34" charset="0"/>
              <a:buChar char="•"/>
            </a:pPr>
            <a:r>
              <a:rPr lang="en-US" sz="1400" dirty="0">
                <a:solidFill>
                  <a:srgbClr val="333333"/>
                </a:solidFill>
                <a:latin typeface="Corbel" panose="020B0503020204020204" pitchFamily="34" charset="0"/>
                <a:cs typeface="Arial" panose="020B0604020202020204" pitchFamily="34" charset="0"/>
              </a:rPr>
              <a:t>Complete focused loan training with experienced examiner</a:t>
            </a:r>
          </a:p>
          <a:p>
            <a:pPr marL="285750" indent="-285750">
              <a:buFont typeface="Arial" panose="020B0604020202020204" pitchFamily="34" charset="0"/>
              <a:buChar char="•"/>
            </a:pPr>
            <a:r>
              <a:rPr lang="en-US" sz="1400" dirty="0">
                <a:solidFill>
                  <a:srgbClr val="333333"/>
                </a:solidFill>
                <a:latin typeface="Corbel" panose="020B0503020204020204" pitchFamily="34" charset="0"/>
                <a:cs typeface="Arial" panose="020B0604020202020204" pitchFamily="34" charset="0"/>
              </a:rPr>
              <a:t>Engage in specialty examination training</a:t>
            </a:r>
          </a:p>
          <a:p>
            <a:pPr marL="285750" indent="-285750">
              <a:buFont typeface="Arial" panose="020B0604020202020204" pitchFamily="34" charset="0"/>
              <a:buChar char="•"/>
            </a:pPr>
            <a:r>
              <a:rPr lang="en-US" sz="1400" dirty="0">
                <a:solidFill>
                  <a:srgbClr val="333333"/>
                </a:solidFill>
                <a:latin typeface="Corbel" panose="020B0503020204020204" pitchFamily="34" charset="0"/>
                <a:cs typeface="Arial" panose="020B0604020202020204" pitchFamily="34" charset="0"/>
              </a:rPr>
              <a:t>Assist with training of less experienced examiners</a:t>
            </a:r>
          </a:p>
        </p:txBody>
      </p:sp>
      <p:sp>
        <p:nvSpPr>
          <p:cNvPr id="29" name="Rectangle 28">
            <a:hlinkClick r:id="rId7" action="ppaction://hlinksldjump"/>
          </p:cNvPr>
          <p:cNvSpPr/>
          <p:nvPr/>
        </p:nvSpPr>
        <p:spPr>
          <a:xfrm>
            <a:off x="169443" y="596265"/>
            <a:ext cx="1070610" cy="28575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900" dirty="0">
                <a:solidFill>
                  <a:srgbClr val="5F5F5F"/>
                </a:solidFill>
                <a:latin typeface="Myriad Pro Light" panose="020B0403030403020204" pitchFamily="34" charset="0"/>
              </a:rPr>
              <a:t>Your level of experience</a:t>
            </a:r>
          </a:p>
        </p:txBody>
      </p:sp>
      <p:sp>
        <p:nvSpPr>
          <p:cNvPr id="30" name="TextBox 29">
            <a:hlinkClick r:id="rId2" action="ppaction://hlinksldjump"/>
          </p:cNvPr>
          <p:cNvSpPr txBox="1"/>
          <p:nvPr/>
        </p:nvSpPr>
        <p:spPr>
          <a:xfrm>
            <a:off x="3522780" y="609600"/>
            <a:ext cx="1005840" cy="533400"/>
          </a:xfrm>
          <a:prstGeom prst="rect">
            <a:avLst/>
          </a:prstGeom>
          <a:noFill/>
        </p:spPr>
        <p:txBody>
          <a:bodyPr wrap="square" lIns="0" tIns="0" rIns="0" bIns="0" rtlCol="0">
            <a:noAutofit/>
          </a:bodyPr>
          <a:lstStyle/>
          <a:p>
            <a:pPr marL="0" marR="0" indent="-274320" algn="l" defTabSz="914400" rtl="0" eaLnBrk="1" fontAlgn="auto" latinLnBrk="0" hangingPunct="1">
              <a:lnSpc>
                <a:spcPct val="100000"/>
              </a:lnSpc>
              <a:spcBef>
                <a:spcPts val="0"/>
              </a:spcBef>
              <a:spcAft>
                <a:spcPts val="0"/>
              </a:spcAft>
              <a:buClrTx/>
              <a:buSzTx/>
              <a:buFontTx/>
              <a:buNone/>
              <a:tabLst/>
              <a:defRPr/>
            </a:pPr>
            <a:r>
              <a:rPr lang="en-US" sz="900" kern="1200" baseline="0" dirty="0">
                <a:solidFill>
                  <a:srgbClr val="5F5F5F"/>
                </a:solidFill>
                <a:latin typeface="Myriad Pro Light" panose="020B0403030403020204" pitchFamily="34" charset="0"/>
              </a:rPr>
              <a:t>Training required to reach next level</a:t>
            </a:r>
            <a:endParaRPr lang="en-US" sz="900" kern="1200" dirty="0">
              <a:solidFill>
                <a:srgbClr val="5F5F5F"/>
              </a:solidFill>
              <a:latin typeface="Myriad Pro Light" panose="020B0403030403020204" pitchFamily="34" charset="0"/>
            </a:endParaRPr>
          </a:p>
        </p:txBody>
      </p:sp>
      <p:sp>
        <p:nvSpPr>
          <p:cNvPr id="31" name="Teardrop 30"/>
          <p:cNvSpPr/>
          <p:nvPr/>
        </p:nvSpPr>
        <p:spPr>
          <a:xfrm rot="12956788">
            <a:off x="6268055" y="3882817"/>
            <a:ext cx="2704688" cy="2242435"/>
          </a:xfrm>
          <a:prstGeom prst="teardrop">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orbel" panose="020B0503020204020204" pitchFamily="34" charset="0"/>
            </a:endParaRPr>
          </a:p>
        </p:txBody>
      </p:sp>
      <p:sp>
        <p:nvSpPr>
          <p:cNvPr id="32" name="TextBox 31"/>
          <p:cNvSpPr txBox="1"/>
          <p:nvPr/>
        </p:nvSpPr>
        <p:spPr>
          <a:xfrm>
            <a:off x="6172200" y="4051518"/>
            <a:ext cx="2743200" cy="2062103"/>
          </a:xfrm>
          <a:prstGeom prst="rect">
            <a:avLst/>
          </a:prstGeom>
          <a:noFill/>
        </p:spPr>
        <p:txBody>
          <a:bodyPr wrap="square" rtlCol="0">
            <a:spAutoFit/>
          </a:bodyPr>
          <a:lstStyle/>
          <a:p>
            <a:pPr algn="ctr"/>
            <a:r>
              <a:rPr lang="en-US" sz="1600" b="1" dirty="0">
                <a:solidFill>
                  <a:schemeClr val="bg1"/>
                </a:solidFill>
                <a:latin typeface="Corbel" panose="020B0503020204020204" pitchFamily="34" charset="0"/>
                <a:cs typeface="Arial" panose="020B0604020202020204" pitchFamily="34" charset="0"/>
              </a:rPr>
              <a:t>CSBS and</a:t>
            </a:r>
          </a:p>
          <a:p>
            <a:pPr algn="ctr"/>
            <a:r>
              <a:rPr lang="en-US" sz="1600" b="1" dirty="0">
                <a:solidFill>
                  <a:schemeClr val="bg1"/>
                </a:solidFill>
                <a:latin typeface="Corbel" panose="020B0503020204020204" pitchFamily="34" charset="0"/>
                <a:cs typeface="Arial" panose="020B0604020202020204" pitchFamily="34" charset="0"/>
              </a:rPr>
              <a:t>FDIC technical and</a:t>
            </a:r>
          </a:p>
          <a:p>
            <a:pPr algn="ctr"/>
            <a:r>
              <a:rPr lang="en-US" sz="1600" b="1" dirty="0">
                <a:solidFill>
                  <a:schemeClr val="bg1"/>
                </a:solidFill>
                <a:latin typeface="Corbel" panose="020B0503020204020204" pitchFamily="34" charset="0"/>
                <a:cs typeface="Arial" panose="020B0604020202020204" pitchFamily="34" charset="0"/>
              </a:rPr>
              <a:t>specialty training will improve your ability to perform these specific exam tasks – click the Schedule tabs above for</a:t>
            </a:r>
          </a:p>
          <a:p>
            <a:pPr algn="ctr"/>
            <a:r>
              <a:rPr lang="en-US" sz="1600" b="1" dirty="0">
                <a:solidFill>
                  <a:schemeClr val="bg1"/>
                </a:solidFill>
                <a:latin typeface="Corbel" panose="020B0503020204020204" pitchFamily="34" charset="0"/>
                <a:cs typeface="Arial" panose="020B0604020202020204" pitchFamily="34" charset="0"/>
              </a:rPr>
              <a:t>more info </a:t>
            </a:r>
          </a:p>
        </p:txBody>
      </p:sp>
      <p:sp>
        <p:nvSpPr>
          <p:cNvPr id="33" name="Teardrop 32"/>
          <p:cNvSpPr/>
          <p:nvPr/>
        </p:nvSpPr>
        <p:spPr>
          <a:xfrm rot="12956788">
            <a:off x="6268055" y="1037548"/>
            <a:ext cx="2704688" cy="2242435"/>
          </a:xfrm>
          <a:prstGeom prst="teardrop">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TextBox 33"/>
          <p:cNvSpPr txBox="1"/>
          <p:nvPr/>
        </p:nvSpPr>
        <p:spPr>
          <a:xfrm>
            <a:off x="6172200" y="1315064"/>
            <a:ext cx="2743200" cy="1569660"/>
          </a:xfrm>
          <a:prstGeom prst="rect">
            <a:avLst/>
          </a:prstGeom>
          <a:noFill/>
        </p:spPr>
        <p:txBody>
          <a:bodyPr wrap="square" rtlCol="0">
            <a:spAutoFit/>
          </a:bodyPr>
          <a:lstStyle/>
          <a:p>
            <a:pPr algn="ctr"/>
            <a:r>
              <a:rPr lang="en-US" sz="1600" b="1" dirty="0">
                <a:solidFill>
                  <a:schemeClr val="bg1"/>
                </a:solidFill>
                <a:latin typeface="Corbel" panose="020B0503020204020204" pitchFamily="34" charset="0"/>
                <a:cs typeface="Arial" panose="020B0604020202020204" pitchFamily="34" charset="0"/>
              </a:rPr>
              <a:t>In-house and OTJ</a:t>
            </a:r>
          </a:p>
          <a:p>
            <a:pPr algn="ctr"/>
            <a:r>
              <a:rPr lang="en-US" sz="1600" b="1" dirty="0">
                <a:solidFill>
                  <a:schemeClr val="bg1"/>
                </a:solidFill>
                <a:latin typeface="Corbel" panose="020B0503020204020204" pitchFamily="34" charset="0"/>
                <a:cs typeface="Arial" panose="020B0604020202020204" pitchFamily="34" charset="0"/>
              </a:rPr>
              <a:t>training are your good</a:t>
            </a:r>
          </a:p>
          <a:p>
            <a:pPr algn="ctr"/>
            <a:r>
              <a:rPr lang="en-US" sz="1600" b="1" dirty="0">
                <a:solidFill>
                  <a:schemeClr val="bg1"/>
                </a:solidFill>
                <a:latin typeface="Corbel" panose="020B0503020204020204" pitchFamily="34" charset="0"/>
                <a:cs typeface="Arial" panose="020B0604020202020204" pitchFamily="34" charset="0"/>
              </a:rPr>
              <a:t>options for advancing your examination skills – discuss with your supervisor or training coordinator</a:t>
            </a:r>
          </a:p>
        </p:txBody>
      </p:sp>
      <p:sp>
        <p:nvSpPr>
          <p:cNvPr id="35" name="TextBox 34"/>
          <p:cNvSpPr txBox="1"/>
          <p:nvPr/>
        </p:nvSpPr>
        <p:spPr>
          <a:xfrm>
            <a:off x="134470" y="0"/>
            <a:ext cx="7696200" cy="523220"/>
          </a:xfrm>
          <a:prstGeom prst="rect">
            <a:avLst/>
          </a:prstGeom>
          <a:noFill/>
        </p:spPr>
        <p:txBody>
          <a:bodyPr wrap="square" rtlCol="0">
            <a:spAutoFit/>
          </a:bodyPr>
          <a:lstStyle/>
          <a:p>
            <a:r>
              <a:rPr lang="en-US" sz="1400" b="1" dirty="0">
                <a:solidFill>
                  <a:srgbClr val="1C2674"/>
                </a:solidFill>
                <a:latin typeface="Corbel" panose="020B0503020204020204" pitchFamily="34" charset="0"/>
                <a:cs typeface="Arial" panose="020B0604020202020204" pitchFamily="34" charset="0"/>
              </a:rPr>
              <a:t>2.0: Bank Examinations Specialist / Bank Assistant Examiner / Financial Institutions</a:t>
            </a:r>
            <a:r>
              <a:rPr lang="en-US" sz="1400" b="1" baseline="0" dirty="0">
                <a:solidFill>
                  <a:srgbClr val="1C2674"/>
                </a:solidFill>
                <a:latin typeface="Corbel" panose="020B0503020204020204" pitchFamily="34" charset="0"/>
                <a:cs typeface="Arial" panose="020B0604020202020204" pitchFamily="34" charset="0"/>
              </a:rPr>
              <a:t> Examiner I / Bank Examiner II / Examiner III / Senior Assistant Examiner / Financial Examiner II or III</a:t>
            </a:r>
            <a:endParaRPr lang="en-US" sz="1400" b="1" dirty="0">
              <a:solidFill>
                <a:srgbClr val="1C2674"/>
              </a:solidFill>
              <a:latin typeface="Corbel" panose="020B0503020204020204" pitchFamily="34" charset="0"/>
              <a:cs typeface="Arial" panose="020B0604020202020204" pitchFamily="34" charset="0"/>
            </a:endParaRPr>
          </a:p>
        </p:txBody>
      </p:sp>
    </p:spTree>
    <p:extLst>
      <p:ext uri="{BB962C8B-B14F-4D97-AF65-F5344CB8AC3E}">
        <p14:creationId xmlns:p14="http://schemas.microsoft.com/office/powerpoint/2010/main" val="419067732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533400"/>
            <a:ext cx="1005840" cy="45719"/>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Rectangle 2"/>
          <p:cNvSpPr/>
          <p:nvPr/>
        </p:nvSpPr>
        <p:spPr>
          <a:xfrm>
            <a:off x="1316916" y="533400"/>
            <a:ext cx="1005840" cy="45719"/>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p:cNvSpPr/>
          <p:nvPr/>
        </p:nvSpPr>
        <p:spPr>
          <a:xfrm>
            <a:off x="2407020" y="533400"/>
            <a:ext cx="1005840" cy="45719"/>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a:off x="3505200" y="533400"/>
            <a:ext cx="1005840" cy="45719"/>
          </a:xfrm>
          <a:prstGeom prst="rect">
            <a:avLst/>
          </a:prstGeom>
          <a:solidFill>
            <a:srgbClr val="FF33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4594410" y="533400"/>
            <a:ext cx="1005840" cy="45719"/>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6761178" y="533400"/>
            <a:ext cx="1005840" cy="45719"/>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7837842" y="533400"/>
            <a:ext cx="1005840" cy="45719"/>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5682726" y="533399"/>
            <a:ext cx="1005840" cy="45719"/>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p:cNvSpPr txBox="1"/>
          <p:nvPr/>
        </p:nvSpPr>
        <p:spPr>
          <a:xfrm>
            <a:off x="234213" y="609600"/>
            <a:ext cx="1005840" cy="533400"/>
          </a:xfrm>
          <a:prstGeom prst="rect">
            <a:avLst/>
          </a:prstGeom>
          <a:noFill/>
        </p:spPr>
        <p:txBody>
          <a:bodyPr wrap="square" lIns="0" tIns="0" rIns="0" bIns="0" rtlCol="0">
            <a:noAutofit/>
          </a:bodyPr>
          <a:lstStyle/>
          <a:p>
            <a:pPr indent="-274320"/>
            <a:r>
              <a:rPr lang="en-US" sz="900" dirty="0">
                <a:solidFill>
                  <a:srgbClr val="5F5F5F"/>
                </a:solidFill>
                <a:latin typeface="Myriad Pro Light" panose="020B0403030403020204" pitchFamily="34" charset="0"/>
              </a:rPr>
              <a:t>On-the-job experience   </a:t>
            </a:r>
          </a:p>
        </p:txBody>
      </p:sp>
      <p:sp>
        <p:nvSpPr>
          <p:cNvPr id="11" name="TextBox 10">
            <a:hlinkClick r:id="rId2" action="ppaction://hlinksldjump"/>
          </p:cNvPr>
          <p:cNvSpPr txBox="1"/>
          <p:nvPr/>
        </p:nvSpPr>
        <p:spPr>
          <a:xfrm>
            <a:off x="1326816" y="609600"/>
            <a:ext cx="1005840" cy="533400"/>
          </a:xfrm>
          <a:prstGeom prst="rect">
            <a:avLst/>
          </a:prstGeom>
          <a:noFill/>
        </p:spPr>
        <p:txBody>
          <a:bodyPr wrap="square" lIns="0" tIns="0" rIns="0" bIns="0" rtlCol="0">
            <a:noAutofit/>
          </a:bodyPr>
          <a:lstStyle/>
          <a:p>
            <a:pPr indent="-274320"/>
            <a:r>
              <a:rPr lang="en-US" sz="900" dirty="0">
                <a:solidFill>
                  <a:srgbClr val="5F5F5F"/>
                </a:solidFill>
                <a:latin typeface="Myriad Pro Light" panose="020B0403030403020204" pitchFamily="34" charset="0"/>
              </a:rPr>
              <a:t>Proficiency Level</a:t>
            </a:r>
            <a:r>
              <a:rPr lang="en-US" sz="900" baseline="0" dirty="0">
                <a:solidFill>
                  <a:srgbClr val="5F5F5F"/>
                </a:solidFill>
                <a:latin typeface="Myriad Pro Light" panose="020B0403030403020204" pitchFamily="34" charset="0"/>
              </a:rPr>
              <a:t> for </a:t>
            </a:r>
            <a:r>
              <a:rPr lang="en-US" sz="900" dirty="0">
                <a:solidFill>
                  <a:srgbClr val="5F5F5F"/>
                </a:solidFill>
                <a:latin typeface="Myriad Pro Light" panose="020B0403030403020204" pitchFamily="34" charset="0"/>
              </a:rPr>
              <a:t>Core Competencies</a:t>
            </a:r>
          </a:p>
        </p:txBody>
      </p:sp>
      <p:sp>
        <p:nvSpPr>
          <p:cNvPr id="12" name="TextBox 11">
            <a:hlinkClick r:id="rId3" action="ppaction://hlinksldjump"/>
          </p:cNvPr>
          <p:cNvSpPr txBox="1"/>
          <p:nvPr/>
        </p:nvSpPr>
        <p:spPr>
          <a:xfrm>
            <a:off x="2419419" y="609600"/>
            <a:ext cx="1005840" cy="533400"/>
          </a:xfrm>
          <a:prstGeom prst="rect">
            <a:avLst/>
          </a:prstGeom>
          <a:noFill/>
        </p:spPr>
        <p:txBody>
          <a:bodyPr wrap="square" lIns="0" tIns="0" rIns="0" bIns="0" rtlCol="0">
            <a:noAutofit/>
          </a:bodyPr>
          <a:lstStyle/>
          <a:p>
            <a:r>
              <a:rPr lang="en-US" sz="900" kern="1200" baseline="0" dirty="0">
                <a:solidFill>
                  <a:srgbClr val="5F5F5F"/>
                </a:solidFill>
                <a:latin typeface="Myriad Pro Light" panose="020B0403030403020204" pitchFamily="34" charset="0"/>
              </a:rPr>
              <a:t>Sample Skills/Tasks required in Year 1</a:t>
            </a:r>
            <a:endParaRPr lang="en-US" sz="900" kern="1200" dirty="0">
              <a:solidFill>
                <a:srgbClr val="5F5F5F"/>
              </a:solidFill>
              <a:latin typeface="Myriad Pro Light" panose="020B0403030403020204" pitchFamily="34" charset="0"/>
            </a:endParaRPr>
          </a:p>
        </p:txBody>
      </p:sp>
      <p:sp>
        <p:nvSpPr>
          <p:cNvPr id="13" name="TextBox 12">
            <a:hlinkClick r:id="rId2" action="ppaction://hlinksldjump"/>
          </p:cNvPr>
          <p:cNvSpPr txBox="1"/>
          <p:nvPr/>
        </p:nvSpPr>
        <p:spPr>
          <a:xfrm>
            <a:off x="3522780" y="609600"/>
            <a:ext cx="1005840" cy="533400"/>
          </a:xfrm>
          <a:prstGeom prst="rect">
            <a:avLst/>
          </a:prstGeom>
          <a:noFill/>
        </p:spPr>
        <p:txBody>
          <a:bodyPr wrap="square" lIns="0" tIns="0" rIns="0" bIns="0" rtlCol="0">
            <a:noAutofit/>
          </a:bodyPr>
          <a:lstStyle/>
          <a:p>
            <a:pPr marL="0" marR="0" indent="-274320" algn="l" defTabSz="914400" rtl="0" eaLnBrk="1" fontAlgn="auto" latinLnBrk="0" hangingPunct="1">
              <a:lnSpc>
                <a:spcPct val="100000"/>
              </a:lnSpc>
              <a:spcBef>
                <a:spcPts val="0"/>
              </a:spcBef>
              <a:spcAft>
                <a:spcPts val="0"/>
              </a:spcAft>
              <a:buClrTx/>
              <a:buSzTx/>
              <a:buFontTx/>
              <a:buNone/>
              <a:tabLst/>
              <a:defRPr/>
            </a:pPr>
            <a:r>
              <a:rPr lang="en-US" sz="900" b="1" kern="1200" baseline="0" dirty="0">
                <a:solidFill>
                  <a:srgbClr val="FF3300"/>
                </a:solidFill>
                <a:latin typeface="Myriad Pro Light" panose="020B0403030403020204" pitchFamily="34" charset="0"/>
              </a:rPr>
              <a:t>Training required to reach next level</a:t>
            </a:r>
            <a:endParaRPr lang="en-US" sz="900" b="1" kern="1200" dirty="0">
              <a:solidFill>
                <a:srgbClr val="FF3300"/>
              </a:solidFill>
              <a:latin typeface="Myriad Pro Light" panose="020B0403030403020204" pitchFamily="34" charset="0"/>
            </a:endParaRPr>
          </a:p>
        </p:txBody>
      </p:sp>
      <p:sp>
        <p:nvSpPr>
          <p:cNvPr id="15" name="TextBox 14">
            <a:hlinkClick r:id="" action="ppaction://noaction"/>
          </p:cNvPr>
          <p:cNvSpPr txBox="1"/>
          <p:nvPr/>
        </p:nvSpPr>
        <p:spPr>
          <a:xfrm>
            <a:off x="4593516" y="609600"/>
            <a:ext cx="1005840" cy="533400"/>
          </a:xfrm>
          <a:prstGeom prst="rect">
            <a:avLst/>
          </a:prstGeom>
          <a:noFill/>
        </p:spPr>
        <p:txBody>
          <a:bodyPr wrap="square" lIns="0" tIns="0" rIns="0" bIns="0" rtlCol="0">
            <a:noAutofit/>
          </a:bodyPr>
          <a:lstStyle/>
          <a:p>
            <a:pPr marL="0" marR="0" lvl="0" indent="-274320" algn="l" defTabSz="914400" rtl="0" eaLnBrk="1" fontAlgn="auto" latinLnBrk="0" hangingPunct="1">
              <a:lnSpc>
                <a:spcPct val="100000"/>
              </a:lnSpc>
              <a:spcBef>
                <a:spcPts val="0"/>
              </a:spcBef>
              <a:spcAft>
                <a:spcPts val="0"/>
              </a:spcAft>
              <a:buClrTx/>
              <a:buSzTx/>
              <a:buFontTx/>
              <a:buNone/>
              <a:tabLst/>
              <a:defRPr/>
            </a:pPr>
            <a:r>
              <a:rPr lang="en-US" sz="900" kern="1200" baseline="0" dirty="0">
                <a:solidFill>
                  <a:srgbClr val="5F5F5F"/>
                </a:solidFill>
                <a:latin typeface="Myriad Pro Light" panose="020B0403030403020204" pitchFamily="34" charset="0"/>
              </a:rPr>
              <a:t>CE/Other Training Options</a:t>
            </a:r>
            <a:endParaRPr lang="en-US" sz="900" kern="1200" dirty="0">
              <a:solidFill>
                <a:srgbClr val="5F5F5F"/>
              </a:solidFill>
              <a:latin typeface="Myriad Pro Light" panose="020B0403030403020204" pitchFamily="34" charset="0"/>
            </a:endParaRPr>
          </a:p>
        </p:txBody>
      </p:sp>
      <p:sp>
        <p:nvSpPr>
          <p:cNvPr id="16" name="TextBox 15">
            <a:hlinkClick r:id="" action="ppaction://noaction"/>
          </p:cNvPr>
          <p:cNvSpPr txBox="1"/>
          <p:nvPr/>
        </p:nvSpPr>
        <p:spPr>
          <a:xfrm>
            <a:off x="5681832" y="609600"/>
            <a:ext cx="1005840" cy="533400"/>
          </a:xfrm>
          <a:prstGeom prst="rect">
            <a:avLst/>
          </a:prstGeom>
          <a:noFill/>
        </p:spPr>
        <p:txBody>
          <a:bodyPr wrap="square" lIns="0" tIns="0" rIns="0" bIns="0" rtlCol="0">
            <a:noAutofit/>
          </a:bodyPr>
          <a:lstStyle/>
          <a:p>
            <a:pPr marL="0" marR="0" indent="-274320" algn="l" defTabSz="914400" rtl="0" eaLnBrk="1" fontAlgn="auto" latinLnBrk="0" hangingPunct="1">
              <a:lnSpc>
                <a:spcPct val="100000"/>
              </a:lnSpc>
              <a:spcBef>
                <a:spcPts val="0"/>
              </a:spcBef>
              <a:spcAft>
                <a:spcPts val="0"/>
              </a:spcAft>
              <a:buClrTx/>
              <a:buSzTx/>
              <a:buFontTx/>
              <a:buNone/>
              <a:tabLst/>
              <a:defRPr/>
            </a:pPr>
            <a:r>
              <a:rPr lang="en-US" sz="900" kern="1200" baseline="0" dirty="0">
                <a:solidFill>
                  <a:srgbClr val="5F5F5F"/>
                </a:solidFill>
                <a:latin typeface="Myriad Pro Light" panose="020B0403030403020204" pitchFamily="34" charset="0"/>
              </a:rPr>
              <a:t>Schedule Training (CSBS)</a:t>
            </a:r>
            <a:endParaRPr lang="en-US" sz="900" kern="1200" dirty="0">
              <a:solidFill>
                <a:srgbClr val="5F5F5F"/>
              </a:solidFill>
              <a:latin typeface="Myriad Pro Light" panose="020B0403030403020204" pitchFamily="34" charset="0"/>
            </a:endParaRPr>
          </a:p>
        </p:txBody>
      </p:sp>
      <p:sp>
        <p:nvSpPr>
          <p:cNvPr id="17" name="TextBox 16">
            <a:hlinkClick r:id="" action="ppaction://noaction"/>
          </p:cNvPr>
          <p:cNvSpPr txBox="1"/>
          <p:nvPr/>
        </p:nvSpPr>
        <p:spPr>
          <a:xfrm>
            <a:off x="6771042" y="609600"/>
            <a:ext cx="1005840" cy="533400"/>
          </a:xfrm>
          <a:prstGeom prst="rect">
            <a:avLst/>
          </a:prstGeom>
          <a:noFill/>
        </p:spPr>
        <p:txBody>
          <a:bodyPr wrap="square" lIns="0" tIns="0" rIns="0" bIns="0" rtlCol="0">
            <a:noAutofit/>
          </a:bodyPr>
          <a:lstStyle/>
          <a:p>
            <a:pPr marL="0" marR="0" indent="-274320" algn="l" defTabSz="914400" rtl="0" eaLnBrk="1" fontAlgn="auto" latinLnBrk="0" hangingPunct="1">
              <a:lnSpc>
                <a:spcPct val="100000"/>
              </a:lnSpc>
              <a:spcBef>
                <a:spcPts val="0"/>
              </a:spcBef>
              <a:spcAft>
                <a:spcPts val="0"/>
              </a:spcAft>
              <a:buClrTx/>
              <a:buSzTx/>
              <a:buFontTx/>
              <a:buNone/>
              <a:tabLst/>
              <a:defRPr/>
            </a:pPr>
            <a:r>
              <a:rPr lang="en-US" sz="900" kern="1200" baseline="0" dirty="0">
                <a:solidFill>
                  <a:srgbClr val="5F5F5F"/>
                </a:solidFill>
                <a:latin typeface="Myriad Pro Light" panose="020B0403030403020204" pitchFamily="34" charset="0"/>
              </a:rPr>
              <a:t>Schedule Training (All Others)</a:t>
            </a:r>
            <a:endParaRPr lang="en-US" sz="900" kern="1200" dirty="0">
              <a:solidFill>
                <a:srgbClr val="5F5F5F"/>
              </a:solidFill>
              <a:latin typeface="Myriad Pro Light" panose="020B0403030403020204" pitchFamily="34" charset="0"/>
            </a:endParaRPr>
          </a:p>
        </p:txBody>
      </p:sp>
      <p:sp>
        <p:nvSpPr>
          <p:cNvPr id="19" name="Rectangle 18">
            <a:hlinkClick r:id="rId4" action="ppaction://hlinksldjump"/>
          </p:cNvPr>
          <p:cNvSpPr/>
          <p:nvPr/>
        </p:nvSpPr>
        <p:spPr>
          <a:xfrm>
            <a:off x="6692598" y="590550"/>
            <a:ext cx="1076664" cy="2971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900" dirty="0">
                <a:solidFill>
                  <a:srgbClr val="5F5F5F"/>
                </a:solidFill>
                <a:latin typeface="Myriad Pro Light" panose="020B0403030403020204" pitchFamily="34" charset="0"/>
              </a:rPr>
              <a:t>Schedule Training (All Others)</a:t>
            </a:r>
          </a:p>
        </p:txBody>
      </p:sp>
      <p:sp>
        <p:nvSpPr>
          <p:cNvPr id="20" name="Rectangle 19">
            <a:hlinkClick r:id="rId5" action="ppaction://hlinksldjump"/>
          </p:cNvPr>
          <p:cNvSpPr/>
          <p:nvPr/>
        </p:nvSpPr>
        <p:spPr>
          <a:xfrm>
            <a:off x="5596890" y="609600"/>
            <a:ext cx="1089210" cy="2667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900" dirty="0">
                <a:solidFill>
                  <a:srgbClr val="5F5F5F"/>
                </a:solidFill>
                <a:latin typeface="Myriad Pro Light" panose="020B0403030403020204" pitchFamily="34" charset="0"/>
              </a:rPr>
              <a:t>Schedule CSBS Training</a:t>
            </a:r>
          </a:p>
        </p:txBody>
      </p:sp>
      <p:sp>
        <p:nvSpPr>
          <p:cNvPr id="21" name="Rectangle 20">
            <a:hlinkClick r:id="rId3" action="ppaction://hlinksldjump"/>
          </p:cNvPr>
          <p:cNvSpPr/>
          <p:nvPr/>
        </p:nvSpPr>
        <p:spPr>
          <a:xfrm>
            <a:off x="4511040" y="609600"/>
            <a:ext cx="1089210" cy="2667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900" dirty="0">
                <a:solidFill>
                  <a:srgbClr val="5F5F5F"/>
                </a:solidFill>
                <a:latin typeface="Myriad Pro Light" panose="020B0403030403020204" pitchFamily="34" charset="0"/>
              </a:rPr>
              <a:t>CE/Other Training Options</a:t>
            </a:r>
          </a:p>
        </p:txBody>
      </p:sp>
      <p:sp>
        <p:nvSpPr>
          <p:cNvPr id="22" name="Rectangle 21">
            <a:hlinkClick r:id="rId6" action="ppaction://hlinksldjump"/>
          </p:cNvPr>
          <p:cNvSpPr/>
          <p:nvPr/>
        </p:nvSpPr>
        <p:spPr>
          <a:xfrm>
            <a:off x="2332656" y="590549"/>
            <a:ext cx="1080204" cy="30861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900" dirty="0">
                <a:solidFill>
                  <a:srgbClr val="5F5F5F"/>
                </a:solidFill>
                <a:latin typeface="Myriad Pro Light" panose="020B0403030403020204" pitchFamily="34" charset="0"/>
              </a:rPr>
              <a:t>Skills/Tasks </a:t>
            </a:r>
            <a:r>
              <a:rPr lang="en-US" sz="900" dirty="0" err="1">
                <a:solidFill>
                  <a:srgbClr val="5F5F5F"/>
                </a:solidFill>
                <a:latin typeface="Myriad Pro Light" panose="020B0403030403020204" pitchFamily="34" charset="0"/>
              </a:rPr>
              <a:t>req’d</a:t>
            </a:r>
            <a:r>
              <a:rPr lang="en-US" sz="900" dirty="0">
                <a:solidFill>
                  <a:srgbClr val="5F5F5F"/>
                </a:solidFill>
                <a:latin typeface="Myriad Pro Light" panose="020B0403030403020204" pitchFamily="34" charset="0"/>
              </a:rPr>
              <a:t> Years 2-3</a:t>
            </a:r>
          </a:p>
        </p:txBody>
      </p:sp>
      <p:sp>
        <p:nvSpPr>
          <p:cNvPr id="23" name="Rectangle 22">
            <a:hlinkClick r:id="rId7" action="ppaction://hlinksldjump"/>
          </p:cNvPr>
          <p:cNvSpPr/>
          <p:nvPr/>
        </p:nvSpPr>
        <p:spPr>
          <a:xfrm>
            <a:off x="1234440" y="598170"/>
            <a:ext cx="1172580" cy="28575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900" dirty="0">
                <a:solidFill>
                  <a:srgbClr val="5F5F5F"/>
                </a:solidFill>
                <a:latin typeface="Myriad Pro Light" panose="020B0403030403020204" pitchFamily="34" charset="0"/>
              </a:rPr>
              <a:t>Your level of proficiency</a:t>
            </a:r>
          </a:p>
        </p:txBody>
      </p:sp>
      <p:sp>
        <p:nvSpPr>
          <p:cNvPr id="24" name="Rectangle 23">
            <a:hlinkClick r:id="rId8" action="ppaction://hlinksldjump"/>
          </p:cNvPr>
          <p:cNvSpPr/>
          <p:nvPr/>
        </p:nvSpPr>
        <p:spPr>
          <a:xfrm>
            <a:off x="163830" y="609600"/>
            <a:ext cx="1070610" cy="28575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900" dirty="0">
                <a:solidFill>
                  <a:srgbClr val="5F5F5F"/>
                </a:solidFill>
                <a:latin typeface="Myriad Pro Light" panose="020B0403030403020204" pitchFamily="34" charset="0"/>
              </a:rPr>
              <a:t>On-the-job experience</a:t>
            </a:r>
          </a:p>
        </p:txBody>
      </p:sp>
      <p:sp>
        <p:nvSpPr>
          <p:cNvPr id="27" name="TextBox 26">
            <a:hlinkClick r:id="" action="ppaction://noaction"/>
          </p:cNvPr>
          <p:cNvSpPr txBox="1"/>
          <p:nvPr/>
        </p:nvSpPr>
        <p:spPr>
          <a:xfrm>
            <a:off x="7848600" y="685800"/>
            <a:ext cx="1005840" cy="533400"/>
          </a:xfrm>
          <a:prstGeom prst="rect">
            <a:avLst/>
          </a:prstGeom>
          <a:noFill/>
        </p:spPr>
        <p:txBody>
          <a:bodyPr wrap="square" lIns="0" tIns="0" rIns="0" bIns="0" rtlCol="0">
            <a:noAutofit/>
          </a:bodyPr>
          <a:lstStyle/>
          <a:p>
            <a:pPr marL="0" lvl="1"/>
            <a:r>
              <a:rPr lang="en-US" sz="900" kern="1200" baseline="0" dirty="0">
                <a:solidFill>
                  <a:srgbClr val="5F5F5F"/>
                </a:solidFill>
                <a:latin typeface="Myriad Pro Light" panose="020B0403030403020204" pitchFamily="34" charset="0"/>
              </a:rPr>
              <a:t>Certification Options</a:t>
            </a:r>
            <a:endParaRPr lang="en-US" sz="900" kern="1200" dirty="0">
              <a:solidFill>
                <a:srgbClr val="5F5F5F"/>
              </a:solidFill>
              <a:latin typeface="Myriad Pro Light" panose="020B0403030403020204" pitchFamily="34" charset="0"/>
            </a:endParaRPr>
          </a:p>
        </p:txBody>
      </p:sp>
      <p:sp>
        <p:nvSpPr>
          <p:cNvPr id="28" name="Rectangle 27">
            <a:hlinkClick r:id="rId9" action="ppaction://hlinksldjump"/>
          </p:cNvPr>
          <p:cNvSpPr/>
          <p:nvPr/>
        </p:nvSpPr>
        <p:spPr>
          <a:xfrm>
            <a:off x="7763880" y="632460"/>
            <a:ext cx="1168998" cy="2286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lvl="1"/>
            <a:r>
              <a:rPr lang="en-US" sz="900" dirty="0">
                <a:solidFill>
                  <a:srgbClr val="5F5F5F"/>
                </a:solidFill>
                <a:latin typeface="Myriad Pro Light" panose="020B0403030403020204" pitchFamily="34" charset="0"/>
              </a:rPr>
              <a:t>Certification</a:t>
            </a:r>
          </a:p>
          <a:p>
            <a:endParaRPr lang="en-US" sz="900" dirty="0">
              <a:solidFill>
                <a:srgbClr val="5F5F5F"/>
              </a:solidFill>
              <a:latin typeface="Myriad Pro Light" panose="020B0403030403020204" pitchFamily="34" charset="0"/>
            </a:endParaRPr>
          </a:p>
        </p:txBody>
      </p:sp>
      <p:sp>
        <p:nvSpPr>
          <p:cNvPr id="18" name="Rectangle 17">
            <a:hlinkClick r:id="rId10"/>
          </p:cNvPr>
          <p:cNvSpPr/>
          <p:nvPr/>
        </p:nvSpPr>
        <p:spPr>
          <a:xfrm>
            <a:off x="1951874" y="2131782"/>
            <a:ext cx="4800600" cy="3048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rgbClr val="333333"/>
                </a:solidFill>
                <a:latin typeface="Corbel" panose="020B0503020204020204" pitchFamily="34" charset="0"/>
                <a:cs typeface="Arial" panose="020B0604020202020204" pitchFamily="34" charset="0"/>
              </a:rPr>
              <a:t>CSBS Examiner-in-Charge School</a:t>
            </a:r>
          </a:p>
        </p:txBody>
      </p:sp>
      <p:sp>
        <p:nvSpPr>
          <p:cNvPr id="29" name="TextBox 28"/>
          <p:cNvSpPr txBox="1"/>
          <p:nvPr/>
        </p:nvSpPr>
        <p:spPr>
          <a:xfrm>
            <a:off x="3901440" y="2751562"/>
            <a:ext cx="609600" cy="461665"/>
          </a:xfrm>
          <a:prstGeom prst="rect">
            <a:avLst/>
          </a:prstGeom>
          <a:noFill/>
        </p:spPr>
        <p:txBody>
          <a:bodyPr wrap="square" rtlCol="0">
            <a:spAutoFit/>
          </a:bodyPr>
          <a:lstStyle/>
          <a:p>
            <a:pPr algn="ctr"/>
            <a:r>
              <a:rPr lang="en-US" sz="2400" dirty="0">
                <a:solidFill>
                  <a:srgbClr val="333333"/>
                </a:solidFill>
                <a:latin typeface="Corbel" panose="020B0503020204020204" pitchFamily="34" charset="0"/>
                <a:cs typeface="Arial" panose="020B0604020202020204" pitchFamily="34" charset="0"/>
              </a:rPr>
              <a:t>OR</a:t>
            </a:r>
          </a:p>
        </p:txBody>
      </p:sp>
      <p:sp>
        <p:nvSpPr>
          <p:cNvPr id="30" name="Rectangle 29">
            <a:hlinkClick r:id="rId8" action="ppaction://hlinksldjump"/>
          </p:cNvPr>
          <p:cNvSpPr/>
          <p:nvPr/>
        </p:nvSpPr>
        <p:spPr>
          <a:xfrm>
            <a:off x="169443" y="596265"/>
            <a:ext cx="1070610" cy="28575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900" dirty="0">
                <a:solidFill>
                  <a:srgbClr val="5F5F5F"/>
                </a:solidFill>
                <a:latin typeface="Myriad Pro Light" panose="020B0403030403020204" pitchFamily="34" charset="0"/>
              </a:rPr>
              <a:t>Your level of experience</a:t>
            </a:r>
          </a:p>
        </p:txBody>
      </p:sp>
      <p:sp>
        <p:nvSpPr>
          <p:cNvPr id="31" name="Rectangle 30">
            <a:hlinkClick r:id="rId11"/>
          </p:cNvPr>
          <p:cNvSpPr/>
          <p:nvPr/>
        </p:nvSpPr>
        <p:spPr>
          <a:xfrm>
            <a:off x="1819836" y="3499278"/>
            <a:ext cx="5105400" cy="3048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rgbClr val="333333"/>
                </a:solidFill>
                <a:latin typeface="Corbel" panose="020B0503020204020204" pitchFamily="34" charset="0"/>
                <a:cs typeface="Arial" panose="020B0604020202020204" pitchFamily="34" charset="0"/>
              </a:rPr>
              <a:t>FDIC Examination Management School</a:t>
            </a:r>
          </a:p>
        </p:txBody>
      </p:sp>
      <p:sp>
        <p:nvSpPr>
          <p:cNvPr id="33" name="Right Arrow 32">
            <a:hlinkClick r:id="rId12"/>
          </p:cNvPr>
          <p:cNvSpPr/>
          <p:nvPr/>
        </p:nvSpPr>
        <p:spPr>
          <a:xfrm>
            <a:off x="1042034" y="1980553"/>
            <a:ext cx="977265" cy="609600"/>
          </a:xfrm>
          <a:prstGeom prst="rightArrow">
            <a:avLst/>
          </a:prstGeom>
          <a:solidFill>
            <a:srgbClr val="121C6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latin typeface="Corbel" panose="020B0503020204020204" pitchFamily="34" charset="0"/>
            </a:endParaRPr>
          </a:p>
        </p:txBody>
      </p:sp>
      <p:sp>
        <p:nvSpPr>
          <p:cNvPr id="34" name="TextBox 33">
            <a:hlinkClick r:id="rId13"/>
          </p:cNvPr>
          <p:cNvSpPr txBox="1"/>
          <p:nvPr/>
        </p:nvSpPr>
        <p:spPr>
          <a:xfrm>
            <a:off x="1074518" y="2091043"/>
            <a:ext cx="822861" cy="369332"/>
          </a:xfrm>
          <a:prstGeom prst="rect">
            <a:avLst/>
          </a:prstGeom>
          <a:noFill/>
        </p:spPr>
        <p:txBody>
          <a:bodyPr wrap="square" rtlCol="0">
            <a:spAutoFit/>
          </a:bodyPr>
          <a:lstStyle/>
          <a:p>
            <a:pPr algn="ctr"/>
            <a:r>
              <a:rPr lang="en-US" b="1" dirty="0">
                <a:solidFill>
                  <a:schemeClr val="bg1"/>
                </a:solidFill>
                <a:latin typeface="Corbel" panose="020B0503020204020204" pitchFamily="34" charset="0"/>
              </a:rPr>
              <a:t>CLICK</a:t>
            </a:r>
          </a:p>
        </p:txBody>
      </p:sp>
      <p:sp>
        <p:nvSpPr>
          <p:cNvPr id="36" name="Right Arrow 35">
            <a:hlinkClick r:id="rId12"/>
          </p:cNvPr>
          <p:cNvSpPr/>
          <p:nvPr/>
        </p:nvSpPr>
        <p:spPr>
          <a:xfrm rot="10757236">
            <a:off x="7014153" y="3373432"/>
            <a:ext cx="977265" cy="609600"/>
          </a:xfrm>
          <a:prstGeom prst="rightArrow">
            <a:avLst/>
          </a:prstGeom>
          <a:solidFill>
            <a:srgbClr val="1C267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orbel" panose="020B0503020204020204" pitchFamily="34" charset="0"/>
            </a:endParaRPr>
          </a:p>
        </p:txBody>
      </p:sp>
      <p:sp>
        <p:nvSpPr>
          <p:cNvPr id="37" name="TextBox 36">
            <a:hlinkClick r:id="rId13"/>
          </p:cNvPr>
          <p:cNvSpPr txBox="1"/>
          <p:nvPr/>
        </p:nvSpPr>
        <p:spPr>
          <a:xfrm rot="21551353">
            <a:off x="7141308" y="3492433"/>
            <a:ext cx="822861" cy="369332"/>
          </a:xfrm>
          <a:prstGeom prst="rect">
            <a:avLst/>
          </a:prstGeom>
          <a:noFill/>
        </p:spPr>
        <p:txBody>
          <a:bodyPr wrap="square" rtlCol="0">
            <a:spAutoFit/>
          </a:bodyPr>
          <a:lstStyle/>
          <a:p>
            <a:pPr algn="ctr"/>
            <a:r>
              <a:rPr lang="en-US" b="1" dirty="0">
                <a:solidFill>
                  <a:schemeClr val="bg1"/>
                </a:solidFill>
                <a:latin typeface="Corbel" panose="020B0503020204020204" pitchFamily="34" charset="0"/>
              </a:rPr>
              <a:t>CLICK</a:t>
            </a:r>
          </a:p>
        </p:txBody>
      </p:sp>
      <p:sp>
        <p:nvSpPr>
          <p:cNvPr id="35" name="TextBox 34"/>
          <p:cNvSpPr txBox="1"/>
          <p:nvPr/>
        </p:nvSpPr>
        <p:spPr>
          <a:xfrm>
            <a:off x="3810000" y="4164509"/>
            <a:ext cx="914399" cy="461665"/>
          </a:xfrm>
          <a:prstGeom prst="rect">
            <a:avLst/>
          </a:prstGeom>
          <a:noFill/>
        </p:spPr>
        <p:txBody>
          <a:bodyPr wrap="square" rtlCol="0">
            <a:spAutoFit/>
          </a:bodyPr>
          <a:lstStyle/>
          <a:p>
            <a:pPr algn="ctr"/>
            <a:r>
              <a:rPr lang="en-US" sz="2400" dirty="0">
                <a:solidFill>
                  <a:srgbClr val="333333"/>
                </a:solidFill>
                <a:latin typeface="Corbel" panose="020B0503020204020204" pitchFamily="34" charset="0"/>
                <a:cs typeface="Arial" panose="020B0604020202020204" pitchFamily="34" charset="0"/>
              </a:rPr>
              <a:t>OR</a:t>
            </a:r>
          </a:p>
        </p:txBody>
      </p:sp>
      <p:sp>
        <p:nvSpPr>
          <p:cNvPr id="38" name="Rectangle 37">
            <a:hlinkClick r:id="rId11"/>
          </p:cNvPr>
          <p:cNvSpPr/>
          <p:nvPr/>
        </p:nvSpPr>
        <p:spPr>
          <a:xfrm>
            <a:off x="2045575" y="4795803"/>
            <a:ext cx="5309937" cy="3048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rgbClr val="333333"/>
                </a:solidFill>
                <a:latin typeface="Corbel" panose="020B0503020204020204" pitchFamily="34" charset="0"/>
                <a:cs typeface="Arial" panose="020B0604020202020204" pitchFamily="34" charset="0"/>
              </a:rPr>
              <a:t>FDIC Asset Liability Management School</a:t>
            </a:r>
          </a:p>
        </p:txBody>
      </p:sp>
      <p:sp>
        <p:nvSpPr>
          <p:cNvPr id="39" name="Right Arrow 32">
            <a:hlinkClick r:id="rId12"/>
          </p:cNvPr>
          <p:cNvSpPr/>
          <p:nvPr/>
        </p:nvSpPr>
        <p:spPr>
          <a:xfrm>
            <a:off x="1057347" y="4648200"/>
            <a:ext cx="977265" cy="609600"/>
          </a:xfrm>
          <a:prstGeom prst="rightArrow">
            <a:avLst/>
          </a:prstGeom>
          <a:solidFill>
            <a:srgbClr val="121C6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orbel" panose="020B0503020204020204" pitchFamily="34" charset="0"/>
            </a:endParaRPr>
          </a:p>
        </p:txBody>
      </p:sp>
      <p:sp>
        <p:nvSpPr>
          <p:cNvPr id="40" name="TextBox 39">
            <a:hlinkClick r:id="rId14"/>
          </p:cNvPr>
          <p:cNvSpPr txBox="1"/>
          <p:nvPr/>
        </p:nvSpPr>
        <p:spPr>
          <a:xfrm>
            <a:off x="1057347" y="4736068"/>
            <a:ext cx="822861" cy="369332"/>
          </a:xfrm>
          <a:prstGeom prst="rect">
            <a:avLst/>
          </a:prstGeom>
          <a:noFill/>
        </p:spPr>
        <p:txBody>
          <a:bodyPr wrap="square" rtlCol="0">
            <a:spAutoFit/>
          </a:bodyPr>
          <a:lstStyle/>
          <a:p>
            <a:pPr algn="ctr"/>
            <a:r>
              <a:rPr lang="en-US" b="1" dirty="0">
                <a:solidFill>
                  <a:schemeClr val="bg1"/>
                </a:solidFill>
                <a:latin typeface="Corbel" panose="020B0503020204020204" pitchFamily="34" charset="0"/>
              </a:rPr>
              <a:t>CLICK</a:t>
            </a:r>
          </a:p>
        </p:txBody>
      </p:sp>
      <p:sp>
        <p:nvSpPr>
          <p:cNvPr id="41" name="TextBox 40"/>
          <p:cNvSpPr txBox="1"/>
          <p:nvPr/>
        </p:nvSpPr>
        <p:spPr>
          <a:xfrm>
            <a:off x="134470" y="0"/>
            <a:ext cx="7696200" cy="523220"/>
          </a:xfrm>
          <a:prstGeom prst="rect">
            <a:avLst/>
          </a:prstGeom>
          <a:noFill/>
        </p:spPr>
        <p:txBody>
          <a:bodyPr wrap="square" rtlCol="0">
            <a:spAutoFit/>
          </a:bodyPr>
          <a:lstStyle/>
          <a:p>
            <a:r>
              <a:rPr lang="en-US" sz="1400" b="1" dirty="0">
                <a:solidFill>
                  <a:srgbClr val="1C2674"/>
                </a:solidFill>
                <a:latin typeface="Corbel" panose="020B0503020204020204" pitchFamily="34" charset="0"/>
                <a:cs typeface="Arial" panose="020B0604020202020204" pitchFamily="34" charset="0"/>
              </a:rPr>
              <a:t>2.0: Bank Examinations Specialist / Bank Assistant Examiner / Financial Institutions</a:t>
            </a:r>
            <a:r>
              <a:rPr lang="en-US" sz="1400" b="1" baseline="0" dirty="0">
                <a:solidFill>
                  <a:srgbClr val="1C2674"/>
                </a:solidFill>
                <a:latin typeface="Corbel" panose="020B0503020204020204" pitchFamily="34" charset="0"/>
                <a:cs typeface="Arial" panose="020B0604020202020204" pitchFamily="34" charset="0"/>
              </a:rPr>
              <a:t> Examiner I / Bank Examiner II / Examiner III / Senior Assistant Examiner / Financial Examiner II or III</a:t>
            </a:r>
            <a:endParaRPr lang="en-US" sz="1400" b="1" dirty="0">
              <a:solidFill>
                <a:srgbClr val="1C2674"/>
              </a:solidFill>
              <a:latin typeface="Corbel" panose="020B0503020204020204" pitchFamily="34" charset="0"/>
              <a:cs typeface="Arial" panose="020B0604020202020204" pitchFamily="34" charset="0"/>
            </a:endParaRPr>
          </a:p>
        </p:txBody>
      </p:sp>
    </p:spTree>
    <p:extLst>
      <p:ext uri="{BB962C8B-B14F-4D97-AF65-F5344CB8AC3E}">
        <p14:creationId xmlns:p14="http://schemas.microsoft.com/office/powerpoint/2010/main" val="220367901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28600" y="533400"/>
            <a:ext cx="1005840" cy="45719"/>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a:off x="1316916" y="533400"/>
            <a:ext cx="1005840" cy="45719"/>
          </a:xfrm>
          <a:prstGeom prst="rect">
            <a:avLst/>
          </a:prstGeom>
          <a:solidFill>
            <a:srgbClr val="FF33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2407020" y="533400"/>
            <a:ext cx="1005840" cy="45719"/>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3505200" y="533400"/>
            <a:ext cx="1005840" cy="45719"/>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4594410" y="533400"/>
            <a:ext cx="1005840" cy="45719"/>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6761178" y="533400"/>
            <a:ext cx="1005840" cy="45719"/>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7837842" y="533400"/>
            <a:ext cx="1005840" cy="45719"/>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5682726" y="533399"/>
            <a:ext cx="1005840" cy="45719"/>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xtBox 11">
            <a:hlinkClick r:id="rId3" action="ppaction://hlinksldjump"/>
          </p:cNvPr>
          <p:cNvSpPr txBox="1"/>
          <p:nvPr/>
        </p:nvSpPr>
        <p:spPr>
          <a:xfrm>
            <a:off x="234213" y="609600"/>
            <a:ext cx="1005840" cy="533400"/>
          </a:xfrm>
          <a:prstGeom prst="rect">
            <a:avLst/>
          </a:prstGeom>
          <a:noFill/>
        </p:spPr>
        <p:txBody>
          <a:bodyPr wrap="square" lIns="0" tIns="0" rIns="0" bIns="0" rtlCol="0">
            <a:noAutofit/>
          </a:bodyPr>
          <a:lstStyle/>
          <a:p>
            <a:pPr indent="-274320"/>
            <a:r>
              <a:rPr lang="en-US" sz="900" dirty="0">
                <a:latin typeface="Myriad Pro Light" panose="020B0403030403020204" pitchFamily="34" charset="0"/>
              </a:rPr>
              <a:t>On-the-job experience   </a:t>
            </a:r>
          </a:p>
        </p:txBody>
      </p:sp>
      <p:sp>
        <p:nvSpPr>
          <p:cNvPr id="13" name="TextBox 12">
            <a:hlinkClick r:id="rId4" action="ppaction://hlinksldjump"/>
          </p:cNvPr>
          <p:cNvSpPr txBox="1"/>
          <p:nvPr/>
        </p:nvSpPr>
        <p:spPr>
          <a:xfrm>
            <a:off x="1326816" y="609600"/>
            <a:ext cx="1005840" cy="533400"/>
          </a:xfrm>
          <a:prstGeom prst="rect">
            <a:avLst/>
          </a:prstGeom>
          <a:noFill/>
        </p:spPr>
        <p:txBody>
          <a:bodyPr wrap="square" lIns="0" tIns="0" rIns="0" bIns="0" rtlCol="0">
            <a:noAutofit/>
          </a:bodyPr>
          <a:lstStyle/>
          <a:p>
            <a:r>
              <a:rPr lang="en-US" sz="900" b="1" dirty="0">
                <a:solidFill>
                  <a:srgbClr val="FF3300"/>
                </a:solidFill>
                <a:latin typeface="Myriad Pro Light" panose="020B0403030403020204" pitchFamily="34" charset="0"/>
              </a:rPr>
              <a:t>Your level of proficiency</a:t>
            </a:r>
          </a:p>
        </p:txBody>
      </p:sp>
      <p:sp>
        <p:nvSpPr>
          <p:cNvPr id="14" name="TextBox 13">
            <a:hlinkClick r:id="rId5" action="ppaction://hlinksldjump"/>
          </p:cNvPr>
          <p:cNvSpPr txBox="1"/>
          <p:nvPr/>
        </p:nvSpPr>
        <p:spPr>
          <a:xfrm>
            <a:off x="2419419" y="609600"/>
            <a:ext cx="1005840" cy="533400"/>
          </a:xfrm>
          <a:prstGeom prst="rect">
            <a:avLst/>
          </a:prstGeom>
          <a:noFill/>
        </p:spPr>
        <p:txBody>
          <a:bodyPr wrap="square" lIns="0" tIns="0" rIns="0" bIns="0" rtlCol="0">
            <a:noAutofit/>
          </a:bodyPr>
          <a:lstStyle/>
          <a:p>
            <a:r>
              <a:rPr lang="en-US" sz="900" kern="1200" baseline="0" dirty="0">
                <a:solidFill>
                  <a:schemeClr val="tx1"/>
                </a:solidFill>
                <a:latin typeface="Myriad Pro Light" panose="020B0403030403020204" pitchFamily="34" charset="0"/>
              </a:rPr>
              <a:t>Sample Skills/Tasks required in Year 1</a:t>
            </a:r>
            <a:endParaRPr lang="en-US" sz="900" kern="1200" dirty="0">
              <a:solidFill>
                <a:schemeClr val="tx1"/>
              </a:solidFill>
              <a:latin typeface="Myriad Pro Light" panose="020B0403030403020204" pitchFamily="34" charset="0"/>
            </a:endParaRPr>
          </a:p>
        </p:txBody>
      </p:sp>
      <p:sp>
        <p:nvSpPr>
          <p:cNvPr id="18" name="TextBox 17">
            <a:hlinkClick r:id="" action="ppaction://noaction"/>
          </p:cNvPr>
          <p:cNvSpPr txBox="1"/>
          <p:nvPr/>
        </p:nvSpPr>
        <p:spPr>
          <a:xfrm>
            <a:off x="5681832" y="609600"/>
            <a:ext cx="1005840" cy="533400"/>
          </a:xfrm>
          <a:prstGeom prst="rect">
            <a:avLst/>
          </a:prstGeom>
          <a:noFill/>
        </p:spPr>
        <p:txBody>
          <a:bodyPr wrap="square" lIns="0" tIns="0" rIns="0" bIns="0" rtlCol="0">
            <a:noAutofit/>
          </a:bodyPr>
          <a:lstStyle/>
          <a:p>
            <a:pPr marL="0" marR="0" indent="-274320" algn="l" defTabSz="914400" rtl="0" eaLnBrk="1" fontAlgn="auto" latinLnBrk="0" hangingPunct="1">
              <a:lnSpc>
                <a:spcPct val="100000"/>
              </a:lnSpc>
              <a:spcBef>
                <a:spcPts val="0"/>
              </a:spcBef>
              <a:spcAft>
                <a:spcPts val="0"/>
              </a:spcAft>
              <a:buClrTx/>
              <a:buSzTx/>
              <a:buFontTx/>
              <a:buNone/>
              <a:tabLst/>
              <a:defRPr/>
            </a:pPr>
            <a:r>
              <a:rPr lang="en-US" sz="900" kern="1200" baseline="0" dirty="0">
                <a:solidFill>
                  <a:schemeClr val="tx1"/>
                </a:solidFill>
                <a:latin typeface="Myriad Pro Light" panose="020B0403030403020204" pitchFamily="34" charset="0"/>
              </a:rPr>
              <a:t>Schedule Training (CSBS)</a:t>
            </a:r>
            <a:endParaRPr lang="en-US" sz="900" kern="1200" dirty="0">
              <a:solidFill>
                <a:schemeClr val="tx1"/>
              </a:solidFill>
              <a:latin typeface="Myriad Pro Light" panose="020B0403030403020204" pitchFamily="34" charset="0"/>
            </a:endParaRPr>
          </a:p>
        </p:txBody>
      </p:sp>
      <p:sp>
        <p:nvSpPr>
          <p:cNvPr id="19" name="TextBox 18">
            <a:hlinkClick r:id="" action="ppaction://noaction"/>
          </p:cNvPr>
          <p:cNvSpPr txBox="1"/>
          <p:nvPr/>
        </p:nvSpPr>
        <p:spPr>
          <a:xfrm>
            <a:off x="6771042" y="609600"/>
            <a:ext cx="1005840" cy="533400"/>
          </a:xfrm>
          <a:prstGeom prst="rect">
            <a:avLst/>
          </a:prstGeom>
          <a:noFill/>
        </p:spPr>
        <p:txBody>
          <a:bodyPr wrap="square" lIns="0" tIns="0" rIns="0" bIns="0" rtlCol="0">
            <a:noAutofit/>
          </a:bodyPr>
          <a:lstStyle/>
          <a:p>
            <a:pPr marL="0" marR="0" indent="-274320" algn="l" defTabSz="914400" rtl="0" eaLnBrk="1" fontAlgn="auto" latinLnBrk="0" hangingPunct="1">
              <a:lnSpc>
                <a:spcPct val="100000"/>
              </a:lnSpc>
              <a:spcBef>
                <a:spcPts val="0"/>
              </a:spcBef>
              <a:spcAft>
                <a:spcPts val="0"/>
              </a:spcAft>
              <a:buClrTx/>
              <a:buSzTx/>
              <a:buFontTx/>
              <a:buNone/>
              <a:tabLst/>
              <a:defRPr/>
            </a:pPr>
            <a:r>
              <a:rPr lang="en-US" sz="900" kern="1200" baseline="0" dirty="0">
                <a:solidFill>
                  <a:schemeClr val="tx1"/>
                </a:solidFill>
                <a:latin typeface="Myriad Pro Light" panose="020B0403030403020204" pitchFamily="34" charset="0"/>
              </a:rPr>
              <a:t>Schedule Training (All Others)</a:t>
            </a:r>
            <a:endParaRPr lang="en-US" sz="900" kern="1200" dirty="0">
              <a:solidFill>
                <a:schemeClr val="tx1"/>
              </a:solidFill>
              <a:latin typeface="Myriad Pro Light" panose="020B0403030403020204" pitchFamily="34" charset="0"/>
            </a:endParaRPr>
          </a:p>
        </p:txBody>
      </p:sp>
      <p:sp>
        <p:nvSpPr>
          <p:cNvPr id="21" name="Rectangle 20">
            <a:hlinkClick r:id="rId6" action="ppaction://hlinksldjump"/>
          </p:cNvPr>
          <p:cNvSpPr/>
          <p:nvPr/>
        </p:nvSpPr>
        <p:spPr>
          <a:xfrm>
            <a:off x="6692598" y="590550"/>
            <a:ext cx="1076664" cy="2971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900" dirty="0">
                <a:solidFill>
                  <a:schemeClr val="tx1"/>
                </a:solidFill>
                <a:latin typeface="Myriad Pro Light" panose="020B0403030403020204" pitchFamily="34" charset="0"/>
              </a:rPr>
              <a:t>Schedule Training (All Others)</a:t>
            </a:r>
          </a:p>
        </p:txBody>
      </p:sp>
      <p:sp>
        <p:nvSpPr>
          <p:cNvPr id="22" name="Rectangle 21">
            <a:hlinkClick r:id="rId7" action="ppaction://hlinksldjump"/>
          </p:cNvPr>
          <p:cNvSpPr/>
          <p:nvPr/>
        </p:nvSpPr>
        <p:spPr>
          <a:xfrm>
            <a:off x="5596890" y="609600"/>
            <a:ext cx="1089210" cy="2667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900" dirty="0">
                <a:solidFill>
                  <a:schemeClr val="tx1"/>
                </a:solidFill>
                <a:latin typeface="Myriad Pro Light" panose="020B0403030403020204" pitchFamily="34" charset="0"/>
              </a:rPr>
              <a:t>Schedule CSBS Training</a:t>
            </a:r>
          </a:p>
        </p:txBody>
      </p:sp>
      <p:sp>
        <p:nvSpPr>
          <p:cNvPr id="23" name="Rectangle 22">
            <a:hlinkClick r:id="rId5" action="ppaction://hlinksldjump"/>
          </p:cNvPr>
          <p:cNvSpPr/>
          <p:nvPr/>
        </p:nvSpPr>
        <p:spPr>
          <a:xfrm>
            <a:off x="4511040" y="609600"/>
            <a:ext cx="1089210" cy="2667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900" dirty="0">
                <a:solidFill>
                  <a:schemeClr val="tx1"/>
                </a:solidFill>
                <a:latin typeface="Myriad Pro Light" panose="020B0403030403020204" pitchFamily="34" charset="0"/>
              </a:rPr>
              <a:t>CE/Other Training Options</a:t>
            </a:r>
          </a:p>
        </p:txBody>
      </p:sp>
      <p:sp>
        <p:nvSpPr>
          <p:cNvPr id="25" name="Rectangle 24">
            <a:hlinkClick r:id="rId8" action="ppaction://hlinksldjump"/>
          </p:cNvPr>
          <p:cNvSpPr/>
          <p:nvPr/>
        </p:nvSpPr>
        <p:spPr>
          <a:xfrm>
            <a:off x="2332656" y="590549"/>
            <a:ext cx="1080204" cy="30861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900" dirty="0">
                <a:solidFill>
                  <a:schemeClr val="tx1"/>
                </a:solidFill>
                <a:latin typeface="Myriad Pro Light" panose="020B0403030403020204" pitchFamily="34" charset="0"/>
              </a:rPr>
              <a:t>Skills/Tasks required in Year 1</a:t>
            </a:r>
          </a:p>
        </p:txBody>
      </p:sp>
      <p:sp>
        <p:nvSpPr>
          <p:cNvPr id="26" name="Rectangle 25">
            <a:hlinkClick r:id="rId3" action="ppaction://hlinksldjump"/>
          </p:cNvPr>
          <p:cNvSpPr/>
          <p:nvPr/>
        </p:nvSpPr>
        <p:spPr>
          <a:xfrm>
            <a:off x="163830" y="598170"/>
            <a:ext cx="1070610" cy="28575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900" dirty="0">
                <a:solidFill>
                  <a:schemeClr val="tx1"/>
                </a:solidFill>
                <a:latin typeface="Myriad Pro Light" panose="020B0403030403020204" pitchFamily="34" charset="0"/>
              </a:rPr>
              <a:t>Your level of experience</a:t>
            </a:r>
          </a:p>
        </p:txBody>
      </p:sp>
      <p:sp>
        <p:nvSpPr>
          <p:cNvPr id="29" name="TextBox 28">
            <a:hlinkClick r:id="" action="ppaction://noaction"/>
          </p:cNvPr>
          <p:cNvSpPr txBox="1"/>
          <p:nvPr/>
        </p:nvSpPr>
        <p:spPr>
          <a:xfrm>
            <a:off x="7848600" y="685800"/>
            <a:ext cx="1005840" cy="533400"/>
          </a:xfrm>
          <a:prstGeom prst="rect">
            <a:avLst/>
          </a:prstGeom>
          <a:noFill/>
        </p:spPr>
        <p:txBody>
          <a:bodyPr wrap="square" lIns="0" tIns="0" rIns="0" bIns="0" rtlCol="0">
            <a:noAutofit/>
          </a:bodyPr>
          <a:lstStyle/>
          <a:p>
            <a:pPr marL="0" lvl="1"/>
            <a:r>
              <a:rPr lang="en-US" sz="900" kern="1200" baseline="0" dirty="0">
                <a:latin typeface="Myriad Pro Light" panose="020B0403030403020204" pitchFamily="34" charset="0"/>
              </a:rPr>
              <a:t>Certification Options</a:t>
            </a:r>
            <a:endParaRPr lang="en-US" sz="900" kern="1200" dirty="0">
              <a:latin typeface="Myriad Pro Light" panose="020B0403030403020204" pitchFamily="34" charset="0"/>
            </a:endParaRPr>
          </a:p>
        </p:txBody>
      </p:sp>
      <p:sp>
        <p:nvSpPr>
          <p:cNvPr id="30" name="Rectangle 29">
            <a:hlinkClick r:id="rId9" action="ppaction://hlinksldjump"/>
          </p:cNvPr>
          <p:cNvSpPr/>
          <p:nvPr/>
        </p:nvSpPr>
        <p:spPr>
          <a:xfrm>
            <a:off x="7763880" y="632460"/>
            <a:ext cx="1168998" cy="2286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lvl="1"/>
            <a:r>
              <a:rPr lang="en-US" sz="900" dirty="0">
                <a:solidFill>
                  <a:schemeClr val="tx1"/>
                </a:solidFill>
                <a:latin typeface="Myriad Pro Light" panose="020B0403030403020204" pitchFamily="34" charset="0"/>
              </a:rPr>
              <a:t>Certification</a:t>
            </a:r>
          </a:p>
          <a:p>
            <a:endParaRPr lang="en-US" sz="900" dirty="0">
              <a:solidFill>
                <a:schemeClr val="tx1"/>
              </a:solidFill>
              <a:latin typeface="Myriad Pro Light" panose="020B0403030403020204" pitchFamily="34" charset="0"/>
            </a:endParaRPr>
          </a:p>
        </p:txBody>
      </p:sp>
      <p:sp>
        <p:nvSpPr>
          <p:cNvPr id="3" name="TextBox 2"/>
          <p:cNvSpPr txBox="1"/>
          <p:nvPr/>
        </p:nvSpPr>
        <p:spPr>
          <a:xfrm>
            <a:off x="304800" y="1066800"/>
            <a:ext cx="8153400" cy="1384995"/>
          </a:xfrm>
          <a:prstGeom prst="rect">
            <a:avLst/>
          </a:prstGeom>
          <a:noFill/>
        </p:spPr>
        <p:txBody>
          <a:bodyPr wrap="square" rtlCol="0">
            <a:spAutoFit/>
          </a:bodyPr>
          <a:lstStyle/>
          <a:p>
            <a:pPr algn="just"/>
            <a:r>
              <a:rPr lang="en-US" sz="1500" dirty="0">
                <a:latin typeface="Corbel" panose="020B0503020204020204" pitchFamily="34" charset="0"/>
                <a:cs typeface="Arial" panose="020B0604020202020204" pitchFamily="34" charset="0"/>
              </a:rPr>
              <a:t>As a new employee, the department’s expectations are that you have the basic building blocks to become an effective examiner of financial institutions. You will gain those skills through on-the-job experience and formalized training. </a:t>
            </a:r>
            <a:r>
              <a:rPr lang="en-US" sz="1500" i="1" dirty="0">
                <a:latin typeface="Corbel" panose="020B0503020204020204" pitchFamily="34" charset="0"/>
                <a:cs typeface="Arial" panose="020B0604020202020204" pitchFamily="34" charset="0"/>
              </a:rPr>
              <a:t>Below are the competencies expected of an examiner after one year on the job</a:t>
            </a:r>
            <a:r>
              <a:rPr lang="en-US" sz="1500" dirty="0">
                <a:latin typeface="Corbel" panose="020B0503020204020204" pitchFamily="34" charset="0"/>
                <a:cs typeface="Arial" panose="020B0604020202020204" pitchFamily="34" charset="0"/>
              </a:rPr>
              <a:t>; you will be expected to have satisfactory skills in all areas with minimal supervision.</a:t>
            </a:r>
          </a:p>
          <a:p>
            <a:pPr algn="just"/>
            <a:endParaRPr lang="en-US" sz="700" dirty="0">
              <a:latin typeface="Corbel" panose="020B0503020204020204" pitchFamily="34" charset="0"/>
              <a:cs typeface="Arial" panose="020B0604020202020204" pitchFamily="34" charset="0"/>
            </a:endParaRPr>
          </a:p>
          <a:p>
            <a:pPr algn="just"/>
            <a:r>
              <a:rPr lang="en-US" sz="1600" dirty="0">
                <a:solidFill>
                  <a:srgbClr val="1C2674"/>
                </a:solidFill>
                <a:effectLst>
                  <a:outerShdw blurRad="38100" dist="38100" dir="2700000" algn="tl">
                    <a:srgbClr val="000000">
                      <a:alpha val="43137"/>
                    </a:srgbClr>
                  </a:outerShdw>
                </a:effectLst>
                <a:latin typeface="Corbel" panose="020B0503020204020204" pitchFamily="34" charset="0"/>
                <a:cs typeface="Arial" panose="020B0604020202020204" pitchFamily="34" charset="0"/>
              </a:rPr>
              <a:t>CLICK EACH COMPETENCY TO VIEW TRAINING OPTIONS TO ADDRESS SKILL GAPS</a:t>
            </a:r>
          </a:p>
        </p:txBody>
      </p:sp>
      <p:sp>
        <p:nvSpPr>
          <p:cNvPr id="33" name="TextBox 32">
            <a:hlinkClick r:id="rId10" action="ppaction://hlinksldjump"/>
          </p:cNvPr>
          <p:cNvSpPr txBox="1"/>
          <p:nvPr/>
        </p:nvSpPr>
        <p:spPr>
          <a:xfrm>
            <a:off x="3522780" y="609600"/>
            <a:ext cx="1005840" cy="533400"/>
          </a:xfrm>
          <a:prstGeom prst="rect">
            <a:avLst/>
          </a:prstGeom>
          <a:noFill/>
        </p:spPr>
        <p:txBody>
          <a:bodyPr wrap="square" lIns="0" tIns="0" rIns="0" bIns="0" rtlCol="0">
            <a:noAutofit/>
          </a:bodyPr>
          <a:lstStyle/>
          <a:p>
            <a:pPr marL="0" marR="0" indent="-274320" algn="l" defTabSz="914400" rtl="0" eaLnBrk="1" fontAlgn="auto" latinLnBrk="0" hangingPunct="1">
              <a:lnSpc>
                <a:spcPct val="100000"/>
              </a:lnSpc>
              <a:spcBef>
                <a:spcPts val="0"/>
              </a:spcBef>
              <a:spcAft>
                <a:spcPts val="0"/>
              </a:spcAft>
              <a:buClrTx/>
              <a:buSzTx/>
              <a:buFontTx/>
              <a:buNone/>
              <a:tabLst/>
              <a:defRPr/>
            </a:pPr>
            <a:r>
              <a:rPr lang="en-US" sz="900" kern="1200" baseline="0" dirty="0">
                <a:latin typeface="Myriad Pro Light" panose="020B0403030403020204" pitchFamily="34" charset="0"/>
              </a:rPr>
              <a:t>Training required to reach next level</a:t>
            </a:r>
            <a:endParaRPr lang="en-US" sz="900" kern="1200" dirty="0">
              <a:latin typeface="Myriad Pro Light" panose="020B0403030403020204" pitchFamily="34" charset="0"/>
            </a:endParaRPr>
          </a:p>
        </p:txBody>
      </p:sp>
      <p:graphicFrame>
        <p:nvGraphicFramePr>
          <p:cNvPr id="2" name="Diagram 1"/>
          <p:cNvGraphicFramePr/>
          <p:nvPr>
            <p:extLst>
              <p:ext uri="{D42A27DB-BD31-4B8C-83A1-F6EECF244321}">
                <p14:modId xmlns:p14="http://schemas.microsoft.com/office/powerpoint/2010/main" val="1048921002"/>
              </p:ext>
            </p:extLst>
          </p:nvPr>
        </p:nvGraphicFramePr>
        <p:xfrm>
          <a:off x="381000" y="2546866"/>
          <a:ext cx="8153400" cy="1090374"/>
        </p:xfrm>
        <a:graphic>
          <a:graphicData uri="http://schemas.openxmlformats.org/drawingml/2006/diagram">
            <dgm:relIds xmlns:dgm="http://schemas.openxmlformats.org/drawingml/2006/diagram" xmlns:r="http://schemas.openxmlformats.org/officeDocument/2006/relationships" r:dm="rId11" r:lo="rId12" r:qs="rId13" r:cs="rId14"/>
          </a:graphicData>
        </a:graphic>
      </p:graphicFrame>
      <p:graphicFrame>
        <p:nvGraphicFramePr>
          <p:cNvPr id="15" name="Diagram 14"/>
          <p:cNvGraphicFramePr/>
          <p:nvPr>
            <p:extLst>
              <p:ext uri="{D42A27DB-BD31-4B8C-83A1-F6EECF244321}">
                <p14:modId xmlns:p14="http://schemas.microsoft.com/office/powerpoint/2010/main" val="2441644660"/>
              </p:ext>
            </p:extLst>
          </p:nvPr>
        </p:nvGraphicFramePr>
        <p:xfrm>
          <a:off x="381000" y="3604974"/>
          <a:ext cx="8153400" cy="890826"/>
        </p:xfrm>
        <a:graphic>
          <a:graphicData uri="http://schemas.openxmlformats.org/drawingml/2006/diagram">
            <dgm:relIds xmlns:dgm="http://schemas.openxmlformats.org/drawingml/2006/diagram" xmlns:r="http://schemas.openxmlformats.org/officeDocument/2006/relationships" r:dm="rId16" r:lo="rId17" r:qs="rId18" r:cs="rId19"/>
          </a:graphicData>
        </a:graphic>
      </p:graphicFrame>
      <p:graphicFrame>
        <p:nvGraphicFramePr>
          <p:cNvPr id="16" name="Diagram 15"/>
          <p:cNvGraphicFramePr/>
          <p:nvPr>
            <p:extLst>
              <p:ext uri="{D42A27DB-BD31-4B8C-83A1-F6EECF244321}">
                <p14:modId xmlns:p14="http://schemas.microsoft.com/office/powerpoint/2010/main" val="972305476"/>
              </p:ext>
            </p:extLst>
          </p:nvPr>
        </p:nvGraphicFramePr>
        <p:xfrm>
          <a:off x="381000" y="4495800"/>
          <a:ext cx="8153400" cy="838200"/>
        </p:xfrm>
        <a:graphic>
          <a:graphicData uri="http://schemas.openxmlformats.org/drawingml/2006/diagram">
            <dgm:relIds xmlns:dgm="http://schemas.openxmlformats.org/drawingml/2006/diagram" xmlns:r="http://schemas.openxmlformats.org/officeDocument/2006/relationships" r:dm="rId21" r:lo="rId22" r:qs="rId23" r:cs="rId24"/>
          </a:graphicData>
        </a:graphic>
      </p:graphicFrame>
      <p:graphicFrame>
        <p:nvGraphicFramePr>
          <p:cNvPr id="20" name="Diagram 19"/>
          <p:cNvGraphicFramePr/>
          <p:nvPr>
            <p:extLst>
              <p:ext uri="{D42A27DB-BD31-4B8C-83A1-F6EECF244321}">
                <p14:modId xmlns:p14="http://schemas.microsoft.com/office/powerpoint/2010/main" val="3376982665"/>
              </p:ext>
            </p:extLst>
          </p:nvPr>
        </p:nvGraphicFramePr>
        <p:xfrm>
          <a:off x="381000" y="5333999"/>
          <a:ext cx="8153400" cy="1066801"/>
        </p:xfrm>
        <a:graphic>
          <a:graphicData uri="http://schemas.openxmlformats.org/drawingml/2006/diagram">
            <dgm:relIds xmlns:dgm="http://schemas.openxmlformats.org/drawingml/2006/diagram" xmlns:r="http://schemas.openxmlformats.org/officeDocument/2006/relationships" r:dm="rId26" r:lo="rId27" r:qs="rId28" r:cs="rId29"/>
          </a:graphicData>
        </a:graphic>
      </p:graphicFrame>
      <p:sp>
        <p:nvSpPr>
          <p:cNvPr id="17" name="TextBox 16">
            <a:hlinkClick r:id="rId5" action="ppaction://hlinksldjump"/>
          </p:cNvPr>
          <p:cNvSpPr txBox="1"/>
          <p:nvPr/>
        </p:nvSpPr>
        <p:spPr>
          <a:xfrm>
            <a:off x="4594410" y="601978"/>
            <a:ext cx="1005840" cy="533400"/>
          </a:xfrm>
          <a:prstGeom prst="rect">
            <a:avLst/>
          </a:prstGeom>
          <a:solidFill>
            <a:schemeClr val="bg1"/>
          </a:solidFill>
        </p:spPr>
        <p:txBody>
          <a:bodyPr wrap="square" lIns="0" tIns="0" rIns="0" bIns="0" rtlCol="0">
            <a:noAutofit/>
          </a:bodyPr>
          <a:lstStyle/>
          <a:p>
            <a:pPr marL="0" marR="0" lvl="0" indent="-274320" algn="l" defTabSz="914400" rtl="0" eaLnBrk="1" fontAlgn="auto" latinLnBrk="0" hangingPunct="1">
              <a:lnSpc>
                <a:spcPct val="100000"/>
              </a:lnSpc>
              <a:spcBef>
                <a:spcPts val="0"/>
              </a:spcBef>
              <a:spcAft>
                <a:spcPts val="0"/>
              </a:spcAft>
              <a:buClrTx/>
              <a:buSzTx/>
              <a:buFontTx/>
              <a:buNone/>
              <a:tabLst/>
              <a:defRPr/>
            </a:pPr>
            <a:r>
              <a:rPr lang="en-US" sz="900" kern="1200" baseline="0" dirty="0">
                <a:solidFill>
                  <a:schemeClr val="tx1"/>
                </a:solidFill>
                <a:latin typeface="Myriad Pro Light" panose="020B0403030403020204" pitchFamily="34" charset="0"/>
              </a:rPr>
              <a:t>CE/Other Training Options</a:t>
            </a:r>
            <a:endParaRPr lang="en-US" sz="900" kern="1200" dirty="0">
              <a:solidFill>
                <a:schemeClr val="tx1"/>
              </a:solidFill>
              <a:latin typeface="Myriad Pro Light" panose="020B0403030403020204" pitchFamily="34" charset="0"/>
            </a:endParaRPr>
          </a:p>
        </p:txBody>
      </p:sp>
      <p:sp>
        <p:nvSpPr>
          <p:cNvPr id="31" name="TextBox 30"/>
          <p:cNvSpPr txBox="1"/>
          <p:nvPr/>
        </p:nvSpPr>
        <p:spPr>
          <a:xfrm>
            <a:off x="120126" y="118646"/>
            <a:ext cx="7717716" cy="33855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1" dirty="0">
                <a:solidFill>
                  <a:srgbClr val="1C2674"/>
                </a:solidFill>
                <a:latin typeface="Corbel" panose="020B0503020204020204" pitchFamily="34" charset="0"/>
                <a:cs typeface="Arial" panose="020B0604020202020204" pitchFamily="34" charset="0"/>
              </a:rPr>
              <a:t>0.0: State Professional Trainee, Examiner</a:t>
            </a:r>
            <a:r>
              <a:rPr lang="en-US" sz="1600" b="1" baseline="0" dirty="0">
                <a:solidFill>
                  <a:srgbClr val="1C2674"/>
                </a:solidFill>
                <a:latin typeface="Corbel" panose="020B0503020204020204" pitchFamily="34" charset="0"/>
                <a:cs typeface="Arial" panose="020B0604020202020204" pitchFamily="34" charset="0"/>
              </a:rPr>
              <a:t> Trainee</a:t>
            </a:r>
            <a:endParaRPr lang="en-US" sz="1600" b="1" dirty="0">
              <a:solidFill>
                <a:srgbClr val="1C2674"/>
              </a:solidFill>
              <a:latin typeface="Corbel" panose="020B0503020204020204" pitchFamily="34" charset="0"/>
              <a:cs typeface="Arial" panose="020B0604020202020204" pitchFamily="34" charset="0"/>
            </a:endParaRPr>
          </a:p>
        </p:txBody>
      </p:sp>
    </p:spTree>
    <p:custDataLst>
      <p:tags r:id="rId1"/>
    </p:custDataLst>
    <p:extLst>
      <p:ext uri="{BB962C8B-B14F-4D97-AF65-F5344CB8AC3E}">
        <p14:creationId xmlns:p14="http://schemas.microsoft.com/office/powerpoint/2010/main" val="404713594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533400"/>
            <a:ext cx="1005840" cy="45719"/>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Rectangle 2"/>
          <p:cNvSpPr/>
          <p:nvPr/>
        </p:nvSpPr>
        <p:spPr>
          <a:xfrm>
            <a:off x="1316916" y="533400"/>
            <a:ext cx="1005840" cy="45719"/>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p:cNvSpPr/>
          <p:nvPr/>
        </p:nvSpPr>
        <p:spPr>
          <a:xfrm>
            <a:off x="2407020" y="533400"/>
            <a:ext cx="1005840" cy="45719"/>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a:off x="3505200" y="533400"/>
            <a:ext cx="1005840" cy="45719"/>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4594410" y="533400"/>
            <a:ext cx="1005840" cy="45719"/>
          </a:xfrm>
          <a:prstGeom prst="rect">
            <a:avLst/>
          </a:prstGeom>
          <a:solidFill>
            <a:srgbClr val="FF33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6761178" y="533400"/>
            <a:ext cx="1005840" cy="45719"/>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7837842" y="533400"/>
            <a:ext cx="1005840" cy="45719"/>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5682726" y="533399"/>
            <a:ext cx="1005840" cy="45719"/>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p:cNvSpPr txBox="1"/>
          <p:nvPr/>
        </p:nvSpPr>
        <p:spPr>
          <a:xfrm>
            <a:off x="234213" y="609600"/>
            <a:ext cx="1005840" cy="533400"/>
          </a:xfrm>
          <a:prstGeom prst="rect">
            <a:avLst/>
          </a:prstGeom>
          <a:noFill/>
        </p:spPr>
        <p:txBody>
          <a:bodyPr wrap="square" lIns="0" tIns="0" rIns="0" bIns="0" rtlCol="0">
            <a:noAutofit/>
          </a:bodyPr>
          <a:lstStyle/>
          <a:p>
            <a:pPr indent="-274320"/>
            <a:r>
              <a:rPr lang="en-US" sz="900" dirty="0">
                <a:solidFill>
                  <a:srgbClr val="5F5F5F"/>
                </a:solidFill>
                <a:latin typeface="Myriad Pro Light" panose="020B0403030403020204" pitchFamily="34" charset="0"/>
              </a:rPr>
              <a:t>On-the-job experience   </a:t>
            </a:r>
          </a:p>
        </p:txBody>
      </p:sp>
      <p:sp>
        <p:nvSpPr>
          <p:cNvPr id="11" name="TextBox 10">
            <a:hlinkClick r:id="rId2" action="ppaction://hlinksldjump"/>
          </p:cNvPr>
          <p:cNvSpPr txBox="1"/>
          <p:nvPr/>
        </p:nvSpPr>
        <p:spPr>
          <a:xfrm>
            <a:off x="1326816" y="609600"/>
            <a:ext cx="1005840" cy="533400"/>
          </a:xfrm>
          <a:prstGeom prst="rect">
            <a:avLst/>
          </a:prstGeom>
          <a:noFill/>
        </p:spPr>
        <p:txBody>
          <a:bodyPr wrap="square" lIns="0" tIns="0" rIns="0" bIns="0" rtlCol="0">
            <a:noAutofit/>
          </a:bodyPr>
          <a:lstStyle/>
          <a:p>
            <a:pPr indent="-274320"/>
            <a:r>
              <a:rPr lang="en-US" sz="900" dirty="0">
                <a:solidFill>
                  <a:srgbClr val="5F5F5F"/>
                </a:solidFill>
                <a:latin typeface="Myriad Pro Light" panose="020B0403030403020204" pitchFamily="34" charset="0"/>
              </a:rPr>
              <a:t>Proficiency Level</a:t>
            </a:r>
            <a:r>
              <a:rPr lang="en-US" sz="900" baseline="0" dirty="0">
                <a:solidFill>
                  <a:srgbClr val="5F5F5F"/>
                </a:solidFill>
                <a:latin typeface="Myriad Pro Light" panose="020B0403030403020204" pitchFamily="34" charset="0"/>
              </a:rPr>
              <a:t> for </a:t>
            </a:r>
            <a:r>
              <a:rPr lang="en-US" sz="900" dirty="0">
                <a:solidFill>
                  <a:srgbClr val="5F5F5F"/>
                </a:solidFill>
                <a:latin typeface="Myriad Pro Light" panose="020B0403030403020204" pitchFamily="34" charset="0"/>
              </a:rPr>
              <a:t>Core Competencies</a:t>
            </a:r>
          </a:p>
        </p:txBody>
      </p:sp>
      <p:sp>
        <p:nvSpPr>
          <p:cNvPr id="12" name="TextBox 11">
            <a:hlinkClick r:id="rId3" action="ppaction://hlinksldjump"/>
          </p:cNvPr>
          <p:cNvSpPr txBox="1"/>
          <p:nvPr/>
        </p:nvSpPr>
        <p:spPr>
          <a:xfrm>
            <a:off x="2419419" y="609600"/>
            <a:ext cx="1005840" cy="533400"/>
          </a:xfrm>
          <a:prstGeom prst="rect">
            <a:avLst/>
          </a:prstGeom>
          <a:noFill/>
        </p:spPr>
        <p:txBody>
          <a:bodyPr wrap="square" lIns="0" tIns="0" rIns="0" bIns="0" rtlCol="0">
            <a:noAutofit/>
          </a:bodyPr>
          <a:lstStyle/>
          <a:p>
            <a:r>
              <a:rPr lang="en-US" sz="900" kern="1200" baseline="0" dirty="0">
                <a:solidFill>
                  <a:srgbClr val="5F5F5F"/>
                </a:solidFill>
                <a:latin typeface="Myriad Pro Light" panose="020B0403030403020204" pitchFamily="34" charset="0"/>
              </a:rPr>
              <a:t>Sample Skills/Tasks required in Year 1</a:t>
            </a:r>
            <a:endParaRPr lang="en-US" sz="900" kern="1200" dirty="0">
              <a:solidFill>
                <a:srgbClr val="5F5F5F"/>
              </a:solidFill>
              <a:latin typeface="Myriad Pro Light" panose="020B0403030403020204" pitchFamily="34" charset="0"/>
            </a:endParaRPr>
          </a:p>
        </p:txBody>
      </p:sp>
      <p:sp>
        <p:nvSpPr>
          <p:cNvPr id="15" name="TextBox 14">
            <a:hlinkClick r:id="" action="ppaction://noaction"/>
          </p:cNvPr>
          <p:cNvSpPr txBox="1"/>
          <p:nvPr/>
        </p:nvSpPr>
        <p:spPr>
          <a:xfrm>
            <a:off x="4593516" y="609600"/>
            <a:ext cx="1005840" cy="533400"/>
          </a:xfrm>
          <a:prstGeom prst="rect">
            <a:avLst/>
          </a:prstGeom>
          <a:noFill/>
        </p:spPr>
        <p:txBody>
          <a:bodyPr wrap="square" lIns="0" tIns="0" rIns="0" bIns="0" rtlCol="0">
            <a:noAutofit/>
          </a:bodyPr>
          <a:lstStyle/>
          <a:p>
            <a:pPr marL="0" marR="0" lvl="0" indent="-274320" algn="l" defTabSz="914400" rtl="0" eaLnBrk="1" fontAlgn="auto" latinLnBrk="0" hangingPunct="1">
              <a:lnSpc>
                <a:spcPct val="100000"/>
              </a:lnSpc>
              <a:spcBef>
                <a:spcPts val="0"/>
              </a:spcBef>
              <a:spcAft>
                <a:spcPts val="0"/>
              </a:spcAft>
              <a:buClrTx/>
              <a:buSzTx/>
              <a:buFontTx/>
              <a:buNone/>
              <a:tabLst/>
              <a:defRPr/>
            </a:pPr>
            <a:r>
              <a:rPr lang="en-US" sz="900" b="1" kern="1200" baseline="0" dirty="0">
                <a:solidFill>
                  <a:srgbClr val="FF3300"/>
                </a:solidFill>
                <a:latin typeface="Myriad Pro Light" panose="020B0403030403020204" pitchFamily="34" charset="0"/>
              </a:rPr>
              <a:t>CE/Other Training Options</a:t>
            </a:r>
            <a:endParaRPr lang="en-US" sz="900" b="1" kern="1200" dirty="0">
              <a:solidFill>
                <a:srgbClr val="FF3300"/>
              </a:solidFill>
              <a:latin typeface="Myriad Pro Light" panose="020B0403030403020204" pitchFamily="34" charset="0"/>
            </a:endParaRPr>
          </a:p>
        </p:txBody>
      </p:sp>
      <p:sp>
        <p:nvSpPr>
          <p:cNvPr id="16" name="TextBox 15">
            <a:hlinkClick r:id="" action="ppaction://noaction"/>
          </p:cNvPr>
          <p:cNvSpPr txBox="1"/>
          <p:nvPr/>
        </p:nvSpPr>
        <p:spPr>
          <a:xfrm>
            <a:off x="5681832" y="609600"/>
            <a:ext cx="1005840" cy="533400"/>
          </a:xfrm>
          <a:prstGeom prst="rect">
            <a:avLst/>
          </a:prstGeom>
          <a:noFill/>
        </p:spPr>
        <p:txBody>
          <a:bodyPr wrap="square" lIns="0" tIns="0" rIns="0" bIns="0" rtlCol="0">
            <a:noAutofit/>
          </a:bodyPr>
          <a:lstStyle/>
          <a:p>
            <a:pPr marL="0" marR="0" indent="-274320" algn="l" defTabSz="914400" rtl="0" eaLnBrk="1" fontAlgn="auto" latinLnBrk="0" hangingPunct="1">
              <a:lnSpc>
                <a:spcPct val="100000"/>
              </a:lnSpc>
              <a:spcBef>
                <a:spcPts val="0"/>
              </a:spcBef>
              <a:spcAft>
                <a:spcPts val="0"/>
              </a:spcAft>
              <a:buClrTx/>
              <a:buSzTx/>
              <a:buFontTx/>
              <a:buNone/>
              <a:tabLst/>
              <a:defRPr/>
            </a:pPr>
            <a:r>
              <a:rPr lang="en-US" sz="900" kern="1200" baseline="0" dirty="0">
                <a:solidFill>
                  <a:srgbClr val="5F5F5F"/>
                </a:solidFill>
                <a:latin typeface="Myriad Pro Light" panose="020B0403030403020204" pitchFamily="34" charset="0"/>
              </a:rPr>
              <a:t>Schedule Training (CSBS)</a:t>
            </a:r>
            <a:endParaRPr lang="en-US" sz="900" kern="1200" dirty="0">
              <a:solidFill>
                <a:srgbClr val="5F5F5F"/>
              </a:solidFill>
              <a:latin typeface="Myriad Pro Light" panose="020B0403030403020204" pitchFamily="34" charset="0"/>
            </a:endParaRPr>
          </a:p>
        </p:txBody>
      </p:sp>
      <p:sp>
        <p:nvSpPr>
          <p:cNvPr id="17" name="TextBox 16">
            <a:hlinkClick r:id="" action="ppaction://noaction"/>
          </p:cNvPr>
          <p:cNvSpPr txBox="1"/>
          <p:nvPr/>
        </p:nvSpPr>
        <p:spPr>
          <a:xfrm>
            <a:off x="6771042" y="609600"/>
            <a:ext cx="1005840" cy="533400"/>
          </a:xfrm>
          <a:prstGeom prst="rect">
            <a:avLst/>
          </a:prstGeom>
          <a:noFill/>
        </p:spPr>
        <p:txBody>
          <a:bodyPr wrap="square" lIns="0" tIns="0" rIns="0" bIns="0" rtlCol="0">
            <a:noAutofit/>
          </a:bodyPr>
          <a:lstStyle/>
          <a:p>
            <a:pPr marL="0" marR="0" indent="-274320" algn="l" defTabSz="914400" rtl="0" eaLnBrk="1" fontAlgn="auto" latinLnBrk="0" hangingPunct="1">
              <a:lnSpc>
                <a:spcPct val="100000"/>
              </a:lnSpc>
              <a:spcBef>
                <a:spcPts val="0"/>
              </a:spcBef>
              <a:spcAft>
                <a:spcPts val="0"/>
              </a:spcAft>
              <a:buClrTx/>
              <a:buSzTx/>
              <a:buFontTx/>
              <a:buNone/>
              <a:tabLst/>
              <a:defRPr/>
            </a:pPr>
            <a:r>
              <a:rPr lang="en-US" sz="900" kern="1200" baseline="0" dirty="0">
                <a:solidFill>
                  <a:srgbClr val="5F5F5F"/>
                </a:solidFill>
                <a:latin typeface="Myriad Pro Light" panose="020B0403030403020204" pitchFamily="34" charset="0"/>
              </a:rPr>
              <a:t>Schedule Training (All Others)</a:t>
            </a:r>
            <a:endParaRPr lang="en-US" sz="900" kern="1200" dirty="0">
              <a:solidFill>
                <a:srgbClr val="5F5F5F"/>
              </a:solidFill>
              <a:latin typeface="Myriad Pro Light" panose="020B0403030403020204" pitchFamily="34" charset="0"/>
            </a:endParaRPr>
          </a:p>
        </p:txBody>
      </p:sp>
      <p:sp>
        <p:nvSpPr>
          <p:cNvPr id="19" name="Rectangle 18">
            <a:hlinkClick r:id="rId4" action="ppaction://hlinksldjump"/>
          </p:cNvPr>
          <p:cNvSpPr/>
          <p:nvPr/>
        </p:nvSpPr>
        <p:spPr>
          <a:xfrm>
            <a:off x="6692598" y="590550"/>
            <a:ext cx="1076664" cy="2971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900" dirty="0">
                <a:solidFill>
                  <a:srgbClr val="5F5F5F"/>
                </a:solidFill>
                <a:latin typeface="Myriad Pro Light" panose="020B0403030403020204" pitchFamily="34" charset="0"/>
              </a:rPr>
              <a:t>Schedule Training (All Others)</a:t>
            </a:r>
          </a:p>
        </p:txBody>
      </p:sp>
      <p:sp>
        <p:nvSpPr>
          <p:cNvPr id="20" name="Rectangle 19">
            <a:hlinkClick r:id="rId5" action="ppaction://hlinksldjump"/>
          </p:cNvPr>
          <p:cNvSpPr/>
          <p:nvPr/>
        </p:nvSpPr>
        <p:spPr>
          <a:xfrm>
            <a:off x="5596890" y="609600"/>
            <a:ext cx="1089210" cy="2667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900" dirty="0">
                <a:solidFill>
                  <a:srgbClr val="5F5F5F"/>
                </a:solidFill>
                <a:latin typeface="Myriad Pro Light" panose="020B0403030403020204" pitchFamily="34" charset="0"/>
              </a:rPr>
              <a:t>Schedule CSBS Training</a:t>
            </a:r>
          </a:p>
        </p:txBody>
      </p:sp>
      <p:sp>
        <p:nvSpPr>
          <p:cNvPr id="22" name="Rectangle 21">
            <a:hlinkClick r:id="rId6" action="ppaction://hlinksldjump"/>
          </p:cNvPr>
          <p:cNvSpPr/>
          <p:nvPr/>
        </p:nvSpPr>
        <p:spPr>
          <a:xfrm>
            <a:off x="2332656" y="590549"/>
            <a:ext cx="1080204" cy="30861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900" dirty="0">
                <a:solidFill>
                  <a:srgbClr val="5F5F5F"/>
                </a:solidFill>
                <a:latin typeface="Myriad Pro Light" panose="020B0403030403020204" pitchFamily="34" charset="0"/>
              </a:rPr>
              <a:t>Skills/Tasks </a:t>
            </a:r>
            <a:r>
              <a:rPr lang="en-US" sz="900" dirty="0" err="1">
                <a:solidFill>
                  <a:srgbClr val="5F5F5F"/>
                </a:solidFill>
                <a:latin typeface="Myriad Pro Light" panose="020B0403030403020204" pitchFamily="34" charset="0"/>
              </a:rPr>
              <a:t>req’d</a:t>
            </a:r>
            <a:r>
              <a:rPr lang="en-US" sz="900" dirty="0">
                <a:solidFill>
                  <a:srgbClr val="5F5F5F"/>
                </a:solidFill>
                <a:latin typeface="Myriad Pro Light" panose="020B0403030403020204" pitchFamily="34" charset="0"/>
              </a:rPr>
              <a:t> Years 2-3</a:t>
            </a:r>
          </a:p>
        </p:txBody>
      </p:sp>
      <p:sp>
        <p:nvSpPr>
          <p:cNvPr id="23" name="Rectangle 22">
            <a:hlinkClick r:id="rId7" action="ppaction://hlinksldjump"/>
          </p:cNvPr>
          <p:cNvSpPr/>
          <p:nvPr/>
        </p:nvSpPr>
        <p:spPr>
          <a:xfrm>
            <a:off x="1234440" y="598170"/>
            <a:ext cx="1172580" cy="28575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900" dirty="0">
                <a:solidFill>
                  <a:srgbClr val="5F5F5F"/>
                </a:solidFill>
                <a:latin typeface="Myriad Pro Light" panose="020B0403030403020204" pitchFamily="34" charset="0"/>
              </a:rPr>
              <a:t>Your level of proficiency</a:t>
            </a:r>
          </a:p>
        </p:txBody>
      </p:sp>
      <p:sp>
        <p:nvSpPr>
          <p:cNvPr id="24" name="Rectangle 23">
            <a:hlinkClick r:id="rId8" action="ppaction://hlinksldjump"/>
          </p:cNvPr>
          <p:cNvSpPr/>
          <p:nvPr/>
        </p:nvSpPr>
        <p:spPr>
          <a:xfrm>
            <a:off x="163830" y="609600"/>
            <a:ext cx="1070610" cy="28575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900" dirty="0">
                <a:solidFill>
                  <a:srgbClr val="5F5F5F"/>
                </a:solidFill>
                <a:latin typeface="Myriad Pro Light" panose="020B0403030403020204" pitchFamily="34" charset="0"/>
              </a:rPr>
              <a:t>On-the-job experience</a:t>
            </a:r>
          </a:p>
        </p:txBody>
      </p:sp>
      <p:sp>
        <p:nvSpPr>
          <p:cNvPr id="25" name="TextBox 24">
            <a:hlinkClick r:id="" action="ppaction://noaction"/>
          </p:cNvPr>
          <p:cNvSpPr txBox="1"/>
          <p:nvPr/>
        </p:nvSpPr>
        <p:spPr>
          <a:xfrm>
            <a:off x="7848600" y="685800"/>
            <a:ext cx="1005840" cy="533400"/>
          </a:xfrm>
          <a:prstGeom prst="rect">
            <a:avLst/>
          </a:prstGeom>
          <a:noFill/>
        </p:spPr>
        <p:txBody>
          <a:bodyPr wrap="square" lIns="0" tIns="0" rIns="0" bIns="0" rtlCol="0">
            <a:noAutofit/>
          </a:bodyPr>
          <a:lstStyle/>
          <a:p>
            <a:pPr marL="0" lvl="1"/>
            <a:r>
              <a:rPr lang="en-US" sz="900" kern="1200" baseline="0" dirty="0">
                <a:latin typeface="Myriad Pro Light" panose="020B0403030403020204" pitchFamily="34" charset="0"/>
              </a:rPr>
              <a:t>Certification Options</a:t>
            </a:r>
            <a:endParaRPr lang="en-US" sz="900" kern="1200" dirty="0">
              <a:latin typeface="Myriad Pro Light" panose="020B0403030403020204" pitchFamily="34" charset="0"/>
            </a:endParaRPr>
          </a:p>
        </p:txBody>
      </p:sp>
      <p:sp>
        <p:nvSpPr>
          <p:cNvPr id="26" name="Rectangle 25">
            <a:hlinkClick r:id="rId9" action="ppaction://hlinksldjump"/>
          </p:cNvPr>
          <p:cNvSpPr/>
          <p:nvPr/>
        </p:nvSpPr>
        <p:spPr>
          <a:xfrm>
            <a:off x="7763880" y="632460"/>
            <a:ext cx="1168998" cy="2286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lvl="1"/>
            <a:r>
              <a:rPr lang="en-US" sz="900" dirty="0">
                <a:solidFill>
                  <a:srgbClr val="5F5F5F"/>
                </a:solidFill>
                <a:latin typeface="Myriad Pro Light" panose="020B0403030403020204" pitchFamily="34" charset="0"/>
              </a:rPr>
              <a:t>Certification</a:t>
            </a:r>
          </a:p>
          <a:p>
            <a:endParaRPr lang="en-US" sz="900" dirty="0">
              <a:solidFill>
                <a:srgbClr val="5F5F5F"/>
              </a:solidFill>
              <a:latin typeface="Myriad Pro Light" panose="020B0403030403020204" pitchFamily="34" charset="0"/>
            </a:endParaRPr>
          </a:p>
        </p:txBody>
      </p:sp>
      <p:sp>
        <p:nvSpPr>
          <p:cNvPr id="14" name="TextBox 13"/>
          <p:cNvSpPr txBox="1"/>
          <p:nvPr/>
        </p:nvSpPr>
        <p:spPr>
          <a:xfrm>
            <a:off x="685800" y="1600200"/>
            <a:ext cx="7421880" cy="3477875"/>
          </a:xfrm>
          <a:prstGeom prst="rect">
            <a:avLst/>
          </a:prstGeom>
          <a:noFill/>
        </p:spPr>
        <p:txBody>
          <a:bodyPr wrap="square" rtlCol="0">
            <a:spAutoFit/>
          </a:bodyPr>
          <a:lstStyle/>
          <a:p>
            <a:r>
              <a:rPr lang="en-US" dirty="0">
                <a:solidFill>
                  <a:srgbClr val="333333"/>
                </a:solidFill>
                <a:latin typeface="Corbel" panose="020B0503020204020204" pitchFamily="34" charset="0"/>
                <a:cs typeface="Arial" panose="020B0604020202020204" pitchFamily="34" charset="0"/>
              </a:rPr>
              <a:t>If you hold the Certified Credit Examiner credential, you must submit 63 training hours over the three-year certification term. Participate in the following training in order to keep your certification in good standing:</a:t>
            </a:r>
          </a:p>
          <a:p>
            <a:endParaRPr lang="en-US" sz="800" dirty="0">
              <a:latin typeface="Corbel" panose="020B0503020204020204" pitchFamily="34" charset="0"/>
              <a:cs typeface="Arial" panose="020B0604020202020204" pitchFamily="34" charset="0"/>
            </a:endParaRPr>
          </a:p>
          <a:p>
            <a:pPr marL="914400" indent="-285750">
              <a:buFont typeface="Arial" panose="020B0604020202020204" pitchFamily="34" charset="0"/>
              <a:buChar char="•"/>
            </a:pPr>
            <a:r>
              <a:rPr lang="en-US" dirty="0">
                <a:latin typeface="Corbel" panose="020B0503020204020204" pitchFamily="34" charset="0"/>
                <a:cs typeface="Arial" panose="020B0604020202020204" pitchFamily="34" charset="0"/>
                <a:hlinkClick r:id="rId10"/>
              </a:rPr>
              <a:t>CSBS Calendar of Events</a:t>
            </a:r>
            <a:endParaRPr lang="en-US" dirty="0">
              <a:latin typeface="Corbel" panose="020B0503020204020204" pitchFamily="34" charset="0"/>
              <a:cs typeface="Arial" panose="020B0604020202020204" pitchFamily="34" charset="0"/>
            </a:endParaRPr>
          </a:p>
          <a:p>
            <a:pPr marL="1371600" lvl="1" indent="-285750">
              <a:buFont typeface="Arial" panose="020B0604020202020204" pitchFamily="34" charset="0"/>
              <a:buChar char="•"/>
            </a:pPr>
            <a:r>
              <a:rPr lang="en-US" sz="1600" dirty="0">
                <a:latin typeface="Corbel" panose="020B0503020204020204" pitchFamily="34" charset="0"/>
                <a:cs typeface="Arial" panose="020B0604020202020204" pitchFamily="34" charset="0"/>
                <a:hlinkClick r:id="rId11"/>
              </a:rPr>
              <a:t>Advanced Commercial Credit Analysis</a:t>
            </a:r>
            <a:endParaRPr lang="en-US" sz="1600" dirty="0">
              <a:latin typeface="Corbel" panose="020B0503020204020204" pitchFamily="34" charset="0"/>
              <a:cs typeface="Arial" panose="020B0604020202020204" pitchFamily="34" charset="0"/>
            </a:endParaRPr>
          </a:p>
          <a:p>
            <a:pPr marL="1371600" lvl="1" indent="-285750">
              <a:buFont typeface="Arial" panose="020B0604020202020204" pitchFamily="34" charset="0"/>
              <a:buChar char="•"/>
            </a:pPr>
            <a:r>
              <a:rPr lang="en-US" sz="1600" dirty="0">
                <a:latin typeface="Corbel" panose="020B0503020204020204" pitchFamily="34" charset="0"/>
                <a:cs typeface="Arial" panose="020B0604020202020204" pitchFamily="34" charset="0"/>
                <a:hlinkClick r:id="rId12"/>
              </a:rPr>
              <a:t>Real Estate Appraisal Review Training</a:t>
            </a:r>
            <a:endParaRPr lang="en-US" sz="1600" dirty="0">
              <a:latin typeface="Corbel" panose="020B0503020204020204" pitchFamily="34" charset="0"/>
              <a:cs typeface="Arial" panose="020B0604020202020204" pitchFamily="34" charset="0"/>
            </a:endParaRPr>
          </a:p>
          <a:p>
            <a:pPr marL="914400" indent="-285750">
              <a:buFont typeface="Arial" panose="020B0604020202020204" pitchFamily="34" charset="0"/>
              <a:buChar char="•"/>
            </a:pPr>
            <a:r>
              <a:rPr lang="en-US" dirty="0">
                <a:solidFill>
                  <a:srgbClr val="333333"/>
                </a:solidFill>
                <a:latin typeface="Corbel" panose="020B0503020204020204" pitchFamily="34" charset="0"/>
                <a:cs typeface="Arial" panose="020B0604020202020204" pitchFamily="34" charset="0"/>
              </a:rPr>
              <a:t>CSBS </a:t>
            </a:r>
            <a:r>
              <a:rPr lang="en-US" dirty="0" err="1">
                <a:solidFill>
                  <a:srgbClr val="333333"/>
                </a:solidFill>
                <a:latin typeface="Corbel" panose="020B0503020204020204" pitchFamily="34" charset="0"/>
                <a:cs typeface="Arial" panose="020B0604020202020204" pitchFamily="34" charset="0"/>
              </a:rPr>
              <a:t>RegU</a:t>
            </a:r>
            <a:r>
              <a:rPr lang="en-US" dirty="0">
                <a:solidFill>
                  <a:srgbClr val="333333"/>
                </a:solidFill>
                <a:latin typeface="Corbel" panose="020B0503020204020204" pitchFamily="34" charset="0"/>
                <a:cs typeface="Arial" panose="020B0604020202020204" pitchFamily="34" charset="0"/>
              </a:rPr>
              <a:t> courses (contact your training director for enrollment information). Click </a:t>
            </a:r>
            <a:r>
              <a:rPr lang="en-US" dirty="0">
                <a:latin typeface="Corbel" panose="020B0503020204020204" pitchFamily="34" charset="0"/>
                <a:cs typeface="Arial" panose="020B0604020202020204" pitchFamily="34" charset="0"/>
                <a:hlinkClick r:id="rId13"/>
              </a:rPr>
              <a:t>here</a:t>
            </a:r>
            <a:r>
              <a:rPr lang="en-US" dirty="0">
                <a:latin typeface="Corbel" panose="020B0503020204020204" pitchFamily="34" charset="0"/>
                <a:cs typeface="Arial" panose="020B0604020202020204" pitchFamily="34" charset="0"/>
              </a:rPr>
              <a:t> </a:t>
            </a:r>
            <a:r>
              <a:rPr lang="en-US" dirty="0">
                <a:solidFill>
                  <a:srgbClr val="333333"/>
                </a:solidFill>
                <a:latin typeface="Corbel" panose="020B0503020204020204" pitchFamily="34" charset="0"/>
                <a:cs typeface="Arial" panose="020B0604020202020204" pitchFamily="34" charset="0"/>
              </a:rPr>
              <a:t>for the complete </a:t>
            </a:r>
            <a:r>
              <a:rPr lang="en-US" dirty="0" err="1">
                <a:solidFill>
                  <a:srgbClr val="333333"/>
                </a:solidFill>
                <a:latin typeface="Corbel" panose="020B0503020204020204" pitchFamily="34" charset="0"/>
                <a:cs typeface="Arial" panose="020B0604020202020204" pitchFamily="34" charset="0"/>
              </a:rPr>
              <a:t>RegU</a:t>
            </a:r>
            <a:r>
              <a:rPr lang="en-US" dirty="0">
                <a:solidFill>
                  <a:srgbClr val="333333"/>
                </a:solidFill>
                <a:latin typeface="Corbel" panose="020B0503020204020204" pitchFamily="34" charset="0"/>
                <a:cs typeface="Arial" panose="020B0604020202020204" pitchFamily="34" charset="0"/>
              </a:rPr>
              <a:t> course catalog.</a:t>
            </a:r>
          </a:p>
          <a:p>
            <a:pPr marL="914400" indent="-285750">
              <a:buFont typeface="Arial" panose="020B0604020202020204" pitchFamily="34" charset="0"/>
              <a:buChar char="•"/>
            </a:pPr>
            <a:r>
              <a:rPr lang="en-US" dirty="0">
                <a:solidFill>
                  <a:srgbClr val="333333"/>
                </a:solidFill>
                <a:latin typeface="Corbel" panose="020B0503020204020204" pitchFamily="34" charset="0"/>
                <a:cs typeface="Arial" panose="020B0604020202020204" pitchFamily="34" charset="0"/>
              </a:rPr>
              <a:t>Federal Reserve’s </a:t>
            </a:r>
            <a:r>
              <a:rPr lang="en-US" dirty="0">
                <a:latin typeface="Corbel" panose="020B0503020204020204" pitchFamily="34" charset="0"/>
                <a:cs typeface="Arial" panose="020B0604020202020204" pitchFamily="34" charset="0"/>
                <a:hlinkClick r:id="rId14"/>
              </a:rPr>
              <a:t>Ask the Fed</a:t>
            </a:r>
            <a:r>
              <a:rPr lang="en-US" dirty="0">
                <a:latin typeface="Corbel" panose="020B0503020204020204" pitchFamily="34" charset="0"/>
                <a:cs typeface="Arial" panose="020B0604020202020204" pitchFamily="34" charset="0"/>
              </a:rPr>
              <a:t> </a:t>
            </a:r>
            <a:r>
              <a:rPr lang="en-US" dirty="0">
                <a:solidFill>
                  <a:srgbClr val="333333"/>
                </a:solidFill>
                <a:latin typeface="Corbel" panose="020B0503020204020204" pitchFamily="34" charset="0"/>
                <a:cs typeface="Arial" panose="020B0604020202020204" pitchFamily="34" charset="0"/>
              </a:rPr>
              <a:t>and</a:t>
            </a:r>
            <a:r>
              <a:rPr lang="en-US" dirty="0">
                <a:latin typeface="Corbel" panose="020B0503020204020204" pitchFamily="34" charset="0"/>
                <a:cs typeface="Arial" panose="020B0604020202020204" pitchFamily="34" charset="0"/>
              </a:rPr>
              <a:t> </a:t>
            </a:r>
            <a:r>
              <a:rPr lang="en-US" dirty="0">
                <a:latin typeface="Corbel" panose="020B0503020204020204" pitchFamily="34" charset="0"/>
                <a:cs typeface="Arial" panose="020B0604020202020204" pitchFamily="34" charset="0"/>
                <a:hlinkClick r:id="rId15"/>
              </a:rPr>
              <a:t>Rapid Response</a:t>
            </a:r>
            <a:r>
              <a:rPr lang="en-US" dirty="0">
                <a:latin typeface="Corbel" panose="020B0503020204020204" pitchFamily="34" charset="0"/>
                <a:cs typeface="Arial" panose="020B0604020202020204" pitchFamily="34" charset="0"/>
              </a:rPr>
              <a:t> </a:t>
            </a:r>
            <a:r>
              <a:rPr lang="en-US" dirty="0">
                <a:solidFill>
                  <a:srgbClr val="333333"/>
                </a:solidFill>
                <a:latin typeface="Corbel" panose="020B0503020204020204" pitchFamily="34" charset="0"/>
                <a:cs typeface="Arial" panose="020B0604020202020204" pitchFamily="34" charset="0"/>
              </a:rPr>
              <a:t>webinars</a:t>
            </a:r>
          </a:p>
          <a:p>
            <a:pPr marL="914400" indent="-285750">
              <a:buFont typeface="Arial" panose="020B0604020202020204" pitchFamily="34" charset="0"/>
              <a:buChar char="•"/>
            </a:pPr>
            <a:r>
              <a:rPr lang="en-US" dirty="0">
                <a:solidFill>
                  <a:srgbClr val="333333"/>
                </a:solidFill>
                <a:latin typeface="Corbel" panose="020B0503020204020204" pitchFamily="34" charset="0"/>
                <a:cs typeface="Arial" panose="020B0604020202020204" pitchFamily="34" charset="0"/>
              </a:rPr>
              <a:t>State bank association training on emerging issues</a:t>
            </a:r>
          </a:p>
          <a:p>
            <a:pPr marL="914400" indent="-285750">
              <a:buFont typeface="Arial" panose="020B0604020202020204" pitchFamily="34" charset="0"/>
              <a:buChar char="•"/>
            </a:pPr>
            <a:r>
              <a:rPr lang="en-US" dirty="0">
                <a:solidFill>
                  <a:srgbClr val="333333"/>
                </a:solidFill>
                <a:latin typeface="Corbel" panose="020B0503020204020204" pitchFamily="34" charset="0"/>
                <a:cs typeface="Arial" panose="020B0604020202020204" pitchFamily="34" charset="0"/>
              </a:rPr>
              <a:t>Interdepartmental training on current events, emerging issues, regulatory updates, etc.</a:t>
            </a:r>
          </a:p>
        </p:txBody>
      </p:sp>
      <p:sp>
        <p:nvSpPr>
          <p:cNvPr id="27" name="Rectangle 26">
            <a:hlinkClick r:id="rId8" action="ppaction://hlinksldjump"/>
          </p:cNvPr>
          <p:cNvSpPr/>
          <p:nvPr/>
        </p:nvSpPr>
        <p:spPr>
          <a:xfrm>
            <a:off x="169443" y="596265"/>
            <a:ext cx="1070610" cy="28575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900" dirty="0">
                <a:solidFill>
                  <a:srgbClr val="5F5F5F"/>
                </a:solidFill>
                <a:latin typeface="Myriad Pro Light" panose="020B0403030403020204" pitchFamily="34" charset="0"/>
              </a:rPr>
              <a:t>Your level of experience</a:t>
            </a:r>
          </a:p>
        </p:txBody>
      </p:sp>
      <p:sp>
        <p:nvSpPr>
          <p:cNvPr id="28" name="TextBox 27">
            <a:hlinkClick r:id="rId2" action="ppaction://hlinksldjump"/>
          </p:cNvPr>
          <p:cNvSpPr txBox="1"/>
          <p:nvPr/>
        </p:nvSpPr>
        <p:spPr>
          <a:xfrm>
            <a:off x="3522780" y="609600"/>
            <a:ext cx="1005840" cy="533400"/>
          </a:xfrm>
          <a:prstGeom prst="rect">
            <a:avLst/>
          </a:prstGeom>
          <a:noFill/>
        </p:spPr>
        <p:txBody>
          <a:bodyPr wrap="square" lIns="0" tIns="0" rIns="0" bIns="0" rtlCol="0">
            <a:noAutofit/>
          </a:bodyPr>
          <a:lstStyle/>
          <a:p>
            <a:pPr marL="0" marR="0" indent="-274320" algn="l" defTabSz="914400" rtl="0" eaLnBrk="1" fontAlgn="auto" latinLnBrk="0" hangingPunct="1">
              <a:lnSpc>
                <a:spcPct val="100000"/>
              </a:lnSpc>
              <a:spcBef>
                <a:spcPts val="0"/>
              </a:spcBef>
              <a:spcAft>
                <a:spcPts val="0"/>
              </a:spcAft>
              <a:buClrTx/>
              <a:buSzTx/>
              <a:buFontTx/>
              <a:buNone/>
              <a:tabLst/>
              <a:defRPr/>
            </a:pPr>
            <a:r>
              <a:rPr lang="en-US" sz="900" kern="1200" baseline="0" dirty="0">
                <a:solidFill>
                  <a:srgbClr val="5F5F5F"/>
                </a:solidFill>
                <a:latin typeface="Myriad Pro Light" panose="020B0403030403020204" pitchFamily="34" charset="0"/>
              </a:rPr>
              <a:t>Training required to reach next level</a:t>
            </a:r>
            <a:endParaRPr lang="en-US" sz="900" kern="1200" dirty="0">
              <a:solidFill>
                <a:srgbClr val="5F5F5F"/>
              </a:solidFill>
              <a:latin typeface="Myriad Pro Light" panose="020B0403030403020204" pitchFamily="34" charset="0"/>
            </a:endParaRPr>
          </a:p>
        </p:txBody>
      </p:sp>
      <p:sp>
        <p:nvSpPr>
          <p:cNvPr id="29" name="TextBox 28"/>
          <p:cNvSpPr txBox="1"/>
          <p:nvPr/>
        </p:nvSpPr>
        <p:spPr>
          <a:xfrm>
            <a:off x="134470" y="0"/>
            <a:ext cx="7696200" cy="523220"/>
          </a:xfrm>
          <a:prstGeom prst="rect">
            <a:avLst/>
          </a:prstGeom>
          <a:noFill/>
        </p:spPr>
        <p:txBody>
          <a:bodyPr wrap="square" rtlCol="0">
            <a:spAutoFit/>
          </a:bodyPr>
          <a:lstStyle/>
          <a:p>
            <a:r>
              <a:rPr lang="en-US" sz="1400" b="1" dirty="0">
                <a:solidFill>
                  <a:srgbClr val="1C2674"/>
                </a:solidFill>
                <a:latin typeface="Corbel" panose="020B0503020204020204" pitchFamily="34" charset="0"/>
                <a:cs typeface="Arial" panose="020B0604020202020204" pitchFamily="34" charset="0"/>
              </a:rPr>
              <a:t>2.0: Bank Examinations Specialist / Bank Assistant Examiner / Financial Institutions</a:t>
            </a:r>
            <a:r>
              <a:rPr lang="en-US" sz="1400" b="1" baseline="0" dirty="0">
                <a:solidFill>
                  <a:srgbClr val="1C2674"/>
                </a:solidFill>
                <a:latin typeface="Corbel" panose="020B0503020204020204" pitchFamily="34" charset="0"/>
                <a:cs typeface="Arial" panose="020B0604020202020204" pitchFamily="34" charset="0"/>
              </a:rPr>
              <a:t> Examiner I / Bank Examiner II / Examiner III / Senior Assistant Examiner / Financial Examiner II or III</a:t>
            </a:r>
            <a:endParaRPr lang="en-US" sz="1400" b="1" dirty="0">
              <a:solidFill>
                <a:srgbClr val="1C2674"/>
              </a:solidFill>
              <a:latin typeface="Corbel" panose="020B0503020204020204" pitchFamily="34" charset="0"/>
              <a:cs typeface="Arial" panose="020B0604020202020204" pitchFamily="34" charset="0"/>
            </a:endParaRPr>
          </a:p>
        </p:txBody>
      </p:sp>
    </p:spTree>
    <p:extLst>
      <p:ext uri="{BB962C8B-B14F-4D97-AF65-F5344CB8AC3E}">
        <p14:creationId xmlns:p14="http://schemas.microsoft.com/office/powerpoint/2010/main" val="422396530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533400"/>
            <a:ext cx="1005840" cy="45719"/>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Myriad Pro Light" panose="020B0403030403020204" pitchFamily="34" charset="0"/>
            </a:endParaRPr>
          </a:p>
        </p:txBody>
      </p:sp>
      <p:sp>
        <p:nvSpPr>
          <p:cNvPr id="3" name="Rectangle 2"/>
          <p:cNvSpPr/>
          <p:nvPr/>
        </p:nvSpPr>
        <p:spPr>
          <a:xfrm>
            <a:off x="1316916" y="533400"/>
            <a:ext cx="1005840" cy="45719"/>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Myriad Pro Light" panose="020B0403030403020204" pitchFamily="34" charset="0"/>
            </a:endParaRPr>
          </a:p>
        </p:txBody>
      </p:sp>
      <p:sp>
        <p:nvSpPr>
          <p:cNvPr id="4" name="Rectangle 3"/>
          <p:cNvSpPr/>
          <p:nvPr/>
        </p:nvSpPr>
        <p:spPr>
          <a:xfrm>
            <a:off x="2407020" y="533400"/>
            <a:ext cx="1005840" cy="45719"/>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Myriad Pro Light" panose="020B0403030403020204" pitchFamily="34" charset="0"/>
            </a:endParaRPr>
          </a:p>
        </p:txBody>
      </p:sp>
      <p:sp>
        <p:nvSpPr>
          <p:cNvPr id="5" name="Rectangle 4"/>
          <p:cNvSpPr/>
          <p:nvPr/>
        </p:nvSpPr>
        <p:spPr>
          <a:xfrm>
            <a:off x="3505200" y="533400"/>
            <a:ext cx="1005840" cy="45719"/>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Myriad Pro Light" panose="020B0403030403020204" pitchFamily="34" charset="0"/>
            </a:endParaRPr>
          </a:p>
        </p:txBody>
      </p:sp>
      <p:sp>
        <p:nvSpPr>
          <p:cNvPr id="6" name="Rectangle 5"/>
          <p:cNvSpPr/>
          <p:nvPr/>
        </p:nvSpPr>
        <p:spPr>
          <a:xfrm>
            <a:off x="4594410" y="533400"/>
            <a:ext cx="1005840" cy="45719"/>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Myriad Pro Light" panose="020B0403030403020204" pitchFamily="34" charset="0"/>
            </a:endParaRPr>
          </a:p>
        </p:txBody>
      </p:sp>
      <p:sp>
        <p:nvSpPr>
          <p:cNvPr id="7" name="Rectangle 6"/>
          <p:cNvSpPr/>
          <p:nvPr/>
        </p:nvSpPr>
        <p:spPr>
          <a:xfrm>
            <a:off x="6761178" y="533400"/>
            <a:ext cx="1005840" cy="45719"/>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Myriad Pro Light" panose="020B0403030403020204" pitchFamily="34" charset="0"/>
            </a:endParaRPr>
          </a:p>
        </p:txBody>
      </p:sp>
      <p:sp>
        <p:nvSpPr>
          <p:cNvPr id="8" name="Rectangle 7"/>
          <p:cNvSpPr/>
          <p:nvPr/>
        </p:nvSpPr>
        <p:spPr>
          <a:xfrm>
            <a:off x="7837842" y="533400"/>
            <a:ext cx="1005840" cy="45719"/>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Myriad Pro Light" panose="020B0403030403020204" pitchFamily="34" charset="0"/>
            </a:endParaRPr>
          </a:p>
        </p:txBody>
      </p:sp>
      <p:sp>
        <p:nvSpPr>
          <p:cNvPr id="9" name="Rectangle 8"/>
          <p:cNvSpPr/>
          <p:nvPr/>
        </p:nvSpPr>
        <p:spPr>
          <a:xfrm>
            <a:off x="5682726" y="533399"/>
            <a:ext cx="1005840" cy="45719"/>
          </a:xfrm>
          <a:prstGeom prst="rect">
            <a:avLst/>
          </a:prstGeom>
          <a:solidFill>
            <a:srgbClr val="FF33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p:cNvSpPr txBox="1"/>
          <p:nvPr/>
        </p:nvSpPr>
        <p:spPr>
          <a:xfrm>
            <a:off x="234213" y="609600"/>
            <a:ext cx="1005840" cy="533400"/>
          </a:xfrm>
          <a:prstGeom prst="rect">
            <a:avLst/>
          </a:prstGeom>
          <a:noFill/>
        </p:spPr>
        <p:txBody>
          <a:bodyPr wrap="square" lIns="0" tIns="0" rIns="0" bIns="0" rtlCol="0">
            <a:noAutofit/>
          </a:bodyPr>
          <a:lstStyle/>
          <a:p>
            <a:pPr indent="-274320"/>
            <a:r>
              <a:rPr lang="en-US" sz="900" dirty="0">
                <a:solidFill>
                  <a:srgbClr val="5F5F5F"/>
                </a:solidFill>
                <a:latin typeface="Myriad Pro Light" panose="020B0403030403020204" pitchFamily="34" charset="0"/>
              </a:rPr>
              <a:t>On-the-job experience   </a:t>
            </a:r>
          </a:p>
        </p:txBody>
      </p:sp>
      <p:sp>
        <p:nvSpPr>
          <p:cNvPr id="11" name="TextBox 10">
            <a:hlinkClick r:id="rId2" action="ppaction://hlinksldjump"/>
          </p:cNvPr>
          <p:cNvSpPr txBox="1"/>
          <p:nvPr/>
        </p:nvSpPr>
        <p:spPr>
          <a:xfrm>
            <a:off x="1326816" y="609600"/>
            <a:ext cx="1005840" cy="533400"/>
          </a:xfrm>
          <a:prstGeom prst="rect">
            <a:avLst/>
          </a:prstGeom>
          <a:noFill/>
        </p:spPr>
        <p:txBody>
          <a:bodyPr wrap="square" lIns="0" tIns="0" rIns="0" bIns="0" rtlCol="0">
            <a:noAutofit/>
          </a:bodyPr>
          <a:lstStyle/>
          <a:p>
            <a:pPr indent="-274320"/>
            <a:r>
              <a:rPr lang="en-US" sz="900" dirty="0">
                <a:solidFill>
                  <a:srgbClr val="5F5F5F"/>
                </a:solidFill>
                <a:latin typeface="Myriad Pro Light" panose="020B0403030403020204" pitchFamily="34" charset="0"/>
              </a:rPr>
              <a:t>Proficiency Level</a:t>
            </a:r>
            <a:r>
              <a:rPr lang="en-US" sz="900" baseline="0" dirty="0">
                <a:solidFill>
                  <a:srgbClr val="5F5F5F"/>
                </a:solidFill>
                <a:latin typeface="Myriad Pro Light" panose="020B0403030403020204" pitchFamily="34" charset="0"/>
              </a:rPr>
              <a:t> for </a:t>
            </a:r>
            <a:r>
              <a:rPr lang="en-US" sz="900" dirty="0">
                <a:solidFill>
                  <a:srgbClr val="5F5F5F"/>
                </a:solidFill>
                <a:latin typeface="Myriad Pro Light" panose="020B0403030403020204" pitchFamily="34" charset="0"/>
              </a:rPr>
              <a:t>Core Competencies</a:t>
            </a:r>
          </a:p>
        </p:txBody>
      </p:sp>
      <p:sp>
        <p:nvSpPr>
          <p:cNvPr id="12" name="TextBox 11">
            <a:hlinkClick r:id="rId3" action="ppaction://hlinksldjump"/>
          </p:cNvPr>
          <p:cNvSpPr txBox="1"/>
          <p:nvPr/>
        </p:nvSpPr>
        <p:spPr>
          <a:xfrm>
            <a:off x="2419419" y="609600"/>
            <a:ext cx="1005840" cy="533400"/>
          </a:xfrm>
          <a:prstGeom prst="rect">
            <a:avLst/>
          </a:prstGeom>
          <a:noFill/>
        </p:spPr>
        <p:txBody>
          <a:bodyPr wrap="square" lIns="0" tIns="0" rIns="0" bIns="0" rtlCol="0">
            <a:noAutofit/>
          </a:bodyPr>
          <a:lstStyle/>
          <a:p>
            <a:r>
              <a:rPr lang="en-US" sz="900" kern="1200" baseline="0" dirty="0">
                <a:solidFill>
                  <a:srgbClr val="5F5F5F"/>
                </a:solidFill>
                <a:latin typeface="Myriad Pro Light" panose="020B0403030403020204" pitchFamily="34" charset="0"/>
              </a:rPr>
              <a:t>Sample Skills/Tasks required in Year 1</a:t>
            </a:r>
            <a:endParaRPr lang="en-US" sz="900" kern="1200" dirty="0">
              <a:solidFill>
                <a:srgbClr val="5F5F5F"/>
              </a:solidFill>
              <a:latin typeface="Myriad Pro Light" panose="020B0403030403020204" pitchFamily="34" charset="0"/>
            </a:endParaRPr>
          </a:p>
        </p:txBody>
      </p:sp>
      <p:sp>
        <p:nvSpPr>
          <p:cNvPr id="15" name="TextBox 14">
            <a:hlinkClick r:id="" action="ppaction://noaction"/>
          </p:cNvPr>
          <p:cNvSpPr txBox="1"/>
          <p:nvPr/>
        </p:nvSpPr>
        <p:spPr>
          <a:xfrm>
            <a:off x="4593516" y="609600"/>
            <a:ext cx="1005840" cy="533400"/>
          </a:xfrm>
          <a:prstGeom prst="rect">
            <a:avLst/>
          </a:prstGeom>
          <a:noFill/>
        </p:spPr>
        <p:txBody>
          <a:bodyPr wrap="square" lIns="0" tIns="0" rIns="0" bIns="0" rtlCol="0">
            <a:noAutofit/>
          </a:bodyPr>
          <a:lstStyle/>
          <a:p>
            <a:pPr marL="0" marR="0" lvl="0" indent="-274320" algn="l" defTabSz="914400" rtl="0" eaLnBrk="1" fontAlgn="auto" latinLnBrk="0" hangingPunct="1">
              <a:lnSpc>
                <a:spcPct val="100000"/>
              </a:lnSpc>
              <a:spcBef>
                <a:spcPts val="0"/>
              </a:spcBef>
              <a:spcAft>
                <a:spcPts val="0"/>
              </a:spcAft>
              <a:buClrTx/>
              <a:buSzTx/>
              <a:buFontTx/>
              <a:buNone/>
              <a:tabLst/>
              <a:defRPr/>
            </a:pPr>
            <a:r>
              <a:rPr lang="en-US" sz="900" kern="1200" baseline="0" dirty="0">
                <a:solidFill>
                  <a:srgbClr val="5F5F5F"/>
                </a:solidFill>
                <a:latin typeface="Myriad Pro Light" panose="020B0403030403020204" pitchFamily="34" charset="0"/>
              </a:rPr>
              <a:t>CE/Other Training Options</a:t>
            </a:r>
            <a:endParaRPr lang="en-US" sz="900" kern="1200" dirty="0">
              <a:solidFill>
                <a:srgbClr val="5F5F5F"/>
              </a:solidFill>
              <a:latin typeface="Myriad Pro Light" panose="020B0403030403020204" pitchFamily="34" charset="0"/>
            </a:endParaRPr>
          </a:p>
        </p:txBody>
      </p:sp>
      <p:sp>
        <p:nvSpPr>
          <p:cNvPr id="16" name="TextBox 15">
            <a:hlinkClick r:id="" action="ppaction://noaction"/>
          </p:cNvPr>
          <p:cNvSpPr txBox="1"/>
          <p:nvPr/>
        </p:nvSpPr>
        <p:spPr>
          <a:xfrm>
            <a:off x="5681832" y="609600"/>
            <a:ext cx="1005840" cy="533400"/>
          </a:xfrm>
          <a:prstGeom prst="rect">
            <a:avLst/>
          </a:prstGeom>
          <a:noFill/>
        </p:spPr>
        <p:txBody>
          <a:bodyPr wrap="square" lIns="0" tIns="0" rIns="0" bIns="0" rtlCol="0">
            <a:noAutofit/>
          </a:bodyPr>
          <a:lstStyle/>
          <a:p>
            <a:pPr marL="0" marR="0" indent="-274320" algn="l" defTabSz="914400" rtl="0" eaLnBrk="1" fontAlgn="auto" latinLnBrk="0" hangingPunct="1">
              <a:lnSpc>
                <a:spcPct val="100000"/>
              </a:lnSpc>
              <a:spcBef>
                <a:spcPts val="0"/>
              </a:spcBef>
              <a:spcAft>
                <a:spcPts val="0"/>
              </a:spcAft>
              <a:buClrTx/>
              <a:buSzTx/>
              <a:buFontTx/>
              <a:buNone/>
              <a:tabLst/>
              <a:defRPr/>
            </a:pPr>
            <a:r>
              <a:rPr lang="en-US" sz="900" b="1" kern="1200" baseline="0" dirty="0">
                <a:solidFill>
                  <a:srgbClr val="FF3300"/>
                </a:solidFill>
                <a:latin typeface="Myriad Pro Light" panose="020B0403030403020204" pitchFamily="34" charset="0"/>
              </a:rPr>
              <a:t>Schedule CSBS Training</a:t>
            </a:r>
            <a:endParaRPr lang="en-US" sz="900" b="1" kern="1200" dirty="0">
              <a:solidFill>
                <a:srgbClr val="FF3300"/>
              </a:solidFill>
              <a:latin typeface="Myriad Pro Light" panose="020B0403030403020204" pitchFamily="34" charset="0"/>
            </a:endParaRPr>
          </a:p>
        </p:txBody>
      </p:sp>
      <p:sp>
        <p:nvSpPr>
          <p:cNvPr id="17" name="TextBox 16">
            <a:hlinkClick r:id="" action="ppaction://noaction"/>
          </p:cNvPr>
          <p:cNvSpPr txBox="1"/>
          <p:nvPr/>
        </p:nvSpPr>
        <p:spPr>
          <a:xfrm>
            <a:off x="6771042" y="609600"/>
            <a:ext cx="1005840" cy="533400"/>
          </a:xfrm>
          <a:prstGeom prst="rect">
            <a:avLst/>
          </a:prstGeom>
          <a:noFill/>
        </p:spPr>
        <p:txBody>
          <a:bodyPr wrap="square" lIns="0" tIns="0" rIns="0" bIns="0" rtlCol="0">
            <a:noAutofit/>
          </a:bodyPr>
          <a:lstStyle/>
          <a:p>
            <a:pPr marL="0" marR="0" indent="-274320" algn="l" defTabSz="914400" rtl="0" eaLnBrk="1" fontAlgn="auto" latinLnBrk="0" hangingPunct="1">
              <a:lnSpc>
                <a:spcPct val="100000"/>
              </a:lnSpc>
              <a:spcBef>
                <a:spcPts val="0"/>
              </a:spcBef>
              <a:spcAft>
                <a:spcPts val="0"/>
              </a:spcAft>
              <a:buClrTx/>
              <a:buSzTx/>
              <a:buFontTx/>
              <a:buNone/>
              <a:tabLst/>
              <a:defRPr/>
            </a:pPr>
            <a:r>
              <a:rPr lang="en-US" sz="900" kern="1200" baseline="0" dirty="0">
                <a:solidFill>
                  <a:srgbClr val="5F5F5F"/>
                </a:solidFill>
                <a:latin typeface="Myriad Pro Light" panose="020B0403030403020204" pitchFamily="34" charset="0"/>
              </a:rPr>
              <a:t>Schedule Training (All Others)</a:t>
            </a:r>
            <a:endParaRPr lang="en-US" sz="900" kern="1200" dirty="0">
              <a:solidFill>
                <a:srgbClr val="5F5F5F"/>
              </a:solidFill>
              <a:latin typeface="Myriad Pro Light" panose="020B0403030403020204" pitchFamily="34" charset="0"/>
            </a:endParaRPr>
          </a:p>
        </p:txBody>
      </p:sp>
      <p:sp>
        <p:nvSpPr>
          <p:cNvPr id="19" name="Rectangle 18">
            <a:hlinkClick r:id="rId4" action="ppaction://hlinksldjump"/>
          </p:cNvPr>
          <p:cNvSpPr/>
          <p:nvPr/>
        </p:nvSpPr>
        <p:spPr>
          <a:xfrm>
            <a:off x="6692598" y="590550"/>
            <a:ext cx="1076664" cy="2971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900" dirty="0">
                <a:solidFill>
                  <a:srgbClr val="5F5F5F"/>
                </a:solidFill>
                <a:latin typeface="Myriad Pro Light" panose="020B0403030403020204" pitchFamily="34" charset="0"/>
              </a:rPr>
              <a:t>Schedule Training (All Others)</a:t>
            </a:r>
          </a:p>
        </p:txBody>
      </p:sp>
      <p:sp>
        <p:nvSpPr>
          <p:cNvPr id="20" name="Rectangle 19">
            <a:hlinkClick r:id="rId3" action="ppaction://hlinksldjump"/>
          </p:cNvPr>
          <p:cNvSpPr/>
          <p:nvPr/>
        </p:nvSpPr>
        <p:spPr>
          <a:xfrm>
            <a:off x="4511040" y="609600"/>
            <a:ext cx="1089210" cy="2667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900" dirty="0">
                <a:solidFill>
                  <a:srgbClr val="5F5F5F"/>
                </a:solidFill>
                <a:latin typeface="Myriad Pro Light" panose="020B0403030403020204" pitchFamily="34" charset="0"/>
              </a:rPr>
              <a:t>CE/Other Training Options</a:t>
            </a:r>
          </a:p>
        </p:txBody>
      </p:sp>
      <p:sp>
        <p:nvSpPr>
          <p:cNvPr id="22" name="Rectangle 21">
            <a:hlinkClick r:id="rId5" action="ppaction://hlinksldjump"/>
          </p:cNvPr>
          <p:cNvSpPr/>
          <p:nvPr/>
        </p:nvSpPr>
        <p:spPr>
          <a:xfrm>
            <a:off x="2332656" y="590549"/>
            <a:ext cx="1080204" cy="30861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900" dirty="0">
                <a:solidFill>
                  <a:srgbClr val="5F5F5F"/>
                </a:solidFill>
                <a:latin typeface="Myriad Pro Light" panose="020B0403030403020204" pitchFamily="34" charset="0"/>
              </a:rPr>
              <a:t>Skills/Tasks </a:t>
            </a:r>
            <a:r>
              <a:rPr lang="en-US" sz="900" dirty="0" err="1">
                <a:solidFill>
                  <a:srgbClr val="5F5F5F"/>
                </a:solidFill>
                <a:latin typeface="Myriad Pro Light" panose="020B0403030403020204" pitchFamily="34" charset="0"/>
              </a:rPr>
              <a:t>req’d</a:t>
            </a:r>
            <a:r>
              <a:rPr lang="en-US" sz="900" dirty="0">
                <a:solidFill>
                  <a:srgbClr val="5F5F5F"/>
                </a:solidFill>
                <a:latin typeface="Myriad Pro Light" panose="020B0403030403020204" pitchFamily="34" charset="0"/>
              </a:rPr>
              <a:t> Years 2-3</a:t>
            </a:r>
          </a:p>
        </p:txBody>
      </p:sp>
      <p:sp>
        <p:nvSpPr>
          <p:cNvPr id="23" name="Rectangle 22">
            <a:hlinkClick r:id="rId6" action="ppaction://hlinksldjump"/>
          </p:cNvPr>
          <p:cNvSpPr/>
          <p:nvPr/>
        </p:nvSpPr>
        <p:spPr>
          <a:xfrm>
            <a:off x="1234440" y="598170"/>
            <a:ext cx="1172580" cy="28575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900" dirty="0">
                <a:solidFill>
                  <a:srgbClr val="5F5F5F"/>
                </a:solidFill>
                <a:latin typeface="Myriad Pro Light" panose="020B0403030403020204" pitchFamily="34" charset="0"/>
              </a:rPr>
              <a:t>Your level of proficiency</a:t>
            </a:r>
          </a:p>
        </p:txBody>
      </p:sp>
      <p:sp>
        <p:nvSpPr>
          <p:cNvPr id="24" name="Rectangle 23">
            <a:hlinkClick r:id="rId7" action="ppaction://hlinksldjump"/>
          </p:cNvPr>
          <p:cNvSpPr/>
          <p:nvPr/>
        </p:nvSpPr>
        <p:spPr>
          <a:xfrm>
            <a:off x="163830" y="609600"/>
            <a:ext cx="1070610" cy="28575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900" dirty="0">
                <a:solidFill>
                  <a:srgbClr val="5F5F5F"/>
                </a:solidFill>
                <a:latin typeface="Myriad Pro Light" panose="020B0403030403020204" pitchFamily="34" charset="0"/>
              </a:rPr>
              <a:t>On-the-job experience</a:t>
            </a:r>
          </a:p>
        </p:txBody>
      </p:sp>
      <p:sp>
        <p:nvSpPr>
          <p:cNvPr id="25" name="TextBox 24">
            <a:hlinkClick r:id="" action="ppaction://noaction"/>
          </p:cNvPr>
          <p:cNvSpPr txBox="1"/>
          <p:nvPr/>
        </p:nvSpPr>
        <p:spPr>
          <a:xfrm>
            <a:off x="7848600" y="685800"/>
            <a:ext cx="1005840" cy="533400"/>
          </a:xfrm>
          <a:prstGeom prst="rect">
            <a:avLst/>
          </a:prstGeom>
          <a:noFill/>
        </p:spPr>
        <p:txBody>
          <a:bodyPr wrap="square" lIns="0" tIns="0" rIns="0" bIns="0" rtlCol="0">
            <a:noAutofit/>
          </a:bodyPr>
          <a:lstStyle/>
          <a:p>
            <a:pPr marL="0" lvl="1"/>
            <a:r>
              <a:rPr lang="en-US" sz="900" kern="1200" baseline="0" dirty="0">
                <a:solidFill>
                  <a:srgbClr val="5F5F5F"/>
                </a:solidFill>
                <a:latin typeface="Myriad Pro Light" panose="020B0403030403020204" pitchFamily="34" charset="0"/>
              </a:rPr>
              <a:t>Certification Options</a:t>
            </a:r>
            <a:endParaRPr lang="en-US" sz="900" kern="1200" dirty="0">
              <a:solidFill>
                <a:srgbClr val="5F5F5F"/>
              </a:solidFill>
              <a:latin typeface="Myriad Pro Light" panose="020B0403030403020204" pitchFamily="34" charset="0"/>
            </a:endParaRPr>
          </a:p>
        </p:txBody>
      </p:sp>
      <p:sp>
        <p:nvSpPr>
          <p:cNvPr id="26" name="Rectangle 25">
            <a:hlinkClick r:id="rId8" action="ppaction://hlinksldjump"/>
          </p:cNvPr>
          <p:cNvSpPr/>
          <p:nvPr/>
        </p:nvSpPr>
        <p:spPr>
          <a:xfrm>
            <a:off x="7763880" y="632460"/>
            <a:ext cx="1168998" cy="2286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lvl="1"/>
            <a:r>
              <a:rPr lang="en-US" sz="900" dirty="0">
                <a:solidFill>
                  <a:srgbClr val="5F5F5F"/>
                </a:solidFill>
                <a:latin typeface="Myriad Pro Light" panose="020B0403030403020204" pitchFamily="34" charset="0"/>
              </a:rPr>
              <a:t>Certification</a:t>
            </a:r>
          </a:p>
          <a:p>
            <a:endParaRPr lang="en-US" sz="900" dirty="0">
              <a:solidFill>
                <a:srgbClr val="5F5F5F"/>
              </a:solidFill>
              <a:latin typeface="Myriad Pro Light" panose="020B0403030403020204" pitchFamily="34" charset="0"/>
            </a:endParaRPr>
          </a:p>
        </p:txBody>
      </p:sp>
      <p:sp>
        <p:nvSpPr>
          <p:cNvPr id="14" name="TextBox 13"/>
          <p:cNvSpPr txBox="1"/>
          <p:nvPr/>
        </p:nvSpPr>
        <p:spPr>
          <a:xfrm>
            <a:off x="803238" y="2362200"/>
            <a:ext cx="7502562" cy="3539430"/>
          </a:xfrm>
          <a:prstGeom prst="rect">
            <a:avLst/>
          </a:prstGeom>
          <a:noFill/>
        </p:spPr>
        <p:txBody>
          <a:bodyPr wrap="square" rtlCol="0">
            <a:spAutoFit/>
          </a:bodyPr>
          <a:lstStyle/>
          <a:p>
            <a:pPr algn="just"/>
            <a:r>
              <a:rPr lang="en-US" sz="1600" dirty="0">
                <a:solidFill>
                  <a:srgbClr val="333333"/>
                </a:solidFill>
                <a:latin typeface="Corbel" panose="020B0503020204020204" pitchFamily="34" charset="0"/>
                <a:cs typeface="Arial" panose="020B0604020202020204" pitchFamily="34" charset="0"/>
              </a:rPr>
              <a:t>The Examiner-in-Charge School is designed to train examiners to evaluate management and to recognize practices that increase a bank’s exposure to risk. They also receive guidance and practice conducting board meetings. Attendees will engage in several interactive discussions in which they focus on examination, scoping, findings, and management as well as exit meetings and board presentations.</a:t>
            </a:r>
          </a:p>
          <a:p>
            <a:pPr algn="just"/>
            <a:endParaRPr lang="en-US" sz="1600" dirty="0">
              <a:solidFill>
                <a:srgbClr val="333333"/>
              </a:solidFill>
              <a:latin typeface="Corbel" panose="020B0503020204020204" pitchFamily="34" charset="0"/>
              <a:cs typeface="Arial" panose="020B0604020202020204" pitchFamily="34" charset="0"/>
            </a:endParaRPr>
          </a:p>
          <a:p>
            <a:pPr algn="just"/>
            <a:r>
              <a:rPr lang="en-US" sz="1600" i="1" dirty="0">
                <a:solidFill>
                  <a:srgbClr val="333333"/>
                </a:solidFill>
                <a:latin typeface="Corbel" panose="020B0503020204020204" pitchFamily="34" charset="0"/>
                <a:cs typeface="Arial" panose="020B0604020202020204" pitchFamily="34" charset="0"/>
              </a:rPr>
              <a:t>Remember, your supervisor and training department should be consulted before you enroll in any training event.</a:t>
            </a:r>
          </a:p>
          <a:p>
            <a:pPr algn="just"/>
            <a:endParaRPr lang="en-US" sz="1600" dirty="0">
              <a:solidFill>
                <a:srgbClr val="333333"/>
              </a:solidFill>
              <a:latin typeface="Corbel" panose="020B0503020204020204" pitchFamily="34" charset="0"/>
              <a:cs typeface="Arial" panose="020B0604020202020204" pitchFamily="34" charset="0"/>
            </a:endParaRPr>
          </a:p>
          <a:p>
            <a:pPr algn="just"/>
            <a:r>
              <a:rPr lang="en-US" sz="1600" dirty="0">
                <a:solidFill>
                  <a:srgbClr val="333333"/>
                </a:solidFill>
                <a:latin typeface="Corbel" panose="020B0503020204020204" pitchFamily="34" charset="0"/>
                <a:cs typeface="Arial" panose="020B0604020202020204" pitchFamily="34" charset="0"/>
              </a:rPr>
              <a:t>Additional CSBS training is available at </a:t>
            </a:r>
            <a:r>
              <a:rPr lang="en-US" sz="1600" dirty="0">
                <a:latin typeface="Corbel" panose="020B0503020204020204" pitchFamily="34" charset="0"/>
                <a:cs typeface="Arial" panose="020B0604020202020204" pitchFamily="34" charset="0"/>
                <a:hlinkClick r:id="rId9"/>
              </a:rPr>
              <a:t>www.csbs.org</a:t>
            </a:r>
            <a:r>
              <a:rPr lang="en-US" sz="1600" dirty="0">
                <a:latin typeface="Corbel" panose="020B0503020204020204" pitchFamily="34" charset="0"/>
                <a:cs typeface="Arial" panose="020B0604020202020204" pitchFamily="34" charset="0"/>
              </a:rPr>
              <a:t> </a:t>
            </a:r>
            <a:r>
              <a:rPr lang="en-US" sz="1600" dirty="0">
                <a:solidFill>
                  <a:srgbClr val="333333"/>
                </a:solidFill>
                <a:latin typeface="Corbel" panose="020B0503020204020204" pitchFamily="34" charset="0"/>
                <a:cs typeface="Arial" panose="020B0604020202020204" pitchFamily="34" charset="0"/>
              </a:rPr>
              <a:t>(click Calendar of Events) or discuss the CSBS online training platform with your training coordinator or supervisor.</a:t>
            </a:r>
          </a:p>
          <a:p>
            <a:pPr algn="just"/>
            <a:endParaRPr lang="en-US" sz="1600" dirty="0">
              <a:solidFill>
                <a:srgbClr val="333333"/>
              </a:solidFill>
              <a:latin typeface="Corbel" panose="020B0503020204020204" pitchFamily="34" charset="0"/>
              <a:cs typeface="Arial" panose="020B0604020202020204" pitchFamily="34" charset="0"/>
            </a:endParaRPr>
          </a:p>
          <a:p>
            <a:pPr algn="just"/>
            <a:r>
              <a:rPr lang="en-US" sz="1400" dirty="0">
                <a:solidFill>
                  <a:srgbClr val="333333"/>
                </a:solidFill>
                <a:latin typeface="Corbel" panose="020B0503020204020204" pitchFamily="34" charset="0"/>
                <a:cs typeface="Arial" panose="020B0604020202020204" pitchFamily="34" charset="0"/>
              </a:rPr>
              <a:t>Content questions: Kim Chancy (</a:t>
            </a:r>
            <a:r>
              <a:rPr lang="en-US" sz="1400" dirty="0">
                <a:latin typeface="Corbel" panose="020B0503020204020204" pitchFamily="34" charset="0"/>
                <a:cs typeface="Arial" panose="020B0604020202020204" pitchFamily="34" charset="0"/>
                <a:hlinkClick r:id="rId10"/>
              </a:rPr>
              <a:t>kchancy@csbs.org</a:t>
            </a:r>
            <a:r>
              <a:rPr lang="en-US" sz="1400" dirty="0">
                <a:solidFill>
                  <a:srgbClr val="333333"/>
                </a:solidFill>
                <a:latin typeface="Corbel" panose="020B0503020204020204" pitchFamily="34" charset="0"/>
                <a:cs typeface="Arial" panose="020B0604020202020204" pitchFamily="34" charset="0"/>
              </a:rPr>
              <a:t>; 202-802-9554). </a:t>
            </a:r>
          </a:p>
          <a:p>
            <a:pPr algn="just"/>
            <a:r>
              <a:rPr lang="en-US" sz="1400" dirty="0">
                <a:solidFill>
                  <a:srgbClr val="333333"/>
                </a:solidFill>
                <a:latin typeface="Corbel" panose="020B0503020204020204" pitchFamily="34" charset="0"/>
                <a:cs typeface="Arial" panose="020B0604020202020204" pitchFamily="34" charset="0"/>
              </a:rPr>
              <a:t>Registration assistance: Katie Hoyle (</a:t>
            </a:r>
            <a:r>
              <a:rPr lang="en-US" sz="1400" dirty="0">
                <a:latin typeface="Corbel" panose="020B0503020204020204" pitchFamily="34" charset="0"/>
                <a:cs typeface="Arial" panose="020B0604020202020204" pitchFamily="34" charset="0"/>
                <a:hlinkClick r:id="rId11"/>
              </a:rPr>
              <a:t>khoyle@csbs.org</a:t>
            </a:r>
            <a:r>
              <a:rPr lang="en-US" sz="1400" dirty="0">
                <a:solidFill>
                  <a:srgbClr val="333333"/>
                </a:solidFill>
                <a:latin typeface="Corbel" panose="020B0503020204020204" pitchFamily="34" charset="0"/>
                <a:cs typeface="Arial" panose="020B0604020202020204" pitchFamily="34" charset="0"/>
              </a:rPr>
              <a:t>; 202-808-3556).</a:t>
            </a:r>
          </a:p>
        </p:txBody>
      </p:sp>
      <p:grpSp>
        <p:nvGrpSpPr>
          <p:cNvPr id="13" name="Group 12"/>
          <p:cNvGrpSpPr/>
          <p:nvPr/>
        </p:nvGrpSpPr>
        <p:grpSpPr>
          <a:xfrm>
            <a:off x="990600" y="1400764"/>
            <a:ext cx="977265" cy="609600"/>
            <a:chOff x="2286000" y="1371600"/>
            <a:chExt cx="977265" cy="609600"/>
          </a:xfrm>
        </p:grpSpPr>
        <p:sp>
          <p:nvSpPr>
            <p:cNvPr id="18" name="Right Arrow 17">
              <a:hlinkClick r:id="rId12"/>
            </p:cNvPr>
            <p:cNvSpPr/>
            <p:nvPr/>
          </p:nvSpPr>
          <p:spPr>
            <a:xfrm>
              <a:off x="2286000" y="1371600"/>
              <a:ext cx="977265" cy="609600"/>
            </a:xfrm>
            <a:prstGeom prst="rightArrow">
              <a:avLst/>
            </a:prstGeom>
            <a:solidFill>
              <a:srgbClr val="121C6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orbel" panose="020B0503020204020204" pitchFamily="34" charset="0"/>
              </a:endParaRPr>
            </a:p>
          </p:txBody>
        </p:sp>
        <p:sp>
          <p:nvSpPr>
            <p:cNvPr id="28" name="TextBox 27">
              <a:hlinkClick r:id="rId13"/>
            </p:cNvPr>
            <p:cNvSpPr txBox="1"/>
            <p:nvPr/>
          </p:nvSpPr>
          <p:spPr>
            <a:xfrm>
              <a:off x="2318484" y="1482090"/>
              <a:ext cx="822861" cy="369332"/>
            </a:xfrm>
            <a:prstGeom prst="rect">
              <a:avLst/>
            </a:prstGeom>
            <a:noFill/>
          </p:spPr>
          <p:txBody>
            <a:bodyPr wrap="square" rtlCol="0">
              <a:spAutoFit/>
            </a:bodyPr>
            <a:lstStyle/>
            <a:p>
              <a:pPr algn="ctr"/>
              <a:r>
                <a:rPr lang="en-US" b="1" dirty="0">
                  <a:solidFill>
                    <a:schemeClr val="bg1"/>
                  </a:solidFill>
                  <a:latin typeface="Corbel" panose="020B0503020204020204" pitchFamily="34" charset="0"/>
                </a:rPr>
                <a:t>CLICK</a:t>
              </a:r>
            </a:p>
          </p:txBody>
        </p:sp>
      </p:grpSp>
      <p:sp>
        <p:nvSpPr>
          <p:cNvPr id="29" name="Rectangle 28">
            <a:hlinkClick r:id="rId7" action="ppaction://hlinksldjump"/>
          </p:cNvPr>
          <p:cNvSpPr/>
          <p:nvPr/>
        </p:nvSpPr>
        <p:spPr>
          <a:xfrm>
            <a:off x="169443" y="596265"/>
            <a:ext cx="1070610" cy="28575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900" dirty="0">
                <a:solidFill>
                  <a:srgbClr val="5F5F5F"/>
                </a:solidFill>
                <a:latin typeface="Myriad Pro Light" panose="020B0403030403020204" pitchFamily="34" charset="0"/>
              </a:rPr>
              <a:t>Your level of experience</a:t>
            </a:r>
          </a:p>
        </p:txBody>
      </p:sp>
      <p:sp>
        <p:nvSpPr>
          <p:cNvPr id="30" name="TextBox 29">
            <a:hlinkClick r:id="rId2" action="ppaction://hlinksldjump"/>
          </p:cNvPr>
          <p:cNvSpPr txBox="1"/>
          <p:nvPr/>
        </p:nvSpPr>
        <p:spPr>
          <a:xfrm>
            <a:off x="3522780" y="609600"/>
            <a:ext cx="1005840" cy="533400"/>
          </a:xfrm>
          <a:prstGeom prst="rect">
            <a:avLst/>
          </a:prstGeom>
          <a:noFill/>
        </p:spPr>
        <p:txBody>
          <a:bodyPr wrap="square" lIns="0" tIns="0" rIns="0" bIns="0" rtlCol="0">
            <a:noAutofit/>
          </a:bodyPr>
          <a:lstStyle/>
          <a:p>
            <a:pPr marL="0" marR="0" indent="-274320" algn="l" defTabSz="914400" rtl="0" eaLnBrk="1" fontAlgn="auto" latinLnBrk="0" hangingPunct="1">
              <a:lnSpc>
                <a:spcPct val="100000"/>
              </a:lnSpc>
              <a:spcBef>
                <a:spcPts val="0"/>
              </a:spcBef>
              <a:spcAft>
                <a:spcPts val="0"/>
              </a:spcAft>
              <a:buClrTx/>
              <a:buSzTx/>
              <a:buFontTx/>
              <a:buNone/>
              <a:tabLst/>
              <a:defRPr/>
            </a:pPr>
            <a:r>
              <a:rPr lang="en-US" sz="900" kern="1200" baseline="0" dirty="0">
                <a:solidFill>
                  <a:srgbClr val="5F5F5F"/>
                </a:solidFill>
                <a:latin typeface="Myriad Pro Light" panose="020B0403030403020204" pitchFamily="34" charset="0"/>
              </a:rPr>
              <a:t>Training required to reach next level</a:t>
            </a:r>
            <a:endParaRPr lang="en-US" sz="900" kern="1200" dirty="0">
              <a:solidFill>
                <a:srgbClr val="5F5F5F"/>
              </a:solidFill>
              <a:latin typeface="Myriad Pro Light" panose="020B0403030403020204" pitchFamily="34" charset="0"/>
            </a:endParaRPr>
          </a:p>
        </p:txBody>
      </p:sp>
      <p:sp>
        <p:nvSpPr>
          <p:cNvPr id="31" name="TextBox 30"/>
          <p:cNvSpPr txBox="1"/>
          <p:nvPr/>
        </p:nvSpPr>
        <p:spPr>
          <a:xfrm>
            <a:off x="134470" y="0"/>
            <a:ext cx="7696200" cy="523220"/>
          </a:xfrm>
          <a:prstGeom prst="rect">
            <a:avLst/>
          </a:prstGeom>
          <a:noFill/>
        </p:spPr>
        <p:txBody>
          <a:bodyPr wrap="square" rtlCol="0">
            <a:spAutoFit/>
          </a:bodyPr>
          <a:lstStyle/>
          <a:p>
            <a:r>
              <a:rPr lang="en-US" sz="1400" b="1" dirty="0">
                <a:solidFill>
                  <a:srgbClr val="1C2674"/>
                </a:solidFill>
                <a:latin typeface="Corbel" panose="020B0503020204020204" pitchFamily="34" charset="0"/>
                <a:cs typeface="Arial" panose="020B0604020202020204" pitchFamily="34" charset="0"/>
              </a:rPr>
              <a:t>2.0: Bank Examinations Specialist / Bank Assistant Examiner / Financial Institutions</a:t>
            </a:r>
            <a:r>
              <a:rPr lang="en-US" sz="1400" b="1" baseline="0" dirty="0">
                <a:solidFill>
                  <a:srgbClr val="1C2674"/>
                </a:solidFill>
                <a:latin typeface="Corbel" panose="020B0503020204020204" pitchFamily="34" charset="0"/>
                <a:cs typeface="Arial" panose="020B0604020202020204" pitchFamily="34" charset="0"/>
              </a:rPr>
              <a:t> Examiner I / Bank Examiner II / Examiner III / Senior Assistant Examiner / Financial Examiner II or III</a:t>
            </a:r>
            <a:endParaRPr lang="en-US" sz="1400" b="1" dirty="0">
              <a:solidFill>
                <a:srgbClr val="1C2674"/>
              </a:solidFill>
              <a:latin typeface="Corbel" panose="020B0503020204020204" pitchFamily="34" charset="0"/>
              <a:cs typeface="Arial" panose="020B0604020202020204" pitchFamily="34" charset="0"/>
            </a:endParaRPr>
          </a:p>
        </p:txBody>
      </p:sp>
      <p:sp>
        <p:nvSpPr>
          <p:cNvPr id="32" name="Rectangle: Rounded Corners 12">
            <a:hlinkClick r:id="rId14"/>
          </p:cNvPr>
          <p:cNvSpPr/>
          <p:nvPr/>
        </p:nvSpPr>
        <p:spPr>
          <a:xfrm>
            <a:off x="2286000" y="1368468"/>
            <a:ext cx="5091060" cy="633466"/>
          </a:xfrm>
          <a:prstGeom prst="roundRect">
            <a:avLst/>
          </a:prstGeom>
          <a:solidFill>
            <a:schemeClr val="tx2">
              <a:lumMod val="40000"/>
              <a:lumOff val="60000"/>
            </a:schemeClr>
          </a:solidFill>
          <a:ln>
            <a:solidFill>
              <a:srgbClr val="1C267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latin typeface="Corbel" panose="020B0503020204020204" pitchFamily="34" charset="0"/>
              </a:rPr>
              <a:t>CSBS Examiner-in-Charge School</a:t>
            </a:r>
          </a:p>
        </p:txBody>
      </p:sp>
    </p:spTree>
    <p:extLst>
      <p:ext uri="{BB962C8B-B14F-4D97-AF65-F5344CB8AC3E}">
        <p14:creationId xmlns:p14="http://schemas.microsoft.com/office/powerpoint/2010/main" val="427289088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533400"/>
            <a:ext cx="1005840" cy="45719"/>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Rectangle 2"/>
          <p:cNvSpPr/>
          <p:nvPr/>
        </p:nvSpPr>
        <p:spPr>
          <a:xfrm>
            <a:off x="1316916" y="533400"/>
            <a:ext cx="1005840" cy="45719"/>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p:cNvSpPr/>
          <p:nvPr/>
        </p:nvSpPr>
        <p:spPr>
          <a:xfrm>
            <a:off x="2407020" y="533400"/>
            <a:ext cx="1005840" cy="45719"/>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a:off x="3505200" y="533400"/>
            <a:ext cx="1005840" cy="45719"/>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4594410" y="533400"/>
            <a:ext cx="1005840" cy="45719"/>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6761178" y="533400"/>
            <a:ext cx="1005840" cy="45719"/>
          </a:xfrm>
          <a:prstGeom prst="rect">
            <a:avLst/>
          </a:prstGeom>
          <a:solidFill>
            <a:srgbClr val="FF33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7837842" y="533400"/>
            <a:ext cx="1005840" cy="45719"/>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5682726" y="533399"/>
            <a:ext cx="1005840" cy="45719"/>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p:cNvSpPr txBox="1"/>
          <p:nvPr/>
        </p:nvSpPr>
        <p:spPr>
          <a:xfrm>
            <a:off x="234213" y="609600"/>
            <a:ext cx="1005840" cy="533400"/>
          </a:xfrm>
          <a:prstGeom prst="rect">
            <a:avLst/>
          </a:prstGeom>
          <a:noFill/>
        </p:spPr>
        <p:txBody>
          <a:bodyPr wrap="square" lIns="0" tIns="0" rIns="0" bIns="0" rtlCol="0">
            <a:noAutofit/>
          </a:bodyPr>
          <a:lstStyle/>
          <a:p>
            <a:pPr indent="-274320"/>
            <a:r>
              <a:rPr lang="en-US" sz="900" dirty="0">
                <a:solidFill>
                  <a:srgbClr val="5F5F5F"/>
                </a:solidFill>
                <a:latin typeface="Myriad Pro Light" panose="020B0403030403020204" pitchFamily="34" charset="0"/>
              </a:rPr>
              <a:t>On-the-job experience   </a:t>
            </a:r>
          </a:p>
        </p:txBody>
      </p:sp>
      <p:sp>
        <p:nvSpPr>
          <p:cNvPr id="11" name="TextBox 10">
            <a:hlinkClick r:id="rId2" action="ppaction://hlinksldjump"/>
          </p:cNvPr>
          <p:cNvSpPr txBox="1"/>
          <p:nvPr/>
        </p:nvSpPr>
        <p:spPr>
          <a:xfrm>
            <a:off x="1326816" y="609600"/>
            <a:ext cx="1005840" cy="533400"/>
          </a:xfrm>
          <a:prstGeom prst="rect">
            <a:avLst/>
          </a:prstGeom>
          <a:noFill/>
        </p:spPr>
        <p:txBody>
          <a:bodyPr wrap="square" lIns="0" tIns="0" rIns="0" bIns="0" rtlCol="0">
            <a:noAutofit/>
          </a:bodyPr>
          <a:lstStyle/>
          <a:p>
            <a:pPr indent="-274320"/>
            <a:r>
              <a:rPr lang="en-US" sz="900" dirty="0">
                <a:solidFill>
                  <a:srgbClr val="5F5F5F"/>
                </a:solidFill>
                <a:latin typeface="Myriad Pro Light" panose="020B0403030403020204" pitchFamily="34" charset="0"/>
              </a:rPr>
              <a:t>Proficiency Level</a:t>
            </a:r>
            <a:r>
              <a:rPr lang="en-US" sz="900" baseline="0" dirty="0">
                <a:solidFill>
                  <a:srgbClr val="5F5F5F"/>
                </a:solidFill>
                <a:latin typeface="Myriad Pro Light" panose="020B0403030403020204" pitchFamily="34" charset="0"/>
              </a:rPr>
              <a:t> for </a:t>
            </a:r>
            <a:r>
              <a:rPr lang="en-US" sz="900" dirty="0">
                <a:solidFill>
                  <a:srgbClr val="5F5F5F"/>
                </a:solidFill>
                <a:latin typeface="Myriad Pro Light" panose="020B0403030403020204" pitchFamily="34" charset="0"/>
              </a:rPr>
              <a:t>Core Competencies</a:t>
            </a:r>
          </a:p>
        </p:txBody>
      </p:sp>
      <p:sp>
        <p:nvSpPr>
          <p:cNvPr id="12" name="TextBox 11">
            <a:hlinkClick r:id="rId3" action="ppaction://hlinksldjump"/>
          </p:cNvPr>
          <p:cNvSpPr txBox="1"/>
          <p:nvPr/>
        </p:nvSpPr>
        <p:spPr>
          <a:xfrm>
            <a:off x="2419419" y="609600"/>
            <a:ext cx="1005840" cy="533400"/>
          </a:xfrm>
          <a:prstGeom prst="rect">
            <a:avLst/>
          </a:prstGeom>
          <a:noFill/>
        </p:spPr>
        <p:txBody>
          <a:bodyPr wrap="square" lIns="0" tIns="0" rIns="0" bIns="0" rtlCol="0">
            <a:noAutofit/>
          </a:bodyPr>
          <a:lstStyle/>
          <a:p>
            <a:r>
              <a:rPr lang="en-US" sz="900" kern="1200" baseline="0" dirty="0">
                <a:solidFill>
                  <a:srgbClr val="5F5F5F"/>
                </a:solidFill>
                <a:latin typeface="Myriad Pro Light" panose="020B0403030403020204" pitchFamily="34" charset="0"/>
              </a:rPr>
              <a:t>Sample Skills/Tasks required in Year 1</a:t>
            </a:r>
            <a:endParaRPr lang="en-US" sz="900" kern="1200" dirty="0">
              <a:solidFill>
                <a:srgbClr val="5F5F5F"/>
              </a:solidFill>
              <a:latin typeface="Myriad Pro Light" panose="020B0403030403020204" pitchFamily="34" charset="0"/>
            </a:endParaRPr>
          </a:p>
        </p:txBody>
      </p:sp>
      <p:sp>
        <p:nvSpPr>
          <p:cNvPr id="15" name="TextBox 14">
            <a:hlinkClick r:id="" action="ppaction://noaction"/>
          </p:cNvPr>
          <p:cNvSpPr txBox="1"/>
          <p:nvPr/>
        </p:nvSpPr>
        <p:spPr>
          <a:xfrm>
            <a:off x="4593516" y="609600"/>
            <a:ext cx="1005840" cy="533400"/>
          </a:xfrm>
          <a:prstGeom prst="rect">
            <a:avLst/>
          </a:prstGeom>
          <a:noFill/>
        </p:spPr>
        <p:txBody>
          <a:bodyPr wrap="square" lIns="0" tIns="0" rIns="0" bIns="0" rtlCol="0">
            <a:noAutofit/>
          </a:bodyPr>
          <a:lstStyle/>
          <a:p>
            <a:pPr marL="0" marR="0" lvl="0" indent="-274320" algn="l" defTabSz="914400" rtl="0" eaLnBrk="1" fontAlgn="auto" latinLnBrk="0" hangingPunct="1">
              <a:lnSpc>
                <a:spcPct val="100000"/>
              </a:lnSpc>
              <a:spcBef>
                <a:spcPts val="0"/>
              </a:spcBef>
              <a:spcAft>
                <a:spcPts val="0"/>
              </a:spcAft>
              <a:buClrTx/>
              <a:buSzTx/>
              <a:buFontTx/>
              <a:buNone/>
              <a:tabLst/>
              <a:defRPr/>
            </a:pPr>
            <a:r>
              <a:rPr lang="en-US" sz="900" kern="1200" baseline="0" dirty="0">
                <a:solidFill>
                  <a:srgbClr val="5F5F5F"/>
                </a:solidFill>
                <a:latin typeface="Myriad Pro Light" panose="020B0403030403020204" pitchFamily="34" charset="0"/>
              </a:rPr>
              <a:t>CE/Other Training Options</a:t>
            </a:r>
            <a:endParaRPr lang="en-US" sz="900" kern="1200" dirty="0">
              <a:solidFill>
                <a:srgbClr val="5F5F5F"/>
              </a:solidFill>
              <a:latin typeface="Myriad Pro Light" panose="020B0403030403020204" pitchFamily="34" charset="0"/>
            </a:endParaRPr>
          </a:p>
        </p:txBody>
      </p:sp>
      <p:sp>
        <p:nvSpPr>
          <p:cNvPr id="16" name="TextBox 15">
            <a:hlinkClick r:id="" action="ppaction://noaction"/>
          </p:cNvPr>
          <p:cNvSpPr txBox="1"/>
          <p:nvPr/>
        </p:nvSpPr>
        <p:spPr>
          <a:xfrm>
            <a:off x="5681832" y="609600"/>
            <a:ext cx="1005840" cy="533400"/>
          </a:xfrm>
          <a:prstGeom prst="rect">
            <a:avLst/>
          </a:prstGeom>
          <a:noFill/>
        </p:spPr>
        <p:txBody>
          <a:bodyPr wrap="square" lIns="0" tIns="0" rIns="0" bIns="0" rtlCol="0">
            <a:noAutofit/>
          </a:bodyPr>
          <a:lstStyle/>
          <a:p>
            <a:pPr marL="0" marR="0" indent="-274320" algn="l" defTabSz="914400" rtl="0" eaLnBrk="1" fontAlgn="auto" latinLnBrk="0" hangingPunct="1">
              <a:lnSpc>
                <a:spcPct val="100000"/>
              </a:lnSpc>
              <a:spcBef>
                <a:spcPts val="0"/>
              </a:spcBef>
              <a:spcAft>
                <a:spcPts val="0"/>
              </a:spcAft>
              <a:buClrTx/>
              <a:buSzTx/>
              <a:buFontTx/>
              <a:buNone/>
              <a:tabLst/>
              <a:defRPr/>
            </a:pPr>
            <a:r>
              <a:rPr lang="en-US" sz="900" kern="1200" baseline="0" dirty="0">
                <a:solidFill>
                  <a:srgbClr val="5F5F5F"/>
                </a:solidFill>
                <a:latin typeface="Myriad Pro Light" panose="020B0403030403020204" pitchFamily="34" charset="0"/>
              </a:rPr>
              <a:t>Schedule Training (CSBS)</a:t>
            </a:r>
            <a:endParaRPr lang="en-US" sz="900" kern="1200" dirty="0">
              <a:solidFill>
                <a:srgbClr val="5F5F5F"/>
              </a:solidFill>
              <a:latin typeface="Myriad Pro Light" panose="020B0403030403020204" pitchFamily="34" charset="0"/>
            </a:endParaRPr>
          </a:p>
        </p:txBody>
      </p:sp>
      <p:sp>
        <p:nvSpPr>
          <p:cNvPr id="17" name="TextBox 16">
            <a:hlinkClick r:id="" action="ppaction://noaction"/>
          </p:cNvPr>
          <p:cNvSpPr txBox="1"/>
          <p:nvPr/>
        </p:nvSpPr>
        <p:spPr>
          <a:xfrm>
            <a:off x="6771042" y="609600"/>
            <a:ext cx="1005840" cy="533400"/>
          </a:xfrm>
          <a:prstGeom prst="rect">
            <a:avLst/>
          </a:prstGeom>
          <a:noFill/>
        </p:spPr>
        <p:txBody>
          <a:bodyPr wrap="square" lIns="0" tIns="0" rIns="0" bIns="0" rtlCol="0">
            <a:noAutofit/>
          </a:bodyPr>
          <a:lstStyle/>
          <a:p>
            <a:pPr marL="0" marR="0" indent="-274320" algn="l" defTabSz="914400" rtl="0" eaLnBrk="1" fontAlgn="auto" latinLnBrk="0" hangingPunct="1">
              <a:lnSpc>
                <a:spcPct val="100000"/>
              </a:lnSpc>
              <a:spcBef>
                <a:spcPts val="0"/>
              </a:spcBef>
              <a:spcAft>
                <a:spcPts val="0"/>
              </a:spcAft>
              <a:buClrTx/>
              <a:buSzTx/>
              <a:buFontTx/>
              <a:buNone/>
              <a:tabLst/>
              <a:defRPr/>
            </a:pPr>
            <a:r>
              <a:rPr lang="en-US" sz="900" b="1" kern="1200" baseline="0" dirty="0">
                <a:solidFill>
                  <a:srgbClr val="FF3300"/>
                </a:solidFill>
                <a:latin typeface="Myriad Pro Light" panose="020B0403030403020204" pitchFamily="34" charset="0"/>
              </a:rPr>
              <a:t>Schedule Training (All Others)</a:t>
            </a:r>
            <a:endParaRPr lang="en-US" sz="900" b="1" kern="1200" dirty="0">
              <a:solidFill>
                <a:srgbClr val="FF3300"/>
              </a:solidFill>
              <a:latin typeface="Myriad Pro Light" panose="020B0403030403020204" pitchFamily="34" charset="0"/>
            </a:endParaRPr>
          </a:p>
        </p:txBody>
      </p:sp>
      <p:sp>
        <p:nvSpPr>
          <p:cNvPr id="19" name="Rectangle 18">
            <a:hlinkClick r:id="rId4" action="ppaction://hlinksldjump"/>
          </p:cNvPr>
          <p:cNvSpPr/>
          <p:nvPr/>
        </p:nvSpPr>
        <p:spPr>
          <a:xfrm>
            <a:off x="5596890" y="609600"/>
            <a:ext cx="1089210" cy="2667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900" dirty="0">
                <a:solidFill>
                  <a:srgbClr val="5F5F5F"/>
                </a:solidFill>
                <a:latin typeface="Myriad Pro Light" panose="020B0403030403020204" pitchFamily="34" charset="0"/>
              </a:rPr>
              <a:t>Schedule CSBS Training</a:t>
            </a:r>
          </a:p>
        </p:txBody>
      </p:sp>
      <p:sp>
        <p:nvSpPr>
          <p:cNvPr id="20" name="Rectangle 19">
            <a:hlinkClick r:id="rId3" action="ppaction://hlinksldjump"/>
          </p:cNvPr>
          <p:cNvSpPr/>
          <p:nvPr/>
        </p:nvSpPr>
        <p:spPr>
          <a:xfrm>
            <a:off x="4511040" y="609600"/>
            <a:ext cx="1089210" cy="2667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900" dirty="0">
                <a:solidFill>
                  <a:srgbClr val="5F5F5F"/>
                </a:solidFill>
                <a:latin typeface="Myriad Pro Light" panose="020B0403030403020204" pitchFamily="34" charset="0"/>
              </a:rPr>
              <a:t>CE/Other Training Options</a:t>
            </a:r>
          </a:p>
        </p:txBody>
      </p:sp>
      <p:sp>
        <p:nvSpPr>
          <p:cNvPr id="22" name="Rectangle 21">
            <a:hlinkClick r:id="rId5" action="ppaction://hlinksldjump"/>
          </p:cNvPr>
          <p:cNvSpPr/>
          <p:nvPr/>
        </p:nvSpPr>
        <p:spPr>
          <a:xfrm>
            <a:off x="2332656" y="590549"/>
            <a:ext cx="1080204" cy="30861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900" dirty="0">
                <a:solidFill>
                  <a:srgbClr val="5F5F5F"/>
                </a:solidFill>
                <a:latin typeface="Myriad Pro Light" panose="020B0403030403020204" pitchFamily="34" charset="0"/>
              </a:rPr>
              <a:t>Skills/Tasks </a:t>
            </a:r>
            <a:r>
              <a:rPr lang="en-US" sz="900" dirty="0" err="1">
                <a:solidFill>
                  <a:srgbClr val="5F5F5F"/>
                </a:solidFill>
                <a:latin typeface="Myriad Pro Light" panose="020B0403030403020204" pitchFamily="34" charset="0"/>
              </a:rPr>
              <a:t>req’d</a:t>
            </a:r>
            <a:r>
              <a:rPr lang="en-US" sz="900" dirty="0">
                <a:solidFill>
                  <a:srgbClr val="5F5F5F"/>
                </a:solidFill>
                <a:latin typeface="Myriad Pro Light" panose="020B0403030403020204" pitchFamily="34" charset="0"/>
              </a:rPr>
              <a:t> Years 2-3</a:t>
            </a:r>
          </a:p>
        </p:txBody>
      </p:sp>
      <p:sp>
        <p:nvSpPr>
          <p:cNvPr id="23" name="Rectangle 22">
            <a:hlinkClick r:id="rId6" action="ppaction://hlinksldjump"/>
          </p:cNvPr>
          <p:cNvSpPr/>
          <p:nvPr/>
        </p:nvSpPr>
        <p:spPr>
          <a:xfrm>
            <a:off x="1234440" y="598170"/>
            <a:ext cx="1172580" cy="28575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900" dirty="0">
                <a:solidFill>
                  <a:srgbClr val="5F5F5F"/>
                </a:solidFill>
                <a:latin typeface="Myriad Pro Light" panose="020B0403030403020204" pitchFamily="34" charset="0"/>
              </a:rPr>
              <a:t>Your level of proficiency</a:t>
            </a:r>
          </a:p>
        </p:txBody>
      </p:sp>
      <p:sp>
        <p:nvSpPr>
          <p:cNvPr id="24" name="Rectangle 23">
            <a:hlinkClick r:id="rId7" action="ppaction://hlinksldjump"/>
          </p:cNvPr>
          <p:cNvSpPr/>
          <p:nvPr/>
        </p:nvSpPr>
        <p:spPr>
          <a:xfrm>
            <a:off x="163830" y="609600"/>
            <a:ext cx="1070610" cy="28575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900" dirty="0">
                <a:solidFill>
                  <a:srgbClr val="5F5F5F"/>
                </a:solidFill>
                <a:latin typeface="Myriad Pro Light" panose="020B0403030403020204" pitchFamily="34" charset="0"/>
              </a:rPr>
              <a:t>On-the-job experience</a:t>
            </a:r>
          </a:p>
        </p:txBody>
      </p:sp>
      <p:sp>
        <p:nvSpPr>
          <p:cNvPr id="25" name="TextBox 24">
            <a:hlinkClick r:id="" action="ppaction://noaction"/>
          </p:cNvPr>
          <p:cNvSpPr txBox="1"/>
          <p:nvPr/>
        </p:nvSpPr>
        <p:spPr>
          <a:xfrm>
            <a:off x="7848600" y="685800"/>
            <a:ext cx="1005840" cy="533400"/>
          </a:xfrm>
          <a:prstGeom prst="rect">
            <a:avLst/>
          </a:prstGeom>
          <a:noFill/>
        </p:spPr>
        <p:txBody>
          <a:bodyPr wrap="square" lIns="0" tIns="0" rIns="0" bIns="0" rtlCol="0">
            <a:noAutofit/>
          </a:bodyPr>
          <a:lstStyle/>
          <a:p>
            <a:pPr marL="0" lvl="1"/>
            <a:r>
              <a:rPr lang="en-US" sz="900" kern="1200" baseline="0" dirty="0">
                <a:latin typeface="Myriad Pro Light" panose="020B0403030403020204" pitchFamily="34" charset="0"/>
              </a:rPr>
              <a:t>Certification Options</a:t>
            </a:r>
            <a:endParaRPr lang="en-US" sz="900" kern="1200" dirty="0">
              <a:latin typeface="Myriad Pro Light" panose="020B0403030403020204" pitchFamily="34" charset="0"/>
            </a:endParaRPr>
          </a:p>
        </p:txBody>
      </p:sp>
      <p:sp>
        <p:nvSpPr>
          <p:cNvPr id="26" name="Rectangle 25">
            <a:hlinkClick r:id="rId8" action="ppaction://hlinksldjump"/>
          </p:cNvPr>
          <p:cNvSpPr/>
          <p:nvPr/>
        </p:nvSpPr>
        <p:spPr>
          <a:xfrm>
            <a:off x="7763880" y="632460"/>
            <a:ext cx="1168998" cy="2286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lvl="1"/>
            <a:r>
              <a:rPr lang="en-US" sz="900" dirty="0">
                <a:solidFill>
                  <a:srgbClr val="5F5F5F"/>
                </a:solidFill>
                <a:latin typeface="Myriad Pro Light" panose="020B0403030403020204" pitchFamily="34" charset="0"/>
              </a:rPr>
              <a:t>Certification</a:t>
            </a:r>
          </a:p>
          <a:p>
            <a:endParaRPr lang="en-US" sz="900" dirty="0">
              <a:solidFill>
                <a:srgbClr val="5F5F5F"/>
              </a:solidFill>
              <a:latin typeface="Myriad Pro Light" panose="020B0403030403020204" pitchFamily="34" charset="0"/>
            </a:endParaRPr>
          </a:p>
        </p:txBody>
      </p:sp>
      <p:sp>
        <p:nvSpPr>
          <p:cNvPr id="14" name="TextBox 13"/>
          <p:cNvSpPr txBox="1"/>
          <p:nvPr/>
        </p:nvSpPr>
        <p:spPr>
          <a:xfrm>
            <a:off x="472440" y="2962870"/>
            <a:ext cx="8077200" cy="923330"/>
          </a:xfrm>
          <a:prstGeom prst="rect">
            <a:avLst/>
          </a:prstGeom>
          <a:noFill/>
        </p:spPr>
        <p:txBody>
          <a:bodyPr wrap="square" rtlCol="0">
            <a:spAutoFit/>
          </a:bodyPr>
          <a:lstStyle/>
          <a:p>
            <a:pPr marL="285750" indent="-285750" algn="just">
              <a:buFont typeface="Arial" panose="020B0604020202020204" pitchFamily="34" charset="0"/>
              <a:buChar char="•"/>
            </a:pPr>
            <a:r>
              <a:rPr lang="en-US" dirty="0">
                <a:solidFill>
                  <a:srgbClr val="333333"/>
                </a:solidFill>
                <a:latin typeface="Corbel" panose="020B0503020204020204" pitchFamily="34" charset="0"/>
                <a:cs typeface="Arial" panose="020B0604020202020204" pitchFamily="34" charset="0"/>
              </a:rPr>
              <a:t>Enrollment in FRB/FDIC/FFIEC/CFPB training is managed through your agency’s training department. </a:t>
            </a:r>
            <a:r>
              <a:rPr lang="en-US" b="1" i="1" dirty="0">
                <a:solidFill>
                  <a:srgbClr val="333333"/>
                </a:solidFill>
                <a:latin typeface="Corbel" panose="020B0503020204020204" pitchFamily="34" charset="0"/>
                <a:cs typeface="Arial" panose="020B0604020202020204" pitchFamily="34" charset="0"/>
              </a:rPr>
              <a:t>Consult with your supervisor or training coordinator to register for available training.</a:t>
            </a:r>
          </a:p>
        </p:txBody>
      </p:sp>
      <p:sp>
        <p:nvSpPr>
          <p:cNvPr id="29" name="Rectangle 28">
            <a:hlinkClick r:id="rId7" action="ppaction://hlinksldjump"/>
          </p:cNvPr>
          <p:cNvSpPr/>
          <p:nvPr/>
        </p:nvSpPr>
        <p:spPr>
          <a:xfrm>
            <a:off x="158013" y="596265"/>
            <a:ext cx="1070610" cy="28575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900" dirty="0">
                <a:solidFill>
                  <a:srgbClr val="5F5F5F"/>
                </a:solidFill>
                <a:latin typeface="Myriad Pro Light" panose="020B0403030403020204" pitchFamily="34" charset="0"/>
              </a:rPr>
              <a:t>Your level of experience</a:t>
            </a:r>
          </a:p>
        </p:txBody>
      </p:sp>
      <p:sp>
        <p:nvSpPr>
          <p:cNvPr id="30" name="TextBox 29">
            <a:hlinkClick r:id="rId2" action="ppaction://hlinksldjump"/>
          </p:cNvPr>
          <p:cNvSpPr txBox="1"/>
          <p:nvPr/>
        </p:nvSpPr>
        <p:spPr>
          <a:xfrm>
            <a:off x="3522780" y="609600"/>
            <a:ext cx="1005840" cy="533400"/>
          </a:xfrm>
          <a:prstGeom prst="rect">
            <a:avLst/>
          </a:prstGeom>
          <a:noFill/>
        </p:spPr>
        <p:txBody>
          <a:bodyPr wrap="square" lIns="0" tIns="0" rIns="0" bIns="0" rtlCol="0">
            <a:noAutofit/>
          </a:bodyPr>
          <a:lstStyle/>
          <a:p>
            <a:pPr marL="0" marR="0" indent="-274320" algn="l" defTabSz="914400" rtl="0" eaLnBrk="1" fontAlgn="auto" latinLnBrk="0" hangingPunct="1">
              <a:lnSpc>
                <a:spcPct val="100000"/>
              </a:lnSpc>
              <a:spcBef>
                <a:spcPts val="0"/>
              </a:spcBef>
              <a:spcAft>
                <a:spcPts val="0"/>
              </a:spcAft>
              <a:buClrTx/>
              <a:buSzTx/>
              <a:buFontTx/>
              <a:buNone/>
              <a:tabLst/>
              <a:defRPr/>
            </a:pPr>
            <a:r>
              <a:rPr lang="en-US" sz="900" kern="1200" baseline="0" dirty="0">
                <a:solidFill>
                  <a:srgbClr val="5F5F5F"/>
                </a:solidFill>
                <a:latin typeface="Myriad Pro Light" panose="020B0403030403020204" pitchFamily="34" charset="0"/>
              </a:rPr>
              <a:t>Training required to reach next level</a:t>
            </a:r>
            <a:endParaRPr lang="en-US" sz="900" kern="1200" dirty="0">
              <a:solidFill>
                <a:srgbClr val="5F5F5F"/>
              </a:solidFill>
              <a:latin typeface="Myriad Pro Light" panose="020B0403030403020204" pitchFamily="34" charset="0"/>
            </a:endParaRPr>
          </a:p>
        </p:txBody>
      </p:sp>
      <p:sp>
        <p:nvSpPr>
          <p:cNvPr id="31" name="TextBox 30"/>
          <p:cNvSpPr txBox="1"/>
          <p:nvPr/>
        </p:nvSpPr>
        <p:spPr>
          <a:xfrm>
            <a:off x="472440" y="1981200"/>
            <a:ext cx="8077200" cy="923330"/>
          </a:xfrm>
          <a:prstGeom prst="rect">
            <a:avLst/>
          </a:prstGeom>
          <a:noFill/>
        </p:spPr>
        <p:txBody>
          <a:bodyPr wrap="square" rtlCol="0">
            <a:spAutoFit/>
          </a:bodyPr>
          <a:lstStyle/>
          <a:p>
            <a:pPr marL="285750" indent="-285750" algn="just">
              <a:buFont typeface="Arial" panose="020B0604020202020204" pitchFamily="34" charset="0"/>
              <a:buChar char="•"/>
            </a:pPr>
            <a:r>
              <a:rPr lang="en-US" dirty="0">
                <a:solidFill>
                  <a:srgbClr val="333333"/>
                </a:solidFill>
                <a:latin typeface="Corbel" panose="020B0503020204020204" pitchFamily="34" charset="0"/>
                <a:cs typeface="Arial" panose="020B0604020202020204" pitchFamily="34" charset="0"/>
              </a:rPr>
              <a:t>FDIC’s Examination Management School is an acceptable equivalent to the CSBS Examiner-in-Charge School. Click </a:t>
            </a:r>
            <a:r>
              <a:rPr lang="en-US" dirty="0">
                <a:latin typeface="Corbel" panose="020B0503020204020204" pitchFamily="34" charset="0"/>
                <a:cs typeface="Arial" panose="020B0604020202020204" pitchFamily="34" charset="0"/>
                <a:hlinkClick r:id="rId9"/>
              </a:rPr>
              <a:t>here</a:t>
            </a:r>
            <a:r>
              <a:rPr lang="en-US" dirty="0">
                <a:latin typeface="Corbel" panose="020B0503020204020204" pitchFamily="34" charset="0"/>
                <a:cs typeface="Arial" panose="020B0604020202020204" pitchFamily="34" charset="0"/>
              </a:rPr>
              <a:t> </a:t>
            </a:r>
            <a:r>
              <a:rPr lang="en-US" dirty="0">
                <a:solidFill>
                  <a:srgbClr val="333333"/>
                </a:solidFill>
                <a:latin typeface="Corbel" panose="020B0503020204020204" pitchFamily="34" charset="0"/>
                <a:cs typeface="Arial" panose="020B0604020202020204" pitchFamily="34" charset="0"/>
              </a:rPr>
              <a:t>to read more about the Examination Management School.</a:t>
            </a:r>
          </a:p>
        </p:txBody>
      </p:sp>
      <p:sp>
        <p:nvSpPr>
          <p:cNvPr id="27" name="TextBox 26"/>
          <p:cNvSpPr txBox="1"/>
          <p:nvPr/>
        </p:nvSpPr>
        <p:spPr>
          <a:xfrm>
            <a:off x="134470" y="0"/>
            <a:ext cx="7696200" cy="523220"/>
          </a:xfrm>
          <a:prstGeom prst="rect">
            <a:avLst/>
          </a:prstGeom>
          <a:noFill/>
        </p:spPr>
        <p:txBody>
          <a:bodyPr wrap="square" rtlCol="0">
            <a:spAutoFit/>
          </a:bodyPr>
          <a:lstStyle/>
          <a:p>
            <a:r>
              <a:rPr lang="en-US" sz="1400" b="1" dirty="0">
                <a:solidFill>
                  <a:srgbClr val="1C2674"/>
                </a:solidFill>
                <a:latin typeface="Corbel" panose="020B0503020204020204" pitchFamily="34" charset="0"/>
                <a:cs typeface="Arial" panose="020B0604020202020204" pitchFamily="34" charset="0"/>
              </a:rPr>
              <a:t>2.0: Bank Examinations Specialist / Bank Assistant Examiner / Financial Institutions</a:t>
            </a:r>
            <a:r>
              <a:rPr lang="en-US" sz="1400" b="1" baseline="0" dirty="0">
                <a:solidFill>
                  <a:srgbClr val="1C2674"/>
                </a:solidFill>
                <a:latin typeface="Corbel" panose="020B0503020204020204" pitchFamily="34" charset="0"/>
                <a:cs typeface="Arial" panose="020B0604020202020204" pitchFamily="34" charset="0"/>
              </a:rPr>
              <a:t> Examiner I / Bank Examiner II / Examiner III / Senior Assistant Examiner / Financial Examiner II or III</a:t>
            </a:r>
            <a:endParaRPr lang="en-US" sz="1400" b="1" dirty="0">
              <a:solidFill>
                <a:srgbClr val="1C2674"/>
              </a:solidFill>
              <a:latin typeface="Corbel" panose="020B0503020204020204" pitchFamily="34" charset="0"/>
              <a:cs typeface="Arial" panose="020B0604020202020204" pitchFamily="34" charset="0"/>
            </a:endParaRPr>
          </a:p>
        </p:txBody>
      </p:sp>
    </p:spTree>
    <p:extLst>
      <p:ext uri="{BB962C8B-B14F-4D97-AF65-F5344CB8AC3E}">
        <p14:creationId xmlns:p14="http://schemas.microsoft.com/office/powerpoint/2010/main" val="149924045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533400"/>
            <a:ext cx="1005840" cy="45719"/>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Myriad Pro Light" panose="020B0403030403020204" pitchFamily="34" charset="0"/>
            </a:endParaRPr>
          </a:p>
        </p:txBody>
      </p:sp>
      <p:sp>
        <p:nvSpPr>
          <p:cNvPr id="3" name="Rectangle 2"/>
          <p:cNvSpPr/>
          <p:nvPr/>
        </p:nvSpPr>
        <p:spPr>
          <a:xfrm>
            <a:off x="1316916" y="533400"/>
            <a:ext cx="1005840" cy="45719"/>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Myriad Pro Light" panose="020B0403030403020204" pitchFamily="34" charset="0"/>
            </a:endParaRPr>
          </a:p>
        </p:txBody>
      </p:sp>
      <p:sp>
        <p:nvSpPr>
          <p:cNvPr id="4" name="Rectangle 3"/>
          <p:cNvSpPr/>
          <p:nvPr/>
        </p:nvSpPr>
        <p:spPr>
          <a:xfrm>
            <a:off x="2407020" y="533400"/>
            <a:ext cx="1005840" cy="45719"/>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Myriad Pro Light" panose="020B0403030403020204" pitchFamily="34" charset="0"/>
            </a:endParaRPr>
          </a:p>
        </p:txBody>
      </p:sp>
      <p:sp>
        <p:nvSpPr>
          <p:cNvPr id="5" name="Rectangle 4"/>
          <p:cNvSpPr/>
          <p:nvPr/>
        </p:nvSpPr>
        <p:spPr>
          <a:xfrm>
            <a:off x="3505200" y="533400"/>
            <a:ext cx="1005840" cy="45719"/>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Myriad Pro Light" panose="020B0403030403020204" pitchFamily="34" charset="0"/>
            </a:endParaRPr>
          </a:p>
        </p:txBody>
      </p:sp>
      <p:sp>
        <p:nvSpPr>
          <p:cNvPr id="6" name="Rectangle 5"/>
          <p:cNvSpPr/>
          <p:nvPr/>
        </p:nvSpPr>
        <p:spPr>
          <a:xfrm>
            <a:off x="4594410" y="533400"/>
            <a:ext cx="1005840" cy="45719"/>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Myriad Pro Light" panose="020B0403030403020204" pitchFamily="34" charset="0"/>
            </a:endParaRPr>
          </a:p>
        </p:txBody>
      </p:sp>
      <p:sp>
        <p:nvSpPr>
          <p:cNvPr id="7" name="Rectangle 6"/>
          <p:cNvSpPr/>
          <p:nvPr/>
        </p:nvSpPr>
        <p:spPr>
          <a:xfrm>
            <a:off x="6761178" y="533400"/>
            <a:ext cx="1005840" cy="45719"/>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Myriad Pro Light" panose="020B0403030403020204" pitchFamily="34" charset="0"/>
            </a:endParaRPr>
          </a:p>
        </p:txBody>
      </p:sp>
      <p:sp>
        <p:nvSpPr>
          <p:cNvPr id="8" name="Rectangle 7"/>
          <p:cNvSpPr/>
          <p:nvPr/>
        </p:nvSpPr>
        <p:spPr>
          <a:xfrm>
            <a:off x="7837842" y="533400"/>
            <a:ext cx="1005840" cy="45719"/>
          </a:xfrm>
          <a:prstGeom prst="rect">
            <a:avLst/>
          </a:prstGeom>
          <a:solidFill>
            <a:srgbClr val="FF33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Myriad Pro Light" panose="020B0403030403020204" pitchFamily="34" charset="0"/>
            </a:endParaRPr>
          </a:p>
        </p:txBody>
      </p:sp>
      <p:sp>
        <p:nvSpPr>
          <p:cNvPr id="9" name="Rectangle 8"/>
          <p:cNvSpPr/>
          <p:nvPr/>
        </p:nvSpPr>
        <p:spPr>
          <a:xfrm>
            <a:off x="5682726" y="533399"/>
            <a:ext cx="1005840" cy="45719"/>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Myriad Pro Light" panose="020B0403030403020204" pitchFamily="34" charset="0"/>
            </a:endParaRPr>
          </a:p>
        </p:txBody>
      </p:sp>
      <p:sp>
        <p:nvSpPr>
          <p:cNvPr id="10" name="TextBox 9"/>
          <p:cNvSpPr txBox="1"/>
          <p:nvPr/>
        </p:nvSpPr>
        <p:spPr>
          <a:xfrm>
            <a:off x="234213" y="609600"/>
            <a:ext cx="1005840" cy="533400"/>
          </a:xfrm>
          <a:prstGeom prst="rect">
            <a:avLst/>
          </a:prstGeom>
          <a:noFill/>
        </p:spPr>
        <p:txBody>
          <a:bodyPr wrap="square" lIns="0" tIns="0" rIns="0" bIns="0" rtlCol="0">
            <a:noAutofit/>
          </a:bodyPr>
          <a:lstStyle/>
          <a:p>
            <a:pPr indent="-274320"/>
            <a:r>
              <a:rPr lang="en-US" sz="900" dirty="0">
                <a:solidFill>
                  <a:srgbClr val="5F5F5F"/>
                </a:solidFill>
                <a:latin typeface="Myriad Pro Light" panose="020B0403030403020204" pitchFamily="34" charset="0"/>
              </a:rPr>
              <a:t>On-the-job experience   </a:t>
            </a:r>
          </a:p>
        </p:txBody>
      </p:sp>
      <p:sp>
        <p:nvSpPr>
          <p:cNvPr id="11" name="TextBox 10">
            <a:hlinkClick r:id="rId2" action="ppaction://hlinksldjump"/>
          </p:cNvPr>
          <p:cNvSpPr txBox="1"/>
          <p:nvPr/>
        </p:nvSpPr>
        <p:spPr>
          <a:xfrm>
            <a:off x="1326816" y="609600"/>
            <a:ext cx="1005840" cy="533400"/>
          </a:xfrm>
          <a:prstGeom prst="rect">
            <a:avLst/>
          </a:prstGeom>
          <a:noFill/>
        </p:spPr>
        <p:txBody>
          <a:bodyPr wrap="square" lIns="0" tIns="0" rIns="0" bIns="0" rtlCol="0">
            <a:noAutofit/>
          </a:bodyPr>
          <a:lstStyle/>
          <a:p>
            <a:pPr indent="-274320"/>
            <a:r>
              <a:rPr lang="en-US" sz="900" dirty="0">
                <a:solidFill>
                  <a:srgbClr val="5F5F5F"/>
                </a:solidFill>
                <a:latin typeface="Myriad Pro Light" panose="020B0403030403020204" pitchFamily="34" charset="0"/>
              </a:rPr>
              <a:t>Proficiency Level</a:t>
            </a:r>
            <a:r>
              <a:rPr lang="en-US" sz="900" baseline="0" dirty="0">
                <a:solidFill>
                  <a:srgbClr val="5F5F5F"/>
                </a:solidFill>
                <a:latin typeface="Myriad Pro Light" panose="020B0403030403020204" pitchFamily="34" charset="0"/>
              </a:rPr>
              <a:t> for </a:t>
            </a:r>
            <a:r>
              <a:rPr lang="en-US" sz="900" dirty="0">
                <a:solidFill>
                  <a:srgbClr val="5F5F5F"/>
                </a:solidFill>
                <a:latin typeface="Myriad Pro Light" panose="020B0403030403020204" pitchFamily="34" charset="0"/>
              </a:rPr>
              <a:t>Core Competencies</a:t>
            </a:r>
          </a:p>
        </p:txBody>
      </p:sp>
      <p:sp>
        <p:nvSpPr>
          <p:cNvPr id="12" name="TextBox 11">
            <a:hlinkClick r:id="rId3" action="ppaction://hlinksldjump"/>
          </p:cNvPr>
          <p:cNvSpPr txBox="1"/>
          <p:nvPr/>
        </p:nvSpPr>
        <p:spPr>
          <a:xfrm>
            <a:off x="2419419" y="609600"/>
            <a:ext cx="1005840" cy="533400"/>
          </a:xfrm>
          <a:prstGeom prst="rect">
            <a:avLst/>
          </a:prstGeom>
          <a:noFill/>
        </p:spPr>
        <p:txBody>
          <a:bodyPr wrap="square" lIns="0" tIns="0" rIns="0" bIns="0" rtlCol="0">
            <a:noAutofit/>
          </a:bodyPr>
          <a:lstStyle/>
          <a:p>
            <a:r>
              <a:rPr lang="en-US" sz="900" kern="1200" baseline="0" dirty="0">
                <a:solidFill>
                  <a:srgbClr val="5F5F5F"/>
                </a:solidFill>
                <a:latin typeface="Myriad Pro Light" panose="020B0403030403020204" pitchFamily="34" charset="0"/>
              </a:rPr>
              <a:t>Sample Skills/Tasks required in Year 1</a:t>
            </a:r>
            <a:endParaRPr lang="en-US" sz="900" kern="1200" dirty="0">
              <a:solidFill>
                <a:srgbClr val="5F5F5F"/>
              </a:solidFill>
              <a:latin typeface="Myriad Pro Light" panose="020B0403030403020204" pitchFamily="34" charset="0"/>
            </a:endParaRPr>
          </a:p>
        </p:txBody>
      </p:sp>
      <p:sp>
        <p:nvSpPr>
          <p:cNvPr id="14" name="TextBox 13">
            <a:hlinkClick r:id="" action="ppaction://noaction"/>
          </p:cNvPr>
          <p:cNvSpPr txBox="1"/>
          <p:nvPr/>
        </p:nvSpPr>
        <p:spPr>
          <a:xfrm>
            <a:off x="7848600" y="609600"/>
            <a:ext cx="1005840" cy="533400"/>
          </a:xfrm>
          <a:prstGeom prst="rect">
            <a:avLst/>
          </a:prstGeom>
          <a:noFill/>
        </p:spPr>
        <p:txBody>
          <a:bodyPr wrap="square" lIns="0" tIns="0" rIns="0" bIns="0" rtlCol="0">
            <a:noAutofit/>
          </a:bodyPr>
          <a:lstStyle/>
          <a:p>
            <a:pPr marL="0" lvl="1"/>
            <a:r>
              <a:rPr lang="en-US" sz="900" b="1" kern="1200" baseline="0" dirty="0">
                <a:solidFill>
                  <a:srgbClr val="FF3300"/>
                </a:solidFill>
                <a:latin typeface="Myriad Pro Light" panose="020B0403030403020204" pitchFamily="34" charset="0"/>
              </a:rPr>
              <a:t>Certification</a:t>
            </a:r>
            <a:endParaRPr lang="en-US" sz="900" b="1" kern="1200" dirty="0">
              <a:solidFill>
                <a:srgbClr val="FF3300"/>
              </a:solidFill>
              <a:latin typeface="Myriad Pro Light" panose="020B0403030403020204" pitchFamily="34" charset="0"/>
            </a:endParaRPr>
          </a:p>
        </p:txBody>
      </p:sp>
      <p:sp>
        <p:nvSpPr>
          <p:cNvPr id="15" name="TextBox 14">
            <a:hlinkClick r:id="" action="ppaction://noaction"/>
          </p:cNvPr>
          <p:cNvSpPr txBox="1"/>
          <p:nvPr/>
        </p:nvSpPr>
        <p:spPr>
          <a:xfrm>
            <a:off x="4593516" y="609600"/>
            <a:ext cx="1005840" cy="533400"/>
          </a:xfrm>
          <a:prstGeom prst="rect">
            <a:avLst/>
          </a:prstGeom>
          <a:noFill/>
        </p:spPr>
        <p:txBody>
          <a:bodyPr wrap="square" lIns="0" tIns="0" rIns="0" bIns="0" rtlCol="0">
            <a:noAutofit/>
          </a:bodyPr>
          <a:lstStyle/>
          <a:p>
            <a:pPr marL="0" marR="0" lvl="0" indent="-274320" algn="l" defTabSz="914400" rtl="0" eaLnBrk="1" fontAlgn="auto" latinLnBrk="0" hangingPunct="1">
              <a:lnSpc>
                <a:spcPct val="100000"/>
              </a:lnSpc>
              <a:spcBef>
                <a:spcPts val="0"/>
              </a:spcBef>
              <a:spcAft>
                <a:spcPts val="0"/>
              </a:spcAft>
              <a:buClrTx/>
              <a:buSzTx/>
              <a:buFontTx/>
              <a:buNone/>
              <a:tabLst/>
              <a:defRPr/>
            </a:pPr>
            <a:r>
              <a:rPr lang="en-US" sz="900" kern="1200" baseline="0" dirty="0">
                <a:solidFill>
                  <a:srgbClr val="5F5F5F"/>
                </a:solidFill>
                <a:latin typeface="Myriad Pro Light" panose="020B0403030403020204" pitchFamily="34" charset="0"/>
              </a:rPr>
              <a:t>CE/Other Training Options</a:t>
            </a:r>
            <a:endParaRPr lang="en-US" sz="900" kern="1200" dirty="0">
              <a:solidFill>
                <a:srgbClr val="5F5F5F"/>
              </a:solidFill>
              <a:latin typeface="Myriad Pro Light" panose="020B0403030403020204" pitchFamily="34" charset="0"/>
            </a:endParaRPr>
          </a:p>
        </p:txBody>
      </p:sp>
      <p:sp>
        <p:nvSpPr>
          <p:cNvPr id="16" name="TextBox 15">
            <a:hlinkClick r:id="" action="ppaction://noaction"/>
          </p:cNvPr>
          <p:cNvSpPr txBox="1"/>
          <p:nvPr/>
        </p:nvSpPr>
        <p:spPr>
          <a:xfrm>
            <a:off x="5681832" y="609600"/>
            <a:ext cx="1005840" cy="533400"/>
          </a:xfrm>
          <a:prstGeom prst="rect">
            <a:avLst/>
          </a:prstGeom>
          <a:noFill/>
        </p:spPr>
        <p:txBody>
          <a:bodyPr wrap="square" lIns="0" tIns="0" rIns="0" bIns="0" rtlCol="0">
            <a:noAutofit/>
          </a:bodyPr>
          <a:lstStyle/>
          <a:p>
            <a:pPr marL="0" marR="0" indent="-274320" algn="l" defTabSz="914400" rtl="0" eaLnBrk="1" fontAlgn="auto" latinLnBrk="0" hangingPunct="1">
              <a:lnSpc>
                <a:spcPct val="100000"/>
              </a:lnSpc>
              <a:spcBef>
                <a:spcPts val="0"/>
              </a:spcBef>
              <a:spcAft>
                <a:spcPts val="0"/>
              </a:spcAft>
              <a:buClrTx/>
              <a:buSzTx/>
              <a:buFontTx/>
              <a:buNone/>
              <a:tabLst/>
              <a:defRPr/>
            </a:pPr>
            <a:r>
              <a:rPr lang="en-US" sz="900" kern="1200" baseline="0" dirty="0">
                <a:solidFill>
                  <a:srgbClr val="5F5F5F"/>
                </a:solidFill>
                <a:latin typeface="Myriad Pro Light" panose="020B0403030403020204" pitchFamily="34" charset="0"/>
              </a:rPr>
              <a:t>Schedule Training (CSBS)</a:t>
            </a:r>
            <a:endParaRPr lang="en-US" sz="900" kern="1200" dirty="0">
              <a:solidFill>
                <a:srgbClr val="5F5F5F"/>
              </a:solidFill>
              <a:latin typeface="Myriad Pro Light" panose="020B0403030403020204" pitchFamily="34" charset="0"/>
            </a:endParaRPr>
          </a:p>
        </p:txBody>
      </p:sp>
      <p:sp>
        <p:nvSpPr>
          <p:cNvPr id="17" name="TextBox 16">
            <a:hlinkClick r:id="" action="ppaction://noaction"/>
          </p:cNvPr>
          <p:cNvSpPr txBox="1"/>
          <p:nvPr/>
        </p:nvSpPr>
        <p:spPr>
          <a:xfrm>
            <a:off x="6771042" y="609600"/>
            <a:ext cx="1005840" cy="533400"/>
          </a:xfrm>
          <a:prstGeom prst="rect">
            <a:avLst/>
          </a:prstGeom>
          <a:noFill/>
        </p:spPr>
        <p:txBody>
          <a:bodyPr wrap="square" lIns="0" tIns="0" rIns="0" bIns="0" rtlCol="0">
            <a:noAutofit/>
          </a:bodyPr>
          <a:lstStyle/>
          <a:p>
            <a:pPr marL="0" marR="0" indent="-274320" algn="l" defTabSz="914400" rtl="0" eaLnBrk="1" fontAlgn="auto" latinLnBrk="0" hangingPunct="1">
              <a:lnSpc>
                <a:spcPct val="100000"/>
              </a:lnSpc>
              <a:spcBef>
                <a:spcPts val="0"/>
              </a:spcBef>
              <a:spcAft>
                <a:spcPts val="0"/>
              </a:spcAft>
              <a:buClrTx/>
              <a:buSzTx/>
              <a:buFontTx/>
              <a:buNone/>
              <a:tabLst/>
              <a:defRPr/>
            </a:pPr>
            <a:r>
              <a:rPr lang="en-US" sz="900" kern="1200" baseline="0" dirty="0">
                <a:solidFill>
                  <a:srgbClr val="5F5F5F"/>
                </a:solidFill>
                <a:latin typeface="Myriad Pro Light" panose="020B0403030403020204" pitchFamily="34" charset="0"/>
              </a:rPr>
              <a:t>Schedule Training (All Others)</a:t>
            </a:r>
            <a:endParaRPr lang="en-US" sz="900" kern="1200" dirty="0">
              <a:solidFill>
                <a:srgbClr val="5F5F5F"/>
              </a:solidFill>
              <a:latin typeface="Myriad Pro Light" panose="020B0403030403020204" pitchFamily="34" charset="0"/>
            </a:endParaRPr>
          </a:p>
        </p:txBody>
      </p:sp>
      <p:sp>
        <p:nvSpPr>
          <p:cNvPr id="25" name="TextBox 24"/>
          <p:cNvSpPr txBox="1"/>
          <p:nvPr/>
        </p:nvSpPr>
        <p:spPr>
          <a:xfrm>
            <a:off x="813870" y="1676400"/>
            <a:ext cx="7358580" cy="3616375"/>
          </a:xfrm>
          <a:prstGeom prst="rect">
            <a:avLst/>
          </a:prstGeom>
          <a:noFill/>
        </p:spPr>
        <p:txBody>
          <a:bodyPr wrap="square" rtlCol="0">
            <a:spAutoFit/>
          </a:bodyPr>
          <a:lstStyle/>
          <a:p>
            <a:pPr algn="just"/>
            <a:r>
              <a:rPr lang="en-US" sz="1700" dirty="0">
                <a:solidFill>
                  <a:srgbClr val="333333"/>
                </a:solidFill>
                <a:latin typeface="Corbel" panose="020B0503020204020204" pitchFamily="34" charset="0"/>
                <a:cs typeface="Arial" panose="020B0604020202020204" pitchFamily="34" charset="0"/>
              </a:rPr>
              <a:t>Examiners who have completed the following CSBS schools*:</a:t>
            </a:r>
          </a:p>
          <a:p>
            <a:pPr algn="just"/>
            <a:endParaRPr lang="en-US" sz="900" dirty="0">
              <a:solidFill>
                <a:srgbClr val="333333"/>
              </a:solidFill>
              <a:latin typeface="Corbel" panose="020B0503020204020204" pitchFamily="34" charset="0"/>
              <a:cs typeface="Arial" panose="020B0604020202020204" pitchFamily="34" charset="0"/>
            </a:endParaRPr>
          </a:p>
          <a:p>
            <a:pPr marL="285750" indent="-285750" algn="just">
              <a:buFont typeface="Arial" panose="020B0604020202020204" pitchFamily="34" charset="0"/>
              <a:buChar char="•"/>
            </a:pPr>
            <a:r>
              <a:rPr lang="en-US" sz="1700" dirty="0">
                <a:solidFill>
                  <a:srgbClr val="333333"/>
                </a:solidFill>
                <a:latin typeface="Corbel" panose="020B0503020204020204" pitchFamily="34" charset="0"/>
                <a:cs typeface="Arial" panose="020B0604020202020204" pitchFamily="34" charset="0"/>
              </a:rPr>
              <a:t>Day One: Bank Safety &amp; Soundness Examiner Training</a:t>
            </a:r>
          </a:p>
          <a:p>
            <a:pPr marL="285750" indent="-285750" algn="just">
              <a:buFont typeface="Arial" panose="020B0604020202020204" pitchFamily="34" charset="0"/>
              <a:buChar char="•"/>
            </a:pPr>
            <a:r>
              <a:rPr lang="en-US" sz="1700" dirty="0">
                <a:solidFill>
                  <a:srgbClr val="333333"/>
                </a:solidFill>
                <a:latin typeface="Corbel" panose="020B0503020204020204" pitchFamily="34" charset="0"/>
                <a:cs typeface="Arial" panose="020B0604020202020204" pitchFamily="34" charset="0"/>
              </a:rPr>
              <a:t>Credit Evaluation School and</a:t>
            </a:r>
          </a:p>
          <a:p>
            <a:pPr marL="285750" indent="-285750" algn="just">
              <a:buFont typeface="Arial" panose="020B0604020202020204" pitchFamily="34" charset="0"/>
              <a:buChar char="•"/>
            </a:pPr>
            <a:r>
              <a:rPr lang="en-US" sz="1700" dirty="0">
                <a:solidFill>
                  <a:srgbClr val="333333"/>
                </a:solidFill>
                <a:latin typeface="Corbel" panose="020B0503020204020204" pitchFamily="34" charset="0"/>
                <a:cs typeface="Arial" panose="020B0604020202020204" pitchFamily="34" charset="0"/>
              </a:rPr>
              <a:t>Examiner-in-Charge School</a:t>
            </a:r>
          </a:p>
          <a:p>
            <a:pPr marL="285750" indent="-285750" algn="just">
              <a:buFont typeface="Arial" panose="020B0604020202020204" pitchFamily="34" charset="0"/>
              <a:buChar char="•"/>
            </a:pPr>
            <a:endParaRPr lang="en-US" sz="900" dirty="0">
              <a:solidFill>
                <a:srgbClr val="333333"/>
              </a:solidFill>
              <a:latin typeface="Corbel" panose="020B0503020204020204" pitchFamily="34" charset="0"/>
              <a:cs typeface="Arial" panose="020B0604020202020204" pitchFamily="34" charset="0"/>
            </a:endParaRPr>
          </a:p>
          <a:p>
            <a:pPr algn="just"/>
            <a:r>
              <a:rPr lang="en-US" sz="1700" dirty="0">
                <a:solidFill>
                  <a:srgbClr val="333333"/>
                </a:solidFill>
                <a:latin typeface="Corbel" panose="020B0503020204020204" pitchFamily="34" charset="0"/>
                <a:cs typeface="Arial" panose="020B0604020202020204" pitchFamily="34" charset="0"/>
              </a:rPr>
              <a:t>and have completed 3-4 years of on-the-job experience in a state regulatory agency may apply for the bank safety and soundness credential, the Certified Examiner-in-Charge designation. Visit the CEIC </a:t>
            </a:r>
            <a:r>
              <a:rPr lang="en-US" sz="1700" dirty="0">
                <a:latin typeface="Corbel" panose="020B0503020204020204" pitchFamily="34" charset="0"/>
                <a:cs typeface="Arial" panose="020B0604020202020204" pitchFamily="34" charset="0"/>
                <a:hlinkClick r:id="rId4"/>
              </a:rPr>
              <a:t>certification page</a:t>
            </a:r>
            <a:r>
              <a:rPr lang="en-US" sz="1700" dirty="0">
                <a:latin typeface="Corbel" panose="020B0503020204020204" pitchFamily="34" charset="0"/>
                <a:cs typeface="Arial" panose="020B0604020202020204" pitchFamily="34" charset="0"/>
              </a:rPr>
              <a:t> </a:t>
            </a:r>
            <a:r>
              <a:rPr lang="en-US" sz="1700" dirty="0">
                <a:solidFill>
                  <a:srgbClr val="333333"/>
                </a:solidFill>
                <a:latin typeface="Corbel" panose="020B0503020204020204" pitchFamily="34" charset="0"/>
                <a:cs typeface="Arial" panose="020B0604020202020204" pitchFamily="34" charset="0"/>
              </a:rPr>
              <a:t>to view all requirements for the CEIC.</a:t>
            </a:r>
          </a:p>
          <a:p>
            <a:pPr algn="just"/>
            <a:endParaRPr lang="en-US" sz="1700" dirty="0">
              <a:solidFill>
                <a:srgbClr val="333333"/>
              </a:solidFill>
              <a:latin typeface="Corbel" panose="020B0503020204020204" pitchFamily="34" charset="0"/>
              <a:cs typeface="Arial" panose="020B0604020202020204" pitchFamily="34" charset="0"/>
            </a:endParaRPr>
          </a:p>
          <a:p>
            <a:pPr algn="just"/>
            <a:endParaRPr lang="en-US" sz="900" dirty="0">
              <a:latin typeface="Corbel" panose="020B0503020204020204" pitchFamily="34" charset="0"/>
              <a:cs typeface="Arial" panose="020B0604020202020204" pitchFamily="34" charset="0"/>
            </a:endParaRPr>
          </a:p>
          <a:p>
            <a:pPr algn="ctr"/>
            <a:r>
              <a:rPr lang="en-US" sz="1600" dirty="0">
                <a:solidFill>
                  <a:srgbClr val="333333"/>
                </a:solidFill>
                <a:latin typeface="Corbel" panose="020B0503020204020204" pitchFamily="34" charset="0"/>
                <a:cs typeface="Arial" panose="020B0604020202020204" pitchFamily="34" charset="0"/>
              </a:rPr>
              <a:t>Questions? Contact Rose Shaheen, CSBS’s certification program manager, at 202-728-5710 or send an email to </a:t>
            </a:r>
            <a:r>
              <a:rPr lang="en-US" sz="1600" dirty="0">
                <a:latin typeface="Corbel" panose="020B0503020204020204" pitchFamily="34" charset="0"/>
                <a:cs typeface="Arial" panose="020B0604020202020204" pitchFamily="34" charset="0"/>
                <a:hlinkClick r:id="rId5"/>
              </a:rPr>
              <a:t>certification@csbs.org</a:t>
            </a:r>
            <a:r>
              <a:rPr lang="en-US" sz="1600" dirty="0">
                <a:solidFill>
                  <a:srgbClr val="333333"/>
                </a:solidFill>
                <a:latin typeface="Corbel" panose="020B0503020204020204" pitchFamily="34" charset="0"/>
                <a:cs typeface="Arial" panose="020B0604020202020204" pitchFamily="34" charset="0"/>
              </a:rPr>
              <a:t>. </a:t>
            </a:r>
          </a:p>
          <a:p>
            <a:pPr algn="just"/>
            <a:endParaRPr lang="en-US" sz="1700" dirty="0">
              <a:solidFill>
                <a:srgbClr val="333333"/>
              </a:solidFill>
              <a:latin typeface="Corbel" panose="020B0503020204020204" pitchFamily="34" charset="0"/>
              <a:cs typeface="Arial" panose="020B0604020202020204" pitchFamily="34" charset="0"/>
            </a:endParaRPr>
          </a:p>
        </p:txBody>
      </p:sp>
      <p:sp>
        <p:nvSpPr>
          <p:cNvPr id="26" name="Rectangle 25">
            <a:hlinkClick r:id="rId6" action="ppaction://hlinksldjump"/>
          </p:cNvPr>
          <p:cNvSpPr/>
          <p:nvPr/>
        </p:nvSpPr>
        <p:spPr>
          <a:xfrm>
            <a:off x="5596890" y="609600"/>
            <a:ext cx="1089210" cy="2667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900" dirty="0">
                <a:solidFill>
                  <a:srgbClr val="5F5F5F"/>
                </a:solidFill>
                <a:latin typeface="Myriad Pro Light" panose="020B0403030403020204" pitchFamily="34" charset="0"/>
              </a:rPr>
              <a:t>Schedule CSBS Training</a:t>
            </a:r>
          </a:p>
        </p:txBody>
      </p:sp>
      <p:sp>
        <p:nvSpPr>
          <p:cNvPr id="27" name="Rectangle 26">
            <a:hlinkClick r:id="rId3" action="ppaction://hlinksldjump"/>
          </p:cNvPr>
          <p:cNvSpPr/>
          <p:nvPr/>
        </p:nvSpPr>
        <p:spPr>
          <a:xfrm>
            <a:off x="4511040" y="609600"/>
            <a:ext cx="1089210" cy="2667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900" dirty="0">
                <a:solidFill>
                  <a:srgbClr val="5F5F5F"/>
                </a:solidFill>
                <a:latin typeface="Myriad Pro Light" panose="020B0403030403020204" pitchFamily="34" charset="0"/>
              </a:rPr>
              <a:t>CE/Other Training Options</a:t>
            </a:r>
          </a:p>
        </p:txBody>
      </p:sp>
      <p:sp>
        <p:nvSpPr>
          <p:cNvPr id="29" name="Rectangle 28">
            <a:hlinkClick r:id="rId7" action="ppaction://hlinksldjump"/>
          </p:cNvPr>
          <p:cNvSpPr/>
          <p:nvPr/>
        </p:nvSpPr>
        <p:spPr>
          <a:xfrm>
            <a:off x="2332656" y="590549"/>
            <a:ext cx="1080204" cy="30861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900" dirty="0">
                <a:solidFill>
                  <a:srgbClr val="5F5F5F"/>
                </a:solidFill>
                <a:latin typeface="Myriad Pro Light" panose="020B0403030403020204" pitchFamily="34" charset="0"/>
              </a:rPr>
              <a:t>Skills/Tasks </a:t>
            </a:r>
            <a:r>
              <a:rPr lang="en-US" sz="900" dirty="0" err="1">
                <a:solidFill>
                  <a:srgbClr val="5F5F5F"/>
                </a:solidFill>
                <a:latin typeface="Myriad Pro Light" panose="020B0403030403020204" pitchFamily="34" charset="0"/>
              </a:rPr>
              <a:t>req’d</a:t>
            </a:r>
            <a:r>
              <a:rPr lang="en-US" sz="900" dirty="0">
                <a:solidFill>
                  <a:srgbClr val="5F5F5F"/>
                </a:solidFill>
                <a:latin typeface="Myriad Pro Light" panose="020B0403030403020204" pitchFamily="34" charset="0"/>
              </a:rPr>
              <a:t> Years 2-3</a:t>
            </a:r>
          </a:p>
        </p:txBody>
      </p:sp>
      <p:sp>
        <p:nvSpPr>
          <p:cNvPr id="31" name="Rectangle 30">
            <a:hlinkClick r:id="rId8" action="ppaction://hlinksldjump"/>
          </p:cNvPr>
          <p:cNvSpPr/>
          <p:nvPr/>
        </p:nvSpPr>
        <p:spPr>
          <a:xfrm>
            <a:off x="1234440" y="598170"/>
            <a:ext cx="1172580" cy="28575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900" dirty="0">
                <a:solidFill>
                  <a:srgbClr val="5F5F5F"/>
                </a:solidFill>
                <a:latin typeface="Myriad Pro Light" panose="020B0403030403020204" pitchFamily="34" charset="0"/>
              </a:rPr>
              <a:t>Your level of proficiency</a:t>
            </a:r>
          </a:p>
        </p:txBody>
      </p:sp>
      <p:sp>
        <p:nvSpPr>
          <p:cNvPr id="32" name="Rectangle 31">
            <a:hlinkClick r:id="rId9" action="ppaction://hlinksldjump"/>
          </p:cNvPr>
          <p:cNvSpPr/>
          <p:nvPr/>
        </p:nvSpPr>
        <p:spPr>
          <a:xfrm>
            <a:off x="163830" y="609600"/>
            <a:ext cx="1070610" cy="28575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900" dirty="0">
                <a:solidFill>
                  <a:srgbClr val="5F5F5F"/>
                </a:solidFill>
                <a:latin typeface="Myriad Pro Light" panose="020B0403030403020204" pitchFamily="34" charset="0"/>
              </a:rPr>
              <a:t>On-the-job experience</a:t>
            </a:r>
          </a:p>
        </p:txBody>
      </p:sp>
      <p:sp>
        <p:nvSpPr>
          <p:cNvPr id="30" name="Rectangle 29">
            <a:hlinkClick r:id="rId9" action="ppaction://hlinksldjump"/>
          </p:cNvPr>
          <p:cNvSpPr/>
          <p:nvPr/>
        </p:nvSpPr>
        <p:spPr>
          <a:xfrm>
            <a:off x="158013" y="594360"/>
            <a:ext cx="1070610" cy="28575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900" dirty="0">
                <a:solidFill>
                  <a:srgbClr val="5F5F5F"/>
                </a:solidFill>
                <a:latin typeface="Myriad Pro Light" panose="020B0403030403020204" pitchFamily="34" charset="0"/>
              </a:rPr>
              <a:t>Your level of experience</a:t>
            </a:r>
          </a:p>
        </p:txBody>
      </p:sp>
      <p:sp>
        <p:nvSpPr>
          <p:cNvPr id="35" name="TextBox 34">
            <a:hlinkClick r:id="rId2" action="ppaction://hlinksldjump"/>
          </p:cNvPr>
          <p:cNvSpPr txBox="1"/>
          <p:nvPr/>
        </p:nvSpPr>
        <p:spPr>
          <a:xfrm>
            <a:off x="3522780" y="609600"/>
            <a:ext cx="1005840" cy="533400"/>
          </a:xfrm>
          <a:prstGeom prst="rect">
            <a:avLst/>
          </a:prstGeom>
          <a:noFill/>
        </p:spPr>
        <p:txBody>
          <a:bodyPr wrap="square" lIns="0" tIns="0" rIns="0" bIns="0" rtlCol="0">
            <a:noAutofit/>
          </a:bodyPr>
          <a:lstStyle/>
          <a:p>
            <a:pPr marL="0" marR="0" indent="-274320" algn="l" defTabSz="914400" rtl="0" eaLnBrk="1" fontAlgn="auto" latinLnBrk="0" hangingPunct="1">
              <a:lnSpc>
                <a:spcPct val="100000"/>
              </a:lnSpc>
              <a:spcBef>
                <a:spcPts val="0"/>
              </a:spcBef>
              <a:spcAft>
                <a:spcPts val="0"/>
              </a:spcAft>
              <a:buClrTx/>
              <a:buSzTx/>
              <a:buFontTx/>
              <a:buNone/>
              <a:tabLst/>
              <a:defRPr/>
            </a:pPr>
            <a:r>
              <a:rPr lang="en-US" sz="900" kern="1200" baseline="0" dirty="0">
                <a:solidFill>
                  <a:srgbClr val="5F5F5F"/>
                </a:solidFill>
                <a:latin typeface="Myriad Pro Light" panose="020B0403030403020204" pitchFamily="34" charset="0"/>
              </a:rPr>
              <a:t>Training required to reach next level</a:t>
            </a:r>
            <a:endParaRPr lang="en-US" sz="900" kern="1200" dirty="0">
              <a:solidFill>
                <a:srgbClr val="5F5F5F"/>
              </a:solidFill>
              <a:latin typeface="Myriad Pro Light" panose="020B0403030403020204" pitchFamily="34" charset="0"/>
            </a:endParaRPr>
          </a:p>
        </p:txBody>
      </p:sp>
      <p:pic>
        <p:nvPicPr>
          <p:cNvPr id="19" name="Picture 18"/>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6761178" y="1767070"/>
            <a:ext cx="1422400" cy="1066800"/>
          </a:xfrm>
          <a:prstGeom prst="rect">
            <a:avLst/>
          </a:prstGeom>
        </p:spPr>
      </p:pic>
      <p:sp>
        <p:nvSpPr>
          <p:cNvPr id="20" name="TextBox 19"/>
          <p:cNvSpPr txBox="1"/>
          <p:nvPr/>
        </p:nvSpPr>
        <p:spPr>
          <a:xfrm>
            <a:off x="815340" y="5433774"/>
            <a:ext cx="7120890" cy="276999"/>
          </a:xfrm>
          <a:prstGeom prst="rect">
            <a:avLst/>
          </a:prstGeom>
          <a:noFill/>
        </p:spPr>
        <p:txBody>
          <a:bodyPr wrap="square" rtlCol="0">
            <a:spAutoFit/>
          </a:bodyPr>
          <a:lstStyle/>
          <a:p>
            <a:r>
              <a:rPr lang="en-US" sz="1200" dirty="0">
                <a:latin typeface="Corbel" panose="020B0503020204020204" pitchFamily="34" charset="0"/>
              </a:rPr>
              <a:t>*FDIC’s core examiner training is an acceptable alternative</a:t>
            </a:r>
          </a:p>
        </p:txBody>
      </p:sp>
      <p:sp>
        <p:nvSpPr>
          <p:cNvPr id="28" name="TextBox 27"/>
          <p:cNvSpPr txBox="1"/>
          <p:nvPr/>
        </p:nvSpPr>
        <p:spPr>
          <a:xfrm>
            <a:off x="134470" y="0"/>
            <a:ext cx="7696200" cy="523220"/>
          </a:xfrm>
          <a:prstGeom prst="rect">
            <a:avLst/>
          </a:prstGeom>
          <a:noFill/>
        </p:spPr>
        <p:txBody>
          <a:bodyPr wrap="square" rtlCol="0">
            <a:spAutoFit/>
          </a:bodyPr>
          <a:lstStyle/>
          <a:p>
            <a:r>
              <a:rPr lang="en-US" sz="1400" b="1" dirty="0">
                <a:solidFill>
                  <a:srgbClr val="1C2674"/>
                </a:solidFill>
                <a:latin typeface="Corbel" panose="020B0503020204020204" pitchFamily="34" charset="0"/>
                <a:cs typeface="Arial" panose="020B0604020202020204" pitchFamily="34" charset="0"/>
              </a:rPr>
              <a:t>2.0: Bank Examinations Specialist / Bank Assistant Examiner / Financial Institutions</a:t>
            </a:r>
            <a:r>
              <a:rPr lang="en-US" sz="1400" b="1" baseline="0" dirty="0">
                <a:solidFill>
                  <a:srgbClr val="1C2674"/>
                </a:solidFill>
                <a:latin typeface="Corbel" panose="020B0503020204020204" pitchFamily="34" charset="0"/>
                <a:cs typeface="Arial" panose="020B0604020202020204" pitchFamily="34" charset="0"/>
              </a:rPr>
              <a:t> Examiner I / Bank Examiner II / Examiner III / Senior Assistant Examiner / Financial Examiner II or III</a:t>
            </a:r>
            <a:endParaRPr lang="en-US" sz="1400" b="1" dirty="0">
              <a:solidFill>
                <a:srgbClr val="1C2674"/>
              </a:solidFill>
              <a:latin typeface="Corbel" panose="020B0503020204020204" pitchFamily="34" charset="0"/>
              <a:cs typeface="Arial" panose="020B0604020202020204" pitchFamily="34" charset="0"/>
            </a:endParaRPr>
          </a:p>
        </p:txBody>
      </p:sp>
    </p:spTree>
    <p:extLst>
      <p:ext uri="{BB962C8B-B14F-4D97-AF65-F5344CB8AC3E}">
        <p14:creationId xmlns:p14="http://schemas.microsoft.com/office/powerpoint/2010/main" val="56399170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Diagram 2"/>
          <p:cNvGraphicFramePr/>
          <p:nvPr>
            <p:extLst>
              <p:ext uri="{D42A27DB-BD31-4B8C-83A1-F6EECF244321}">
                <p14:modId xmlns:p14="http://schemas.microsoft.com/office/powerpoint/2010/main" val="850472751"/>
              </p:ext>
            </p:extLst>
          </p:nvPr>
        </p:nvGraphicFramePr>
        <p:xfrm>
          <a:off x="304800" y="762000"/>
          <a:ext cx="8458200" cy="5638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Rectangle 4"/>
          <p:cNvSpPr/>
          <p:nvPr/>
        </p:nvSpPr>
        <p:spPr>
          <a:xfrm>
            <a:off x="198120" y="0"/>
            <a:ext cx="7536180" cy="6096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b="1" dirty="0">
                <a:solidFill>
                  <a:srgbClr val="1C2674"/>
                </a:solidFill>
                <a:latin typeface="Corbel" panose="020B0503020204020204" pitchFamily="34" charset="0"/>
                <a:cs typeface="Arial" panose="020B0604020202020204" pitchFamily="34" charset="0"/>
              </a:rPr>
              <a:t>Competency 1: TECHNICAL</a:t>
            </a:r>
          </a:p>
        </p:txBody>
      </p:sp>
      <p:sp>
        <p:nvSpPr>
          <p:cNvPr id="6" name="TextBox 5">
            <a:hlinkClick r:id="rId7" action="ppaction://hlinksldjump"/>
          </p:cNvPr>
          <p:cNvSpPr txBox="1"/>
          <p:nvPr/>
        </p:nvSpPr>
        <p:spPr>
          <a:xfrm>
            <a:off x="6553200" y="6488430"/>
            <a:ext cx="2362200" cy="307777"/>
          </a:xfrm>
          <a:prstGeom prst="rect">
            <a:avLst/>
          </a:prstGeom>
          <a:noFill/>
        </p:spPr>
        <p:txBody>
          <a:bodyPr wrap="square" rtlCol="0">
            <a:spAutoFit/>
          </a:bodyPr>
          <a:lstStyle/>
          <a:p>
            <a:r>
              <a:rPr lang="en-US" sz="1400" b="1" dirty="0">
                <a:solidFill>
                  <a:srgbClr val="1C2674"/>
                </a:solidFill>
                <a:effectLst>
                  <a:outerShdw blurRad="38100" dist="38100" dir="2700000" algn="tl">
                    <a:srgbClr val="000000">
                      <a:alpha val="43137"/>
                    </a:srgbClr>
                  </a:outerShdw>
                </a:effectLst>
                <a:latin typeface="Myriad Pro Light" panose="020B0403030403020204" pitchFamily="34" charset="0"/>
              </a:rPr>
              <a:t>BACK TO COMPETENCIES</a:t>
            </a:r>
          </a:p>
        </p:txBody>
      </p:sp>
      <p:sp>
        <p:nvSpPr>
          <p:cNvPr id="2" name="Rectangle 1"/>
          <p:cNvSpPr/>
          <p:nvPr/>
        </p:nvSpPr>
        <p:spPr>
          <a:xfrm rot="5400000">
            <a:off x="2453640" y="3317896"/>
            <a:ext cx="4160520" cy="2286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00B050"/>
              </a:solidFill>
            </a:endParaRPr>
          </a:p>
        </p:txBody>
      </p:sp>
      <p:sp>
        <p:nvSpPr>
          <p:cNvPr id="8" name="Rectangle 7"/>
          <p:cNvSpPr/>
          <p:nvPr/>
        </p:nvSpPr>
        <p:spPr>
          <a:xfrm rot="5400000">
            <a:off x="2453640" y="4196408"/>
            <a:ext cx="4160520" cy="2286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00B050"/>
              </a:solidFill>
            </a:endParaRPr>
          </a:p>
        </p:txBody>
      </p:sp>
      <p:graphicFrame>
        <p:nvGraphicFramePr>
          <p:cNvPr id="7" name="Table 6"/>
          <p:cNvGraphicFramePr>
            <a:graphicFrameLocks noGrp="1"/>
          </p:cNvGraphicFramePr>
          <p:nvPr>
            <p:extLst>
              <p:ext uri="{D42A27DB-BD31-4B8C-83A1-F6EECF244321}">
                <p14:modId xmlns:p14="http://schemas.microsoft.com/office/powerpoint/2010/main" val="2707127761"/>
              </p:ext>
            </p:extLst>
          </p:nvPr>
        </p:nvGraphicFramePr>
        <p:xfrm>
          <a:off x="2023110" y="3288030"/>
          <a:ext cx="5029200" cy="640080"/>
        </p:xfrm>
        <a:graphic>
          <a:graphicData uri="http://schemas.openxmlformats.org/drawingml/2006/table">
            <a:tbl>
              <a:tblPr firstRow="1" bandRow="1">
                <a:tableStyleId>{5C22544A-7EE6-4342-B048-85BDC9FD1C3A}</a:tableStyleId>
              </a:tblPr>
              <a:tblGrid>
                <a:gridCol w="2514600">
                  <a:extLst>
                    <a:ext uri="{9D8B030D-6E8A-4147-A177-3AD203B41FA5}">
                      <a16:colId xmlns:a16="http://schemas.microsoft.com/office/drawing/2014/main" val="20000"/>
                    </a:ext>
                  </a:extLst>
                </a:gridCol>
                <a:gridCol w="2514600">
                  <a:extLst>
                    <a:ext uri="{9D8B030D-6E8A-4147-A177-3AD203B41FA5}">
                      <a16:colId xmlns:a16="http://schemas.microsoft.com/office/drawing/2014/main" val="20001"/>
                    </a:ext>
                  </a:extLst>
                </a:gridCol>
              </a:tblGrid>
              <a:tr h="42418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a:solidFill>
                            <a:srgbClr val="333333"/>
                          </a:solidFill>
                          <a:latin typeface="Corbel" panose="020B0503020204020204" pitchFamily="34" charset="0"/>
                          <a:cs typeface="Arial" panose="020B0604020202020204" pitchFamily="34" charset="0"/>
                        </a:rPr>
                        <a:t>Effectively follows established examination procedures to collect and analyze data</a:t>
                      </a:r>
                    </a:p>
                  </a:txBody>
                  <a:tcPr anchor="ctr">
                    <a:solidFill>
                      <a:schemeClr val="bg1">
                        <a:lumMod val="85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a:solidFill>
                            <a:srgbClr val="333333"/>
                          </a:solidFill>
                          <a:latin typeface="Corbel" panose="020B0503020204020204" pitchFamily="34" charset="0"/>
                          <a:cs typeface="Arial" panose="020B0604020202020204" pitchFamily="34" charset="0"/>
                        </a:rPr>
                        <a:t>Effectively reviews reports of examination for accuracy, content, conclusions, and proper</a:t>
                      </a:r>
                      <a:r>
                        <a:rPr lang="en-US" sz="1200" baseline="0" dirty="0">
                          <a:solidFill>
                            <a:srgbClr val="333333"/>
                          </a:solidFill>
                          <a:latin typeface="Corbel" panose="020B0503020204020204" pitchFamily="34" charset="0"/>
                          <a:cs typeface="Arial" panose="020B0604020202020204" pitchFamily="34" charset="0"/>
                        </a:rPr>
                        <a:t> grammar</a:t>
                      </a:r>
                      <a:endParaRPr lang="en-US" sz="1200" dirty="0">
                        <a:solidFill>
                          <a:srgbClr val="333333"/>
                        </a:solidFill>
                        <a:latin typeface="Corbel" panose="020B0503020204020204" pitchFamily="34" charset="0"/>
                        <a:cs typeface="Arial" panose="020B0604020202020204" pitchFamily="34" charset="0"/>
                      </a:endParaRPr>
                    </a:p>
                  </a:txBody>
                  <a:tcPr anchor="ctr">
                    <a:solidFill>
                      <a:schemeClr val="bg1">
                        <a:lumMod val="85000"/>
                      </a:schemeClr>
                    </a:solidFill>
                  </a:tcPr>
                </a:tc>
                <a:extLst>
                  <a:ext uri="{0D108BD9-81ED-4DB2-BD59-A6C34878D82A}">
                    <a16:rowId xmlns:a16="http://schemas.microsoft.com/office/drawing/2014/main" val="10000"/>
                  </a:ext>
                </a:extLst>
              </a:tr>
            </a:tbl>
          </a:graphicData>
        </a:graphic>
      </p:graphicFrame>
      <p:sp>
        <p:nvSpPr>
          <p:cNvPr id="9" name="TextBox 8">
            <a:hlinkClick r:id="rId8"/>
          </p:cNvPr>
          <p:cNvSpPr txBox="1"/>
          <p:nvPr/>
        </p:nvSpPr>
        <p:spPr>
          <a:xfrm>
            <a:off x="457200" y="2064148"/>
            <a:ext cx="8229600" cy="492443"/>
          </a:xfrm>
          <a:prstGeom prst="rect">
            <a:avLst/>
          </a:prstGeom>
          <a:noFill/>
        </p:spPr>
        <p:txBody>
          <a:bodyPr wrap="square" rtlCol="0">
            <a:spAutoFit/>
          </a:bodyPr>
          <a:lstStyle/>
          <a:p>
            <a:pPr algn="ctr"/>
            <a:r>
              <a:rPr lang="en-US" sz="2600" b="1" dirty="0">
                <a:solidFill>
                  <a:schemeClr val="bg1"/>
                </a:solidFill>
                <a:latin typeface="Corbel" panose="020B0503020204020204" pitchFamily="34" charset="0"/>
              </a:rPr>
              <a:t>BSA Training (CSBS BSA/AML Examiner School) </a:t>
            </a:r>
          </a:p>
        </p:txBody>
      </p:sp>
      <p:sp>
        <p:nvSpPr>
          <p:cNvPr id="10" name="TextBox 9">
            <a:hlinkClick r:id="rId8"/>
          </p:cNvPr>
          <p:cNvSpPr txBox="1"/>
          <p:nvPr/>
        </p:nvSpPr>
        <p:spPr>
          <a:xfrm>
            <a:off x="457200" y="4876800"/>
            <a:ext cx="8229600" cy="492443"/>
          </a:xfrm>
          <a:prstGeom prst="rect">
            <a:avLst/>
          </a:prstGeom>
          <a:noFill/>
        </p:spPr>
        <p:txBody>
          <a:bodyPr wrap="square" rtlCol="0">
            <a:spAutoFit/>
          </a:bodyPr>
          <a:lstStyle/>
          <a:p>
            <a:pPr algn="ctr"/>
            <a:r>
              <a:rPr lang="en-US" sz="2600" b="1" dirty="0">
                <a:solidFill>
                  <a:schemeClr val="bg1"/>
                </a:solidFill>
                <a:latin typeface="Corbel" panose="020B0503020204020204" pitchFamily="34" charset="0"/>
              </a:rPr>
              <a:t>CSBS Effective Meetings with Management School</a:t>
            </a:r>
          </a:p>
        </p:txBody>
      </p:sp>
    </p:spTree>
    <p:extLst>
      <p:ext uri="{BB962C8B-B14F-4D97-AF65-F5344CB8AC3E}">
        <p14:creationId xmlns:p14="http://schemas.microsoft.com/office/powerpoint/2010/main" val="404129533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98120" y="0"/>
            <a:ext cx="7581900" cy="5334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b="1" dirty="0">
                <a:solidFill>
                  <a:srgbClr val="1C2674"/>
                </a:solidFill>
                <a:latin typeface="Corbel" panose="020B0503020204020204" pitchFamily="34" charset="0"/>
                <a:cs typeface="Arial" panose="020B0604020202020204" pitchFamily="34" charset="0"/>
              </a:rPr>
              <a:t>Competency 2: CONCEPTUAL</a:t>
            </a:r>
          </a:p>
        </p:txBody>
      </p:sp>
      <p:graphicFrame>
        <p:nvGraphicFramePr>
          <p:cNvPr id="4" name="Table 3"/>
          <p:cNvGraphicFramePr>
            <a:graphicFrameLocks noGrp="1"/>
          </p:cNvGraphicFramePr>
          <p:nvPr/>
        </p:nvGraphicFramePr>
        <p:xfrm>
          <a:off x="1600200" y="4343400"/>
          <a:ext cx="6096000" cy="370840"/>
        </p:xfrm>
        <a:graphic>
          <a:graphicData uri="http://schemas.openxmlformats.org/drawingml/2006/table">
            <a:tbl>
              <a:tblPr firstRow="1" bandRow="1">
                <a:tableStyleId>{5C22544A-7EE6-4342-B048-85BDC9FD1C3A}</a:tableStyleId>
              </a:tblPr>
              <a:tblGrid>
                <a:gridCol w="3048000">
                  <a:extLst>
                    <a:ext uri="{9D8B030D-6E8A-4147-A177-3AD203B41FA5}">
                      <a16:colId xmlns:a16="http://schemas.microsoft.com/office/drawing/2014/main" val="20000"/>
                    </a:ext>
                  </a:extLst>
                </a:gridCol>
                <a:gridCol w="3048000">
                  <a:extLst>
                    <a:ext uri="{9D8B030D-6E8A-4147-A177-3AD203B41FA5}">
                      <a16:colId xmlns:a16="http://schemas.microsoft.com/office/drawing/2014/main" val="20001"/>
                    </a:ext>
                  </a:extLst>
                </a:gridCol>
              </a:tblGrid>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900" dirty="0">
                          <a:solidFill>
                            <a:schemeClr val="tx1"/>
                          </a:solidFill>
                          <a:latin typeface="Arial" panose="020B0604020202020204" pitchFamily="34" charset="0"/>
                          <a:cs typeface="Arial" panose="020B0604020202020204" pitchFamily="34" charset="0"/>
                        </a:rPr>
                        <a:t>Effectively follows established examination procedures to collect and analyze data</a:t>
                      </a:r>
                    </a:p>
                  </a:txBody>
                  <a:tcPr>
                    <a:solidFill>
                      <a:schemeClr val="bg1">
                        <a:lumMod val="85000"/>
                      </a:schemeClr>
                    </a:solidFill>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en-US" sz="900" dirty="0">
                          <a:solidFill>
                            <a:schemeClr val="tx1"/>
                          </a:solidFill>
                          <a:latin typeface="Arial" panose="020B0604020202020204" pitchFamily="34" charset="0"/>
                          <a:cs typeface="Arial" panose="020B0604020202020204" pitchFamily="34" charset="0"/>
                        </a:rPr>
                        <a:t>Develops correct conclusions from collected data</a:t>
                      </a:r>
                    </a:p>
                  </a:txBody>
                  <a:tcPr>
                    <a:solidFill>
                      <a:schemeClr val="bg1">
                        <a:lumMod val="85000"/>
                      </a:schemeClr>
                    </a:solidFill>
                  </a:tcPr>
                </a:tc>
                <a:extLst>
                  <a:ext uri="{0D108BD9-81ED-4DB2-BD59-A6C34878D82A}">
                    <a16:rowId xmlns:a16="http://schemas.microsoft.com/office/drawing/2014/main" val="10000"/>
                  </a:ext>
                </a:extLst>
              </a:tr>
            </a:tbl>
          </a:graphicData>
        </a:graphic>
      </p:graphicFrame>
      <p:graphicFrame>
        <p:nvGraphicFramePr>
          <p:cNvPr id="5" name="Diagram 4"/>
          <p:cNvGraphicFramePr/>
          <p:nvPr>
            <p:extLst>
              <p:ext uri="{D42A27DB-BD31-4B8C-83A1-F6EECF244321}">
                <p14:modId xmlns:p14="http://schemas.microsoft.com/office/powerpoint/2010/main" val="4226815094"/>
              </p:ext>
            </p:extLst>
          </p:nvPr>
        </p:nvGraphicFramePr>
        <p:xfrm>
          <a:off x="304800" y="762000"/>
          <a:ext cx="8458200" cy="564184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7" name="TextBox 6">
            <a:hlinkClick r:id="rId7" action="ppaction://hlinksldjump"/>
          </p:cNvPr>
          <p:cNvSpPr txBox="1"/>
          <p:nvPr/>
        </p:nvSpPr>
        <p:spPr>
          <a:xfrm>
            <a:off x="6598920" y="6488430"/>
            <a:ext cx="2362200" cy="307777"/>
          </a:xfrm>
          <a:prstGeom prst="rect">
            <a:avLst/>
          </a:prstGeom>
          <a:noFill/>
        </p:spPr>
        <p:txBody>
          <a:bodyPr wrap="square" rtlCol="0">
            <a:spAutoFit/>
          </a:bodyPr>
          <a:lstStyle/>
          <a:p>
            <a:r>
              <a:rPr lang="en-US" sz="1400" b="1" dirty="0">
                <a:solidFill>
                  <a:srgbClr val="1C2674"/>
                </a:solidFill>
                <a:effectLst>
                  <a:outerShdw blurRad="38100" dist="38100" dir="2700000" algn="tl">
                    <a:srgbClr val="000000">
                      <a:alpha val="43137"/>
                    </a:srgbClr>
                  </a:outerShdw>
                </a:effectLst>
                <a:latin typeface="Corbel" panose="020B0503020204020204" pitchFamily="34" charset="0"/>
              </a:rPr>
              <a:t>BACK TO COMPETENCIES</a:t>
            </a:r>
          </a:p>
        </p:txBody>
      </p:sp>
      <p:graphicFrame>
        <p:nvGraphicFramePr>
          <p:cNvPr id="8" name="Table 7"/>
          <p:cNvGraphicFramePr>
            <a:graphicFrameLocks noGrp="1"/>
          </p:cNvGraphicFramePr>
          <p:nvPr>
            <p:extLst>
              <p:ext uri="{D42A27DB-BD31-4B8C-83A1-F6EECF244321}">
                <p14:modId xmlns:p14="http://schemas.microsoft.com/office/powerpoint/2010/main" val="2203789664"/>
              </p:ext>
            </p:extLst>
          </p:nvPr>
        </p:nvGraphicFramePr>
        <p:xfrm>
          <a:off x="1457325" y="2943225"/>
          <a:ext cx="6172200" cy="1097280"/>
        </p:xfrm>
        <a:graphic>
          <a:graphicData uri="http://schemas.openxmlformats.org/drawingml/2006/table">
            <a:tbl>
              <a:tblPr firstRow="1" bandRow="1">
                <a:tableStyleId>{5C22544A-7EE6-4342-B048-85BDC9FD1C3A}</a:tableStyleId>
              </a:tblPr>
              <a:tblGrid>
                <a:gridCol w="3086100">
                  <a:extLst>
                    <a:ext uri="{9D8B030D-6E8A-4147-A177-3AD203B41FA5}">
                      <a16:colId xmlns:a16="http://schemas.microsoft.com/office/drawing/2014/main" val="20000"/>
                    </a:ext>
                  </a:extLst>
                </a:gridCol>
                <a:gridCol w="3086100">
                  <a:extLst>
                    <a:ext uri="{9D8B030D-6E8A-4147-A177-3AD203B41FA5}">
                      <a16:colId xmlns:a16="http://schemas.microsoft.com/office/drawing/2014/main" val="20001"/>
                    </a:ext>
                  </a:extLst>
                </a:gridCol>
              </a:tblGrid>
              <a:tr h="37084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a:solidFill>
                            <a:srgbClr val="333333"/>
                          </a:solidFill>
                          <a:latin typeface="Corbel" panose="020B0503020204020204" pitchFamily="34" charset="0"/>
                          <a:cs typeface="Arial" panose="020B0604020202020204" pitchFamily="34" charset="0"/>
                        </a:rPr>
                        <a:t>Provides effective and accurate evaluation of the lending activities of financial institutions</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a:solidFill>
                            <a:srgbClr val="333333"/>
                          </a:solidFill>
                          <a:latin typeface="Corbel" panose="020B0503020204020204" pitchFamily="34" charset="0"/>
                          <a:cs typeface="Arial" panose="020B0604020202020204" pitchFamily="34" charset="0"/>
                        </a:rPr>
                        <a:t>Develops correct conclusions and ratings of assets from collected data</a:t>
                      </a:r>
                    </a:p>
                  </a:txBody>
                  <a:tcPr>
                    <a:solidFill>
                      <a:schemeClr val="bg1">
                        <a:lumMod val="85000"/>
                      </a:schemeClr>
                    </a:solidFill>
                  </a:tcPr>
                </a:tc>
                <a:extLst>
                  <a:ext uri="{0D108BD9-81ED-4DB2-BD59-A6C34878D82A}">
                    <a16:rowId xmlns:a16="http://schemas.microsoft.com/office/drawing/2014/main" val="10000"/>
                  </a:ext>
                </a:extLst>
              </a:tr>
              <a:tr h="37084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1" dirty="0">
                          <a:solidFill>
                            <a:srgbClr val="333333"/>
                          </a:solidFill>
                          <a:latin typeface="Corbel" panose="020B0503020204020204" pitchFamily="34" charset="0"/>
                          <a:cs typeface="Arial" panose="020B0604020202020204" pitchFamily="34" charset="0"/>
                        </a:rPr>
                        <a:t>Effectively follows established examination procedures to collect and analyze data</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1" dirty="0">
                          <a:solidFill>
                            <a:srgbClr val="333333"/>
                          </a:solidFill>
                          <a:latin typeface="Corbel" panose="020B0503020204020204" pitchFamily="34" charset="0"/>
                          <a:cs typeface="Arial" panose="020B0604020202020204" pitchFamily="34" charset="0"/>
                        </a:rPr>
                        <a:t>Develops correct conclusions from collected data</a:t>
                      </a:r>
                      <a:endParaRPr lang="en-US" sz="1200" b="1" dirty="0">
                        <a:solidFill>
                          <a:srgbClr val="333333"/>
                        </a:solidFill>
                        <a:latin typeface="Corbel" panose="020B0503020204020204" pitchFamily="34" charset="0"/>
                      </a:endParaRPr>
                    </a:p>
                  </a:txBody>
                  <a:tcPr anchor="ctr">
                    <a:solidFill>
                      <a:schemeClr val="bg1">
                        <a:lumMod val="85000"/>
                      </a:schemeClr>
                    </a:solidFill>
                  </a:tcPr>
                </a:tc>
                <a:extLst>
                  <a:ext uri="{0D108BD9-81ED-4DB2-BD59-A6C34878D82A}">
                    <a16:rowId xmlns:a16="http://schemas.microsoft.com/office/drawing/2014/main" val="10001"/>
                  </a:ext>
                </a:extLst>
              </a:tr>
            </a:tbl>
          </a:graphicData>
        </a:graphic>
      </p:graphicFrame>
      <p:sp>
        <p:nvSpPr>
          <p:cNvPr id="9" name="TextBox 8"/>
          <p:cNvSpPr txBox="1"/>
          <p:nvPr/>
        </p:nvSpPr>
        <p:spPr>
          <a:xfrm>
            <a:off x="457200" y="1823880"/>
            <a:ext cx="3962400" cy="492443"/>
          </a:xfrm>
          <a:prstGeom prst="rect">
            <a:avLst/>
          </a:prstGeom>
          <a:noFill/>
        </p:spPr>
        <p:txBody>
          <a:bodyPr wrap="square" rtlCol="0">
            <a:spAutoFit/>
          </a:bodyPr>
          <a:lstStyle/>
          <a:p>
            <a:pPr algn="ctr"/>
            <a:r>
              <a:rPr lang="en-US" sz="2600" b="1" dirty="0">
                <a:solidFill>
                  <a:schemeClr val="bg1"/>
                </a:solidFill>
                <a:latin typeface="Corbel" panose="020B0503020204020204" pitchFamily="34" charset="0"/>
              </a:rPr>
              <a:t>On-the-job shadowing</a:t>
            </a:r>
          </a:p>
        </p:txBody>
      </p:sp>
      <p:sp>
        <p:nvSpPr>
          <p:cNvPr id="10" name="TextBox 9"/>
          <p:cNvSpPr txBox="1"/>
          <p:nvPr/>
        </p:nvSpPr>
        <p:spPr>
          <a:xfrm>
            <a:off x="4635910" y="1533832"/>
            <a:ext cx="3962400" cy="1172629"/>
          </a:xfrm>
          <a:prstGeom prst="rect">
            <a:avLst/>
          </a:prstGeom>
          <a:noFill/>
        </p:spPr>
        <p:txBody>
          <a:bodyPr wrap="square" rtlCol="0">
            <a:spAutoFit/>
          </a:bodyPr>
          <a:lstStyle/>
          <a:p>
            <a:pPr algn="ctr">
              <a:lnSpc>
                <a:spcPct val="90000"/>
              </a:lnSpc>
            </a:pPr>
            <a:r>
              <a:rPr lang="en-US" sz="2600" b="1" dirty="0">
                <a:solidFill>
                  <a:schemeClr val="bg1"/>
                </a:solidFill>
                <a:latin typeface="Corbel" panose="020B0503020204020204" pitchFamily="34" charset="0"/>
              </a:rPr>
              <a:t>CSBS Credit Evaluation School / FDIC Loan Analysis School</a:t>
            </a:r>
          </a:p>
        </p:txBody>
      </p:sp>
      <p:sp>
        <p:nvSpPr>
          <p:cNvPr id="11" name="TextBox 10"/>
          <p:cNvSpPr txBox="1"/>
          <p:nvPr/>
        </p:nvSpPr>
        <p:spPr>
          <a:xfrm>
            <a:off x="457200" y="4687770"/>
            <a:ext cx="3962400" cy="951030"/>
          </a:xfrm>
          <a:prstGeom prst="rect">
            <a:avLst/>
          </a:prstGeom>
          <a:noFill/>
        </p:spPr>
        <p:txBody>
          <a:bodyPr wrap="square" rtlCol="0">
            <a:spAutoFit/>
          </a:bodyPr>
          <a:lstStyle/>
          <a:p>
            <a:pPr algn="ctr">
              <a:lnSpc>
                <a:spcPct val="90000"/>
              </a:lnSpc>
            </a:pPr>
            <a:r>
              <a:rPr lang="en-US" sz="2600" b="1" dirty="0">
                <a:solidFill>
                  <a:schemeClr val="bg1"/>
                </a:solidFill>
                <a:latin typeface="Corbel" panose="020B0503020204020204" pitchFamily="34" charset="0"/>
              </a:rPr>
              <a:t>Cash flow analysis training </a:t>
            </a:r>
            <a:r>
              <a:rPr lang="en-US" b="1" dirty="0">
                <a:solidFill>
                  <a:schemeClr val="bg1"/>
                </a:solidFill>
                <a:latin typeface="Corbel" panose="020B0503020204020204" pitchFamily="34" charset="0"/>
              </a:rPr>
              <a:t>(state bank association or private consultant)</a:t>
            </a:r>
          </a:p>
        </p:txBody>
      </p:sp>
      <p:sp>
        <p:nvSpPr>
          <p:cNvPr id="12" name="TextBox 11"/>
          <p:cNvSpPr txBox="1"/>
          <p:nvPr/>
        </p:nvSpPr>
        <p:spPr>
          <a:xfrm>
            <a:off x="4675239" y="4957768"/>
            <a:ext cx="3962400" cy="452432"/>
          </a:xfrm>
          <a:prstGeom prst="rect">
            <a:avLst/>
          </a:prstGeom>
          <a:noFill/>
        </p:spPr>
        <p:txBody>
          <a:bodyPr wrap="square" rtlCol="0">
            <a:spAutoFit/>
          </a:bodyPr>
          <a:lstStyle/>
          <a:p>
            <a:pPr algn="ctr">
              <a:lnSpc>
                <a:spcPct val="90000"/>
              </a:lnSpc>
            </a:pPr>
            <a:r>
              <a:rPr lang="en-US" sz="2600" b="1" dirty="0">
                <a:solidFill>
                  <a:schemeClr val="bg1"/>
                </a:solidFill>
                <a:latin typeface="Corbel" panose="020B0503020204020204" pitchFamily="34" charset="0"/>
              </a:rPr>
              <a:t>Internal training sessions</a:t>
            </a:r>
          </a:p>
        </p:txBody>
      </p:sp>
    </p:spTree>
    <p:extLst>
      <p:ext uri="{BB962C8B-B14F-4D97-AF65-F5344CB8AC3E}">
        <p14:creationId xmlns:p14="http://schemas.microsoft.com/office/powerpoint/2010/main" val="274536051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98120" y="0"/>
            <a:ext cx="7650480" cy="5334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b="1" dirty="0">
                <a:solidFill>
                  <a:srgbClr val="1C2674"/>
                </a:solidFill>
                <a:latin typeface="Corbel" panose="020B0503020204020204" pitchFamily="34" charset="0"/>
                <a:cs typeface="Arial" panose="020B0604020202020204" pitchFamily="34" charset="0"/>
              </a:rPr>
              <a:t>Competency 3: LEGAL/COMPLIANCE</a:t>
            </a:r>
          </a:p>
        </p:txBody>
      </p:sp>
      <p:graphicFrame>
        <p:nvGraphicFramePr>
          <p:cNvPr id="8" name="Diagram 7"/>
          <p:cNvGraphicFramePr/>
          <p:nvPr>
            <p:extLst>
              <p:ext uri="{D42A27DB-BD31-4B8C-83A1-F6EECF244321}">
                <p14:modId xmlns:p14="http://schemas.microsoft.com/office/powerpoint/2010/main" val="1430894822"/>
              </p:ext>
            </p:extLst>
          </p:nvPr>
        </p:nvGraphicFramePr>
        <p:xfrm>
          <a:off x="323850" y="891540"/>
          <a:ext cx="8458200" cy="564184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0" name="TextBox 9">
            <a:hlinkClick r:id="rId7" action="ppaction://hlinksldjump"/>
          </p:cNvPr>
          <p:cNvSpPr txBox="1"/>
          <p:nvPr/>
        </p:nvSpPr>
        <p:spPr>
          <a:xfrm>
            <a:off x="6621780" y="6534150"/>
            <a:ext cx="2362200" cy="307777"/>
          </a:xfrm>
          <a:prstGeom prst="rect">
            <a:avLst/>
          </a:prstGeom>
          <a:noFill/>
        </p:spPr>
        <p:txBody>
          <a:bodyPr wrap="square" rtlCol="0">
            <a:spAutoFit/>
          </a:bodyPr>
          <a:lstStyle/>
          <a:p>
            <a:r>
              <a:rPr lang="en-US" sz="1400" b="1" dirty="0">
                <a:solidFill>
                  <a:srgbClr val="1C2674"/>
                </a:solidFill>
                <a:effectLst>
                  <a:outerShdw blurRad="38100" dist="38100" dir="2700000" algn="tl">
                    <a:srgbClr val="000000">
                      <a:alpha val="43137"/>
                    </a:srgbClr>
                  </a:outerShdw>
                </a:effectLst>
                <a:latin typeface="Corbel" panose="020B0503020204020204" pitchFamily="34" charset="0"/>
              </a:rPr>
              <a:t>BACK TO COMPETENCIES</a:t>
            </a:r>
          </a:p>
        </p:txBody>
      </p:sp>
      <p:graphicFrame>
        <p:nvGraphicFramePr>
          <p:cNvPr id="9" name="Table 8"/>
          <p:cNvGraphicFramePr>
            <a:graphicFrameLocks noGrp="1"/>
          </p:cNvGraphicFramePr>
          <p:nvPr>
            <p:extLst>
              <p:ext uri="{D42A27DB-BD31-4B8C-83A1-F6EECF244321}">
                <p14:modId xmlns:p14="http://schemas.microsoft.com/office/powerpoint/2010/main" val="3541904603"/>
              </p:ext>
            </p:extLst>
          </p:nvPr>
        </p:nvGraphicFramePr>
        <p:xfrm>
          <a:off x="2377440" y="3503930"/>
          <a:ext cx="4343400" cy="457200"/>
        </p:xfrm>
        <a:graphic>
          <a:graphicData uri="http://schemas.openxmlformats.org/drawingml/2006/table">
            <a:tbl>
              <a:tblPr firstRow="1" bandRow="1">
                <a:tableStyleId>{5C22544A-7EE6-4342-B048-85BDC9FD1C3A}</a:tableStyleId>
              </a:tblPr>
              <a:tblGrid>
                <a:gridCol w="4343400">
                  <a:extLst>
                    <a:ext uri="{9D8B030D-6E8A-4147-A177-3AD203B41FA5}">
                      <a16:colId xmlns:a16="http://schemas.microsoft.com/office/drawing/2014/main" val="20000"/>
                    </a:ext>
                  </a:extLst>
                </a:gridCol>
              </a:tblGrid>
              <a:tr h="42418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a:solidFill>
                            <a:srgbClr val="333333"/>
                          </a:solidFill>
                          <a:latin typeface="Corbel" panose="020B0503020204020204" pitchFamily="34" charset="0"/>
                          <a:cs typeface="Arial" panose="020B0604020202020204" pitchFamily="34" charset="0"/>
                        </a:rPr>
                        <a:t>Effectively demonstrates knowledge of policies, procedures, laws, rules and regulations</a:t>
                      </a:r>
                    </a:p>
                  </a:txBody>
                  <a:tcPr anchor="ctr">
                    <a:solidFill>
                      <a:schemeClr val="bg1">
                        <a:lumMod val="85000"/>
                      </a:schemeClr>
                    </a:solidFill>
                  </a:tcPr>
                </a:tc>
                <a:extLst>
                  <a:ext uri="{0D108BD9-81ED-4DB2-BD59-A6C34878D82A}">
                    <a16:rowId xmlns:a16="http://schemas.microsoft.com/office/drawing/2014/main" val="10000"/>
                  </a:ext>
                </a:extLst>
              </a:tr>
            </a:tbl>
          </a:graphicData>
        </a:graphic>
      </p:graphicFrame>
    </p:spTree>
    <p:extLst>
      <p:ext uri="{BB962C8B-B14F-4D97-AF65-F5344CB8AC3E}">
        <p14:creationId xmlns:p14="http://schemas.microsoft.com/office/powerpoint/2010/main" val="231580441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98120" y="0"/>
            <a:ext cx="7600950" cy="5334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b="1" dirty="0">
                <a:solidFill>
                  <a:srgbClr val="1C2674"/>
                </a:solidFill>
                <a:latin typeface="Corbel" panose="020B0503020204020204" pitchFamily="34" charset="0"/>
                <a:cs typeface="Arial" panose="020B0604020202020204" pitchFamily="34" charset="0"/>
              </a:rPr>
              <a:t>Competency 4: HUMAN RELATIONS</a:t>
            </a:r>
          </a:p>
        </p:txBody>
      </p:sp>
      <p:graphicFrame>
        <p:nvGraphicFramePr>
          <p:cNvPr id="3" name="Diagram 2"/>
          <p:cNvGraphicFramePr/>
          <p:nvPr>
            <p:extLst>
              <p:ext uri="{D42A27DB-BD31-4B8C-83A1-F6EECF244321}">
                <p14:modId xmlns:p14="http://schemas.microsoft.com/office/powerpoint/2010/main" val="1405786560"/>
              </p:ext>
            </p:extLst>
          </p:nvPr>
        </p:nvGraphicFramePr>
        <p:xfrm>
          <a:off x="327660" y="838200"/>
          <a:ext cx="8458200" cy="5638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Rectangle 5"/>
          <p:cNvSpPr/>
          <p:nvPr/>
        </p:nvSpPr>
        <p:spPr>
          <a:xfrm rot="16200000">
            <a:off x="2029133" y="3828436"/>
            <a:ext cx="5029200" cy="248264"/>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00B050"/>
              </a:solidFill>
            </a:endParaRPr>
          </a:p>
        </p:txBody>
      </p:sp>
      <p:graphicFrame>
        <p:nvGraphicFramePr>
          <p:cNvPr id="4" name="Table 3"/>
          <p:cNvGraphicFramePr>
            <a:graphicFrameLocks noGrp="1"/>
          </p:cNvGraphicFramePr>
          <p:nvPr>
            <p:extLst>
              <p:ext uri="{D42A27DB-BD31-4B8C-83A1-F6EECF244321}">
                <p14:modId xmlns:p14="http://schemas.microsoft.com/office/powerpoint/2010/main" val="4203048819"/>
              </p:ext>
            </p:extLst>
          </p:nvPr>
        </p:nvGraphicFramePr>
        <p:xfrm>
          <a:off x="1131570" y="3028336"/>
          <a:ext cx="6858000" cy="1463040"/>
        </p:xfrm>
        <a:graphic>
          <a:graphicData uri="http://schemas.openxmlformats.org/drawingml/2006/table">
            <a:tbl>
              <a:tblPr firstRow="1" bandRow="1">
                <a:tableStyleId>{5C22544A-7EE6-4342-B048-85BDC9FD1C3A}</a:tableStyleId>
              </a:tblPr>
              <a:tblGrid>
                <a:gridCol w="3429000">
                  <a:extLst>
                    <a:ext uri="{9D8B030D-6E8A-4147-A177-3AD203B41FA5}">
                      <a16:colId xmlns:a16="http://schemas.microsoft.com/office/drawing/2014/main" val="20000"/>
                    </a:ext>
                  </a:extLst>
                </a:gridCol>
                <a:gridCol w="3429000">
                  <a:extLst>
                    <a:ext uri="{9D8B030D-6E8A-4147-A177-3AD203B41FA5}">
                      <a16:colId xmlns:a16="http://schemas.microsoft.com/office/drawing/2014/main" val="20001"/>
                    </a:ext>
                  </a:extLst>
                </a:gridCol>
              </a:tblGrid>
              <a:tr h="37084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a:solidFill>
                            <a:srgbClr val="333333"/>
                          </a:solidFill>
                          <a:latin typeface="Corbel" panose="020B0503020204020204" pitchFamily="34" charset="0"/>
                          <a:cs typeface="Arial" panose="020B0604020202020204" pitchFamily="34" charset="0"/>
                        </a:rPr>
                        <a:t>Effectively and clearly communicates assignments to assisting personnel</a:t>
                      </a:r>
                    </a:p>
                  </a:txBody>
                  <a:tcPr anchor="ct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a:solidFill>
                            <a:srgbClr val="333333"/>
                          </a:solidFill>
                          <a:latin typeface="Corbel" panose="020B0503020204020204" pitchFamily="34" charset="0"/>
                          <a:cs typeface="Arial" panose="020B0604020202020204" pitchFamily="34" charset="0"/>
                        </a:rPr>
                        <a:t>Effectively and clearly communicates with financial institution personnel to obtain information</a:t>
                      </a:r>
                    </a:p>
                  </a:txBody>
                  <a:tcPr anchor="ctr">
                    <a:solidFill>
                      <a:schemeClr val="bg1">
                        <a:lumMod val="85000"/>
                      </a:schemeClr>
                    </a:solidFill>
                  </a:tcPr>
                </a:tc>
                <a:extLst>
                  <a:ext uri="{0D108BD9-81ED-4DB2-BD59-A6C34878D82A}">
                    <a16:rowId xmlns:a16="http://schemas.microsoft.com/office/drawing/2014/main" val="10000"/>
                  </a:ext>
                </a:extLst>
              </a:tr>
              <a:tr h="37084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1" dirty="0">
                          <a:solidFill>
                            <a:srgbClr val="333333"/>
                          </a:solidFill>
                          <a:latin typeface="Corbel" panose="020B0503020204020204" pitchFamily="34" charset="0"/>
                          <a:cs typeface="Arial" panose="020B0604020202020204" pitchFamily="34" charset="0"/>
                        </a:rPr>
                        <a:t>Effectively and clearly communicates examination findings to financial institution and supervisory personnel</a:t>
                      </a:r>
                    </a:p>
                  </a:txBody>
                  <a:tcPr anchor="ct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1" dirty="0">
                          <a:solidFill>
                            <a:srgbClr val="333333"/>
                          </a:solidFill>
                          <a:latin typeface="Corbel" panose="020B0503020204020204" pitchFamily="34" charset="0"/>
                          <a:cs typeface="Arial" panose="020B0604020202020204" pitchFamily="34" charset="0"/>
                        </a:rPr>
                        <a:t>Effectively prepares written comments which are accurate, grammatically correct, logically arranged, and factually support any conclusions drawn</a:t>
                      </a:r>
                      <a:endParaRPr lang="en-US" sz="1200" b="1" dirty="0">
                        <a:solidFill>
                          <a:srgbClr val="333333"/>
                        </a:solidFill>
                        <a:latin typeface="Corbel" panose="020B0503020204020204" pitchFamily="34" charset="0"/>
                      </a:endParaRPr>
                    </a:p>
                  </a:txBody>
                  <a:tcPr anchor="ctr">
                    <a:solidFill>
                      <a:schemeClr val="bg1">
                        <a:lumMod val="85000"/>
                      </a:schemeClr>
                    </a:solidFill>
                  </a:tcPr>
                </a:tc>
                <a:extLst>
                  <a:ext uri="{0D108BD9-81ED-4DB2-BD59-A6C34878D82A}">
                    <a16:rowId xmlns:a16="http://schemas.microsoft.com/office/drawing/2014/main" val="10001"/>
                  </a:ext>
                </a:extLst>
              </a:tr>
            </a:tbl>
          </a:graphicData>
        </a:graphic>
      </p:graphicFrame>
      <p:sp>
        <p:nvSpPr>
          <p:cNvPr id="5" name="TextBox 4">
            <a:hlinkClick r:id="rId7" action="ppaction://hlinksldjump"/>
          </p:cNvPr>
          <p:cNvSpPr txBox="1"/>
          <p:nvPr/>
        </p:nvSpPr>
        <p:spPr>
          <a:xfrm>
            <a:off x="6617970" y="6511290"/>
            <a:ext cx="2362200" cy="307777"/>
          </a:xfrm>
          <a:prstGeom prst="rect">
            <a:avLst/>
          </a:prstGeom>
          <a:noFill/>
        </p:spPr>
        <p:txBody>
          <a:bodyPr wrap="square" rtlCol="0">
            <a:spAutoFit/>
          </a:bodyPr>
          <a:lstStyle/>
          <a:p>
            <a:r>
              <a:rPr lang="en-US" sz="1400" b="1" dirty="0">
                <a:solidFill>
                  <a:srgbClr val="1C2674"/>
                </a:solidFill>
                <a:effectLst>
                  <a:outerShdw blurRad="38100" dist="38100" dir="2700000" algn="tl">
                    <a:srgbClr val="000000">
                      <a:alpha val="43137"/>
                    </a:srgbClr>
                  </a:outerShdw>
                </a:effectLst>
                <a:latin typeface="Corbel" panose="020B0503020204020204" pitchFamily="34" charset="0"/>
              </a:rPr>
              <a:t>BACK TO COMPETENCIES</a:t>
            </a:r>
          </a:p>
        </p:txBody>
      </p:sp>
      <p:sp>
        <p:nvSpPr>
          <p:cNvPr id="7" name="TextBox 6">
            <a:hlinkClick r:id="rId8"/>
          </p:cNvPr>
          <p:cNvSpPr txBox="1"/>
          <p:nvPr/>
        </p:nvSpPr>
        <p:spPr>
          <a:xfrm>
            <a:off x="457200" y="1916668"/>
            <a:ext cx="8229600" cy="492443"/>
          </a:xfrm>
          <a:prstGeom prst="rect">
            <a:avLst/>
          </a:prstGeom>
          <a:noFill/>
        </p:spPr>
        <p:txBody>
          <a:bodyPr wrap="square" rtlCol="0">
            <a:spAutoFit/>
          </a:bodyPr>
          <a:lstStyle/>
          <a:p>
            <a:pPr algn="ctr"/>
            <a:r>
              <a:rPr lang="en-US" sz="2600" b="1" dirty="0">
                <a:solidFill>
                  <a:schemeClr val="bg1"/>
                </a:solidFill>
                <a:latin typeface="Corbel" panose="020B0503020204020204" pitchFamily="34" charset="0"/>
              </a:rPr>
              <a:t>CSBS Examiner-in-Charge School</a:t>
            </a:r>
          </a:p>
        </p:txBody>
      </p:sp>
      <p:sp>
        <p:nvSpPr>
          <p:cNvPr id="8" name="TextBox 7"/>
          <p:cNvSpPr txBox="1"/>
          <p:nvPr/>
        </p:nvSpPr>
        <p:spPr>
          <a:xfrm>
            <a:off x="552561" y="4953000"/>
            <a:ext cx="8229600" cy="492443"/>
          </a:xfrm>
          <a:prstGeom prst="rect">
            <a:avLst/>
          </a:prstGeom>
          <a:noFill/>
        </p:spPr>
        <p:txBody>
          <a:bodyPr wrap="square" rtlCol="0">
            <a:spAutoFit/>
          </a:bodyPr>
          <a:lstStyle/>
          <a:p>
            <a:pPr algn="ctr"/>
            <a:r>
              <a:rPr lang="en-US" sz="2600" b="1" dirty="0">
                <a:solidFill>
                  <a:schemeClr val="bg1"/>
                </a:solidFill>
                <a:latin typeface="Corbel" panose="020B0503020204020204" pitchFamily="34" charset="0"/>
              </a:rPr>
              <a:t>FDIC Examination Management School</a:t>
            </a:r>
          </a:p>
        </p:txBody>
      </p:sp>
    </p:spTree>
    <p:extLst>
      <p:ext uri="{BB962C8B-B14F-4D97-AF65-F5344CB8AC3E}">
        <p14:creationId xmlns:p14="http://schemas.microsoft.com/office/powerpoint/2010/main" val="144783879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533400"/>
            <a:ext cx="1005840" cy="45719"/>
          </a:xfrm>
          <a:prstGeom prst="rect">
            <a:avLst/>
          </a:prstGeom>
          <a:solidFill>
            <a:srgbClr val="FF33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andara" panose="020E0502030303020204" pitchFamily="34" charset="0"/>
            </a:endParaRPr>
          </a:p>
        </p:txBody>
      </p:sp>
      <p:sp>
        <p:nvSpPr>
          <p:cNvPr id="3" name="Rectangle 2"/>
          <p:cNvSpPr/>
          <p:nvPr/>
        </p:nvSpPr>
        <p:spPr>
          <a:xfrm>
            <a:off x="1316916" y="533400"/>
            <a:ext cx="1005840" cy="45719"/>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andara" panose="020E0502030303020204" pitchFamily="34" charset="0"/>
            </a:endParaRPr>
          </a:p>
        </p:txBody>
      </p:sp>
      <p:sp>
        <p:nvSpPr>
          <p:cNvPr id="4" name="Rectangle 3"/>
          <p:cNvSpPr/>
          <p:nvPr/>
        </p:nvSpPr>
        <p:spPr>
          <a:xfrm>
            <a:off x="2407020" y="533400"/>
            <a:ext cx="1005840" cy="45719"/>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andara" panose="020E0502030303020204" pitchFamily="34" charset="0"/>
            </a:endParaRPr>
          </a:p>
        </p:txBody>
      </p:sp>
      <p:sp>
        <p:nvSpPr>
          <p:cNvPr id="5" name="Rectangle 4"/>
          <p:cNvSpPr/>
          <p:nvPr/>
        </p:nvSpPr>
        <p:spPr>
          <a:xfrm>
            <a:off x="3505200" y="533400"/>
            <a:ext cx="1005840" cy="45719"/>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andara" panose="020E0502030303020204" pitchFamily="34" charset="0"/>
            </a:endParaRPr>
          </a:p>
        </p:txBody>
      </p:sp>
      <p:sp>
        <p:nvSpPr>
          <p:cNvPr id="6" name="Rectangle 5"/>
          <p:cNvSpPr/>
          <p:nvPr/>
        </p:nvSpPr>
        <p:spPr>
          <a:xfrm>
            <a:off x="4594410" y="533400"/>
            <a:ext cx="1005840" cy="45719"/>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andara" panose="020E0502030303020204" pitchFamily="34" charset="0"/>
            </a:endParaRPr>
          </a:p>
        </p:txBody>
      </p:sp>
      <p:sp>
        <p:nvSpPr>
          <p:cNvPr id="7" name="Rectangle 6"/>
          <p:cNvSpPr/>
          <p:nvPr/>
        </p:nvSpPr>
        <p:spPr>
          <a:xfrm>
            <a:off x="6761178" y="533400"/>
            <a:ext cx="1005840" cy="45719"/>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andara" panose="020E0502030303020204" pitchFamily="34" charset="0"/>
            </a:endParaRPr>
          </a:p>
        </p:txBody>
      </p:sp>
      <p:sp>
        <p:nvSpPr>
          <p:cNvPr id="8" name="Rectangle 7"/>
          <p:cNvSpPr/>
          <p:nvPr/>
        </p:nvSpPr>
        <p:spPr>
          <a:xfrm>
            <a:off x="7837842" y="533400"/>
            <a:ext cx="1005840" cy="45719"/>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andara" panose="020E0502030303020204" pitchFamily="34" charset="0"/>
            </a:endParaRPr>
          </a:p>
        </p:txBody>
      </p:sp>
      <p:sp>
        <p:nvSpPr>
          <p:cNvPr id="9" name="Rectangle 8"/>
          <p:cNvSpPr/>
          <p:nvPr/>
        </p:nvSpPr>
        <p:spPr>
          <a:xfrm>
            <a:off x="5682726" y="533399"/>
            <a:ext cx="1005840" cy="45719"/>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andara" panose="020E0502030303020204" pitchFamily="34" charset="0"/>
            </a:endParaRPr>
          </a:p>
        </p:txBody>
      </p:sp>
      <p:sp>
        <p:nvSpPr>
          <p:cNvPr id="10" name="TextBox 9">
            <a:hlinkClick r:id="rId2" action="ppaction://hlinksldjump"/>
          </p:cNvPr>
          <p:cNvSpPr txBox="1"/>
          <p:nvPr/>
        </p:nvSpPr>
        <p:spPr>
          <a:xfrm>
            <a:off x="234213" y="609600"/>
            <a:ext cx="1005840" cy="533400"/>
          </a:xfrm>
          <a:prstGeom prst="rect">
            <a:avLst/>
          </a:prstGeom>
          <a:noFill/>
        </p:spPr>
        <p:txBody>
          <a:bodyPr wrap="square" lIns="0" tIns="0" rIns="0" bIns="0" rtlCol="0">
            <a:noAutofit/>
          </a:bodyPr>
          <a:lstStyle/>
          <a:p>
            <a:pPr indent="-274320"/>
            <a:r>
              <a:rPr lang="en-US" sz="900" b="1" dirty="0">
                <a:solidFill>
                  <a:srgbClr val="FF3300"/>
                </a:solidFill>
                <a:latin typeface="Myriad Pro Light" panose="020B0403030403020204" pitchFamily="34" charset="0"/>
              </a:rPr>
              <a:t>Your level of experience</a:t>
            </a:r>
          </a:p>
        </p:txBody>
      </p:sp>
      <p:sp>
        <p:nvSpPr>
          <p:cNvPr id="11" name="TextBox 10">
            <a:hlinkClick r:id="rId3" action="ppaction://hlinksldjump"/>
          </p:cNvPr>
          <p:cNvSpPr txBox="1"/>
          <p:nvPr/>
        </p:nvSpPr>
        <p:spPr>
          <a:xfrm>
            <a:off x="1326816" y="609600"/>
            <a:ext cx="1005840" cy="533400"/>
          </a:xfrm>
          <a:prstGeom prst="rect">
            <a:avLst/>
          </a:prstGeom>
          <a:noFill/>
        </p:spPr>
        <p:txBody>
          <a:bodyPr wrap="square" lIns="0" tIns="0" rIns="0" bIns="0" rtlCol="0">
            <a:noAutofit/>
          </a:bodyPr>
          <a:lstStyle/>
          <a:p>
            <a:pPr indent="-274320"/>
            <a:r>
              <a:rPr lang="en-US" sz="900" b="0" dirty="0">
                <a:solidFill>
                  <a:srgbClr val="5F5F5F"/>
                </a:solidFill>
                <a:latin typeface="Myriad Pro Light" panose="020B0403030403020204" pitchFamily="34" charset="0"/>
              </a:rPr>
              <a:t>Proficiency Level</a:t>
            </a:r>
            <a:r>
              <a:rPr lang="en-US" sz="900" b="0" baseline="0" dirty="0">
                <a:solidFill>
                  <a:srgbClr val="5F5F5F"/>
                </a:solidFill>
                <a:latin typeface="Myriad Pro Light" panose="020B0403030403020204" pitchFamily="34" charset="0"/>
              </a:rPr>
              <a:t> for </a:t>
            </a:r>
            <a:r>
              <a:rPr lang="en-US" sz="900" b="0" dirty="0">
                <a:solidFill>
                  <a:srgbClr val="5F5F5F"/>
                </a:solidFill>
                <a:latin typeface="Myriad Pro Light" panose="020B0403030403020204" pitchFamily="34" charset="0"/>
              </a:rPr>
              <a:t>Core Competencies</a:t>
            </a:r>
          </a:p>
        </p:txBody>
      </p:sp>
      <p:sp>
        <p:nvSpPr>
          <p:cNvPr id="12" name="TextBox 11">
            <a:hlinkClick r:id="rId4" action="ppaction://hlinksldjump"/>
          </p:cNvPr>
          <p:cNvSpPr txBox="1"/>
          <p:nvPr/>
        </p:nvSpPr>
        <p:spPr>
          <a:xfrm>
            <a:off x="2419419" y="609600"/>
            <a:ext cx="1005840" cy="533400"/>
          </a:xfrm>
          <a:prstGeom prst="rect">
            <a:avLst/>
          </a:prstGeom>
          <a:noFill/>
        </p:spPr>
        <p:txBody>
          <a:bodyPr wrap="square" lIns="0" tIns="0" rIns="0" bIns="0" rtlCol="0">
            <a:noAutofit/>
          </a:bodyPr>
          <a:lstStyle/>
          <a:p>
            <a:r>
              <a:rPr lang="en-US" sz="900" kern="1200" baseline="0" dirty="0">
                <a:solidFill>
                  <a:srgbClr val="5F5F5F"/>
                </a:solidFill>
                <a:latin typeface="Myriad Pro Light" panose="020B0403030403020204" pitchFamily="34" charset="0"/>
              </a:rPr>
              <a:t>Sample Skills/Tasks required in Year 1</a:t>
            </a:r>
            <a:endParaRPr lang="en-US" sz="900" kern="1200" dirty="0">
              <a:solidFill>
                <a:srgbClr val="5F5F5F"/>
              </a:solidFill>
              <a:latin typeface="Myriad Pro Light" panose="020B0403030403020204" pitchFamily="34" charset="0"/>
            </a:endParaRPr>
          </a:p>
        </p:txBody>
      </p:sp>
      <p:sp>
        <p:nvSpPr>
          <p:cNvPr id="14" name="TextBox 13">
            <a:hlinkClick r:id="rId5" action="ppaction://hlinksldjump"/>
          </p:cNvPr>
          <p:cNvSpPr txBox="1"/>
          <p:nvPr/>
        </p:nvSpPr>
        <p:spPr>
          <a:xfrm>
            <a:off x="7848600" y="685800"/>
            <a:ext cx="1005840" cy="533400"/>
          </a:xfrm>
          <a:prstGeom prst="rect">
            <a:avLst/>
          </a:prstGeom>
          <a:noFill/>
        </p:spPr>
        <p:txBody>
          <a:bodyPr wrap="square" lIns="0" tIns="0" rIns="0" bIns="0" rtlCol="0">
            <a:noAutofit/>
          </a:bodyPr>
          <a:lstStyle/>
          <a:p>
            <a:pPr marL="0" lvl="1"/>
            <a:r>
              <a:rPr lang="en-US" sz="900" kern="1200" baseline="0" dirty="0">
                <a:solidFill>
                  <a:srgbClr val="5F5F5F"/>
                </a:solidFill>
                <a:latin typeface="Myriad Pro Light" panose="020B0403030403020204" pitchFamily="34" charset="0"/>
              </a:rPr>
              <a:t>Certification Options</a:t>
            </a:r>
            <a:endParaRPr lang="en-US" sz="900" kern="1200" dirty="0">
              <a:solidFill>
                <a:srgbClr val="5F5F5F"/>
              </a:solidFill>
              <a:latin typeface="Myriad Pro Light" panose="020B0403030403020204" pitchFamily="34" charset="0"/>
            </a:endParaRPr>
          </a:p>
        </p:txBody>
      </p:sp>
      <p:sp>
        <p:nvSpPr>
          <p:cNvPr id="15" name="TextBox 14">
            <a:hlinkClick r:id="rId4" action="ppaction://hlinksldjump"/>
          </p:cNvPr>
          <p:cNvSpPr txBox="1"/>
          <p:nvPr/>
        </p:nvSpPr>
        <p:spPr>
          <a:xfrm>
            <a:off x="4593516" y="609600"/>
            <a:ext cx="1005840" cy="533400"/>
          </a:xfrm>
          <a:prstGeom prst="rect">
            <a:avLst/>
          </a:prstGeom>
          <a:noFill/>
        </p:spPr>
        <p:txBody>
          <a:bodyPr wrap="square" lIns="0" tIns="0" rIns="0" bIns="0" rtlCol="0">
            <a:noAutofit/>
          </a:bodyPr>
          <a:lstStyle/>
          <a:p>
            <a:pPr marL="0" marR="0" lvl="0" indent="-274320" algn="l" defTabSz="914400" rtl="0" eaLnBrk="1" fontAlgn="auto" latinLnBrk="0" hangingPunct="1">
              <a:lnSpc>
                <a:spcPct val="100000"/>
              </a:lnSpc>
              <a:spcBef>
                <a:spcPts val="0"/>
              </a:spcBef>
              <a:spcAft>
                <a:spcPts val="0"/>
              </a:spcAft>
              <a:buClrTx/>
              <a:buSzTx/>
              <a:buFontTx/>
              <a:buNone/>
              <a:tabLst/>
              <a:defRPr/>
            </a:pPr>
            <a:r>
              <a:rPr lang="en-US" sz="900" kern="1200" baseline="0" dirty="0">
                <a:solidFill>
                  <a:srgbClr val="5F5F5F"/>
                </a:solidFill>
                <a:latin typeface="Myriad Pro Light" panose="020B0403030403020204" pitchFamily="34" charset="0"/>
              </a:rPr>
              <a:t>CE/Other Training Options</a:t>
            </a:r>
            <a:endParaRPr lang="en-US" sz="900" kern="1200" dirty="0">
              <a:solidFill>
                <a:srgbClr val="5F5F5F"/>
              </a:solidFill>
              <a:latin typeface="Myriad Pro Light" panose="020B0403030403020204" pitchFamily="34" charset="0"/>
            </a:endParaRPr>
          </a:p>
        </p:txBody>
      </p:sp>
      <p:sp>
        <p:nvSpPr>
          <p:cNvPr id="16" name="TextBox 15">
            <a:hlinkClick r:id="rId6" action="ppaction://hlinksldjump"/>
          </p:cNvPr>
          <p:cNvSpPr txBox="1"/>
          <p:nvPr/>
        </p:nvSpPr>
        <p:spPr>
          <a:xfrm>
            <a:off x="5681832" y="609600"/>
            <a:ext cx="1005840" cy="533400"/>
          </a:xfrm>
          <a:prstGeom prst="rect">
            <a:avLst/>
          </a:prstGeom>
          <a:noFill/>
        </p:spPr>
        <p:txBody>
          <a:bodyPr wrap="square" lIns="0" tIns="0" rIns="0" bIns="0" rtlCol="0">
            <a:noAutofit/>
          </a:bodyPr>
          <a:lstStyle/>
          <a:p>
            <a:pPr marL="0" marR="0" indent="-274320" algn="l" defTabSz="914400" rtl="0" eaLnBrk="1" fontAlgn="auto" latinLnBrk="0" hangingPunct="1">
              <a:lnSpc>
                <a:spcPct val="100000"/>
              </a:lnSpc>
              <a:spcBef>
                <a:spcPts val="0"/>
              </a:spcBef>
              <a:spcAft>
                <a:spcPts val="0"/>
              </a:spcAft>
              <a:buClrTx/>
              <a:buSzTx/>
              <a:buFontTx/>
              <a:buNone/>
              <a:tabLst/>
              <a:defRPr/>
            </a:pPr>
            <a:r>
              <a:rPr lang="en-US" sz="900" kern="1200" baseline="0" dirty="0">
                <a:solidFill>
                  <a:srgbClr val="5F5F5F"/>
                </a:solidFill>
                <a:latin typeface="Myriad Pro Light" panose="020B0403030403020204" pitchFamily="34" charset="0"/>
              </a:rPr>
              <a:t>Schedule Training (CSBS)</a:t>
            </a:r>
            <a:endParaRPr lang="en-US" sz="900" kern="1200" dirty="0">
              <a:solidFill>
                <a:srgbClr val="5F5F5F"/>
              </a:solidFill>
              <a:latin typeface="Myriad Pro Light" panose="020B0403030403020204" pitchFamily="34" charset="0"/>
            </a:endParaRPr>
          </a:p>
        </p:txBody>
      </p:sp>
      <p:sp>
        <p:nvSpPr>
          <p:cNvPr id="17" name="TextBox 16">
            <a:hlinkClick r:id="rId7" action="ppaction://hlinksldjump"/>
          </p:cNvPr>
          <p:cNvSpPr txBox="1"/>
          <p:nvPr/>
        </p:nvSpPr>
        <p:spPr>
          <a:xfrm>
            <a:off x="6771042" y="609600"/>
            <a:ext cx="1005840" cy="533400"/>
          </a:xfrm>
          <a:prstGeom prst="rect">
            <a:avLst/>
          </a:prstGeom>
          <a:noFill/>
        </p:spPr>
        <p:txBody>
          <a:bodyPr wrap="square" lIns="0" tIns="0" rIns="0" bIns="0" rtlCol="0">
            <a:noAutofit/>
          </a:bodyPr>
          <a:lstStyle/>
          <a:p>
            <a:pPr marL="0" marR="0" indent="-274320" algn="l" defTabSz="914400" rtl="0" eaLnBrk="1" fontAlgn="auto" latinLnBrk="0" hangingPunct="1">
              <a:lnSpc>
                <a:spcPct val="100000"/>
              </a:lnSpc>
              <a:spcBef>
                <a:spcPts val="0"/>
              </a:spcBef>
              <a:spcAft>
                <a:spcPts val="0"/>
              </a:spcAft>
              <a:buClrTx/>
              <a:buSzTx/>
              <a:buFontTx/>
              <a:buNone/>
              <a:tabLst/>
              <a:defRPr/>
            </a:pPr>
            <a:r>
              <a:rPr lang="en-US" sz="900" kern="1200" baseline="0" dirty="0">
                <a:solidFill>
                  <a:srgbClr val="5F5F5F"/>
                </a:solidFill>
                <a:latin typeface="Myriad Pro Light" panose="020B0403030403020204" pitchFamily="34" charset="0"/>
              </a:rPr>
              <a:t>Schedule Training (All Others)</a:t>
            </a:r>
            <a:endParaRPr lang="en-US" sz="900" kern="1200" dirty="0">
              <a:solidFill>
                <a:srgbClr val="5F5F5F"/>
              </a:solidFill>
              <a:latin typeface="Myriad Pro Light" panose="020B0403030403020204" pitchFamily="34" charset="0"/>
            </a:endParaRPr>
          </a:p>
        </p:txBody>
      </p:sp>
      <p:sp>
        <p:nvSpPr>
          <p:cNvPr id="18" name="Rectangle 17">
            <a:hlinkClick r:id="rId5" action="ppaction://hlinksldjump"/>
          </p:cNvPr>
          <p:cNvSpPr/>
          <p:nvPr/>
        </p:nvSpPr>
        <p:spPr>
          <a:xfrm>
            <a:off x="7763880" y="632460"/>
            <a:ext cx="1168998" cy="2286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lvl="1"/>
            <a:r>
              <a:rPr lang="en-US" sz="900" dirty="0">
                <a:solidFill>
                  <a:srgbClr val="5F5F5F"/>
                </a:solidFill>
                <a:latin typeface="Myriad Pro Light" panose="020B0403030403020204" pitchFamily="34" charset="0"/>
              </a:rPr>
              <a:t>Certification</a:t>
            </a:r>
          </a:p>
          <a:p>
            <a:endParaRPr lang="en-US" sz="900" dirty="0">
              <a:solidFill>
                <a:srgbClr val="5F5F5F"/>
              </a:solidFill>
              <a:latin typeface="Myriad Pro Light" panose="020B0403030403020204" pitchFamily="34" charset="0"/>
            </a:endParaRPr>
          </a:p>
        </p:txBody>
      </p:sp>
      <p:sp>
        <p:nvSpPr>
          <p:cNvPr id="19" name="Rectangle 18">
            <a:hlinkClick r:id="rId7" action="ppaction://hlinksldjump"/>
          </p:cNvPr>
          <p:cNvSpPr/>
          <p:nvPr/>
        </p:nvSpPr>
        <p:spPr>
          <a:xfrm>
            <a:off x="6692598" y="590550"/>
            <a:ext cx="1076664" cy="2971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900" dirty="0">
                <a:solidFill>
                  <a:srgbClr val="5F5F5F"/>
                </a:solidFill>
                <a:latin typeface="Candara" panose="020E0502030303020204" pitchFamily="34" charset="0"/>
              </a:rPr>
              <a:t>Schedule Training (All Others)</a:t>
            </a:r>
          </a:p>
        </p:txBody>
      </p:sp>
      <p:sp>
        <p:nvSpPr>
          <p:cNvPr id="20" name="Rectangle 19">
            <a:hlinkClick r:id="rId6" action="ppaction://hlinksldjump"/>
          </p:cNvPr>
          <p:cNvSpPr/>
          <p:nvPr/>
        </p:nvSpPr>
        <p:spPr>
          <a:xfrm>
            <a:off x="5596890" y="609600"/>
            <a:ext cx="1089210" cy="2667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900" dirty="0">
                <a:solidFill>
                  <a:srgbClr val="5F5F5F"/>
                </a:solidFill>
                <a:latin typeface="Myriad Pro Light" panose="020B0403030403020204" pitchFamily="34" charset="0"/>
              </a:rPr>
              <a:t>Schedule CSBS Training</a:t>
            </a:r>
          </a:p>
        </p:txBody>
      </p:sp>
      <p:sp>
        <p:nvSpPr>
          <p:cNvPr id="21" name="Rectangle 20">
            <a:hlinkClick r:id="rId4" action="ppaction://hlinksldjump"/>
          </p:cNvPr>
          <p:cNvSpPr/>
          <p:nvPr/>
        </p:nvSpPr>
        <p:spPr>
          <a:xfrm>
            <a:off x="4511040" y="609600"/>
            <a:ext cx="1089210" cy="2667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900" dirty="0">
                <a:solidFill>
                  <a:srgbClr val="5F5F5F"/>
                </a:solidFill>
                <a:latin typeface="Myriad Pro Light" panose="020B0403030403020204" pitchFamily="34" charset="0"/>
              </a:rPr>
              <a:t>CE/Other Training Options</a:t>
            </a:r>
          </a:p>
        </p:txBody>
      </p:sp>
      <p:sp>
        <p:nvSpPr>
          <p:cNvPr id="24" name="Rectangle 23">
            <a:hlinkClick r:id="rId8" action="ppaction://hlinksldjump"/>
          </p:cNvPr>
          <p:cNvSpPr/>
          <p:nvPr/>
        </p:nvSpPr>
        <p:spPr>
          <a:xfrm>
            <a:off x="2332656" y="590549"/>
            <a:ext cx="1080204" cy="30861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900" dirty="0">
                <a:solidFill>
                  <a:srgbClr val="5F5F5F"/>
                </a:solidFill>
                <a:latin typeface="Candara" panose="020E0502030303020204" pitchFamily="34" charset="0"/>
              </a:rPr>
              <a:t>Skills/Tasks </a:t>
            </a:r>
            <a:r>
              <a:rPr lang="en-US" sz="900" dirty="0" err="1">
                <a:solidFill>
                  <a:srgbClr val="5F5F5F"/>
                </a:solidFill>
                <a:latin typeface="Candara" panose="020E0502030303020204" pitchFamily="34" charset="0"/>
              </a:rPr>
              <a:t>req’d</a:t>
            </a:r>
            <a:r>
              <a:rPr lang="en-US" sz="900" dirty="0">
                <a:solidFill>
                  <a:srgbClr val="5F5F5F"/>
                </a:solidFill>
                <a:latin typeface="Candara" panose="020E0502030303020204" pitchFamily="34" charset="0"/>
              </a:rPr>
              <a:t> Years 3-5</a:t>
            </a:r>
          </a:p>
        </p:txBody>
      </p:sp>
      <p:sp>
        <p:nvSpPr>
          <p:cNvPr id="25" name="Rectangle 24">
            <a:hlinkClick r:id="rId9" action="ppaction://hlinksldjump"/>
          </p:cNvPr>
          <p:cNvSpPr/>
          <p:nvPr/>
        </p:nvSpPr>
        <p:spPr>
          <a:xfrm>
            <a:off x="1234440" y="598170"/>
            <a:ext cx="1172580" cy="28575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900" b="0" dirty="0">
                <a:solidFill>
                  <a:srgbClr val="5F5F5F"/>
                </a:solidFill>
                <a:latin typeface="Candara" panose="020E0502030303020204" pitchFamily="34" charset="0"/>
              </a:rPr>
              <a:t>Your level of proficiency</a:t>
            </a:r>
          </a:p>
        </p:txBody>
      </p:sp>
      <p:sp>
        <p:nvSpPr>
          <p:cNvPr id="27" name="TextBox 26"/>
          <p:cNvSpPr txBox="1"/>
          <p:nvPr/>
        </p:nvSpPr>
        <p:spPr>
          <a:xfrm>
            <a:off x="457200" y="1371600"/>
            <a:ext cx="6457500" cy="707886"/>
          </a:xfrm>
          <a:prstGeom prst="rect">
            <a:avLst/>
          </a:prstGeom>
          <a:noFill/>
        </p:spPr>
        <p:txBody>
          <a:bodyPr wrap="square" rtlCol="0">
            <a:spAutoFit/>
          </a:bodyPr>
          <a:lstStyle/>
          <a:p>
            <a:r>
              <a:rPr lang="en-US" sz="2000" b="1" i="1" dirty="0">
                <a:solidFill>
                  <a:srgbClr val="333333"/>
                </a:solidFill>
                <a:latin typeface="Corbel" panose="020B0503020204020204" pitchFamily="34" charset="0"/>
                <a:ea typeface="Open Sans Semibold" panose="020B0706030804020204" pitchFamily="34" charset="0"/>
                <a:cs typeface="Open Sans Semibold" panose="020B0706030804020204" pitchFamily="34" charset="0"/>
              </a:rPr>
              <a:t>If you have…</a:t>
            </a:r>
          </a:p>
          <a:p>
            <a:pPr marL="742950" indent="-285750">
              <a:buFont typeface="Arial" panose="020B0604020202020204" pitchFamily="34" charset="0"/>
              <a:buChar char="•"/>
            </a:pPr>
            <a:r>
              <a:rPr lang="en-US" sz="2000" dirty="0">
                <a:solidFill>
                  <a:srgbClr val="333333"/>
                </a:solidFill>
                <a:latin typeface="Corbel" panose="020B0503020204020204" pitchFamily="34" charset="0"/>
                <a:ea typeface="Open Sans Semibold" panose="020B0706030804020204" pitchFamily="34" charset="0"/>
                <a:cs typeface="Open Sans Semibold" panose="020B0706030804020204" pitchFamily="34" charset="0"/>
              </a:rPr>
              <a:t>Three-five years of service as a bank examiner</a:t>
            </a:r>
          </a:p>
        </p:txBody>
      </p:sp>
      <p:sp>
        <p:nvSpPr>
          <p:cNvPr id="28" name="TextBox 27"/>
          <p:cNvSpPr txBox="1"/>
          <p:nvPr/>
        </p:nvSpPr>
        <p:spPr>
          <a:xfrm>
            <a:off x="457200" y="2209800"/>
            <a:ext cx="7162800" cy="1631216"/>
          </a:xfrm>
          <a:prstGeom prst="rect">
            <a:avLst/>
          </a:prstGeom>
          <a:noFill/>
        </p:spPr>
        <p:txBody>
          <a:bodyPr wrap="square" rtlCol="0">
            <a:spAutoFit/>
          </a:bodyPr>
          <a:lstStyle/>
          <a:p>
            <a:r>
              <a:rPr lang="en-US" sz="2000" b="1" i="1" dirty="0">
                <a:solidFill>
                  <a:srgbClr val="333333"/>
                </a:solidFill>
                <a:latin typeface="Corbel" panose="020B0503020204020204" pitchFamily="34" charset="0"/>
                <a:ea typeface="Open Sans Semibold" panose="020B0706030804020204" pitchFamily="34" charset="0"/>
                <a:cs typeface="Open Sans Semibold" panose="020B0706030804020204" pitchFamily="34" charset="0"/>
              </a:rPr>
              <a:t>And you would like to…</a:t>
            </a:r>
          </a:p>
          <a:p>
            <a:pPr marL="742950" indent="-285750">
              <a:buFont typeface="Arial" panose="020B0604020202020204" pitchFamily="34" charset="0"/>
              <a:buChar char="•"/>
            </a:pPr>
            <a:r>
              <a:rPr lang="en-US" sz="2000" dirty="0">
                <a:solidFill>
                  <a:srgbClr val="333333"/>
                </a:solidFill>
                <a:latin typeface="Corbel" panose="020B0503020204020204" pitchFamily="34" charset="0"/>
                <a:ea typeface="Open Sans Semibold" panose="020B0706030804020204" pitchFamily="34" charset="0"/>
                <a:cs typeface="Open Sans Semibold" panose="020B0706030804020204" pitchFamily="34" charset="0"/>
              </a:rPr>
              <a:t>Increase your OTJ experience to include EIC activities</a:t>
            </a:r>
          </a:p>
          <a:p>
            <a:pPr marL="742950" indent="-285750">
              <a:buFont typeface="Arial" panose="020B0604020202020204" pitchFamily="34" charset="0"/>
              <a:buChar char="•"/>
            </a:pPr>
            <a:r>
              <a:rPr lang="en-US" sz="2000" dirty="0">
                <a:solidFill>
                  <a:srgbClr val="333333"/>
                </a:solidFill>
                <a:latin typeface="Corbel" panose="020B0503020204020204" pitchFamily="34" charset="0"/>
                <a:ea typeface="Open Sans Semibold" panose="020B0706030804020204" pitchFamily="34" charset="0"/>
                <a:cs typeface="Open Sans Semibold" panose="020B0706030804020204" pitchFamily="34" charset="0"/>
              </a:rPr>
              <a:t>Expand your knowledge of bank regulation to lending activities</a:t>
            </a:r>
          </a:p>
          <a:p>
            <a:pPr marL="742950" indent="-285750">
              <a:buFont typeface="Arial" panose="020B0604020202020204" pitchFamily="34" charset="0"/>
              <a:buChar char="•"/>
            </a:pPr>
            <a:r>
              <a:rPr lang="en-US" sz="2000" dirty="0">
                <a:solidFill>
                  <a:srgbClr val="333333"/>
                </a:solidFill>
                <a:latin typeface="Corbel" panose="020B0503020204020204" pitchFamily="34" charset="0"/>
                <a:ea typeface="Open Sans Semibold" panose="020B0706030804020204" pitchFamily="34" charset="0"/>
                <a:cs typeface="Open Sans Semibold" panose="020B0706030804020204" pitchFamily="34" charset="0"/>
              </a:rPr>
              <a:t>Enhance your professional standing in the regulatory ranks</a:t>
            </a:r>
          </a:p>
        </p:txBody>
      </p:sp>
      <p:sp>
        <p:nvSpPr>
          <p:cNvPr id="29" name="TextBox 28"/>
          <p:cNvSpPr txBox="1"/>
          <p:nvPr/>
        </p:nvSpPr>
        <p:spPr>
          <a:xfrm>
            <a:off x="457200" y="3825775"/>
            <a:ext cx="7848600" cy="1323439"/>
          </a:xfrm>
          <a:prstGeom prst="rect">
            <a:avLst/>
          </a:prstGeom>
          <a:noFill/>
        </p:spPr>
        <p:txBody>
          <a:bodyPr wrap="square" rtlCol="0">
            <a:spAutoFit/>
          </a:bodyPr>
          <a:lstStyle/>
          <a:p>
            <a:r>
              <a:rPr lang="en-US" sz="2000" b="1" i="1" dirty="0">
                <a:solidFill>
                  <a:srgbClr val="333333"/>
                </a:solidFill>
                <a:latin typeface="Corbel" panose="020B0503020204020204" pitchFamily="34" charset="0"/>
                <a:ea typeface="Open Sans Semibold" panose="020B0706030804020204" pitchFamily="34" charset="0"/>
                <a:cs typeface="Open Sans Semibold" panose="020B0706030804020204" pitchFamily="34" charset="0"/>
              </a:rPr>
              <a:t>And your goal is…</a:t>
            </a:r>
          </a:p>
          <a:p>
            <a:pPr marL="742950" indent="-285750">
              <a:buFont typeface="Arial" panose="020B0604020202020204" pitchFamily="34" charset="0"/>
              <a:buChar char="•"/>
            </a:pPr>
            <a:r>
              <a:rPr lang="en-US" sz="2000" dirty="0">
                <a:solidFill>
                  <a:srgbClr val="333333"/>
                </a:solidFill>
                <a:latin typeface="Corbel" panose="020B0503020204020204" pitchFamily="34" charset="0"/>
                <a:ea typeface="Open Sans Semibold" panose="020B0706030804020204" pitchFamily="34" charset="0"/>
                <a:cs typeface="Open Sans Semibold" panose="020B0706030804020204" pitchFamily="34" charset="0"/>
              </a:rPr>
              <a:t>Promotion to the next level within your agency</a:t>
            </a:r>
          </a:p>
          <a:p>
            <a:pPr marL="742950" indent="-285750">
              <a:buFont typeface="Arial" panose="020B0604020202020204" pitchFamily="34" charset="0"/>
              <a:buChar char="•"/>
            </a:pPr>
            <a:r>
              <a:rPr lang="en-US" sz="2000" dirty="0">
                <a:solidFill>
                  <a:srgbClr val="333333"/>
                </a:solidFill>
                <a:latin typeface="Corbel" panose="020B0503020204020204" pitchFamily="34" charset="0"/>
                <a:ea typeface="Open Sans Semibold" panose="020B0706030804020204" pitchFamily="34" charset="0"/>
                <a:cs typeface="Open Sans Semibold" panose="020B0706030804020204" pitchFamily="34" charset="0"/>
              </a:rPr>
              <a:t>Professional development</a:t>
            </a:r>
          </a:p>
          <a:p>
            <a:pPr marL="742950" indent="-285750">
              <a:buFont typeface="Arial" panose="020B0604020202020204" pitchFamily="34" charset="0"/>
              <a:buChar char="•"/>
            </a:pPr>
            <a:r>
              <a:rPr lang="en-US" sz="2000" dirty="0">
                <a:solidFill>
                  <a:srgbClr val="333333"/>
                </a:solidFill>
                <a:latin typeface="Corbel" panose="020B0503020204020204" pitchFamily="34" charset="0"/>
                <a:ea typeface="Open Sans Semibold" panose="020B0706030804020204" pitchFamily="34" charset="0"/>
                <a:cs typeface="Open Sans Semibold" panose="020B0706030804020204" pitchFamily="34" charset="0"/>
              </a:rPr>
              <a:t>Certification or upgrade to your existing certification</a:t>
            </a:r>
          </a:p>
        </p:txBody>
      </p:sp>
      <p:sp>
        <p:nvSpPr>
          <p:cNvPr id="32" name="TextBox 31"/>
          <p:cNvSpPr txBox="1"/>
          <p:nvPr/>
        </p:nvSpPr>
        <p:spPr>
          <a:xfrm>
            <a:off x="3094620" y="5401270"/>
            <a:ext cx="5744580" cy="1015663"/>
          </a:xfrm>
          <a:prstGeom prst="rect">
            <a:avLst/>
          </a:prstGeom>
          <a:noFill/>
        </p:spPr>
        <p:txBody>
          <a:bodyPr wrap="square" rtlCol="0">
            <a:spAutoFit/>
          </a:bodyPr>
          <a:lstStyle/>
          <a:p>
            <a:r>
              <a:rPr lang="en-US" sz="2000" dirty="0">
                <a:solidFill>
                  <a:srgbClr val="333333"/>
                </a:solidFill>
                <a:latin typeface="Corbel" panose="020B0503020204020204" pitchFamily="34" charset="0"/>
                <a:ea typeface="Open Sans Semibold" panose="020B0706030804020204" pitchFamily="34" charset="0"/>
                <a:cs typeface="Open Sans Semibold" panose="020B0706030804020204" pitchFamily="34" charset="0"/>
              </a:rPr>
              <a:t>…you are at the right level. Click the navigation tabs above to discover the steps you need to take to reach your training and development goals.</a:t>
            </a:r>
          </a:p>
        </p:txBody>
      </p:sp>
      <p:sp>
        <p:nvSpPr>
          <p:cNvPr id="30" name="TextBox 29">
            <a:hlinkClick r:id="rId3" action="ppaction://hlinksldjump"/>
          </p:cNvPr>
          <p:cNvSpPr txBox="1"/>
          <p:nvPr/>
        </p:nvSpPr>
        <p:spPr>
          <a:xfrm>
            <a:off x="3522780" y="609600"/>
            <a:ext cx="1005840" cy="533400"/>
          </a:xfrm>
          <a:prstGeom prst="rect">
            <a:avLst/>
          </a:prstGeom>
          <a:noFill/>
        </p:spPr>
        <p:txBody>
          <a:bodyPr wrap="square" lIns="0" tIns="0" rIns="0" bIns="0" rtlCol="0">
            <a:noAutofit/>
          </a:bodyPr>
          <a:lstStyle/>
          <a:p>
            <a:pPr marL="0" marR="0" indent="-274320" algn="l" defTabSz="914400" rtl="0" eaLnBrk="1" fontAlgn="auto" latinLnBrk="0" hangingPunct="1">
              <a:lnSpc>
                <a:spcPct val="100000"/>
              </a:lnSpc>
              <a:spcBef>
                <a:spcPts val="0"/>
              </a:spcBef>
              <a:spcAft>
                <a:spcPts val="0"/>
              </a:spcAft>
              <a:buClrTx/>
              <a:buSzTx/>
              <a:buFontTx/>
              <a:buNone/>
              <a:tabLst/>
              <a:defRPr/>
            </a:pPr>
            <a:r>
              <a:rPr lang="en-US" sz="900" kern="1200" baseline="0" dirty="0">
                <a:solidFill>
                  <a:srgbClr val="5F5F5F"/>
                </a:solidFill>
                <a:latin typeface="Myriad Pro Light" panose="020B0403030403020204" pitchFamily="34" charset="0"/>
              </a:rPr>
              <a:t>Training required to reach next level</a:t>
            </a:r>
            <a:endParaRPr lang="en-US" sz="900" kern="1200" dirty="0">
              <a:solidFill>
                <a:srgbClr val="5F5F5F"/>
              </a:solidFill>
              <a:latin typeface="Myriad Pro Light" panose="020B0403030403020204" pitchFamily="34" charset="0"/>
            </a:endParaRPr>
          </a:p>
        </p:txBody>
      </p:sp>
      <p:sp>
        <p:nvSpPr>
          <p:cNvPr id="31" name="TextBox 30"/>
          <p:cNvSpPr txBox="1"/>
          <p:nvPr/>
        </p:nvSpPr>
        <p:spPr>
          <a:xfrm>
            <a:off x="120126" y="0"/>
            <a:ext cx="7717716" cy="553998"/>
          </a:xfrm>
          <a:prstGeom prst="rect">
            <a:avLst/>
          </a:prstGeom>
          <a:noFill/>
        </p:spPr>
        <p:txBody>
          <a:bodyPr wrap="square" rtlCol="0">
            <a:spAutoFit/>
          </a:bodyPr>
          <a:lstStyle/>
          <a:p>
            <a:r>
              <a:rPr lang="en-US" sz="1500" b="1" dirty="0">
                <a:solidFill>
                  <a:srgbClr val="1C2674"/>
                </a:solidFill>
                <a:latin typeface="Corbel" panose="020B0503020204020204" pitchFamily="34" charset="0"/>
                <a:cs typeface="Arial" panose="020B0604020202020204" pitchFamily="34" charset="0"/>
              </a:rPr>
              <a:t>3.0: Bank Examinations Specialist  (Senior) / Bank Senior Examiner / Financial Institutions</a:t>
            </a:r>
            <a:r>
              <a:rPr lang="en-US" sz="1500" b="1" baseline="0" dirty="0">
                <a:solidFill>
                  <a:srgbClr val="1C2674"/>
                </a:solidFill>
                <a:latin typeface="Corbel" panose="020B0503020204020204" pitchFamily="34" charset="0"/>
                <a:cs typeface="Arial" panose="020B0604020202020204" pitchFamily="34" charset="0"/>
              </a:rPr>
              <a:t> Examiner I / Bank Examiner  III / Senior Assistant Examiner / Financial Examiner IV-VIII</a:t>
            </a:r>
            <a:endParaRPr lang="en-US" sz="1500" b="1" dirty="0">
              <a:solidFill>
                <a:srgbClr val="1C2674"/>
              </a:solidFill>
              <a:latin typeface="Corbel" panose="020B0503020204020204" pitchFamily="34" charset="0"/>
              <a:cs typeface="Arial" panose="020B0604020202020204" pitchFamily="34" charset="0"/>
            </a:endParaRPr>
          </a:p>
        </p:txBody>
      </p:sp>
    </p:spTree>
    <p:extLst>
      <p:ext uri="{BB962C8B-B14F-4D97-AF65-F5344CB8AC3E}">
        <p14:creationId xmlns:p14="http://schemas.microsoft.com/office/powerpoint/2010/main" val="381369965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28600" y="533400"/>
            <a:ext cx="1005840" cy="45719"/>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Myriad Pro Light" panose="020B0403030403020204" pitchFamily="34" charset="0"/>
            </a:endParaRPr>
          </a:p>
        </p:txBody>
      </p:sp>
      <p:sp>
        <p:nvSpPr>
          <p:cNvPr id="5" name="Rectangle 4"/>
          <p:cNvSpPr/>
          <p:nvPr/>
        </p:nvSpPr>
        <p:spPr>
          <a:xfrm>
            <a:off x="1316916" y="533400"/>
            <a:ext cx="1005840" cy="45719"/>
          </a:xfrm>
          <a:prstGeom prst="rect">
            <a:avLst/>
          </a:prstGeom>
          <a:solidFill>
            <a:srgbClr val="FF33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Myriad Pro Light" panose="020B0403030403020204" pitchFamily="34" charset="0"/>
            </a:endParaRPr>
          </a:p>
        </p:txBody>
      </p:sp>
      <p:sp>
        <p:nvSpPr>
          <p:cNvPr id="6" name="Rectangle 5"/>
          <p:cNvSpPr/>
          <p:nvPr/>
        </p:nvSpPr>
        <p:spPr>
          <a:xfrm>
            <a:off x="2407020" y="533400"/>
            <a:ext cx="1005840" cy="45719"/>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Myriad Pro Light" panose="020B0403030403020204" pitchFamily="34" charset="0"/>
            </a:endParaRPr>
          </a:p>
        </p:txBody>
      </p:sp>
      <p:sp>
        <p:nvSpPr>
          <p:cNvPr id="7" name="Rectangle 6"/>
          <p:cNvSpPr/>
          <p:nvPr/>
        </p:nvSpPr>
        <p:spPr>
          <a:xfrm>
            <a:off x="3505200" y="533400"/>
            <a:ext cx="1005840" cy="45719"/>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Myriad Pro Light" panose="020B0403030403020204" pitchFamily="34" charset="0"/>
            </a:endParaRPr>
          </a:p>
        </p:txBody>
      </p:sp>
      <p:sp>
        <p:nvSpPr>
          <p:cNvPr id="8" name="Rectangle 7"/>
          <p:cNvSpPr/>
          <p:nvPr/>
        </p:nvSpPr>
        <p:spPr>
          <a:xfrm>
            <a:off x="4594410" y="533400"/>
            <a:ext cx="1005840" cy="45719"/>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Myriad Pro Light" panose="020B0403030403020204" pitchFamily="34" charset="0"/>
            </a:endParaRPr>
          </a:p>
        </p:txBody>
      </p:sp>
      <p:sp>
        <p:nvSpPr>
          <p:cNvPr id="9" name="Rectangle 8"/>
          <p:cNvSpPr/>
          <p:nvPr/>
        </p:nvSpPr>
        <p:spPr>
          <a:xfrm>
            <a:off x="6761178" y="533400"/>
            <a:ext cx="1005840" cy="45719"/>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Myriad Pro Light" panose="020B0403030403020204" pitchFamily="34" charset="0"/>
            </a:endParaRPr>
          </a:p>
        </p:txBody>
      </p:sp>
      <p:sp>
        <p:nvSpPr>
          <p:cNvPr id="10" name="Rectangle 9"/>
          <p:cNvSpPr/>
          <p:nvPr/>
        </p:nvSpPr>
        <p:spPr>
          <a:xfrm>
            <a:off x="7837842" y="533400"/>
            <a:ext cx="1005840" cy="45719"/>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Myriad Pro Light" panose="020B0403030403020204" pitchFamily="34" charset="0"/>
            </a:endParaRPr>
          </a:p>
        </p:txBody>
      </p:sp>
      <p:sp>
        <p:nvSpPr>
          <p:cNvPr id="11" name="Rectangle 10"/>
          <p:cNvSpPr/>
          <p:nvPr/>
        </p:nvSpPr>
        <p:spPr>
          <a:xfrm>
            <a:off x="5682726" y="533399"/>
            <a:ext cx="1005840" cy="45719"/>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xtBox 11"/>
          <p:cNvSpPr txBox="1"/>
          <p:nvPr/>
        </p:nvSpPr>
        <p:spPr>
          <a:xfrm>
            <a:off x="234213" y="609600"/>
            <a:ext cx="1005840" cy="533400"/>
          </a:xfrm>
          <a:prstGeom prst="rect">
            <a:avLst/>
          </a:prstGeom>
          <a:noFill/>
        </p:spPr>
        <p:txBody>
          <a:bodyPr wrap="square" lIns="0" tIns="0" rIns="0" bIns="0" rtlCol="0">
            <a:noAutofit/>
          </a:bodyPr>
          <a:lstStyle/>
          <a:p>
            <a:pPr indent="-274320"/>
            <a:r>
              <a:rPr lang="en-US" sz="900" dirty="0">
                <a:latin typeface="Myriad Pro Light" panose="020B0403030403020204" pitchFamily="34" charset="0"/>
              </a:rPr>
              <a:t>On-the-job experience   </a:t>
            </a:r>
          </a:p>
        </p:txBody>
      </p:sp>
      <p:sp>
        <p:nvSpPr>
          <p:cNvPr id="13" name="TextBox 12">
            <a:hlinkClick r:id="rId2" action="ppaction://hlinksldjump"/>
          </p:cNvPr>
          <p:cNvSpPr txBox="1"/>
          <p:nvPr/>
        </p:nvSpPr>
        <p:spPr>
          <a:xfrm>
            <a:off x="1326816" y="609600"/>
            <a:ext cx="1005840" cy="533400"/>
          </a:xfrm>
          <a:prstGeom prst="rect">
            <a:avLst/>
          </a:prstGeom>
          <a:noFill/>
        </p:spPr>
        <p:txBody>
          <a:bodyPr wrap="square" lIns="0" tIns="0" rIns="0" bIns="0" rtlCol="0">
            <a:noAutofit/>
          </a:bodyPr>
          <a:lstStyle/>
          <a:p>
            <a:r>
              <a:rPr lang="en-US" sz="900" b="1" dirty="0">
                <a:solidFill>
                  <a:srgbClr val="FF3300"/>
                </a:solidFill>
                <a:latin typeface="Myriad Pro Light" panose="020B0403030403020204" pitchFamily="34" charset="0"/>
              </a:rPr>
              <a:t>Your level of proficiency</a:t>
            </a:r>
          </a:p>
        </p:txBody>
      </p:sp>
      <p:sp>
        <p:nvSpPr>
          <p:cNvPr id="14" name="TextBox 13">
            <a:hlinkClick r:id="rId3" action="ppaction://hlinksldjump"/>
          </p:cNvPr>
          <p:cNvSpPr txBox="1"/>
          <p:nvPr/>
        </p:nvSpPr>
        <p:spPr>
          <a:xfrm>
            <a:off x="2419419" y="609600"/>
            <a:ext cx="1005840" cy="533400"/>
          </a:xfrm>
          <a:prstGeom prst="rect">
            <a:avLst/>
          </a:prstGeom>
          <a:noFill/>
        </p:spPr>
        <p:txBody>
          <a:bodyPr wrap="square" lIns="0" tIns="0" rIns="0" bIns="0" rtlCol="0">
            <a:noAutofit/>
          </a:bodyPr>
          <a:lstStyle/>
          <a:p>
            <a:r>
              <a:rPr lang="en-US" sz="900" kern="1200" baseline="0" dirty="0">
                <a:solidFill>
                  <a:srgbClr val="5F5F5F"/>
                </a:solidFill>
                <a:latin typeface="Myriad Pro Light" panose="020B0403030403020204" pitchFamily="34" charset="0"/>
              </a:rPr>
              <a:t>Sample Skills/Tasks required in Year 1</a:t>
            </a:r>
            <a:endParaRPr lang="en-US" sz="900" kern="1200" dirty="0">
              <a:solidFill>
                <a:srgbClr val="5F5F5F"/>
              </a:solidFill>
              <a:latin typeface="Myriad Pro Light" panose="020B0403030403020204" pitchFamily="34" charset="0"/>
            </a:endParaRPr>
          </a:p>
        </p:txBody>
      </p:sp>
      <p:sp>
        <p:nvSpPr>
          <p:cNvPr id="17" name="TextBox 16">
            <a:hlinkClick r:id="rId4" action="ppaction://hlinksldjump"/>
          </p:cNvPr>
          <p:cNvSpPr txBox="1"/>
          <p:nvPr/>
        </p:nvSpPr>
        <p:spPr>
          <a:xfrm>
            <a:off x="4593516" y="609600"/>
            <a:ext cx="1005840" cy="533400"/>
          </a:xfrm>
          <a:prstGeom prst="rect">
            <a:avLst/>
          </a:prstGeom>
          <a:noFill/>
        </p:spPr>
        <p:txBody>
          <a:bodyPr wrap="square" lIns="0" tIns="0" rIns="0" bIns="0" rtlCol="0">
            <a:noAutofit/>
          </a:bodyPr>
          <a:lstStyle/>
          <a:p>
            <a:pPr marL="0" marR="0" lvl="0" indent="-274320" algn="l" defTabSz="914400" rtl="0" eaLnBrk="1" fontAlgn="auto" latinLnBrk="0" hangingPunct="1">
              <a:lnSpc>
                <a:spcPct val="100000"/>
              </a:lnSpc>
              <a:spcBef>
                <a:spcPts val="0"/>
              </a:spcBef>
              <a:spcAft>
                <a:spcPts val="0"/>
              </a:spcAft>
              <a:buClrTx/>
              <a:buSzTx/>
              <a:buFontTx/>
              <a:buNone/>
              <a:tabLst/>
              <a:defRPr/>
            </a:pPr>
            <a:r>
              <a:rPr lang="en-US" sz="900" kern="1200" baseline="0" dirty="0">
                <a:solidFill>
                  <a:srgbClr val="5F5F5F"/>
                </a:solidFill>
                <a:latin typeface="Myriad Pro Light" panose="020B0403030403020204" pitchFamily="34" charset="0"/>
              </a:rPr>
              <a:t>CE/Other Training Options</a:t>
            </a:r>
            <a:endParaRPr lang="en-US" sz="900" kern="1200" dirty="0">
              <a:solidFill>
                <a:srgbClr val="5F5F5F"/>
              </a:solidFill>
              <a:latin typeface="Myriad Pro Light" panose="020B0403030403020204" pitchFamily="34" charset="0"/>
            </a:endParaRPr>
          </a:p>
        </p:txBody>
      </p:sp>
      <p:sp>
        <p:nvSpPr>
          <p:cNvPr id="18" name="TextBox 17">
            <a:hlinkClick r:id="rId5" action="ppaction://hlinksldjump"/>
          </p:cNvPr>
          <p:cNvSpPr txBox="1"/>
          <p:nvPr/>
        </p:nvSpPr>
        <p:spPr>
          <a:xfrm>
            <a:off x="5681832" y="609600"/>
            <a:ext cx="1005840" cy="533400"/>
          </a:xfrm>
          <a:prstGeom prst="rect">
            <a:avLst/>
          </a:prstGeom>
          <a:noFill/>
        </p:spPr>
        <p:txBody>
          <a:bodyPr wrap="square" lIns="0" tIns="0" rIns="0" bIns="0" rtlCol="0">
            <a:noAutofit/>
          </a:bodyPr>
          <a:lstStyle/>
          <a:p>
            <a:pPr marL="0" marR="0" indent="-274320" algn="l" defTabSz="914400" rtl="0" eaLnBrk="1" fontAlgn="auto" latinLnBrk="0" hangingPunct="1">
              <a:lnSpc>
                <a:spcPct val="100000"/>
              </a:lnSpc>
              <a:spcBef>
                <a:spcPts val="0"/>
              </a:spcBef>
              <a:spcAft>
                <a:spcPts val="0"/>
              </a:spcAft>
              <a:buClrTx/>
              <a:buSzTx/>
              <a:buFontTx/>
              <a:buNone/>
              <a:tabLst/>
              <a:defRPr/>
            </a:pPr>
            <a:r>
              <a:rPr lang="en-US" sz="900" kern="1200" baseline="0" dirty="0">
                <a:solidFill>
                  <a:srgbClr val="5F5F5F"/>
                </a:solidFill>
                <a:latin typeface="Myriad Pro Light" panose="020B0403030403020204" pitchFamily="34" charset="0"/>
              </a:rPr>
              <a:t>Schedule Training (CSBS)</a:t>
            </a:r>
            <a:endParaRPr lang="en-US" sz="900" kern="1200" dirty="0">
              <a:solidFill>
                <a:srgbClr val="5F5F5F"/>
              </a:solidFill>
              <a:latin typeface="Myriad Pro Light" panose="020B0403030403020204" pitchFamily="34" charset="0"/>
            </a:endParaRPr>
          </a:p>
        </p:txBody>
      </p:sp>
      <p:sp>
        <p:nvSpPr>
          <p:cNvPr id="19" name="TextBox 18">
            <a:hlinkClick r:id="rId6" action="ppaction://hlinksldjump"/>
          </p:cNvPr>
          <p:cNvSpPr txBox="1"/>
          <p:nvPr/>
        </p:nvSpPr>
        <p:spPr>
          <a:xfrm>
            <a:off x="6771042" y="609600"/>
            <a:ext cx="1005840" cy="533400"/>
          </a:xfrm>
          <a:prstGeom prst="rect">
            <a:avLst/>
          </a:prstGeom>
          <a:noFill/>
        </p:spPr>
        <p:txBody>
          <a:bodyPr wrap="square" lIns="0" tIns="0" rIns="0" bIns="0" rtlCol="0">
            <a:noAutofit/>
          </a:bodyPr>
          <a:lstStyle/>
          <a:p>
            <a:pPr marL="0" marR="0" indent="-274320" algn="l" defTabSz="914400" rtl="0" eaLnBrk="1" fontAlgn="auto" latinLnBrk="0" hangingPunct="1">
              <a:lnSpc>
                <a:spcPct val="100000"/>
              </a:lnSpc>
              <a:spcBef>
                <a:spcPts val="0"/>
              </a:spcBef>
              <a:spcAft>
                <a:spcPts val="0"/>
              </a:spcAft>
              <a:buClrTx/>
              <a:buSzTx/>
              <a:buFontTx/>
              <a:buNone/>
              <a:tabLst/>
              <a:defRPr/>
            </a:pPr>
            <a:r>
              <a:rPr lang="en-US" sz="900" kern="1200" baseline="0" dirty="0">
                <a:solidFill>
                  <a:srgbClr val="5F5F5F"/>
                </a:solidFill>
                <a:latin typeface="Myriad Pro Light" panose="020B0403030403020204" pitchFamily="34" charset="0"/>
              </a:rPr>
              <a:t>Schedule Training (All Others)</a:t>
            </a:r>
            <a:endParaRPr lang="en-US" sz="900" kern="1200" dirty="0">
              <a:solidFill>
                <a:srgbClr val="5F5F5F"/>
              </a:solidFill>
              <a:latin typeface="Myriad Pro Light" panose="020B0403030403020204" pitchFamily="34" charset="0"/>
            </a:endParaRPr>
          </a:p>
        </p:txBody>
      </p:sp>
      <p:sp>
        <p:nvSpPr>
          <p:cNvPr id="21" name="Rectangle 20">
            <a:hlinkClick r:id="rId6" action="ppaction://hlinksldjump"/>
          </p:cNvPr>
          <p:cNvSpPr/>
          <p:nvPr/>
        </p:nvSpPr>
        <p:spPr>
          <a:xfrm>
            <a:off x="6692598" y="590550"/>
            <a:ext cx="1076664" cy="2971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900" dirty="0">
                <a:solidFill>
                  <a:srgbClr val="5F5F5F"/>
                </a:solidFill>
                <a:latin typeface="Myriad Pro Light" panose="020B0403030403020204" pitchFamily="34" charset="0"/>
              </a:rPr>
              <a:t>Schedule Training (All Others)</a:t>
            </a:r>
          </a:p>
        </p:txBody>
      </p:sp>
      <p:sp>
        <p:nvSpPr>
          <p:cNvPr id="22" name="Rectangle 21">
            <a:hlinkClick r:id="rId5" action="ppaction://hlinksldjump"/>
          </p:cNvPr>
          <p:cNvSpPr/>
          <p:nvPr/>
        </p:nvSpPr>
        <p:spPr>
          <a:xfrm>
            <a:off x="5596890" y="609600"/>
            <a:ext cx="1089210" cy="2667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900" dirty="0">
                <a:solidFill>
                  <a:srgbClr val="5F5F5F"/>
                </a:solidFill>
                <a:latin typeface="Myriad Pro Light" panose="020B0403030403020204" pitchFamily="34" charset="0"/>
              </a:rPr>
              <a:t>Schedule CSBS Training</a:t>
            </a:r>
          </a:p>
        </p:txBody>
      </p:sp>
      <p:sp>
        <p:nvSpPr>
          <p:cNvPr id="23" name="Rectangle 22">
            <a:hlinkClick r:id="rId4" action="ppaction://hlinksldjump"/>
          </p:cNvPr>
          <p:cNvSpPr/>
          <p:nvPr/>
        </p:nvSpPr>
        <p:spPr>
          <a:xfrm>
            <a:off x="4511040" y="609600"/>
            <a:ext cx="1089210" cy="2667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900" dirty="0">
                <a:solidFill>
                  <a:srgbClr val="5F5F5F"/>
                </a:solidFill>
                <a:latin typeface="Myriad Pro Light" panose="020B0403030403020204" pitchFamily="34" charset="0"/>
              </a:rPr>
              <a:t>CE/Other Training Options</a:t>
            </a:r>
          </a:p>
        </p:txBody>
      </p:sp>
      <p:sp>
        <p:nvSpPr>
          <p:cNvPr id="25" name="Rectangle 24">
            <a:hlinkClick r:id="rId3" action="ppaction://hlinksldjump"/>
          </p:cNvPr>
          <p:cNvSpPr/>
          <p:nvPr/>
        </p:nvSpPr>
        <p:spPr>
          <a:xfrm>
            <a:off x="2332656" y="590549"/>
            <a:ext cx="1080204" cy="30861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900" dirty="0">
                <a:solidFill>
                  <a:srgbClr val="5F5F5F"/>
                </a:solidFill>
                <a:latin typeface="Myriad Pro Light" panose="020B0403030403020204" pitchFamily="34" charset="0"/>
              </a:rPr>
              <a:t>Skills/Tasks </a:t>
            </a:r>
            <a:r>
              <a:rPr lang="en-US" sz="900" dirty="0" err="1">
                <a:solidFill>
                  <a:srgbClr val="5F5F5F"/>
                </a:solidFill>
                <a:latin typeface="Myriad Pro Light" panose="020B0403030403020204" pitchFamily="34" charset="0"/>
              </a:rPr>
              <a:t>req’d</a:t>
            </a:r>
            <a:r>
              <a:rPr lang="en-US" sz="900" dirty="0">
                <a:solidFill>
                  <a:srgbClr val="5F5F5F"/>
                </a:solidFill>
                <a:latin typeface="Myriad Pro Light" panose="020B0403030403020204" pitchFamily="34" charset="0"/>
              </a:rPr>
              <a:t> Years 3-5</a:t>
            </a:r>
          </a:p>
        </p:txBody>
      </p:sp>
      <p:sp>
        <p:nvSpPr>
          <p:cNvPr id="26" name="Rectangle 25">
            <a:hlinkClick r:id="rId7" action="ppaction://hlinksldjump"/>
          </p:cNvPr>
          <p:cNvSpPr/>
          <p:nvPr/>
        </p:nvSpPr>
        <p:spPr>
          <a:xfrm>
            <a:off x="163830" y="598170"/>
            <a:ext cx="1070610" cy="28575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900" dirty="0">
                <a:solidFill>
                  <a:srgbClr val="5F5F5F"/>
                </a:solidFill>
                <a:latin typeface="Myriad Pro Light" panose="020B0403030403020204" pitchFamily="34" charset="0"/>
              </a:rPr>
              <a:t>Your level of experience</a:t>
            </a:r>
          </a:p>
        </p:txBody>
      </p:sp>
      <p:sp>
        <p:nvSpPr>
          <p:cNvPr id="29" name="TextBox 28">
            <a:hlinkClick r:id="" action="ppaction://noaction"/>
          </p:cNvPr>
          <p:cNvSpPr txBox="1"/>
          <p:nvPr/>
        </p:nvSpPr>
        <p:spPr>
          <a:xfrm>
            <a:off x="7848600" y="685800"/>
            <a:ext cx="1005840" cy="533400"/>
          </a:xfrm>
          <a:prstGeom prst="rect">
            <a:avLst/>
          </a:prstGeom>
          <a:noFill/>
        </p:spPr>
        <p:txBody>
          <a:bodyPr wrap="square" lIns="0" tIns="0" rIns="0" bIns="0" rtlCol="0">
            <a:noAutofit/>
          </a:bodyPr>
          <a:lstStyle/>
          <a:p>
            <a:pPr marL="0" lvl="1"/>
            <a:r>
              <a:rPr lang="en-US" sz="900" kern="1200" baseline="0" dirty="0">
                <a:latin typeface="Myriad Pro Light" panose="020B0403030403020204" pitchFamily="34" charset="0"/>
              </a:rPr>
              <a:t>Certification Options</a:t>
            </a:r>
            <a:endParaRPr lang="en-US" sz="900" kern="1200" dirty="0">
              <a:latin typeface="Myriad Pro Light" panose="020B0403030403020204" pitchFamily="34" charset="0"/>
            </a:endParaRPr>
          </a:p>
        </p:txBody>
      </p:sp>
      <p:sp>
        <p:nvSpPr>
          <p:cNvPr id="30" name="Rectangle 29">
            <a:hlinkClick r:id="rId8" action="ppaction://hlinksldjump"/>
          </p:cNvPr>
          <p:cNvSpPr/>
          <p:nvPr/>
        </p:nvSpPr>
        <p:spPr>
          <a:xfrm>
            <a:off x="7763880" y="632460"/>
            <a:ext cx="1168998" cy="2286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lvl="1"/>
            <a:r>
              <a:rPr lang="en-US" sz="900" dirty="0">
                <a:solidFill>
                  <a:srgbClr val="5F5F5F"/>
                </a:solidFill>
                <a:latin typeface="Myriad Pro Light" panose="020B0403030403020204" pitchFamily="34" charset="0"/>
              </a:rPr>
              <a:t>Certification</a:t>
            </a:r>
          </a:p>
          <a:p>
            <a:endParaRPr lang="en-US" sz="900" dirty="0">
              <a:solidFill>
                <a:srgbClr val="5F5F5F"/>
              </a:solidFill>
              <a:latin typeface="Myriad Pro Light" panose="020B0403030403020204" pitchFamily="34" charset="0"/>
            </a:endParaRPr>
          </a:p>
        </p:txBody>
      </p:sp>
      <p:graphicFrame>
        <p:nvGraphicFramePr>
          <p:cNvPr id="15" name="Diagram 14"/>
          <p:cNvGraphicFramePr/>
          <p:nvPr>
            <p:extLst>
              <p:ext uri="{D42A27DB-BD31-4B8C-83A1-F6EECF244321}">
                <p14:modId xmlns:p14="http://schemas.microsoft.com/office/powerpoint/2010/main" val="1286162675"/>
              </p:ext>
            </p:extLst>
          </p:nvPr>
        </p:nvGraphicFramePr>
        <p:xfrm>
          <a:off x="400050" y="2057400"/>
          <a:ext cx="8153400" cy="1491972"/>
        </p:xfrm>
        <a:graphic>
          <a:graphicData uri="http://schemas.openxmlformats.org/drawingml/2006/diagram">
            <dgm:relIds xmlns:dgm="http://schemas.openxmlformats.org/drawingml/2006/diagram" xmlns:r="http://schemas.openxmlformats.org/officeDocument/2006/relationships" r:dm="rId9" r:lo="rId10" r:qs="rId11" r:cs="rId12"/>
          </a:graphicData>
        </a:graphic>
      </p:graphicFrame>
      <p:graphicFrame>
        <p:nvGraphicFramePr>
          <p:cNvPr id="16" name="Diagram 15"/>
          <p:cNvGraphicFramePr/>
          <p:nvPr>
            <p:extLst>
              <p:ext uri="{D42A27DB-BD31-4B8C-83A1-F6EECF244321}">
                <p14:modId xmlns:p14="http://schemas.microsoft.com/office/powerpoint/2010/main" val="3438822788"/>
              </p:ext>
            </p:extLst>
          </p:nvPr>
        </p:nvGraphicFramePr>
        <p:xfrm>
          <a:off x="398479" y="3378052"/>
          <a:ext cx="8153400" cy="812948"/>
        </p:xfrm>
        <a:graphic>
          <a:graphicData uri="http://schemas.openxmlformats.org/drawingml/2006/diagram">
            <dgm:relIds xmlns:dgm="http://schemas.openxmlformats.org/drawingml/2006/diagram" xmlns:r="http://schemas.openxmlformats.org/officeDocument/2006/relationships" r:dm="rId14" r:lo="rId15" r:qs="rId16" r:cs="rId17"/>
          </a:graphicData>
        </a:graphic>
      </p:graphicFrame>
      <p:graphicFrame>
        <p:nvGraphicFramePr>
          <p:cNvPr id="20" name="Diagram 19"/>
          <p:cNvGraphicFramePr/>
          <p:nvPr>
            <p:extLst>
              <p:ext uri="{D42A27DB-BD31-4B8C-83A1-F6EECF244321}">
                <p14:modId xmlns:p14="http://schemas.microsoft.com/office/powerpoint/2010/main" val="3281299241"/>
              </p:ext>
            </p:extLst>
          </p:nvPr>
        </p:nvGraphicFramePr>
        <p:xfrm>
          <a:off x="381000" y="4191000"/>
          <a:ext cx="8153400" cy="691030"/>
        </p:xfrm>
        <a:graphic>
          <a:graphicData uri="http://schemas.openxmlformats.org/drawingml/2006/diagram">
            <dgm:relIds xmlns:dgm="http://schemas.openxmlformats.org/drawingml/2006/diagram" xmlns:r="http://schemas.openxmlformats.org/officeDocument/2006/relationships" r:dm="rId19" r:lo="rId20" r:qs="rId21" r:cs="rId22"/>
          </a:graphicData>
        </a:graphic>
      </p:graphicFrame>
      <p:graphicFrame>
        <p:nvGraphicFramePr>
          <p:cNvPr id="24" name="Diagram 23"/>
          <p:cNvGraphicFramePr/>
          <p:nvPr>
            <p:extLst>
              <p:ext uri="{D42A27DB-BD31-4B8C-83A1-F6EECF244321}">
                <p14:modId xmlns:p14="http://schemas.microsoft.com/office/powerpoint/2010/main" val="2128900660"/>
              </p:ext>
            </p:extLst>
          </p:nvPr>
        </p:nvGraphicFramePr>
        <p:xfrm>
          <a:off x="381000" y="4800600"/>
          <a:ext cx="8189536" cy="1701651"/>
        </p:xfrm>
        <a:graphic>
          <a:graphicData uri="http://schemas.openxmlformats.org/drawingml/2006/diagram">
            <dgm:relIds xmlns:dgm="http://schemas.openxmlformats.org/drawingml/2006/diagram" xmlns:r="http://schemas.openxmlformats.org/officeDocument/2006/relationships" r:dm="rId24" r:lo="rId25" r:qs="rId26" r:cs="rId27"/>
          </a:graphicData>
        </a:graphic>
      </p:graphicFrame>
      <p:sp>
        <p:nvSpPr>
          <p:cNvPr id="3" name="TextBox 2"/>
          <p:cNvSpPr txBox="1"/>
          <p:nvPr/>
        </p:nvSpPr>
        <p:spPr>
          <a:xfrm>
            <a:off x="381000" y="1066800"/>
            <a:ext cx="8153400" cy="907941"/>
          </a:xfrm>
          <a:prstGeom prst="rect">
            <a:avLst/>
          </a:prstGeom>
          <a:noFill/>
        </p:spPr>
        <p:txBody>
          <a:bodyPr wrap="square" rtlCol="0">
            <a:spAutoFit/>
          </a:bodyPr>
          <a:lstStyle/>
          <a:p>
            <a:pPr algn="just"/>
            <a:r>
              <a:rPr lang="en-US" sz="1500" dirty="0">
                <a:solidFill>
                  <a:srgbClr val="333333"/>
                </a:solidFill>
                <a:latin typeface="Corbel" panose="020B0503020204020204" pitchFamily="34" charset="0"/>
                <a:cs typeface="Arial" panose="020B0604020202020204" pitchFamily="34" charset="0"/>
              </a:rPr>
              <a:t>Below are the competencies expected of an examiner after four-five years on the job; satisfactory skills in all areas with minimal supervision is mandated for certification.</a:t>
            </a:r>
          </a:p>
          <a:p>
            <a:pPr algn="just"/>
            <a:endParaRPr lang="en-US" sz="800" dirty="0">
              <a:latin typeface="Corbel" panose="020B0503020204020204" pitchFamily="34" charset="0"/>
              <a:cs typeface="Arial" panose="020B0604020202020204" pitchFamily="34" charset="0"/>
            </a:endParaRPr>
          </a:p>
          <a:p>
            <a:pPr algn="just"/>
            <a:r>
              <a:rPr lang="en-US" sz="1500" dirty="0">
                <a:solidFill>
                  <a:srgbClr val="121C6A"/>
                </a:solidFill>
                <a:effectLst>
                  <a:outerShdw blurRad="38100" dist="38100" dir="2700000" algn="tl">
                    <a:srgbClr val="000000">
                      <a:alpha val="43137"/>
                    </a:srgbClr>
                  </a:outerShdw>
                </a:effectLst>
                <a:latin typeface="Corbel" panose="020B0503020204020204" pitchFamily="34" charset="0"/>
                <a:cs typeface="Arial" panose="020B0604020202020204" pitchFamily="34" charset="0"/>
              </a:rPr>
              <a:t>SKILL GAP? CLICK EACH COMPETENCY FOR TRAINING OPTIONS TO IMPROVE YOUR KSAs</a:t>
            </a:r>
          </a:p>
        </p:txBody>
      </p:sp>
      <p:sp>
        <p:nvSpPr>
          <p:cNvPr id="33" name="TextBox 32">
            <a:hlinkClick r:id="rId29" action="ppaction://hlinksldjump"/>
          </p:cNvPr>
          <p:cNvSpPr txBox="1"/>
          <p:nvPr/>
        </p:nvSpPr>
        <p:spPr>
          <a:xfrm>
            <a:off x="3522780" y="609600"/>
            <a:ext cx="1005840" cy="533400"/>
          </a:xfrm>
          <a:prstGeom prst="rect">
            <a:avLst/>
          </a:prstGeom>
          <a:noFill/>
        </p:spPr>
        <p:txBody>
          <a:bodyPr wrap="square" lIns="0" tIns="0" rIns="0" bIns="0" rtlCol="0">
            <a:noAutofit/>
          </a:bodyPr>
          <a:lstStyle/>
          <a:p>
            <a:pPr marL="0" marR="0" indent="-274320" algn="l" defTabSz="914400" rtl="0" eaLnBrk="1" fontAlgn="auto" latinLnBrk="0" hangingPunct="1">
              <a:lnSpc>
                <a:spcPct val="100000"/>
              </a:lnSpc>
              <a:spcBef>
                <a:spcPts val="0"/>
              </a:spcBef>
              <a:spcAft>
                <a:spcPts val="0"/>
              </a:spcAft>
              <a:buClrTx/>
              <a:buSzTx/>
              <a:buFontTx/>
              <a:buNone/>
              <a:tabLst/>
              <a:defRPr/>
            </a:pPr>
            <a:r>
              <a:rPr lang="en-US" sz="900" kern="1200" baseline="0" dirty="0">
                <a:solidFill>
                  <a:srgbClr val="5F5F5F"/>
                </a:solidFill>
                <a:latin typeface="Myriad Pro Light" panose="020B0403030403020204" pitchFamily="34" charset="0"/>
              </a:rPr>
              <a:t>Training required to reach next level</a:t>
            </a:r>
            <a:endParaRPr lang="en-US" sz="900" kern="1200" dirty="0">
              <a:solidFill>
                <a:srgbClr val="5F5F5F"/>
              </a:solidFill>
              <a:latin typeface="Myriad Pro Light" panose="020B0403030403020204" pitchFamily="34" charset="0"/>
            </a:endParaRPr>
          </a:p>
        </p:txBody>
      </p:sp>
      <p:sp>
        <p:nvSpPr>
          <p:cNvPr id="32" name="TextBox 31"/>
          <p:cNvSpPr txBox="1"/>
          <p:nvPr/>
        </p:nvSpPr>
        <p:spPr>
          <a:xfrm>
            <a:off x="120126" y="0"/>
            <a:ext cx="7717716" cy="553998"/>
          </a:xfrm>
          <a:prstGeom prst="rect">
            <a:avLst/>
          </a:prstGeom>
          <a:noFill/>
        </p:spPr>
        <p:txBody>
          <a:bodyPr wrap="square" rtlCol="0">
            <a:spAutoFit/>
          </a:bodyPr>
          <a:lstStyle/>
          <a:p>
            <a:r>
              <a:rPr lang="en-US" sz="1500" b="1" dirty="0">
                <a:solidFill>
                  <a:srgbClr val="1C2674"/>
                </a:solidFill>
                <a:latin typeface="Corbel" panose="020B0503020204020204" pitchFamily="34" charset="0"/>
                <a:cs typeface="Arial" panose="020B0604020202020204" pitchFamily="34" charset="0"/>
              </a:rPr>
              <a:t>3.0: Bank Examinations Specialist  (Senior) / Bank Senior Examiner / Financial Institutions</a:t>
            </a:r>
            <a:r>
              <a:rPr lang="en-US" sz="1500" b="1" baseline="0" dirty="0">
                <a:solidFill>
                  <a:srgbClr val="1C2674"/>
                </a:solidFill>
                <a:latin typeface="Corbel" panose="020B0503020204020204" pitchFamily="34" charset="0"/>
                <a:cs typeface="Arial" panose="020B0604020202020204" pitchFamily="34" charset="0"/>
              </a:rPr>
              <a:t> Examiner I / Bank Examiner  III / Senior Assistant Examiner / Financial Examiner IV-VIII</a:t>
            </a:r>
            <a:endParaRPr lang="en-US" sz="1500" b="1" dirty="0">
              <a:solidFill>
                <a:srgbClr val="1C2674"/>
              </a:solidFill>
              <a:latin typeface="Corbel" panose="020B0503020204020204" pitchFamily="34" charset="0"/>
              <a:cs typeface="Arial" panose="020B0604020202020204" pitchFamily="34" charset="0"/>
            </a:endParaRPr>
          </a:p>
        </p:txBody>
      </p:sp>
    </p:spTree>
    <p:extLst>
      <p:ext uri="{BB962C8B-B14F-4D97-AF65-F5344CB8AC3E}">
        <p14:creationId xmlns:p14="http://schemas.microsoft.com/office/powerpoint/2010/main" val="9362217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533400"/>
            <a:ext cx="1005840" cy="45719"/>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Rectangle 2"/>
          <p:cNvSpPr/>
          <p:nvPr/>
        </p:nvSpPr>
        <p:spPr>
          <a:xfrm>
            <a:off x="1316916" y="533400"/>
            <a:ext cx="1005840" cy="45719"/>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p:cNvSpPr/>
          <p:nvPr/>
        </p:nvSpPr>
        <p:spPr>
          <a:xfrm>
            <a:off x="2407020" y="533400"/>
            <a:ext cx="1005840" cy="45719"/>
          </a:xfrm>
          <a:prstGeom prst="rect">
            <a:avLst/>
          </a:prstGeom>
          <a:solidFill>
            <a:srgbClr val="FF33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a:off x="3505200" y="533400"/>
            <a:ext cx="1005840" cy="45719"/>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4594410" y="533400"/>
            <a:ext cx="1005840" cy="45719"/>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6761178" y="533400"/>
            <a:ext cx="1005840" cy="45719"/>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7837842" y="533400"/>
            <a:ext cx="1005840" cy="45719"/>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5682726" y="533399"/>
            <a:ext cx="1005840" cy="45719"/>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p:cNvSpPr txBox="1"/>
          <p:nvPr/>
        </p:nvSpPr>
        <p:spPr>
          <a:xfrm>
            <a:off x="234213" y="609600"/>
            <a:ext cx="1005840" cy="533400"/>
          </a:xfrm>
          <a:prstGeom prst="rect">
            <a:avLst/>
          </a:prstGeom>
          <a:noFill/>
        </p:spPr>
        <p:txBody>
          <a:bodyPr wrap="square" lIns="0" tIns="0" rIns="0" bIns="0" rtlCol="0">
            <a:noAutofit/>
          </a:bodyPr>
          <a:lstStyle/>
          <a:p>
            <a:pPr indent="-274320"/>
            <a:r>
              <a:rPr lang="en-US" sz="900" dirty="0">
                <a:latin typeface="Myriad Pro Light" panose="020B0403030403020204" pitchFamily="34" charset="0"/>
              </a:rPr>
              <a:t>On-the-job experience   </a:t>
            </a:r>
          </a:p>
        </p:txBody>
      </p:sp>
      <p:sp>
        <p:nvSpPr>
          <p:cNvPr id="11" name="TextBox 10">
            <a:hlinkClick r:id="rId2" action="ppaction://hlinksldjump"/>
          </p:cNvPr>
          <p:cNvSpPr txBox="1"/>
          <p:nvPr/>
        </p:nvSpPr>
        <p:spPr>
          <a:xfrm>
            <a:off x="1326816" y="609600"/>
            <a:ext cx="1005840" cy="533400"/>
          </a:xfrm>
          <a:prstGeom prst="rect">
            <a:avLst/>
          </a:prstGeom>
          <a:noFill/>
        </p:spPr>
        <p:txBody>
          <a:bodyPr wrap="square" lIns="0" tIns="0" rIns="0" bIns="0" rtlCol="0">
            <a:noAutofit/>
          </a:bodyPr>
          <a:lstStyle/>
          <a:p>
            <a:pPr indent="-274320"/>
            <a:r>
              <a:rPr lang="en-US" sz="900" dirty="0">
                <a:latin typeface="Myriad Pro Light" panose="020B0403030403020204" pitchFamily="34" charset="0"/>
              </a:rPr>
              <a:t>Proficiency Level</a:t>
            </a:r>
            <a:r>
              <a:rPr lang="en-US" sz="900" baseline="0" dirty="0">
                <a:latin typeface="Myriad Pro Light" panose="020B0403030403020204" pitchFamily="34" charset="0"/>
              </a:rPr>
              <a:t> for </a:t>
            </a:r>
            <a:r>
              <a:rPr lang="en-US" sz="900" dirty="0">
                <a:latin typeface="Myriad Pro Light" panose="020B0403030403020204" pitchFamily="34" charset="0"/>
              </a:rPr>
              <a:t>Core Competencies</a:t>
            </a:r>
          </a:p>
        </p:txBody>
      </p:sp>
      <p:sp>
        <p:nvSpPr>
          <p:cNvPr id="12" name="TextBox 11">
            <a:hlinkClick r:id="rId3" action="ppaction://hlinksldjump"/>
          </p:cNvPr>
          <p:cNvSpPr txBox="1"/>
          <p:nvPr/>
        </p:nvSpPr>
        <p:spPr>
          <a:xfrm>
            <a:off x="2419419" y="609600"/>
            <a:ext cx="1005840" cy="533400"/>
          </a:xfrm>
          <a:prstGeom prst="rect">
            <a:avLst/>
          </a:prstGeom>
          <a:noFill/>
        </p:spPr>
        <p:txBody>
          <a:bodyPr wrap="square" lIns="0" tIns="0" rIns="0" bIns="0" rtlCol="0">
            <a:noAutofit/>
          </a:bodyPr>
          <a:lstStyle/>
          <a:p>
            <a:r>
              <a:rPr lang="en-US" sz="900" b="1" kern="1200" baseline="0" dirty="0">
                <a:solidFill>
                  <a:srgbClr val="FF3300"/>
                </a:solidFill>
                <a:latin typeface="Myriad Pro Light" panose="020B0403030403020204" pitchFamily="34" charset="0"/>
              </a:rPr>
              <a:t>Skills/Tasks required in Year 1</a:t>
            </a:r>
            <a:endParaRPr lang="en-US" sz="900" b="1" kern="1200" dirty="0">
              <a:solidFill>
                <a:srgbClr val="FF3300"/>
              </a:solidFill>
              <a:latin typeface="Myriad Pro Light" panose="020B0403030403020204" pitchFamily="34" charset="0"/>
            </a:endParaRPr>
          </a:p>
        </p:txBody>
      </p:sp>
      <p:sp>
        <p:nvSpPr>
          <p:cNvPr id="15" name="TextBox 14">
            <a:hlinkClick r:id="" action="ppaction://noaction"/>
          </p:cNvPr>
          <p:cNvSpPr txBox="1"/>
          <p:nvPr/>
        </p:nvSpPr>
        <p:spPr>
          <a:xfrm>
            <a:off x="4593516" y="609600"/>
            <a:ext cx="1005840" cy="533400"/>
          </a:xfrm>
          <a:prstGeom prst="rect">
            <a:avLst/>
          </a:prstGeom>
          <a:noFill/>
        </p:spPr>
        <p:txBody>
          <a:bodyPr wrap="square" lIns="0" tIns="0" rIns="0" bIns="0" rtlCol="0">
            <a:noAutofit/>
          </a:bodyPr>
          <a:lstStyle/>
          <a:p>
            <a:pPr marL="0" marR="0" lvl="0" indent="-274320" algn="l" defTabSz="914400" rtl="0" eaLnBrk="1" fontAlgn="auto" latinLnBrk="0" hangingPunct="1">
              <a:lnSpc>
                <a:spcPct val="100000"/>
              </a:lnSpc>
              <a:spcBef>
                <a:spcPts val="0"/>
              </a:spcBef>
              <a:spcAft>
                <a:spcPts val="0"/>
              </a:spcAft>
              <a:buClrTx/>
              <a:buSzTx/>
              <a:buFontTx/>
              <a:buNone/>
              <a:tabLst/>
              <a:defRPr/>
            </a:pPr>
            <a:r>
              <a:rPr lang="en-US" sz="900" kern="1200" baseline="0" dirty="0">
                <a:solidFill>
                  <a:schemeClr val="tx1"/>
                </a:solidFill>
                <a:latin typeface="Myriad Pro Light" panose="020B0403030403020204" pitchFamily="34" charset="0"/>
              </a:rPr>
              <a:t>CE/Other Training Options</a:t>
            </a:r>
            <a:endParaRPr lang="en-US" sz="900" kern="1200" dirty="0">
              <a:solidFill>
                <a:schemeClr val="tx1"/>
              </a:solidFill>
              <a:latin typeface="Myriad Pro Light" panose="020B0403030403020204" pitchFamily="34" charset="0"/>
            </a:endParaRPr>
          </a:p>
        </p:txBody>
      </p:sp>
      <p:sp>
        <p:nvSpPr>
          <p:cNvPr id="16" name="TextBox 15">
            <a:hlinkClick r:id="rId4" action="ppaction://hlinksldjump"/>
          </p:cNvPr>
          <p:cNvSpPr txBox="1"/>
          <p:nvPr/>
        </p:nvSpPr>
        <p:spPr>
          <a:xfrm>
            <a:off x="5681832" y="609600"/>
            <a:ext cx="1005840" cy="533400"/>
          </a:xfrm>
          <a:prstGeom prst="rect">
            <a:avLst/>
          </a:prstGeom>
          <a:noFill/>
        </p:spPr>
        <p:txBody>
          <a:bodyPr wrap="square" lIns="0" tIns="0" rIns="0" bIns="0" rtlCol="0">
            <a:noAutofit/>
          </a:bodyPr>
          <a:lstStyle/>
          <a:p>
            <a:pPr marL="0" marR="0" indent="-274320" algn="l" defTabSz="914400" rtl="0" eaLnBrk="1" fontAlgn="auto" latinLnBrk="0" hangingPunct="1">
              <a:lnSpc>
                <a:spcPct val="100000"/>
              </a:lnSpc>
              <a:spcBef>
                <a:spcPts val="0"/>
              </a:spcBef>
              <a:spcAft>
                <a:spcPts val="0"/>
              </a:spcAft>
              <a:buClrTx/>
              <a:buSzTx/>
              <a:buFontTx/>
              <a:buNone/>
              <a:tabLst/>
              <a:defRPr/>
            </a:pPr>
            <a:r>
              <a:rPr lang="en-US" sz="900" kern="1200" baseline="0" dirty="0">
                <a:solidFill>
                  <a:schemeClr val="tx1"/>
                </a:solidFill>
                <a:latin typeface="Myriad Pro Light" panose="020B0403030403020204" pitchFamily="34" charset="0"/>
              </a:rPr>
              <a:t>Schedule Training (CSBS)</a:t>
            </a:r>
            <a:endParaRPr lang="en-US" sz="900" kern="1200" dirty="0">
              <a:solidFill>
                <a:schemeClr val="tx1"/>
              </a:solidFill>
              <a:latin typeface="Myriad Pro Light" panose="020B0403030403020204" pitchFamily="34" charset="0"/>
            </a:endParaRPr>
          </a:p>
        </p:txBody>
      </p:sp>
      <p:sp>
        <p:nvSpPr>
          <p:cNvPr id="17" name="TextBox 16">
            <a:hlinkClick r:id="" action="ppaction://noaction"/>
          </p:cNvPr>
          <p:cNvSpPr txBox="1"/>
          <p:nvPr/>
        </p:nvSpPr>
        <p:spPr>
          <a:xfrm>
            <a:off x="6771042" y="609600"/>
            <a:ext cx="1005840" cy="533400"/>
          </a:xfrm>
          <a:prstGeom prst="rect">
            <a:avLst/>
          </a:prstGeom>
          <a:noFill/>
        </p:spPr>
        <p:txBody>
          <a:bodyPr wrap="square" lIns="0" tIns="0" rIns="0" bIns="0" rtlCol="0">
            <a:noAutofit/>
          </a:bodyPr>
          <a:lstStyle/>
          <a:p>
            <a:pPr marL="0" marR="0" indent="-274320" algn="l" defTabSz="914400" rtl="0" eaLnBrk="1" fontAlgn="auto" latinLnBrk="0" hangingPunct="1">
              <a:lnSpc>
                <a:spcPct val="100000"/>
              </a:lnSpc>
              <a:spcBef>
                <a:spcPts val="0"/>
              </a:spcBef>
              <a:spcAft>
                <a:spcPts val="0"/>
              </a:spcAft>
              <a:buClrTx/>
              <a:buSzTx/>
              <a:buFontTx/>
              <a:buNone/>
              <a:tabLst/>
              <a:defRPr/>
            </a:pPr>
            <a:r>
              <a:rPr lang="en-US" sz="900" kern="1200" baseline="0" dirty="0">
                <a:solidFill>
                  <a:schemeClr val="tx1"/>
                </a:solidFill>
                <a:latin typeface="Myriad Pro Light" panose="020B0403030403020204" pitchFamily="34" charset="0"/>
              </a:rPr>
              <a:t>Schedule Training (All Others)</a:t>
            </a:r>
            <a:endParaRPr lang="en-US" sz="900" kern="1200" dirty="0">
              <a:solidFill>
                <a:schemeClr val="tx1"/>
              </a:solidFill>
              <a:latin typeface="Myriad Pro Light" panose="020B0403030403020204" pitchFamily="34" charset="0"/>
            </a:endParaRPr>
          </a:p>
        </p:txBody>
      </p:sp>
      <p:sp>
        <p:nvSpPr>
          <p:cNvPr id="19" name="Rectangle 18">
            <a:hlinkClick r:id="rId5" action="ppaction://hlinksldjump"/>
          </p:cNvPr>
          <p:cNvSpPr/>
          <p:nvPr/>
        </p:nvSpPr>
        <p:spPr>
          <a:xfrm>
            <a:off x="6692598" y="590550"/>
            <a:ext cx="1076664" cy="2971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900" dirty="0">
                <a:solidFill>
                  <a:schemeClr val="tx1"/>
                </a:solidFill>
                <a:latin typeface="Myriad Pro Light" panose="020B0403030403020204" pitchFamily="34" charset="0"/>
              </a:rPr>
              <a:t>Schedule Training (All Others)</a:t>
            </a:r>
          </a:p>
        </p:txBody>
      </p:sp>
      <p:sp>
        <p:nvSpPr>
          <p:cNvPr id="20" name="Rectangle 19">
            <a:hlinkClick r:id="rId4" action="ppaction://hlinksldjump"/>
          </p:cNvPr>
          <p:cNvSpPr/>
          <p:nvPr/>
        </p:nvSpPr>
        <p:spPr>
          <a:xfrm>
            <a:off x="5596890" y="609600"/>
            <a:ext cx="1089210" cy="2667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900" dirty="0">
                <a:solidFill>
                  <a:schemeClr val="tx1"/>
                </a:solidFill>
                <a:latin typeface="Myriad Pro Light" panose="020B0403030403020204" pitchFamily="34" charset="0"/>
              </a:rPr>
              <a:t>Schedule CSBS Training</a:t>
            </a:r>
          </a:p>
        </p:txBody>
      </p:sp>
      <p:sp>
        <p:nvSpPr>
          <p:cNvPr id="21" name="Rectangle 20">
            <a:hlinkClick r:id="rId6" action="ppaction://hlinksldjump"/>
          </p:cNvPr>
          <p:cNvSpPr/>
          <p:nvPr/>
        </p:nvSpPr>
        <p:spPr>
          <a:xfrm>
            <a:off x="4511040" y="609600"/>
            <a:ext cx="1089210" cy="2667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900" dirty="0">
                <a:solidFill>
                  <a:schemeClr val="tx1"/>
                </a:solidFill>
                <a:latin typeface="Myriad Pro Light" panose="020B0403030403020204" pitchFamily="34" charset="0"/>
              </a:rPr>
              <a:t>CE/Other Training Options</a:t>
            </a:r>
          </a:p>
        </p:txBody>
      </p:sp>
      <p:sp>
        <p:nvSpPr>
          <p:cNvPr id="23" name="Rectangle 22">
            <a:hlinkClick r:id="rId7" action="ppaction://hlinksldjump"/>
          </p:cNvPr>
          <p:cNvSpPr/>
          <p:nvPr/>
        </p:nvSpPr>
        <p:spPr>
          <a:xfrm>
            <a:off x="1234440" y="598170"/>
            <a:ext cx="1172580" cy="28575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900" dirty="0">
                <a:solidFill>
                  <a:schemeClr val="tx1"/>
                </a:solidFill>
                <a:latin typeface="Myriad Pro Light" panose="020B0403030403020204" pitchFamily="34" charset="0"/>
              </a:rPr>
              <a:t>Your level of proficiency</a:t>
            </a:r>
          </a:p>
        </p:txBody>
      </p:sp>
      <p:sp>
        <p:nvSpPr>
          <p:cNvPr id="24" name="Rectangle 23">
            <a:hlinkClick r:id="rId8" action="ppaction://hlinksldjump"/>
          </p:cNvPr>
          <p:cNvSpPr/>
          <p:nvPr/>
        </p:nvSpPr>
        <p:spPr>
          <a:xfrm>
            <a:off x="163830" y="609600"/>
            <a:ext cx="1070610" cy="28575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900" dirty="0">
                <a:solidFill>
                  <a:schemeClr val="tx1"/>
                </a:solidFill>
                <a:latin typeface="Myriad Pro Light" panose="020B0403030403020204" pitchFamily="34" charset="0"/>
              </a:rPr>
              <a:t>On-the-job experience</a:t>
            </a:r>
          </a:p>
        </p:txBody>
      </p:sp>
      <p:sp>
        <p:nvSpPr>
          <p:cNvPr id="27" name="TextBox 26">
            <a:hlinkClick r:id="" action="ppaction://noaction"/>
          </p:cNvPr>
          <p:cNvSpPr txBox="1"/>
          <p:nvPr/>
        </p:nvSpPr>
        <p:spPr>
          <a:xfrm>
            <a:off x="7848600" y="685800"/>
            <a:ext cx="1005840" cy="533400"/>
          </a:xfrm>
          <a:prstGeom prst="rect">
            <a:avLst/>
          </a:prstGeom>
          <a:noFill/>
        </p:spPr>
        <p:txBody>
          <a:bodyPr wrap="square" lIns="0" tIns="0" rIns="0" bIns="0" rtlCol="0">
            <a:noAutofit/>
          </a:bodyPr>
          <a:lstStyle/>
          <a:p>
            <a:pPr marL="0" lvl="1"/>
            <a:r>
              <a:rPr lang="en-US" sz="900" kern="1200" baseline="0" dirty="0">
                <a:latin typeface="Myriad Pro Light" panose="020B0403030403020204" pitchFamily="34" charset="0"/>
              </a:rPr>
              <a:t>Certification Options</a:t>
            </a:r>
            <a:endParaRPr lang="en-US" sz="900" kern="1200" dirty="0">
              <a:latin typeface="Myriad Pro Light" panose="020B0403030403020204" pitchFamily="34" charset="0"/>
            </a:endParaRPr>
          </a:p>
        </p:txBody>
      </p:sp>
      <p:sp>
        <p:nvSpPr>
          <p:cNvPr id="28" name="Rectangle 27">
            <a:hlinkClick r:id="rId9" action="ppaction://hlinksldjump"/>
          </p:cNvPr>
          <p:cNvSpPr/>
          <p:nvPr/>
        </p:nvSpPr>
        <p:spPr>
          <a:xfrm>
            <a:off x="7763880" y="632460"/>
            <a:ext cx="1168998" cy="2286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lvl="1"/>
            <a:r>
              <a:rPr lang="en-US" sz="900" dirty="0">
                <a:solidFill>
                  <a:schemeClr val="tx1"/>
                </a:solidFill>
                <a:latin typeface="Myriad Pro Light" panose="020B0403030403020204" pitchFamily="34" charset="0"/>
              </a:rPr>
              <a:t>Certification</a:t>
            </a:r>
          </a:p>
          <a:p>
            <a:endParaRPr lang="en-US" sz="900" dirty="0">
              <a:solidFill>
                <a:schemeClr val="tx1"/>
              </a:solidFill>
              <a:latin typeface="Myriad Pro Light" panose="020B0403030403020204" pitchFamily="34" charset="0"/>
            </a:endParaRPr>
          </a:p>
        </p:txBody>
      </p:sp>
      <p:sp>
        <p:nvSpPr>
          <p:cNvPr id="14" name="TextBox 13"/>
          <p:cNvSpPr txBox="1"/>
          <p:nvPr/>
        </p:nvSpPr>
        <p:spPr>
          <a:xfrm>
            <a:off x="304800" y="1219200"/>
            <a:ext cx="5531895" cy="1877437"/>
          </a:xfrm>
          <a:prstGeom prst="rect">
            <a:avLst/>
          </a:prstGeom>
          <a:noFill/>
        </p:spPr>
        <p:txBody>
          <a:bodyPr wrap="square" rtlCol="0">
            <a:spAutoFit/>
          </a:bodyPr>
          <a:lstStyle/>
          <a:p>
            <a:r>
              <a:rPr lang="en-US" b="1" dirty="0">
                <a:latin typeface="Corbel" panose="020B0503020204020204" pitchFamily="34" charset="0"/>
                <a:cs typeface="Arial" panose="020B0604020202020204" pitchFamily="34" charset="0"/>
              </a:rPr>
              <a:t>You should have:</a:t>
            </a:r>
          </a:p>
          <a:p>
            <a:pPr marL="285750" indent="-285750">
              <a:buFont typeface="Arial" panose="020B0604020202020204" pitchFamily="34" charset="0"/>
              <a:buChar char="•"/>
            </a:pPr>
            <a:r>
              <a:rPr lang="en-US" sz="1400" dirty="0">
                <a:latin typeface="Corbel" panose="020B0503020204020204" pitchFamily="34" charset="0"/>
                <a:cs typeface="Arial" panose="020B0604020202020204" pitchFamily="34" charset="0"/>
              </a:rPr>
              <a:t>Basic accounting skills, finance concepts, &amp; terminology</a:t>
            </a:r>
          </a:p>
          <a:p>
            <a:pPr marL="285750" indent="-285750">
              <a:buFont typeface="Arial" panose="020B0604020202020204" pitchFamily="34" charset="0"/>
              <a:buChar char="•"/>
            </a:pPr>
            <a:r>
              <a:rPr lang="en-US" sz="1400" dirty="0">
                <a:latin typeface="Corbel" panose="020B0503020204020204" pitchFamily="34" charset="0"/>
                <a:cs typeface="Arial" panose="020B0604020202020204" pitchFamily="34" charset="0"/>
              </a:rPr>
              <a:t>Basic knowledge of economics</a:t>
            </a:r>
          </a:p>
          <a:p>
            <a:pPr marL="285750" indent="-285750">
              <a:buFont typeface="Arial" panose="020B0604020202020204" pitchFamily="34" charset="0"/>
              <a:buChar char="•"/>
            </a:pPr>
            <a:r>
              <a:rPr lang="en-US" sz="1400" dirty="0">
                <a:latin typeface="Corbel" panose="020B0503020204020204" pitchFamily="34" charset="0"/>
                <a:cs typeface="Arial" panose="020B0604020202020204" pitchFamily="34" charset="0"/>
              </a:rPr>
              <a:t>Good oral and written communication skills</a:t>
            </a:r>
          </a:p>
          <a:p>
            <a:pPr marL="285750" indent="-285750">
              <a:buFont typeface="Arial" panose="020B0604020202020204" pitchFamily="34" charset="0"/>
              <a:buChar char="•"/>
            </a:pPr>
            <a:r>
              <a:rPr lang="en-US" sz="1400" dirty="0">
                <a:latin typeface="Corbel" panose="020B0503020204020204" pitchFamily="34" charset="0"/>
                <a:cs typeface="Arial" panose="020B0604020202020204" pitchFamily="34" charset="0"/>
              </a:rPr>
              <a:t>Good basic computer skills</a:t>
            </a:r>
          </a:p>
          <a:p>
            <a:pPr marL="285750" indent="-285750">
              <a:buFont typeface="Arial" panose="020B0604020202020204" pitchFamily="34" charset="0"/>
              <a:buChar char="•"/>
            </a:pPr>
            <a:r>
              <a:rPr lang="en-US" sz="1400" dirty="0">
                <a:latin typeface="Corbel" panose="020B0503020204020204" pitchFamily="34" charset="0"/>
                <a:cs typeface="Arial" panose="020B0604020202020204" pitchFamily="34" charset="0"/>
              </a:rPr>
              <a:t>Ability to perform tasks with minimal supervision</a:t>
            </a:r>
          </a:p>
          <a:p>
            <a:pPr marL="285750" indent="-285750">
              <a:buFont typeface="Arial" panose="020B0604020202020204" pitchFamily="34" charset="0"/>
              <a:buChar char="•"/>
            </a:pPr>
            <a:r>
              <a:rPr lang="en-US" sz="1400" dirty="0">
                <a:latin typeface="Corbel" panose="020B0503020204020204" pitchFamily="34" charset="0"/>
                <a:cs typeface="Arial" panose="020B0604020202020204" pitchFamily="34" charset="0"/>
              </a:rPr>
              <a:t>Good interpersonal skills and ability to work in a team environment</a:t>
            </a:r>
          </a:p>
          <a:p>
            <a:pPr marL="285750" indent="-285750">
              <a:buFont typeface="Arial" panose="020B0604020202020204" pitchFamily="34" charset="0"/>
              <a:buChar char="•"/>
            </a:pPr>
            <a:r>
              <a:rPr lang="en-US" sz="1400" dirty="0">
                <a:latin typeface="Corbel" panose="020B0503020204020204" pitchFamily="34" charset="0"/>
                <a:cs typeface="Arial" panose="020B0604020202020204" pitchFamily="34" charset="0"/>
              </a:rPr>
              <a:t>Ability to adapt to a frequently changing work environment</a:t>
            </a:r>
          </a:p>
        </p:txBody>
      </p:sp>
      <p:sp>
        <p:nvSpPr>
          <p:cNvPr id="26" name="TextBox 25"/>
          <p:cNvSpPr txBox="1"/>
          <p:nvPr/>
        </p:nvSpPr>
        <p:spPr>
          <a:xfrm>
            <a:off x="304800" y="3446145"/>
            <a:ext cx="6019800" cy="2954655"/>
          </a:xfrm>
          <a:prstGeom prst="rect">
            <a:avLst/>
          </a:prstGeom>
          <a:noFill/>
        </p:spPr>
        <p:txBody>
          <a:bodyPr wrap="square" rtlCol="0">
            <a:spAutoFit/>
          </a:bodyPr>
          <a:lstStyle/>
          <a:p>
            <a:r>
              <a:rPr lang="en-US" b="1" dirty="0">
                <a:latin typeface="Corbel" panose="020B0503020204020204" pitchFamily="34" charset="0"/>
                <a:cs typeface="Arial" panose="020B0604020202020204" pitchFamily="34" charset="0"/>
              </a:rPr>
              <a:t>Your tasks MAY include:</a:t>
            </a:r>
          </a:p>
          <a:p>
            <a:pPr marL="285750" indent="-285750">
              <a:buFont typeface="Arial" panose="020B0604020202020204" pitchFamily="34" charset="0"/>
              <a:buChar char="•"/>
            </a:pPr>
            <a:r>
              <a:rPr lang="en-US" sz="1400" dirty="0">
                <a:latin typeface="Corbel" panose="020B0503020204020204" pitchFamily="34" charset="0"/>
                <a:cs typeface="Arial" panose="020B0604020202020204" pitchFamily="34" charset="0"/>
              </a:rPr>
              <a:t>Analyze profit-and-loss accounts</a:t>
            </a:r>
          </a:p>
          <a:p>
            <a:pPr marL="285750" indent="-285750">
              <a:buFont typeface="Arial" panose="020B0604020202020204" pitchFamily="34" charset="0"/>
              <a:buChar char="•"/>
            </a:pPr>
            <a:r>
              <a:rPr lang="en-US" sz="1400" dirty="0">
                <a:latin typeface="Corbel" panose="020B0503020204020204" pitchFamily="34" charset="0"/>
                <a:cs typeface="Arial" panose="020B0604020202020204" pitchFamily="34" charset="0"/>
              </a:rPr>
              <a:t>Analyze investment portfolios</a:t>
            </a:r>
          </a:p>
          <a:p>
            <a:pPr marL="285750" indent="-285750">
              <a:buFont typeface="Arial" panose="020B0604020202020204" pitchFamily="34" charset="0"/>
              <a:buChar char="•"/>
            </a:pPr>
            <a:r>
              <a:rPr lang="en-US" sz="1400" dirty="0">
                <a:latin typeface="Corbel" panose="020B0503020204020204" pitchFamily="34" charset="0"/>
                <a:cs typeface="Arial" panose="020B0604020202020204" pitchFamily="34" charset="0"/>
              </a:rPr>
              <a:t>Review and analyze deposit structure &amp; fixed asset accounts</a:t>
            </a:r>
          </a:p>
          <a:p>
            <a:pPr marL="285750" indent="-285750">
              <a:buFont typeface="Arial" panose="020B0604020202020204" pitchFamily="34" charset="0"/>
              <a:buChar char="•"/>
            </a:pPr>
            <a:r>
              <a:rPr lang="en-US" sz="1400" dirty="0">
                <a:latin typeface="Corbel" panose="020B0503020204020204" pitchFamily="34" charset="0"/>
                <a:cs typeface="Arial" panose="020B0604020202020204" pitchFamily="34" charset="0"/>
              </a:rPr>
              <a:t>Reconcile asset and liability accounts</a:t>
            </a:r>
          </a:p>
          <a:p>
            <a:pPr marL="285750" indent="-285750">
              <a:buFont typeface="Arial" panose="020B0604020202020204" pitchFamily="34" charset="0"/>
              <a:buChar char="•"/>
            </a:pPr>
            <a:r>
              <a:rPr lang="en-US" sz="1400" dirty="0">
                <a:latin typeface="Corbel" panose="020B0503020204020204" pitchFamily="34" charset="0"/>
                <a:cs typeface="Arial" panose="020B0604020202020204" pitchFamily="34" charset="0"/>
              </a:rPr>
              <a:t>Review internal routines and controls</a:t>
            </a:r>
          </a:p>
          <a:p>
            <a:pPr marL="285750" indent="-285750">
              <a:buFont typeface="Arial" panose="020B0604020202020204" pitchFamily="34" charset="0"/>
              <a:buChar char="•"/>
            </a:pPr>
            <a:r>
              <a:rPr lang="en-US" sz="1400" dirty="0">
                <a:latin typeface="Corbel" panose="020B0503020204020204" pitchFamily="34" charset="0"/>
                <a:cs typeface="Arial" panose="020B0604020202020204" pitchFamily="34" charset="0"/>
              </a:rPr>
              <a:t>Analyze UBPR to assess level and trend of key indicators</a:t>
            </a:r>
          </a:p>
          <a:p>
            <a:pPr marL="285750"/>
            <a:r>
              <a:rPr lang="en-US" sz="1400" dirty="0">
                <a:latin typeface="Corbel" panose="020B0503020204020204" pitchFamily="34" charset="0"/>
                <a:cs typeface="Arial" panose="020B0604020202020204" pitchFamily="34" charset="0"/>
              </a:rPr>
              <a:t>for earnings, capital, and securities</a:t>
            </a:r>
          </a:p>
          <a:p>
            <a:pPr marL="285750" indent="-285750">
              <a:buFont typeface="Arial" panose="020B0604020202020204" pitchFamily="34" charset="0"/>
              <a:buChar char="•"/>
            </a:pPr>
            <a:r>
              <a:rPr lang="en-US" sz="1400" dirty="0">
                <a:latin typeface="Corbel" panose="020B0503020204020204" pitchFamily="34" charset="0"/>
                <a:cs typeface="Arial" panose="020B0604020202020204" pitchFamily="34" charset="0"/>
              </a:rPr>
              <a:t>Assess level and trend of earnings and quality of profit</a:t>
            </a:r>
          </a:p>
          <a:p>
            <a:pPr marL="285750"/>
            <a:r>
              <a:rPr lang="en-US" sz="1400" dirty="0">
                <a:latin typeface="Corbel" panose="020B0503020204020204" pitchFamily="34" charset="0"/>
                <a:cs typeface="Arial" panose="020B0604020202020204" pitchFamily="34" charset="0"/>
              </a:rPr>
              <a:t>planning practices</a:t>
            </a:r>
          </a:p>
          <a:p>
            <a:pPr marL="285750" indent="-285750">
              <a:buFont typeface="Arial" panose="020B0604020202020204" pitchFamily="34" charset="0"/>
              <a:buChar char="•"/>
            </a:pPr>
            <a:r>
              <a:rPr lang="en-US" sz="1400" dirty="0">
                <a:latin typeface="Corbel" panose="020B0503020204020204" pitchFamily="34" charset="0"/>
                <a:cs typeface="Arial" panose="020B0604020202020204" pitchFamily="34" charset="0"/>
              </a:rPr>
              <a:t>Review internal reports to assess capital monitoring and</a:t>
            </a:r>
          </a:p>
          <a:p>
            <a:pPr marL="285750"/>
            <a:r>
              <a:rPr lang="en-US" sz="1400" dirty="0">
                <a:latin typeface="Corbel" panose="020B0503020204020204" pitchFamily="34" charset="0"/>
                <a:cs typeface="Arial" panose="020B0604020202020204" pitchFamily="34" charset="0"/>
              </a:rPr>
              <a:t>planning; operational and credit risk implications</a:t>
            </a:r>
          </a:p>
          <a:p>
            <a:pPr marL="285750" indent="-285750">
              <a:buFont typeface="Arial" panose="020B0604020202020204" pitchFamily="34" charset="0"/>
              <a:buChar char="•"/>
            </a:pPr>
            <a:r>
              <a:rPr lang="en-US" sz="1400" dirty="0">
                <a:latin typeface="Corbel" panose="020B0503020204020204" pitchFamily="34" charset="0"/>
                <a:cs typeface="Arial" panose="020B0604020202020204" pitchFamily="34" charset="0"/>
              </a:rPr>
              <a:t>Perform bank examiner tasks under supervision for training purposes</a:t>
            </a:r>
          </a:p>
        </p:txBody>
      </p:sp>
      <p:sp>
        <p:nvSpPr>
          <p:cNvPr id="29" name="Rectangle 28">
            <a:hlinkClick r:id="rId8" action="ppaction://hlinksldjump"/>
          </p:cNvPr>
          <p:cNvSpPr/>
          <p:nvPr/>
        </p:nvSpPr>
        <p:spPr>
          <a:xfrm>
            <a:off x="169443" y="596265"/>
            <a:ext cx="1070610" cy="28575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900" dirty="0">
                <a:solidFill>
                  <a:schemeClr val="tx1"/>
                </a:solidFill>
                <a:latin typeface="Myriad Pro Light" panose="020B0403030403020204" pitchFamily="34" charset="0"/>
              </a:rPr>
              <a:t>Your level of experience</a:t>
            </a:r>
          </a:p>
        </p:txBody>
      </p:sp>
      <p:sp>
        <p:nvSpPr>
          <p:cNvPr id="30" name="TextBox 29">
            <a:hlinkClick r:id="rId2" action="ppaction://hlinksldjump"/>
          </p:cNvPr>
          <p:cNvSpPr txBox="1"/>
          <p:nvPr/>
        </p:nvSpPr>
        <p:spPr>
          <a:xfrm>
            <a:off x="3522780" y="609600"/>
            <a:ext cx="1005840" cy="533400"/>
          </a:xfrm>
          <a:prstGeom prst="rect">
            <a:avLst/>
          </a:prstGeom>
          <a:noFill/>
        </p:spPr>
        <p:txBody>
          <a:bodyPr wrap="square" lIns="0" tIns="0" rIns="0" bIns="0" rtlCol="0">
            <a:noAutofit/>
          </a:bodyPr>
          <a:lstStyle/>
          <a:p>
            <a:pPr marL="0" marR="0" indent="-274320" algn="l" defTabSz="914400" rtl="0" eaLnBrk="1" fontAlgn="auto" latinLnBrk="0" hangingPunct="1">
              <a:lnSpc>
                <a:spcPct val="100000"/>
              </a:lnSpc>
              <a:spcBef>
                <a:spcPts val="0"/>
              </a:spcBef>
              <a:spcAft>
                <a:spcPts val="0"/>
              </a:spcAft>
              <a:buClrTx/>
              <a:buSzTx/>
              <a:buFontTx/>
              <a:buNone/>
              <a:tabLst/>
              <a:defRPr/>
            </a:pPr>
            <a:r>
              <a:rPr lang="en-US" sz="900" kern="1200" baseline="0" dirty="0">
                <a:latin typeface="Myriad Pro Light" panose="020B0403030403020204" pitchFamily="34" charset="0"/>
              </a:rPr>
              <a:t>Training required to reach next level</a:t>
            </a:r>
            <a:endParaRPr lang="en-US" sz="900" kern="1200" dirty="0">
              <a:latin typeface="Myriad Pro Light" panose="020B0403030403020204" pitchFamily="34" charset="0"/>
            </a:endParaRPr>
          </a:p>
        </p:txBody>
      </p:sp>
      <p:grpSp>
        <p:nvGrpSpPr>
          <p:cNvPr id="13" name="Group 12"/>
          <p:cNvGrpSpPr/>
          <p:nvPr/>
        </p:nvGrpSpPr>
        <p:grpSpPr>
          <a:xfrm>
            <a:off x="5878497" y="3786542"/>
            <a:ext cx="3141678" cy="2609166"/>
            <a:chOff x="5878497" y="3786542"/>
            <a:chExt cx="3141678" cy="2609166"/>
          </a:xfrm>
        </p:grpSpPr>
        <p:sp>
          <p:nvSpPr>
            <p:cNvPr id="31" name="Teardrop 30"/>
            <p:cNvSpPr/>
            <p:nvPr/>
          </p:nvSpPr>
          <p:spPr>
            <a:xfrm rot="12956788">
              <a:off x="6110311" y="3786542"/>
              <a:ext cx="2843399" cy="2609166"/>
            </a:xfrm>
            <a:prstGeom prst="teardrop">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orbel" panose="020B0503020204020204" pitchFamily="34" charset="0"/>
              </a:endParaRPr>
            </a:p>
          </p:txBody>
        </p:sp>
        <p:sp>
          <p:nvSpPr>
            <p:cNvPr id="32" name="TextBox 31"/>
            <p:cNvSpPr txBox="1"/>
            <p:nvPr/>
          </p:nvSpPr>
          <p:spPr>
            <a:xfrm>
              <a:off x="5878497" y="3962400"/>
              <a:ext cx="3141678" cy="2308324"/>
            </a:xfrm>
            <a:prstGeom prst="rect">
              <a:avLst/>
            </a:prstGeom>
            <a:noFill/>
          </p:spPr>
          <p:txBody>
            <a:bodyPr wrap="square" rtlCol="0">
              <a:spAutoFit/>
            </a:bodyPr>
            <a:lstStyle/>
            <a:p>
              <a:pPr algn="ctr"/>
              <a:r>
                <a:rPr lang="en-US" sz="1600" b="1" dirty="0">
                  <a:solidFill>
                    <a:schemeClr val="bg1"/>
                  </a:solidFill>
                  <a:latin typeface="Corbel" panose="020B0503020204020204" pitchFamily="34" charset="0"/>
                  <a:cs typeface="Arial" panose="020B0604020202020204" pitchFamily="34" charset="0"/>
                </a:rPr>
                <a:t>Onboarding,</a:t>
              </a:r>
            </a:p>
            <a:p>
              <a:pPr algn="ctr"/>
              <a:r>
                <a:rPr lang="en-US" sz="1600" b="1" dirty="0">
                  <a:solidFill>
                    <a:schemeClr val="bg1"/>
                  </a:solidFill>
                  <a:latin typeface="Corbel" panose="020B0503020204020204" pitchFamily="34" charset="0"/>
                  <a:cs typeface="Arial" panose="020B0604020202020204" pitchFamily="34" charset="0"/>
                </a:rPr>
                <a:t>formal orientation, and</a:t>
              </a:r>
            </a:p>
            <a:p>
              <a:pPr algn="ctr"/>
              <a:r>
                <a:rPr lang="en-US" sz="1600" b="1" dirty="0">
                  <a:solidFill>
                    <a:schemeClr val="bg1"/>
                  </a:solidFill>
                  <a:latin typeface="Corbel" panose="020B0503020204020204" pitchFamily="34" charset="0"/>
                  <a:cs typeface="Arial" panose="020B0604020202020204" pitchFamily="34" charset="0"/>
                </a:rPr>
                <a:t>on-the-job training under</a:t>
              </a:r>
            </a:p>
            <a:p>
              <a:pPr algn="ctr"/>
              <a:r>
                <a:rPr lang="en-US" sz="1600" b="1" dirty="0">
                  <a:solidFill>
                    <a:schemeClr val="bg1"/>
                  </a:solidFill>
                  <a:latin typeface="Corbel" panose="020B0503020204020204" pitchFamily="34" charset="0"/>
                  <a:cs typeface="Arial" panose="020B0604020202020204" pitchFamily="34" charset="0"/>
                </a:rPr>
                <a:t>the guidance of experienced examiners should be used</a:t>
              </a:r>
            </a:p>
            <a:p>
              <a:pPr algn="ctr"/>
              <a:r>
                <a:rPr lang="en-US" sz="1600" b="1" dirty="0">
                  <a:solidFill>
                    <a:schemeClr val="bg1"/>
                  </a:solidFill>
                  <a:latin typeface="Corbel" panose="020B0503020204020204" pitchFamily="34" charset="0"/>
                  <a:cs typeface="Arial" panose="020B0604020202020204" pitchFamily="34" charset="0"/>
                </a:rPr>
                <a:t>to develop these skills, along with formal classroom training (</a:t>
              </a:r>
              <a:r>
                <a:rPr lang="en-US" sz="1600" b="1" i="1" dirty="0">
                  <a:solidFill>
                    <a:schemeClr val="bg1"/>
                  </a:solidFill>
                  <a:latin typeface="Corbel" panose="020B0503020204020204" pitchFamily="34" charset="0"/>
                  <a:cs typeface="Arial" panose="020B0604020202020204" pitchFamily="34" charset="0"/>
                </a:rPr>
                <a:t>see other</a:t>
              </a:r>
            </a:p>
            <a:p>
              <a:pPr algn="ctr"/>
              <a:r>
                <a:rPr lang="en-US" sz="1600" b="1" i="1" dirty="0">
                  <a:solidFill>
                    <a:schemeClr val="bg1"/>
                  </a:solidFill>
                  <a:latin typeface="Corbel" panose="020B0503020204020204" pitchFamily="34" charset="0"/>
                  <a:cs typeface="Arial" panose="020B0604020202020204" pitchFamily="34" charset="0"/>
                </a:rPr>
                <a:t>training tab</a:t>
              </a:r>
              <a:r>
                <a:rPr lang="en-US" sz="1600" b="1" dirty="0">
                  <a:solidFill>
                    <a:schemeClr val="bg1"/>
                  </a:solidFill>
                  <a:latin typeface="Corbel" panose="020B0503020204020204" pitchFamily="34" charset="0"/>
                  <a:cs typeface="Arial" panose="020B0604020202020204" pitchFamily="34" charset="0"/>
                </a:rPr>
                <a:t>)</a:t>
              </a:r>
            </a:p>
          </p:txBody>
        </p:sp>
      </p:grpSp>
      <p:sp>
        <p:nvSpPr>
          <p:cNvPr id="34" name="Teardrop 33"/>
          <p:cNvSpPr/>
          <p:nvPr/>
        </p:nvSpPr>
        <p:spPr>
          <a:xfrm rot="12956788">
            <a:off x="6116593" y="987690"/>
            <a:ext cx="2836457" cy="2371969"/>
          </a:xfrm>
          <a:prstGeom prst="teardrop">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TextBox 32"/>
          <p:cNvSpPr txBox="1"/>
          <p:nvPr/>
        </p:nvSpPr>
        <p:spPr>
          <a:xfrm>
            <a:off x="6087022" y="1447800"/>
            <a:ext cx="2743200" cy="1477328"/>
          </a:xfrm>
          <a:prstGeom prst="rect">
            <a:avLst/>
          </a:prstGeom>
          <a:noFill/>
        </p:spPr>
        <p:txBody>
          <a:bodyPr wrap="square" rtlCol="0">
            <a:spAutoFit/>
          </a:bodyPr>
          <a:lstStyle/>
          <a:p>
            <a:pPr algn="ctr"/>
            <a:r>
              <a:rPr lang="en-US" b="1" dirty="0">
                <a:solidFill>
                  <a:schemeClr val="bg1"/>
                </a:solidFill>
                <a:latin typeface="Corbel" panose="020B0503020204020204" pitchFamily="34" charset="0"/>
                <a:cs typeface="Arial" panose="020B0604020202020204" pitchFamily="34" charset="0"/>
              </a:rPr>
              <a:t>These skills</a:t>
            </a:r>
          </a:p>
          <a:p>
            <a:pPr algn="ctr"/>
            <a:r>
              <a:rPr lang="en-US" b="1" dirty="0">
                <a:solidFill>
                  <a:schemeClr val="bg1"/>
                </a:solidFill>
                <a:latin typeface="Corbel" panose="020B0503020204020204" pitchFamily="34" charset="0"/>
                <a:cs typeface="Arial" panose="020B0604020202020204" pitchFamily="34" charset="0"/>
              </a:rPr>
              <a:t>should be present in the candidate upon hire and after a four year</a:t>
            </a:r>
          </a:p>
          <a:p>
            <a:pPr algn="ctr"/>
            <a:r>
              <a:rPr lang="en-US" b="1" dirty="0">
                <a:solidFill>
                  <a:schemeClr val="bg1"/>
                </a:solidFill>
                <a:latin typeface="Corbel" panose="020B0503020204020204" pitchFamily="34" charset="0"/>
                <a:cs typeface="Arial" panose="020B0604020202020204" pitchFamily="34" charset="0"/>
              </a:rPr>
              <a:t>college degree</a:t>
            </a:r>
          </a:p>
        </p:txBody>
      </p:sp>
      <p:sp>
        <p:nvSpPr>
          <p:cNvPr id="35" name="TextBox 34"/>
          <p:cNvSpPr txBox="1"/>
          <p:nvPr/>
        </p:nvSpPr>
        <p:spPr>
          <a:xfrm>
            <a:off x="120126" y="118646"/>
            <a:ext cx="7717716" cy="33855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1" dirty="0">
                <a:solidFill>
                  <a:srgbClr val="1C2674"/>
                </a:solidFill>
                <a:latin typeface="Corbel" panose="020B0503020204020204" pitchFamily="34" charset="0"/>
                <a:cs typeface="Arial" panose="020B0604020202020204" pitchFamily="34" charset="0"/>
              </a:rPr>
              <a:t>0.0: State Professional Trainee, Examiner</a:t>
            </a:r>
            <a:r>
              <a:rPr lang="en-US" sz="1600" b="1" baseline="0" dirty="0">
                <a:solidFill>
                  <a:srgbClr val="1C2674"/>
                </a:solidFill>
                <a:latin typeface="Corbel" panose="020B0503020204020204" pitchFamily="34" charset="0"/>
                <a:cs typeface="Arial" panose="020B0604020202020204" pitchFamily="34" charset="0"/>
              </a:rPr>
              <a:t> Trainee</a:t>
            </a:r>
            <a:endParaRPr lang="en-US" sz="1600" b="1" dirty="0">
              <a:solidFill>
                <a:srgbClr val="1C2674"/>
              </a:solidFill>
              <a:latin typeface="Corbel" panose="020B0503020204020204" pitchFamily="34" charset="0"/>
              <a:cs typeface="Arial" panose="020B0604020202020204" pitchFamily="34" charset="0"/>
            </a:endParaRPr>
          </a:p>
        </p:txBody>
      </p:sp>
    </p:spTree>
    <p:extLst>
      <p:ext uri="{BB962C8B-B14F-4D97-AF65-F5344CB8AC3E}">
        <p14:creationId xmlns:p14="http://schemas.microsoft.com/office/powerpoint/2010/main" val="332546601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533400"/>
            <a:ext cx="1005840" cy="45719"/>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andara" panose="020E0502030303020204" pitchFamily="34" charset="0"/>
            </a:endParaRPr>
          </a:p>
        </p:txBody>
      </p:sp>
      <p:sp>
        <p:nvSpPr>
          <p:cNvPr id="3" name="Rectangle 2"/>
          <p:cNvSpPr/>
          <p:nvPr/>
        </p:nvSpPr>
        <p:spPr>
          <a:xfrm>
            <a:off x="1316916" y="533400"/>
            <a:ext cx="1005840" cy="45719"/>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andara" panose="020E0502030303020204" pitchFamily="34" charset="0"/>
            </a:endParaRPr>
          </a:p>
        </p:txBody>
      </p:sp>
      <p:sp>
        <p:nvSpPr>
          <p:cNvPr id="4" name="Rectangle 3"/>
          <p:cNvSpPr/>
          <p:nvPr/>
        </p:nvSpPr>
        <p:spPr>
          <a:xfrm>
            <a:off x="2407020" y="533400"/>
            <a:ext cx="1005840" cy="45719"/>
          </a:xfrm>
          <a:prstGeom prst="rect">
            <a:avLst/>
          </a:prstGeom>
          <a:solidFill>
            <a:srgbClr val="FF33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andara" panose="020E0502030303020204" pitchFamily="34" charset="0"/>
            </a:endParaRPr>
          </a:p>
        </p:txBody>
      </p:sp>
      <p:sp>
        <p:nvSpPr>
          <p:cNvPr id="5" name="Rectangle 4"/>
          <p:cNvSpPr/>
          <p:nvPr/>
        </p:nvSpPr>
        <p:spPr>
          <a:xfrm>
            <a:off x="3505200" y="533400"/>
            <a:ext cx="1005840" cy="45719"/>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andara" panose="020E0502030303020204" pitchFamily="34" charset="0"/>
            </a:endParaRPr>
          </a:p>
        </p:txBody>
      </p:sp>
      <p:sp>
        <p:nvSpPr>
          <p:cNvPr id="6" name="Rectangle 5"/>
          <p:cNvSpPr/>
          <p:nvPr/>
        </p:nvSpPr>
        <p:spPr>
          <a:xfrm>
            <a:off x="4594410" y="533400"/>
            <a:ext cx="1005840" cy="45719"/>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andara" panose="020E0502030303020204" pitchFamily="34" charset="0"/>
            </a:endParaRPr>
          </a:p>
        </p:txBody>
      </p:sp>
      <p:sp>
        <p:nvSpPr>
          <p:cNvPr id="7" name="Rectangle 6"/>
          <p:cNvSpPr/>
          <p:nvPr/>
        </p:nvSpPr>
        <p:spPr>
          <a:xfrm>
            <a:off x="6761178" y="533400"/>
            <a:ext cx="1005840" cy="45719"/>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andara" panose="020E0502030303020204" pitchFamily="34" charset="0"/>
            </a:endParaRPr>
          </a:p>
        </p:txBody>
      </p:sp>
      <p:sp>
        <p:nvSpPr>
          <p:cNvPr id="8" name="Rectangle 7"/>
          <p:cNvSpPr/>
          <p:nvPr/>
        </p:nvSpPr>
        <p:spPr>
          <a:xfrm>
            <a:off x="7837842" y="533400"/>
            <a:ext cx="1005840" cy="45719"/>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andara" panose="020E0502030303020204" pitchFamily="34" charset="0"/>
            </a:endParaRPr>
          </a:p>
        </p:txBody>
      </p:sp>
      <p:sp>
        <p:nvSpPr>
          <p:cNvPr id="9" name="Rectangle 8"/>
          <p:cNvSpPr/>
          <p:nvPr/>
        </p:nvSpPr>
        <p:spPr>
          <a:xfrm>
            <a:off x="5682726" y="533399"/>
            <a:ext cx="1005840" cy="45719"/>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andara" panose="020E0502030303020204" pitchFamily="34" charset="0"/>
            </a:endParaRPr>
          </a:p>
        </p:txBody>
      </p:sp>
      <p:sp>
        <p:nvSpPr>
          <p:cNvPr id="10" name="TextBox 9"/>
          <p:cNvSpPr txBox="1"/>
          <p:nvPr/>
        </p:nvSpPr>
        <p:spPr>
          <a:xfrm>
            <a:off x="234213" y="609600"/>
            <a:ext cx="1005840" cy="533400"/>
          </a:xfrm>
          <a:prstGeom prst="rect">
            <a:avLst/>
          </a:prstGeom>
          <a:noFill/>
        </p:spPr>
        <p:txBody>
          <a:bodyPr wrap="square" lIns="0" tIns="0" rIns="0" bIns="0" rtlCol="0">
            <a:noAutofit/>
          </a:bodyPr>
          <a:lstStyle/>
          <a:p>
            <a:pPr indent="-274320"/>
            <a:r>
              <a:rPr lang="en-US" sz="900" dirty="0">
                <a:latin typeface="Myriad Pro Light" panose="020B0403030403020204" pitchFamily="34" charset="0"/>
              </a:rPr>
              <a:t>On-the-job experience   </a:t>
            </a:r>
          </a:p>
        </p:txBody>
      </p:sp>
      <p:sp>
        <p:nvSpPr>
          <p:cNvPr id="11" name="TextBox 10">
            <a:hlinkClick r:id="rId2" action="ppaction://hlinksldjump"/>
          </p:cNvPr>
          <p:cNvSpPr txBox="1"/>
          <p:nvPr/>
        </p:nvSpPr>
        <p:spPr>
          <a:xfrm>
            <a:off x="1326816" y="609600"/>
            <a:ext cx="1005840" cy="533400"/>
          </a:xfrm>
          <a:prstGeom prst="rect">
            <a:avLst/>
          </a:prstGeom>
          <a:noFill/>
        </p:spPr>
        <p:txBody>
          <a:bodyPr wrap="square" lIns="0" tIns="0" rIns="0" bIns="0" rtlCol="0">
            <a:noAutofit/>
          </a:bodyPr>
          <a:lstStyle/>
          <a:p>
            <a:pPr indent="-274320"/>
            <a:r>
              <a:rPr lang="en-US" sz="900" dirty="0">
                <a:latin typeface="Myriad Pro Light" panose="020B0403030403020204" pitchFamily="34" charset="0"/>
              </a:rPr>
              <a:t>Proficiency Level</a:t>
            </a:r>
            <a:r>
              <a:rPr lang="en-US" sz="900" baseline="0" dirty="0">
                <a:latin typeface="Myriad Pro Light" panose="020B0403030403020204" pitchFamily="34" charset="0"/>
              </a:rPr>
              <a:t> for </a:t>
            </a:r>
            <a:r>
              <a:rPr lang="en-US" sz="900" dirty="0">
                <a:latin typeface="Myriad Pro Light" panose="020B0403030403020204" pitchFamily="34" charset="0"/>
              </a:rPr>
              <a:t>Core Competencies</a:t>
            </a:r>
          </a:p>
        </p:txBody>
      </p:sp>
      <p:sp>
        <p:nvSpPr>
          <p:cNvPr id="12" name="TextBox 11">
            <a:hlinkClick r:id="rId3" action="ppaction://hlinksldjump"/>
          </p:cNvPr>
          <p:cNvSpPr txBox="1"/>
          <p:nvPr/>
        </p:nvSpPr>
        <p:spPr>
          <a:xfrm>
            <a:off x="2419419" y="609600"/>
            <a:ext cx="1005840" cy="533400"/>
          </a:xfrm>
          <a:prstGeom prst="rect">
            <a:avLst/>
          </a:prstGeom>
          <a:noFill/>
        </p:spPr>
        <p:txBody>
          <a:bodyPr wrap="square" lIns="0" tIns="0" rIns="0" bIns="0" rtlCol="0">
            <a:noAutofit/>
          </a:bodyPr>
          <a:lstStyle/>
          <a:p>
            <a:r>
              <a:rPr lang="en-US" sz="900" b="1" dirty="0">
                <a:solidFill>
                  <a:srgbClr val="FF3300"/>
                </a:solidFill>
                <a:latin typeface="Myriad Pro Light" panose="020B0403030403020204" pitchFamily="34" charset="0"/>
              </a:rPr>
              <a:t>Skills/Tasks </a:t>
            </a:r>
            <a:r>
              <a:rPr lang="en-US" sz="900" b="1" dirty="0" err="1">
                <a:solidFill>
                  <a:srgbClr val="FF3300"/>
                </a:solidFill>
                <a:latin typeface="Myriad Pro Light" panose="020B0403030403020204" pitchFamily="34" charset="0"/>
              </a:rPr>
              <a:t>req’d</a:t>
            </a:r>
            <a:r>
              <a:rPr lang="en-US" sz="900" b="1" dirty="0">
                <a:solidFill>
                  <a:srgbClr val="FF3300"/>
                </a:solidFill>
                <a:latin typeface="Myriad Pro Light" panose="020B0403030403020204" pitchFamily="34" charset="0"/>
              </a:rPr>
              <a:t> Years 3-5</a:t>
            </a:r>
          </a:p>
        </p:txBody>
      </p:sp>
      <p:sp>
        <p:nvSpPr>
          <p:cNvPr id="15" name="TextBox 14">
            <a:hlinkClick r:id="" action="ppaction://noaction"/>
          </p:cNvPr>
          <p:cNvSpPr txBox="1"/>
          <p:nvPr/>
        </p:nvSpPr>
        <p:spPr>
          <a:xfrm>
            <a:off x="4593516" y="609600"/>
            <a:ext cx="1005840" cy="533400"/>
          </a:xfrm>
          <a:prstGeom prst="rect">
            <a:avLst/>
          </a:prstGeom>
          <a:noFill/>
        </p:spPr>
        <p:txBody>
          <a:bodyPr wrap="square" lIns="0" tIns="0" rIns="0" bIns="0" rtlCol="0">
            <a:noAutofit/>
          </a:bodyPr>
          <a:lstStyle/>
          <a:p>
            <a:pPr marL="0" marR="0" lvl="0" indent="-274320" algn="l" defTabSz="914400" rtl="0" eaLnBrk="1" fontAlgn="auto" latinLnBrk="0" hangingPunct="1">
              <a:lnSpc>
                <a:spcPct val="100000"/>
              </a:lnSpc>
              <a:spcBef>
                <a:spcPts val="0"/>
              </a:spcBef>
              <a:spcAft>
                <a:spcPts val="0"/>
              </a:spcAft>
              <a:buClrTx/>
              <a:buSzTx/>
              <a:buFontTx/>
              <a:buNone/>
              <a:tabLst/>
              <a:defRPr/>
            </a:pPr>
            <a:r>
              <a:rPr lang="en-US" sz="900" kern="1200" baseline="0" dirty="0">
                <a:solidFill>
                  <a:srgbClr val="5F5F5F"/>
                </a:solidFill>
                <a:latin typeface="Myriad Pro Light" panose="020B0403030403020204" pitchFamily="34" charset="0"/>
              </a:rPr>
              <a:t>CE/Other Training Options</a:t>
            </a:r>
            <a:endParaRPr lang="en-US" sz="900" kern="1200" dirty="0">
              <a:solidFill>
                <a:srgbClr val="5F5F5F"/>
              </a:solidFill>
              <a:latin typeface="Myriad Pro Light" panose="020B0403030403020204" pitchFamily="34" charset="0"/>
            </a:endParaRPr>
          </a:p>
        </p:txBody>
      </p:sp>
      <p:sp>
        <p:nvSpPr>
          <p:cNvPr id="16" name="TextBox 15">
            <a:hlinkClick r:id="" action="ppaction://noaction"/>
          </p:cNvPr>
          <p:cNvSpPr txBox="1"/>
          <p:nvPr/>
        </p:nvSpPr>
        <p:spPr>
          <a:xfrm>
            <a:off x="5681832" y="609600"/>
            <a:ext cx="1005840" cy="533400"/>
          </a:xfrm>
          <a:prstGeom prst="rect">
            <a:avLst/>
          </a:prstGeom>
          <a:noFill/>
        </p:spPr>
        <p:txBody>
          <a:bodyPr wrap="square" lIns="0" tIns="0" rIns="0" bIns="0" rtlCol="0">
            <a:noAutofit/>
          </a:bodyPr>
          <a:lstStyle/>
          <a:p>
            <a:pPr marL="0" marR="0" indent="-274320" algn="l" defTabSz="914400" rtl="0" eaLnBrk="1" fontAlgn="auto" latinLnBrk="0" hangingPunct="1">
              <a:lnSpc>
                <a:spcPct val="100000"/>
              </a:lnSpc>
              <a:spcBef>
                <a:spcPts val="0"/>
              </a:spcBef>
              <a:spcAft>
                <a:spcPts val="0"/>
              </a:spcAft>
              <a:buClrTx/>
              <a:buSzTx/>
              <a:buFontTx/>
              <a:buNone/>
              <a:tabLst/>
              <a:defRPr/>
            </a:pPr>
            <a:r>
              <a:rPr lang="en-US" sz="900" kern="1200" baseline="0" dirty="0">
                <a:solidFill>
                  <a:srgbClr val="5F5F5F"/>
                </a:solidFill>
                <a:latin typeface="Myriad Pro Light" panose="020B0403030403020204" pitchFamily="34" charset="0"/>
              </a:rPr>
              <a:t>Schedule Training (CSBS)</a:t>
            </a:r>
            <a:endParaRPr lang="en-US" sz="900" kern="1200" dirty="0">
              <a:solidFill>
                <a:srgbClr val="5F5F5F"/>
              </a:solidFill>
              <a:latin typeface="Myriad Pro Light" panose="020B0403030403020204" pitchFamily="34" charset="0"/>
            </a:endParaRPr>
          </a:p>
        </p:txBody>
      </p:sp>
      <p:sp>
        <p:nvSpPr>
          <p:cNvPr id="17" name="TextBox 16">
            <a:hlinkClick r:id="" action="ppaction://noaction"/>
          </p:cNvPr>
          <p:cNvSpPr txBox="1"/>
          <p:nvPr/>
        </p:nvSpPr>
        <p:spPr>
          <a:xfrm>
            <a:off x="6771042" y="609600"/>
            <a:ext cx="1005840" cy="533400"/>
          </a:xfrm>
          <a:prstGeom prst="rect">
            <a:avLst/>
          </a:prstGeom>
          <a:noFill/>
        </p:spPr>
        <p:txBody>
          <a:bodyPr wrap="square" lIns="0" tIns="0" rIns="0" bIns="0" rtlCol="0">
            <a:noAutofit/>
          </a:bodyPr>
          <a:lstStyle/>
          <a:p>
            <a:pPr marL="0" marR="0" indent="-274320" algn="l" defTabSz="914400" rtl="0" eaLnBrk="1" fontAlgn="auto" latinLnBrk="0" hangingPunct="1">
              <a:lnSpc>
                <a:spcPct val="100000"/>
              </a:lnSpc>
              <a:spcBef>
                <a:spcPts val="0"/>
              </a:spcBef>
              <a:spcAft>
                <a:spcPts val="0"/>
              </a:spcAft>
              <a:buClrTx/>
              <a:buSzTx/>
              <a:buFontTx/>
              <a:buNone/>
              <a:tabLst/>
              <a:defRPr/>
            </a:pPr>
            <a:r>
              <a:rPr lang="en-US" sz="900" kern="1200" baseline="0" dirty="0">
                <a:solidFill>
                  <a:srgbClr val="5F5F5F"/>
                </a:solidFill>
                <a:latin typeface="Myriad Pro Light" panose="020B0403030403020204" pitchFamily="34" charset="0"/>
              </a:rPr>
              <a:t>Schedule Training (All Others)</a:t>
            </a:r>
            <a:endParaRPr lang="en-US" sz="900" kern="1200" dirty="0">
              <a:solidFill>
                <a:srgbClr val="5F5F5F"/>
              </a:solidFill>
              <a:latin typeface="Myriad Pro Light" panose="020B0403030403020204" pitchFamily="34" charset="0"/>
            </a:endParaRPr>
          </a:p>
        </p:txBody>
      </p:sp>
      <p:sp>
        <p:nvSpPr>
          <p:cNvPr id="19" name="Rectangle 18">
            <a:hlinkClick r:id="rId4" action="ppaction://hlinksldjump"/>
          </p:cNvPr>
          <p:cNvSpPr/>
          <p:nvPr/>
        </p:nvSpPr>
        <p:spPr>
          <a:xfrm>
            <a:off x="6692598" y="590550"/>
            <a:ext cx="1076664" cy="2971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900" dirty="0">
                <a:solidFill>
                  <a:srgbClr val="5F5F5F"/>
                </a:solidFill>
                <a:latin typeface="Myriad Pro Light" panose="020B0403030403020204" pitchFamily="34" charset="0"/>
              </a:rPr>
              <a:t>Schedule Training (All Others)</a:t>
            </a:r>
          </a:p>
        </p:txBody>
      </p:sp>
      <p:sp>
        <p:nvSpPr>
          <p:cNvPr id="20" name="Rectangle 19">
            <a:hlinkClick r:id="rId5" action="ppaction://hlinksldjump"/>
          </p:cNvPr>
          <p:cNvSpPr/>
          <p:nvPr/>
        </p:nvSpPr>
        <p:spPr>
          <a:xfrm>
            <a:off x="5596890" y="609600"/>
            <a:ext cx="1089210" cy="2667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900" dirty="0">
                <a:solidFill>
                  <a:srgbClr val="5F5F5F"/>
                </a:solidFill>
                <a:latin typeface="Myriad Pro Light" panose="020B0403030403020204" pitchFamily="34" charset="0"/>
              </a:rPr>
              <a:t>Schedule CSBS Training</a:t>
            </a:r>
          </a:p>
        </p:txBody>
      </p:sp>
      <p:sp>
        <p:nvSpPr>
          <p:cNvPr id="21" name="Rectangle 20">
            <a:hlinkClick r:id="rId3" action="ppaction://hlinksldjump"/>
          </p:cNvPr>
          <p:cNvSpPr/>
          <p:nvPr/>
        </p:nvSpPr>
        <p:spPr>
          <a:xfrm>
            <a:off x="4511040" y="609600"/>
            <a:ext cx="1089210" cy="2667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900" dirty="0">
                <a:solidFill>
                  <a:srgbClr val="5F5F5F"/>
                </a:solidFill>
                <a:latin typeface="Myriad Pro Light" panose="020B0403030403020204" pitchFamily="34" charset="0"/>
              </a:rPr>
              <a:t>CE/Other Training Options</a:t>
            </a:r>
          </a:p>
        </p:txBody>
      </p:sp>
      <p:sp>
        <p:nvSpPr>
          <p:cNvPr id="23" name="Rectangle 22">
            <a:hlinkClick r:id="rId6" action="ppaction://hlinksldjump"/>
          </p:cNvPr>
          <p:cNvSpPr/>
          <p:nvPr/>
        </p:nvSpPr>
        <p:spPr>
          <a:xfrm>
            <a:off x="1234440" y="598170"/>
            <a:ext cx="1172580" cy="28575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900" dirty="0">
                <a:solidFill>
                  <a:srgbClr val="5F5F5F"/>
                </a:solidFill>
                <a:latin typeface="Myriad Pro Light" panose="020B0403030403020204" pitchFamily="34" charset="0"/>
              </a:rPr>
              <a:t>Your level of proficiency</a:t>
            </a:r>
          </a:p>
        </p:txBody>
      </p:sp>
      <p:sp>
        <p:nvSpPr>
          <p:cNvPr id="24" name="Rectangle 23">
            <a:hlinkClick r:id="rId7" action="ppaction://hlinksldjump"/>
          </p:cNvPr>
          <p:cNvSpPr/>
          <p:nvPr/>
        </p:nvSpPr>
        <p:spPr>
          <a:xfrm>
            <a:off x="163830" y="609600"/>
            <a:ext cx="1070610" cy="28575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900" dirty="0">
                <a:solidFill>
                  <a:srgbClr val="5F5F5F"/>
                </a:solidFill>
                <a:latin typeface="Myriad Pro Light" panose="020B0403030403020204" pitchFamily="34" charset="0"/>
              </a:rPr>
              <a:t>On-the-job experience</a:t>
            </a:r>
          </a:p>
        </p:txBody>
      </p:sp>
      <p:sp>
        <p:nvSpPr>
          <p:cNvPr id="27" name="TextBox 26">
            <a:hlinkClick r:id="" action="ppaction://noaction"/>
          </p:cNvPr>
          <p:cNvSpPr txBox="1"/>
          <p:nvPr/>
        </p:nvSpPr>
        <p:spPr>
          <a:xfrm>
            <a:off x="7848600" y="685800"/>
            <a:ext cx="1005840" cy="533400"/>
          </a:xfrm>
          <a:prstGeom prst="rect">
            <a:avLst/>
          </a:prstGeom>
          <a:noFill/>
        </p:spPr>
        <p:txBody>
          <a:bodyPr wrap="square" lIns="0" tIns="0" rIns="0" bIns="0" rtlCol="0">
            <a:noAutofit/>
          </a:bodyPr>
          <a:lstStyle/>
          <a:p>
            <a:pPr marL="0" lvl="1"/>
            <a:r>
              <a:rPr lang="en-US" sz="900" kern="1200" baseline="0" dirty="0">
                <a:latin typeface="Myriad Pro Light" panose="020B0403030403020204" pitchFamily="34" charset="0"/>
              </a:rPr>
              <a:t>Certification Options</a:t>
            </a:r>
            <a:endParaRPr lang="en-US" sz="900" kern="1200" dirty="0">
              <a:latin typeface="Myriad Pro Light" panose="020B0403030403020204" pitchFamily="34" charset="0"/>
            </a:endParaRPr>
          </a:p>
        </p:txBody>
      </p:sp>
      <p:sp>
        <p:nvSpPr>
          <p:cNvPr id="28" name="Rectangle 27">
            <a:hlinkClick r:id="rId8" action="ppaction://hlinksldjump"/>
          </p:cNvPr>
          <p:cNvSpPr/>
          <p:nvPr/>
        </p:nvSpPr>
        <p:spPr>
          <a:xfrm>
            <a:off x="7763880" y="632460"/>
            <a:ext cx="1168998" cy="2286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lvl="1"/>
            <a:r>
              <a:rPr lang="en-US" sz="900" dirty="0">
                <a:solidFill>
                  <a:srgbClr val="5F5F5F"/>
                </a:solidFill>
                <a:latin typeface="Myriad Pro Light" panose="020B0403030403020204" pitchFamily="34" charset="0"/>
              </a:rPr>
              <a:t>Certification</a:t>
            </a:r>
          </a:p>
          <a:p>
            <a:endParaRPr lang="en-US" sz="900" dirty="0">
              <a:solidFill>
                <a:srgbClr val="5F5F5F"/>
              </a:solidFill>
              <a:latin typeface="Myriad Pro Light" panose="020B0403030403020204" pitchFamily="34" charset="0"/>
            </a:endParaRPr>
          </a:p>
        </p:txBody>
      </p:sp>
      <p:sp>
        <p:nvSpPr>
          <p:cNvPr id="14" name="TextBox 13"/>
          <p:cNvSpPr txBox="1"/>
          <p:nvPr/>
        </p:nvSpPr>
        <p:spPr>
          <a:xfrm>
            <a:off x="457200" y="1120676"/>
            <a:ext cx="5531895" cy="2308324"/>
          </a:xfrm>
          <a:prstGeom prst="rect">
            <a:avLst/>
          </a:prstGeom>
          <a:noFill/>
        </p:spPr>
        <p:txBody>
          <a:bodyPr wrap="square" rtlCol="0">
            <a:spAutoFit/>
          </a:bodyPr>
          <a:lstStyle/>
          <a:p>
            <a:r>
              <a:rPr lang="en-US" b="1" dirty="0">
                <a:solidFill>
                  <a:srgbClr val="333333"/>
                </a:solidFill>
                <a:latin typeface="Corbel" panose="020B0503020204020204" pitchFamily="34" charset="0"/>
                <a:cs typeface="Arial" panose="020B0604020202020204" pitchFamily="34" charset="0"/>
              </a:rPr>
              <a:t>You should have:</a:t>
            </a:r>
          </a:p>
          <a:p>
            <a:pPr marL="285750" indent="-285750">
              <a:buFont typeface="Arial" panose="020B0604020202020204" pitchFamily="34" charset="0"/>
              <a:buChar char="•"/>
            </a:pPr>
            <a:r>
              <a:rPr lang="en-US" sz="1400" dirty="0">
                <a:solidFill>
                  <a:srgbClr val="333333"/>
                </a:solidFill>
                <a:latin typeface="Corbel" panose="020B0503020204020204" pitchFamily="34" charset="0"/>
                <a:cs typeface="Arial" panose="020B0604020202020204" pitchFamily="34" charset="0"/>
              </a:rPr>
              <a:t>Excellent analytical abilities</a:t>
            </a:r>
          </a:p>
          <a:p>
            <a:pPr marL="285750" indent="-285750">
              <a:buFont typeface="Arial" panose="020B0604020202020204" pitchFamily="34" charset="0"/>
              <a:buChar char="•"/>
            </a:pPr>
            <a:r>
              <a:rPr lang="en-US" sz="1400" dirty="0">
                <a:solidFill>
                  <a:srgbClr val="333333"/>
                </a:solidFill>
                <a:latin typeface="Corbel" panose="020B0503020204020204" pitchFamily="34" charset="0"/>
                <a:cs typeface="Arial" panose="020B0604020202020204" pitchFamily="34" charset="0"/>
              </a:rPr>
              <a:t>Expansive knowledge regarding laws, rules, and regulations governing examinations</a:t>
            </a:r>
          </a:p>
          <a:p>
            <a:pPr marL="285750" indent="-285750">
              <a:buFont typeface="Arial" panose="020B0604020202020204" pitchFamily="34" charset="0"/>
              <a:buChar char="•"/>
            </a:pPr>
            <a:r>
              <a:rPr lang="en-US" sz="1400" dirty="0">
                <a:solidFill>
                  <a:srgbClr val="333333"/>
                </a:solidFill>
                <a:latin typeface="Corbel" panose="020B0503020204020204" pitchFamily="34" charset="0"/>
                <a:cs typeface="Arial" panose="020B0604020202020204" pitchFamily="34" charset="0"/>
              </a:rPr>
              <a:t>High level of familiarity with general banking conditions and trends</a:t>
            </a:r>
          </a:p>
          <a:p>
            <a:pPr marL="285750" indent="-285750">
              <a:buFont typeface="Arial" panose="020B0604020202020204" pitchFamily="34" charset="0"/>
              <a:buChar char="•"/>
            </a:pPr>
            <a:r>
              <a:rPr lang="en-US" sz="1400" dirty="0">
                <a:solidFill>
                  <a:srgbClr val="333333"/>
                </a:solidFill>
                <a:latin typeface="Corbel" panose="020B0503020204020204" pitchFamily="34" charset="0"/>
                <a:cs typeface="Arial" panose="020B0604020202020204" pitchFamily="34" charset="0"/>
              </a:rPr>
              <a:t>Proficient in discussions with bankers</a:t>
            </a:r>
          </a:p>
          <a:p>
            <a:pPr marL="285750" indent="-285750">
              <a:buFont typeface="Arial" panose="020B0604020202020204" pitchFamily="34" charset="0"/>
              <a:buChar char="•"/>
            </a:pPr>
            <a:r>
              <a:rPr lang="en-US" sz="1400" dirty="0">
                <a:solidFill>
                  <a:srgbClr val="333333"/>
                </a:solidFill>
                <a:latin typeface="Corbel" panose="020B0503020204020204" pitchFamily="34" charset="0"/>
                <a:cs typeface="Arial" panose="020B0604020202020204" pitchFamily="34" charset="0"/>
              </a:rPr>
              <a:t>High level of initiative, judgment, and ability to supervise staff and provide training to examiners at all levels</a:t>
            </a:r>
          </a:p>
          <a:p>
            <a:pPr marL="285750" indent="-285750">
              <a:buFont typeface="Arial" panose="020B0604020202020204" pitchFamily="34" charset="0"/>
              <a:buChar char="•"/>
            </a:pPr>
            <a:r>
              <a:rPr lang="en-US" sz="1400" dirty="0">
                <a:solidFill>
                  <a:srgbClr val="333333"/>
                </a:solidFill>
                <a:latin typeface="Corbel" panose="020B0503020204020204" pitchFamily="34" charset="0"/>
                <a:cs typeface="Arial" panose="020B0604020202020204" pitchFamily="34" charset="0"/>
              </a:rPr>
              <a:t>Ability to supervise the examination of a non-complex financial institution operating under an enforcement action</a:t>
            </a:r>
          </a:p>
        </p:txBody>
      </p:sp>
      <p:sp>
        <p:nvSpPr>
          <p:cNvPr id="26" name="TextBox 25"/>
          <p:cNvSpPr txBox="1"/>
          <p:nvPr/>
        </p:nvSpPr>
        <p:spPr>
          <a:xfrm>
            <a:off x="457200" y="3787676"/>
            <a:ext cx="5867400" cy="2308324"/>
          </a:xfrm>
          <a:prstGeom prst="rect">
            <a:avLst/>
          </a:prstGeom>
          <a:noFill/>
        </p:spPr>
        <p:txBody>
          <a:bodyPr wrap="square" rtlCol="0">
            <a:spAutoFit/>
          </a:bodyPr>
          <a:lstStyle/>
          <a:p>
            <a:r>
              <a:rPr lang="en-US" b="1" dirty="0">
                <a:solidFill>
                  <a:srgbClr val="333333"/>
                </a:solidFill>
                <a:latin typeface="Corbel" panose="020B0503020204020204" pitchFamily="34" charset="0"/>
                <a:cs typeface="Arial" panose="020B0604020202020204" pitchFamily="34" charset="0"/>
              </a:rPr>
              <a:t>Your tasks MAY include:</a:t>
            </a:r>
          </a:p>
          <a:p>
            <a:pPr marL="285750" indent="-285750">
              <a:buFont typeface="Arial" panose="020B0604020202020204" pitchFamily="34" charset="0"/>
              <a:buChar char="•"/>
            </a:pPr>
            <a:r>
              <a:rPr lang="en-US" sz="1400" dirty="0">
                <a:solidFill>
                  <a:srgbClr val="333333"/>
                </a:solidFill>
                <a:latin typeface="Corbel" panose="020B0503020204020204" pitchFamily="34" charset="0"/>
                <a:cs typeface="Arial" panose="020B0604020202020204" pitchFamily="34" charset="0"/>
              </a:rPr>
              <a:t>Analyze moderately complex loan files (&gt;100 lines of credit), identify concerns, and prepare loan write-ups</a:t>
            </a:r>
          </a:p>
          <a:p>
            <a:pPr marL="285750" indent="-285750">
              <a:buFont typeface="Arial" panose="020B0604020202020204" pitchFamily="34" charset="0"/>
              <a:buChar char="•"/>
            </a:pPr>
            <a:r>
              <a:rPr lang="en-US" sz="1400" dirty="0">
                <a:solidFill>
                  <a:srgbClr val="333333"/>
                </a:solidFill>
                <a:latin typeface="Corbel" panose="020B0503020204020204" pitchFamily="34" charset="0"/>
                <a:cs typeface="Arial" panose="020B0604020202020204" pitchFamily="34" charset="0"/>
              </a:rPr>
              <a:t>Serve as asset manager and EIC of 1- and 2-rated banks</a:t>
            </a:r>
          </a:p>
          <a:p>
            <a:pPr marL="285750" indent="-285750">
              <a:buFont typeface="Arial" panose="020B0604020202020204" pitchFamily="34" charset="0"/>
              <a:buChar char="•"/>
            </a:pPr>
            <a:r>
              <a:rPr lang="en-US" sz="1400" dirty="0">
                <a:solidFill>
                  <a:srgbClr val="333333"/>
                </a:solidFill>
                <a:latin typeface="Corbel" panose="020B0503020204020204" pitchFamily="34" charset="0"/>
                <a:cs typeface="Arial" panose="020B0604020202020204" pitchFamily="34" charset="0"/>
              </a:rPr>
              <a:t>Prepare asset quality and risk management assessment reports</a:t>
            </a:r>
          </a:p>
          <a:p>
            <a:pPr marL="285750" indent="-285750">
              <a:buFont typeface="Arial" panose="020B0604020202020204" pitchFamily="34" charset="0"/>
              <a:buChar char="•"/>
            </a:pPr>
            <a:r>
              <a:rPr lang="en-US" sz="1400" dirty="0">
                <a:solidFill>
                  <a:srgbClr val="333333"/>
                </a:solidFill>
                <a:latin typeface="Corbel" panose="020B0503020204020204" pitchFamily="34" charset="0"/>
                <a:cs typeface="Arial" panose="020B0604020202020204" pitchFamily="34" charset="0"/>
              </a:rPr>
              <a:t>Use exam tools for loan review and report preparation</a:t>
            </a:r>
          </a:p>
          <a:p>
            <a:pPr marL="285750" indent="-285750">
              <a:buFont typeface="Arial" panose="020B0604020202020204" pitchFamily="34" charset="0"/>
              <a:buChar char="•"/>
            </a:pPr>
            <a:r>
              <a:rPr lang="en-US" sz="1400" dirty="0">
                <a:solidFill>
                  <a:srgbClr val="333333"/>
                </a:solidFill>
                <a:latin typeface="Corbel" panose="020B0503020204020204" pitchFamily="34" charset="0"/>
                <a:cs typeface="Arial" panose="020B0604020202020204" pitchFamily="34" charset="0"/>
              </a:rPr>
              <a:t>Discuss CAMELS components in exit meeting with board</a:t>
            </a:r>
          </a:p>
          <a:p>
            <a:pPr marL="285750" indent="-285750">
              <a:buFont typeface="Arial" panose="020B0604020202020204" pitchFamily="34" charset="0"/>
              <a:buChar char="•"/>
            </a:pPr>
            <a:r>
              <a:rPr lang="en-US" sz="1400" dirty="0">
                <a:solidFill>
                  <a:srgbClr val="333333"/>
                </a:solidFill>
                <a:latin typeface="Corbel" panose="020B0503020204020204" pitchFamily="34" charset="0"/>
                <a:cs typeface="Arial" panose="020B0604020202020204" pitchFamily="34" charset="0"/>
              </a:rPr>
              <a:t>Complete focused loan training with experienced examiner</a:t>
            </a:r>
          </a:p>
          <a:p>
            <a:pPr marL="285750" indent="-285750">
              <a:buFont typeface="Arial" panose="020B0604020202020204" pitchFamily="34" charset="0"/>
              <a:buChar char="•"/>
            </a:pPr>
            <a:r>
              <a:rPr lang="en-US" sz="1400" dirty="0">
                <a:solidFill>
                  <a:srgbClr val="333333"/>
                </a:solidFill>
                <a:latin typeface="Corbel" panose="020B0503020204020204" pitchFamily="34" charset="0"/>
                <a:cs typeface="Arial" panose="020B0604020202020204" pitchFamily="34" charset="0"/>
              </a:rPr>
              <a:t>Engage in specialty examination training</a:t>
            </a:r>
          </a:p>
          <a:p>
            <a:pPr marL="285750" indent="-285750">
              <a:buFont typeface="Arial" panose="020B0604020202020204" pitchFamily="34" charset="0"/>
              <a:buChar char="•"/>
            </a:pPr>
            <a:r>
              <a:rPr lang="en-US" sz="1400" dirty="0">
                <a:solidFill>
                  <a:srgbClr val="333333"/>
                </a:solidFill>
                <a:latin typeface="Corbel" panose="020B0503020204020204" pitchFamily="34" charset="0"/>
                <a:cs typeface="Arial" panose="020B0604020202020204" pitchFamily="34" charset="0"/>
              </a:rPr>
              <a:t>Assist with training of less experienced examiners</a:t>
            </a:r>
          </a:p>
        </p:txBody>
      </p:sp>
      <p:sp>
        <p:nvSpPr>
          <p:cNvPr id="29" name="Rectangle 28">
            <a:hlinkClick r:id="rId7" action="ppaction://hlinksldjump"/>
          </p:cNvPr>
          <p:cNvSpPr/>
          <p:nvPr/>
        </p:nvSpPr>
        <p:spPr>
          <a:xfrm>
            <a:off x="169443" y="596265"/>
            <a:ext cx="1070610" cy="28575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900" dirty="0">
                <a:solidFill>
                  <a:srgbClr val="5F5F5F"/>
                </a:solidFill>
                <a:latin typeface="Myriad Pro Light" panose="020B0403030403020204" pitchFamily="34" charset="0"/>
              </a:rPr>
              <a:t>Your level of experience</a:t>
            </a:r>
          </a:p>
        </p:txBody>
      </p:sp>
      <p:sp>
        <p:nvSpPr>
          <p:cNvPr id="30" name="TextBox 29">
            <a:hlinkClick r:id="rId2" action="ppaction://hlinksldjump"/>
          </p:cNvPr>
          <p:cNvSpPr txBox="1"/>
          <p:nvPr/>
        </p:nvSpPr>
        <p:spPr>
          <a:xfrm>
            <a:off x="3522780" y="609600"/>
            <a:ext cx="1005840" cy="533400"/>
          </a:xfrm>
          <a:prstGeom prst="rect">
            <a:avLst/>
          </a:prstGeom>
          <a:noFill/>
        </p:spPr>
        <p:txBody>
          <a:bodyPr wrap="square" lIns="0" tIns="0" rIns="0" bIns="0" rtlCol="0">
            <a:noAutofit/>
          </a:bodyPr>
          <a:lstStyle/>
          <a:p>
            <a:pPr marL="0" marR="0" indent="-274320" algn="l" defTabSz="914400" rtl="0" eaLnBrk="1" fontAlgn="auto" latinLnBrk="0" hangingPunct="1">
              <a:lnSpc>
                <a:spcPct val="100000"/>
              </a:lnSpc>
              <a:spcBef>
                <a:spcPts val="0"/>
              </a:spcBef>
              <a:spcAft>
                <a:spcPts val="0"/>
              </a:spcAft>
              <a:buClrTx/>
              <a:buSzTx/>
              <a:buFontTx/>
              <a:buNone/>
              <a:tabLst/>
              <a:defRPr/>
            </a:pPr>
            <a:r>
              <a:rPr lang="en-US" sz="900" kern="1200" baseline="0" dirty="0">
                <a:solidFill>
                  <a:srgbClr val="5F5F5F"/>
                </a:solidFill>
                <a:latin typeface="Myriad Pro Light" panose="020B0403030403020204" pitchFamily="34" charset="0"/>
              </a:rPr>
              <a:t>Training required to reach next level</a:t>
            </a:r>
            <a:endParaRPr lang="en-US" sz="900" kern="1200" dirty="0">
              <a:solidFill>
                <a:srgbClr val="5F5F5F"/>
              </a:solidFill>
              <a:latin typeface="Myriad Pro Light" panose="020B0403030403020204" pitchFamily="34" charset="0"/>
            </a:endParaRPr>
          </a:p>
        </p:txBody>
      </p:sp>
      <p:sp>
        <p:nvSpPr>
          <p:cNvPr id="31" name="Teardrop 30"/>
          <p:cNvSpPr/>
          <p:nvPr/>
        </p:nvSpPr>
        <p:spPr>
          <a:xfrm rot="12956788">
            <a:off x="6419657" y="3882817"/>
            <a:ext cx="2704688" cy="2242435"/>
          </a:xfrm>
          <a:prstGeom prst="teardrop">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orbel" panose="020B0503020204020204" pitchFamily="34" charset="0"/>
            </a:endParaRPr>
          </a:p>
        </p:txBody>
      </p:sp>
      <p:sp>
        <p:nvSpPr>
          <p:cNvPr id="32" name="TextBox 31"/>
          <p:cNvSpPr txBox="1"/>
          <p:nvPr/>
        </p:nvSpPr>
        <p:spPr>
          <a:xfrm>
            <a:off x="6248400" y="4639270"/>
            <a:ext cx="2743200" cy="923330"/>
          </a:xfrm>
          <a:prstGeom prst="rect">
            <a:avLst/>
          </a:prstGeom>
          <a:noFill/>
        </p:spPr>
        <p:txBody>
          <a:bodyPr wrap="square" rtlCol="0">
            <a:spAutoFit/>
          </a:bodyPr>
          <a:lstStyle/>
          <a:p>
            <a:pPr algn="ctr"/>
            <a:r>
              <a:rPr lang="en-US" b="1" dirty="0">
                <a:solidFill>
                  <a:schemeClr val="bg1"/>
                </a:solidFill>
                <a:latin typeface="Corbel" panose="020B0503020204020204" pitchFamily="34" charset="0"/>
                <a:cs typeface="Arial" panose="020B0604020202020204" pitchFamily="34" charset="0"/>
              </a:rPr>
              <a:t>Specialized seminars</a:t>
            </a:r>
          </a:p>
          <a:p>
            <a:pPr algn="ctr"/>
            <a:r>
              <a:rPr lang="en-US" b="1" dirty="0">
                <a:solidFill>
                  <a:schemeClr val="bg1"/>
                </a:solidFill>
                <a:latin typeface="Corbel" panose="020B0503020204020204" pitchFamily="34" charset="0"/>
                <a:cs typeface="Arial" panose="020B0604020202020204" pitchFamily="34" charset="0"/>
              </a:rPr>
              <a:t>State bank association training</a:t>
            </a:r>
          </a:p>
        </p:txBody>
      </p:sp>
      <p:sp>
        <p:nvSpPr>
          <p:cNvPr id="33" name="Teardrop 32"/>
          <p:cNvSpPr/>
          <p:nvPr/>
        </p:nvSpPr>
        <p:spPr>
          <a:xfrm rot="12956788">
            <a:off x="6419657" y="1037548"/>
            <a:ext cx="2704688" cy="2242435"/>
          </a:xfrm>
          <a:prstGeom prst="teardrop">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TextBox 33"/>
          <p:cNvSpPr txBox="1"/>
          <p:nvPr/>
        </p:nvSpPr>
        <p:spPr>
          <a:xfrm>
            <a:off x="6248400" y="1473597"/>
            <a:ext cx="2743200" cy="1477328"/>
          </a:xfrm>
          <a:prstGeom prst="rect">
            <a:avLst/>
          </a:prstGeom>
          <a:noFill/>
        </p:spPr>
        <p:txBody>
          <a:bodyPr wrap="square" rtlCol="0">
            <a:spAutoFit/>
          </a:bodyPr>
          <a:lstStyle/>
          <a:p>
            <a:pPr algn="ctr"/>
            <a:r>
              <a:rPr lang="en-US" b="1" dirty="0">
                <a:solidFill>
                  <a:schemeClr val="bg1"/>
                </a:solidFill>
                <a:latin typeface="Corbel" panose="020B0503020204020204" pitchFamily="34" charset="0"/>
                <a:cs typeface="Arial" panose="020B0604020202020204" pitchFamily="34" charset="0"/>
              </a:rPr>
              <a:t>Check out the</a:t>
            </a:r>
          </a:p>
          <a:p>
            <a:pPr algn="ctr"/>
            <a:r>
              <a:rPr lang="en-US" b="1" dirty="0">
                <a:solidFill>
                  <a:schemeClr val="bg1"/>
                </a:solidFill>
                <a:latin typeface="Corbel" panose="020B0503020204020204" pitchFamily="34" charset="0"/>
                <a:cs typeface="Arial" panose="020B0604020202020204" pitchFamily="34" charset="0"/>
              </a:rPr>
              <a:t>CE/Other Training tab</a:t>
            </a:r>
          </a:p>
          <a:p>
            <a:pPr algn="ctr"/>
            <a:r>
              <a:rPr lang="en-US" b="1" dirty="0">
                <a:solidFill>
                  <a:schemeClr val="bg1"/>
                </a:solidFill>
                <a:latin typeface="Corbel" panose="020B0503020204020204" pitchFamily="34" charset="0"/>
                <a:cs typeface="Arial" panose="020B0604020202020204" pitchFamily="34" charset="0"/>
              </a:rPr>
              <a:t>for CSBS training that will</a:t>
            </a:r>
          </a:p>
          <a:p>
            <a:pPr algn="ctr"/>
            <a:r>
              <a:rPr lang="en-US" b="1" dirty="0">
                <a:solidFill>
                  <a:schemeClr val="bg1"/>
                </a:solidFill>
                <a:latin typeface="Corbel" panose="020B0503020204020204" pitchFamily="34" charset="0"/>
                <a:cs typeface="Arial" panose="020B0604020202020204" pitchFamily="34" charset="0"/>
              </a:rPr>
              <a:t>    improve your</a:t>
            </a:r>
          </a:p>
          <a:p>
            <a:pPr algn="ctr"/>
            <a:r>
              <a:rPr lang="en-US" b="1" dirty="0">
                <a:solidFill>
                  <a:schemeClr val="bg1"/>
                </a:solidFill>
                <a:latin typeface="Corbel" panose="020B0503020204020204" pitchFamily="34" charset="0"/>
                <a:cs typeface="Arial" panose="020B0604020202020204" pitchFamily="34" charset="0"/>
              </a:rPr>
              <a:t>        skill set</a:t>
            </a:r>
          </a:p>
        </p:txBody>
      </p:sp>
      <p:sp>
        <p:nvSpPr>
          <p:cNvPr id="35" name="TextBox 34"/>
          <p:cNvSpPr txBox="1"/>
          <p:nvPr/>
        </p:nvSpPr>
        <p:spPr>
          <a:xfrm>
            <a:off x="120126" y="0"/>
            <a:ext cx="7717716" cy="553998"/>
          </a:xfrm>
          <a:prstGeom prst="rect">
            <a:avLst/>
          </a:prstGeom>
          <a:noFill/>
        </p:spPr>
        <p:txBody>
          <a:bodyPr wrap="square" rtlCol="0">
            <a:spAutoFit/>
          </a:bodyPr>
          <a:lstStyle/>
          <a:p>
            <a:r>
              <a:rPr lang="en-US" sz="1500" b="1" dirty="0">
                <a:solidFill>
                  <a:srgbClr val="1C2674"/>
                </a:solidFill>
                <a:latin typeface="Corbel" panose="020B0503020204020204" pitchFamily="34" charset="0"/>
                <a:cs typeface="Arial" panose="020B0604020202020204" pitchFamily="34" charset="0"/>
              </a:rPr>
              <a:t>3.0: Bank Examinations Specialist  (Senior) / Bank Senior Examiner / Financial Institutions</a:t>
            </a:r>
            <a:r>
              <a:rPr lang="en-US" sz="1500" b="1" baseline="0" dirty="0">
                <a:solidFill>
                  <a:srgbClr val="1C2674"/>
                </a:solidFill>
                <a:latin typeface="Corbel" panose="020B0503020204020204" pitchFamily="34" charset="0"/>
                <a:cs typeface="Arial" panose="020B0604020202020204" pitchFamily="34" charset="0"/>
              </a:rPr>
              <a:t> Examiner I / Bank Examiner  III / Senior Assistant Examiner / Financial Examiner IV-VIII</a:t>
            </a:r>
            <a:endParaRPr lang="en-US" sz="1500" b="1" dirty="0">
              <a:solidFill>
                <a:srgbClr val="1C2674"/>
              </a:solidFill>
              <a:latin typeface="Corbel" panose="020B0503020204020204" pitchFamily="34" charset="0"/>
              <a:cs typeface="Arial" panose="020B0604020202020204" pitchFamily="34" charset="0"/>
            </a:endParaRPr>
          </a:p>
        </p:txBody>
      </p:sp>
    </p:spTree>
    <p:extLst>
      <p:ext uri="{BB962C8B-B14F-4D97-AF65-F5344CB8AC3E}">
        <p14:creationId xmlns:p14="http://schemas.microsoft.com/office/powerpoint/2010/main" val="248143200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533400"/>
            <a:ext cx="1005840" cy="45719"/>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andara" panose="020E0502030303020204" pitchFamily="34" charset="0"/>
            </a:endParaRPr>
          </a:p>
        </p:txBody>
      </p:sp>
      <p:sp>
        <p:nvSpPr>
          <p:cNvPr id="3" name="Rectangle 2"/>
          <p:cNvSpPr/>
          <p:nvPr/>
        </p:nvSpPr>
        <p:spPr>
          <a:xfrm>
            <a:off x="1316916" y="533400"/>
            <a:ext cx="1005840" cy="45719"/>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andara" panose="020E0502030303020204" pitchFamily="34" charset="0"/>
            </a:endParaRPr>
          </a:p>
        </p:txBody>
      </p:sp>
      <p:sp>
        <p:nvSpPr>
          <p:cNvPr id="4" name="Rectangle 3"/>
          <p:cNvSpPr/>
          <p:nvPr/>
        </p:nvSpPr>
        <p:spPr>
          <a:xfrm>
            <a:off x="2407020" y="533400"/>
            <a:ext cx="1005840" cy="45719"/>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andara" panose="020E0502030303020204" pitchFamily="34" charset="0"/>
            </a:endParaRPr>
          </a:p>
        </p:txBody>
      </p:sp>
      <p:sp>
        <p:nvSpPr>
          <p:cNvPr id="5" name="Rectangle 4"/>
          <p:cNvSpPr/>
          <p:nvPr/>
        </p:nvSpPr>
        <p:spPr>
          <a:xfrm>
            <a:off x="3505200" y="533400"/>
            <a:ext cx="1005840" cy="45719"/>
          </a:xfrm>
          <a:prstGeom prst="rect">
            <a:avLst/>
          </a:prstGeom>
          <a:solidFill>
            <a:srgbClr val="FF33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andara" panose="020E0502030303020204" pitchFamily="34" charset="0"/>
            </a:endParaRPr>
          </a:p>
        </p:txBody>
      </p:sp>
      <p:sp>
        <p:nvSpPr>
          <p:cNvPr id="6" name="Rectangle 5"/>
          <p:cNvSpPr/>
          <p:nvPr/>
        </p:nvSpPr>
        <p:spPr>
          <a:xfrm>
            <a:off x="4594410" y="533400"/>
            <a:ext cx="1005840" cy="45719"/>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andara" panose="020E0502030303020204" pitchFamily="34" charset="0"/>
            </a:endParaRPr>
          </a:p>
        </p:txBody>
      </p:sp>
      <p:sp>
        <p:nvSpPr>
          <p:cNvPr id="7" name="Rectangle 6"/>
          <p:cNvSpPr/>
          <p:nvPr/>
        </p:nvSpPr>
        <p:spPr>
          <a:xfrm>
            <a:off x="6761178" y="533400"/>
            <a:ext cx="1005840" cy="45719"/>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andara" panose="020E0502030303020204" pitchFamily="34" charset="0"/>
            </a:endParaRPr>
          </a:p>
        </p:txBody>
      </p:sp>
      <p:sp>
        <p:nvSpPr>
          <p:cNvPr id="8" name="Rectangle 7"/>
          <p:cNvSpPr/>
          <p:nvPr/>
        </p:nvSpPr>
        <p:spPr>
          <a:xfrm>
            <a:off x="7837842" y="533400"/>
            <a:ext cx="1005840" cy="45719"/>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andara" panose="020E0502030303020204" pitchFamily="34" charset="0"/>
            </a:endParaRPr>
          </a:p>
        </p:txBody>
      </p:sp>
      <p:sp>
        <p:nvSpPr>
          <p:cNvPr id="9" name="Rectangle 8"/>
          <p:cNvSpPr/>
          <p:nvPr/>
        </p:nvSpPr>
        <p:spPr>
          <a:xfrm>
            <a:off x="5682726" y="533399"/>
            <a:ext cx="1005840" cy="45719"/>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andara" panose="020E0502030303020204" pitchFamily="34" charset="0"/>
            </a:endParaRPr>
          </a:p>
        </p:txBody>
      </p:sp>
      <p:sp>
        <p:nvSpPr>
          <p:cNvPr id="10" name="TextBox 9"/>
          <p:cNvSpPr txBox="1"/>
          <p:nvPr/>
        </p:nvSpPr>
        <p:spPr>
          <a:xfrm>
            <a:off x="234213" y="609600"/>
            <a:ext cx="1005840" cy="533400"/>
          </a:xfrm>
          <a:prstGeom prst="rect">
            <a:avLst/>
          </a:prstGeom>
          <a:noFill/>
        </p:spPr>
        <p:txBody>
          <a:bodyPr wrap="square" lIns="0" tIns="0" rIns="0" bIns="0" rtlCol="0">
            <a:noAutofit/>
          </a:bodyPr>
          <a:lstStyle/>
          <a:p>
            <a:pPr indent="-274320"/>
            <a:r>
              <a:rPr lang="en-US" sz="900" dirty="0">
                <a:solidFill>
                  <a:srgbClr val="5F5F5F"/>
                </a:solidFill>
                <a:latin typeface="Candara" panose="020E0502030303020204" pitchFamily="34" charset="0"/>
              </a:rPr>
              <a:t>On-the-job experience   </a:t>
            </a:r>
          </a:p>
        </p:txBody>
      </p:sp>
      <p:sp>
        <p:nvSpPr>
          <p:cNvPr id="11" name="TextBox 10">
            <a:hlinkClick r:id="rId2" action="ppaction://hlinksldjump"/>
          </p:cNvPr>
          <p:cNvSpPr txBox="1"/>
          <p:nvPr/>
        </p:nvSpPr>
        <p:spPr>
          <a:xfrm>
            <a:off x="1326816" y="609600"/>
            <a:ext cx="1005840" cy="533400"/>
          </a:xfrm>
          <a:prstGeom prst="rect">
            <a:avLst/>
          </a:prstGeom>
          <a:noFill/>
        </p:spPr>
        <p:txBody>
          <a:bodyPr wrap="square" lIns="0" tIns="0" rIns="0" bIns="0" rtlCol="0">
            <a:noAutofit/>
          </a:bodyPr>
          <a:lstStyle/>
          <a:p>
            <a:pPr indent="-274320"/>
            <a:r>
              <a:rPr lang="en-US" sz="900" dirty="0">
                <a:solidFill>
                  <a:srgbClr val="5F5F5F"/>
                </a:solidFill>
                <a:latin typeface="Candara" panose="020E0502030303020204" pitchFamily="34" charset="0"/>
              </a:rPr>
              <a:t>Proficiency Level</a:t>
            </a:r>
            <a:r>
              <a:rPr lang="en-US" sz="900" baseline="0" dirty="0">
                <a:solidFill>
                  <a:srgbClr val="5F5F5F"/>
                </a:solidFill>
                <a:latin typeface="Candara" panose="020E0502030303020204" pitchFamily="34" charset="0"/>
              </a:rPr>
              <a:t> for </a:t>
            </a:r>
            <a:r>
              <a:rPr lang="en-US" sz="900" dirty="0">
                <a:solidFill>
                  <a:srgbClr val="5F5F5F"/>
                </a:solidFill>
                <a:latin typeface="Candara" panose="020E0502030303020204" pitchFamily="34" charset="0"/>
              </a:rPr>
              <a:t>Core Competencies</a:t>
            </a:r>
          </a:p>
        </p:txBody>
      </p:sp>
      <p:sp>
        <p:nvSpPr>
          <p:cNvPr id="12" name="TextBox 11">
            <a:hlinkClick r:id="rId3" action="ppaction://hlinksldjump"/>
          </p:cNvPr>
          <p:cNvSpPr txBox="1"/>
          <p:nvPr/>
        </p:nvSpPr>
        <p:spPr>
          <a:xfrm>
            <a:off x="2419419" y="609600"/>
            <a:ext cx="1005840" cy="533400"/>
          </a:xfrm>
          <a:prstGeom prst="rect">
            <a:avLst/>
          </a:prstGeom>
          <a:noFill/>
        </p:spPr>
        <p:txBody>
          <a:bodyPr wrap="square" lIns="0" tIns="0" rIns="0" bIns="0" rtlCol="0">
            <a:noAutofit/>
          </a:bodyPr>
          <a:lstStyle/>
          <a:p>
            <a:r>
              <a:rPr lang="en-US" sz="900" kern="1200" baseline="0" dirty="0">
                <a:solidFill>
                  <a:srgbClr val="5F5F5F"/>
                </a:solidFill>
                <a:latin typeface="Candara" panose="020E0502030303020204" pitchFamily="34" charset="0"/>
              </a:rPr>
              <a:t>Sample Skills/Tasks required in Year 1</a:t>
            </a:r>
            <a:endParaRPr lang="en-US" sz="900" kern="1200" dirty="0">
              <a:solidFill>
                <a:srgbClr val="5F5F5F"/>
              </a:solidFill>
              <a:latin typeface="Candara" panose="020E0502030303020204" pitchFamily="34" charset="0"/>
            </a:endParaRPr>
          </a:p>
        </p:txBody>
      </p:sp>
      <p:sp>
        <p:nvSpPr>
          <p:cNvPr id="13" name="TextBox 12">
            <a:hlinkClick r:id="rId2" action="ppaction://hlinksldjump"/>
          </p:cNvPr>
          <p:cNvSpPr txBox="1"/>
          <p:nvPr/>
        </p:nvSpPr>
        <p:spPr>
          <a:xfrm>
            <a:off x="3522780" y="609600"/>
            <a:ext cx="1005840" cy="533400"/>
          </a:xfrm>
          <a:prstGeom prst="rect">
            <a:avLst/>
          </a:prstGeom>
          <a:noFill/>
        </p:spPr>
        <p:txBody>
          <a:bodyPr wrap="square" lIns="0" tIns="0" rIns="0" bIns="0" rtlCol="0">
            <a:noAutofit/>
          </a:bodyPr>
          <a:lstStyle/>
          <a:p>
            <a:pPr marL="0" marR="0" indent="-274320" algn="l" defTabSz="914400" rtl="0" eaLnBrk="1" fontAlgn="auto" latinLnBrk="0" hangingPunct="1">
              <a:lnSpc>
                <a:spcPct val="100000"/>
              </a:lnSpc>
              <a:spcBef>
                <a:spcPts val="0"/>
              </a:spcBef>
              <a:spcAft>
                <a:spcPts val="0"/>
              </a:spcAft>
              <a:buClrTx/>
              <a:buSzTx/>
              <a:buFontTx/>
              <a:buNone/>
              <a:tabLst/>
              <a:defRPr/>
            </a:pPr>
            <a:r>
              <a:rPr lang="en-US" sz="900" b="1" kern="1200" baseline="0" dirty="0">
                <a:solidFill>
                  <a:srgbClr val="FF3300"/>
                </a:solidFill>
                <a:latin typeface="Candara" panose="020E0502030303020204" pitchFamily="34" charset="0"/>
              </a:rPr>
              <a:t>Training required to reach next level</a:t>
            </a:r>
            <a:endParaRPr lang="en-US" sz="900" b="1" kern="1200" dirty="0">
              <a:solidFill>
                <a:srgbClr val="FF3300"/>
              </a:solidFill>
              <a:latin typeface="Candara" panose="020E0502030303020204" pitchFamily="34" charset="0"/>
            </a:endParaRPr>
          </a:p>
        </p:txBody>
      </p:sp>
      <p:sp>
        <p:nvSpPr>
          <p:cNvPr id="15" name="TextBox 14">
            <a:hlinkClick r:id="" action="ppaction://noaction"/>
          </p:cNvPr>
          <p:cNvSpPr txBox="1"/>
          <p:nvPr/>
        </p:nvSpPr>
        <p:spPr>
          <a:xfrm>
            <a:off x="4593516" y="609600"/>
            <a:ext cx="1005840" cy="533400"/>
          </a:xfrm>
          <a:prstGeom prst="rect">
            <a:avLst/>
          </a:prstGeom>
          <a:noFill/>
        </p:spPr>
        <p:txBody>
          <a:bodyPr wrap="square" lIns="0" tIns="0" rIns="0" bIns="0" rtlCol="0">
            <a:noAutofit/>
          </a:bodyPr>
          <a:lstStyle/>
          <a:p>
            <a:pPr marL="0" marR="0" lvl="0" indent="-274320" algn="l" defTabSz="914400" rtl="0" eaLnBrk="1" fontAlgn="auto" latinLnBrk="0" hangingPunct="1">
              <a:lnSpc>
                <a:spcPct val="100000"/>
              </a:lnSpc>
              <a:spcBef>
                <a:spcPts val="0"/>
              </a:spcBef>
              <a:spcAft>
                <a:spcPts val="0"/>
              </a:spcAft>
              <a:buClrTx/>
              <a:buSzTx/>
              <a:buFontTx/>
              <a:buNone/>
              <a:tabLst/>
              <a:defRPr/>
            </a:pPr>
            <a:r>
              <a:rPr lang="en-US" sz="900" kern="1200" baseline="0" dirty="0">
                <a:solidFill>
                  <a:srgbClr val="5F5F5F"/>
                </a:solidFill>
                <a:latin typeface="Candara" panose="020E0502030303020204" pitchFamily="34" charset="0"/>
              </a:rPr>
              <a:t>CE/Other Training Options</a:t>
            </a:r>
            <a:endParaRPr lang="en-US" sz="900" kern="1200" dirty="0">
              <a:solidFill>
                <a:srgbClr val="5F5F5F"/>
              </a:solidFill>
              <a:latin typeface="Candara" panose="020E0502030303020204" pitchFamily="34" charset="0"/>
            </a:endParaRPr>
          </a:p>
        </p:txBody>
      </p:sp>
      <p:sp>
        <p:nvSpPr>
          <p:cNvPr id="16" name="TextBox 15">
            <a:hlinkClick r:id="" action="ppaction://noaction"/>
          </p:cNvPr>
          <p:cNvSpPr txBox="1"/>
          <p:nvPr/>
        </p:nvSpPr>
        <p:spPr>
          <a:xfrm>
            <a:off x="5681832" y="609600"/>
            <a:ext cx="1005840" cy="533400"/>
          </a:xfrm>
          <a:prstGeom prst="rect">
            <a:avLst/>
          </a:prstGeom>
          <a:noFill/>
        </p:spPr>
        <p:txBody>
          <a:bodyPr wrap="square" lIns="0" tIns="0" rIns="0" bIns="0" rtlCol="0">
            <a:noAutofit/>
          </a:bodyPr>
          <a:lstStyle/>
          <a:p>
            <a:pPr marL="0" marR="0" indent="-274320" algn="l" defTabSz="914400" rtl="0" eaLnBrk="1" fontAlgn="auto" latinLnBrk="0" hangingPunct="1">
              <a:lnSpc>
                <a:spcPct val="100000"/>
              </a:lnSpc>
              <a:spcBef>
                <a:spcPts val="0"/>
              </a:spcBef>
              <a:spcAft>
                <a:spcPts val="0"/>
              </a:spcAft>
              <a:buClrTx/>
              <a:buSzTx/>
              <a:buFontTx/>
              <a:buNone/>
              <a:tabLst/>
              <a:defRPr/>
            </a:pPr>
            <a:r>
              <a:rPr lang="en-US" sz="900" kern="1200" baseline="0" dirty="0">
                <a:solidFill>
                  <a:srgbClr val="5F5F5F"/>
                </a:solidFill>
                <a:latin typeface="Candara" panose="020E0502030303020204" pitchFamily="34" charset="0"/>
              </a:rPr>
              <a:t>Schedule Training (CSBS)</a:t>
            </a:r>
            <a:endParaRPr lang="en-US" sz="900" kern="1200" dirty="0">
              <a:solidFill>
                <a:srgbClr val="5F5F5F"/>
              </a:solidFill>
              <a:latin typeface="Candara" panose="020E0502030303020204" pitchFamily="34" charset="0"/>
            </a:endParaRPr>
          </a:p>
        </p:txBody>
      </p:sp>
      <p:sp>
        <p:nvSpPr>
          <p:cNvPr id="17" name="TextBox 16">
            <a:hlinkClick r:id="" action="ppaction://noaction"/>
          </p:cNvPr>
          <p:cNvSpPr txBox="1"/>
          <p:nvPr/>
        </p:nvSpPr>
        <p:spPr>
          <a:xfrm>
            <a:off x="6771042" y="609600"/>
            <a:ext cx="1005840" cy="533400"/>
          </a:xfrm>
          <a:prstGeom prst="rect">
            <a:avLst/>
          </a:prstGeom>
          <a:noFill/>
        </p:spPr>
        <p:txBody>
          <a:bodyPr wrap="square" lIns="0" tIns="0" rIns="0" bIns="0" rtlCol="0">
            <a:noAutofit/>
          </a:bodyPr>
          <a:lstStyle/>
          <a:p>
            <a:pPr marL="0" marR="0" indent="-274320" algn="l" defTabSz="914400" rtl="0" eaLnBrk="1" fontAlgn="auto" latinLnBrk="0" hangingPunct="1">
              <a:lnSpc>
                <a:spcPct val="100000"/>
              </a:lnSpc>
              <a:spcBef>
                <a:spcPts val="0"/>
              </a:spcBef>
              <a:spcAft>
                <a:spcPts val="0"/>
              </a:spcAft>
              <a:buClrTx/>
              <a:buSzTx/>
              <a:buFontTx/>
              <a:buNone/>
              <a:tabLst/>
              <a:defRPr/>
            </a:pPr>
            <a:r>
              <a:rPr lang="en-US" sz="900" kern="1200" baseline="0" dirty="0">
                <a:solidFill>
                  <a:srgbClr val="5F5F5F"/>
                </a:solidFill>
                <a:latin typeface="Candara" panose="020E0502030303020204" pitchFamily="34" charset="0"/>
              </a:rPr>
              <a:t>Schedule Training (All Others)</a:t>
            </a:r>
            <a:endParaRPr lang="en-US" sz="900" kern="1200" dirty="0">
              <a:solidFill>
                <a:srgbClr val="5F5F5F"/>
              </a:solidFill>
              <a:latin typeface="Candara" panose="020E0502030303020204" pitchFamily="34" charset="0"/>
            </a:endParaRPr>
          </a:p>
        </p:txBody>
      </p:sp>
      <p:sp>
        <p:nvSpPr>
          <p:cNvPr id="19" name="Rectangle 18">
            <a:hlinkClick r:id="rId4" action="ppaction://hlinksldjump"/>
          </p:cNvPr>
          <p:cNvSpPr/>
          <p:nvPr/>
        </p:nvSpPr>
        <p:spPr>
          <a:xfrm>
            <a:off x="6692598" y="590550"/>
            <a:ext cx="1076664" cy="2971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900" dirty="0">
                <a:solidFill>
                  <a:srgbClr val="5F5F5F"/>
                </a:solidFill>
                <a:latin typeface="Candara" panose="020E0502030303020204" pitchFamily="34" charset="0"/>
              </a:rPr>
              <a:t>Schedule Training (All Others)</a:t>
            </a:r>
          </a:p>
        </p:txBody>
      </p:sp>
      <p:sp>
        <p:nvSpPr>
          <p:cNvPr id="20" name="Rectangle 19">
            <a:hlinkClick r:id="rId5" action="ppaction://hlinksldjump"/>
          </p:cNvPr>
          <p:cNvSpPr/>
          <p:nvPr/>
        </p:nvSpPr>
        <p:spPr>
          <a:xfrm>
            <a:off x="5596890" y="609600"/>
            <a:ext cx="1089210" cy="2667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900" dirty="0">
                <a:solidFill>
                  <a:srgbClr val="5F5F5F"/>
                </a:solidFill>
                <a:latin typeface="Candara" panose="020E0502030303020204" pitchFamily="34" charset="0"/>
              </a:rPr>
              <a:t>Schedule CSBS Training</a:t>
            </a:r>
          </a:p>
        </p:txBody>
      </p:sp>
      <p:sp>
        <p:nvSpPr>
          <p:cNvPr id="21" name="Rectangle 20">
            <a:hlinkClick r:id="rId3" action="ppaction://hlinksldjump"/>
          </p:cNvPr>
          <p:cNvSpPr/>
          <p:nvPr/>
        </p:nvSpPr>
        <p:spPr>
          <a:xfrm>
            <a:off x="4511040" y="609600"/>
            <a:ext cx="1089210" cy="2667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900" dirty="0">
                <a:solidFill>
                  <a:srgbClr val="5F5F5F"/>
                </a:solidFill>
                <a:latin typeface="Candara" panose="020E0502030303020204" pitchFamily="34" charset="0"/>
              </a:rPr>
              <a:t>CE/Other Training Options</a:t>
            </a:r>
          </a:p>
        </p:txBody>
      </p:sp>
      <p:sp>
        <p:nvSpPr>
          <p:cNvPr id="22" name="Rectangle 21">
            <a:hlinkClick r:id="rId6" action="ppaction://hlinksldjump"/>
          </p:cNvPr>
          <p:cNvSpPr/>
          <p:nvPr/>
        </p:nvSpPr>
        <p:spPr>
          <a:xfrm>
            <a:off x="2332656" y="590549"/>
            <a:ext cx="1080204" cy="30861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900" dirty="0">
                <a:solidFill>
                  <a:srgbClr val="5F5F5F"/>
                </a:solidFill>
                <a:latin typeface="Candara" panose="020E0502030303020204" pitchFamily="34" charset="0"/>
              </a:rPr>
              <a:t>Skills/Tasks </a:t>
            </a:r>
            <a:r>
              <a:rPr lang="en-US" sz="900" dirty="0" err="1">
                <a:solidFill>
                  <a:srgbClr val="5F5F5F"/>
                </a:solidFill>
                <a:latin typeface="Candara" panose="020E0502030303020204" pitchFamily="34" charset="0"/>
              </a:rPr>
              <a:t>req’d</a:t>
            </a:r>
            <a:r>
              <a:rPr lang="en-US" sz="900" dirty="0">
                <a:solidFill>
                  <a:srgbClr val="5F5F5F"/>
                </a:solidFill>
                <a:latin typeface="Candara" panose="020E0502030303020204" pitchFamily="34" charset="0"/>
              </a:rPr>
              <a:t> Years 3-5</a:t>
            </a:r>
          </a:p>
        </p:txBody>
      </p:sp>
      <p:sp>
        <p:nvSpPr>
          <p:cNvPr id="23" name="Rectangle 22">
            <a:hlinkClick r:id="rId7" action="ppaction://hlinksldjump"/>
          </p:cNvPr>
          <p:cNvSpPr/>
          <p:nvPr/>
        </p:nvSpPr>
        <p:spPr>
          <a:xfrm>
            <a:off x="1234440" y="598170"/>
            <a:ext cx="1172580" cy="28575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900" dirty="0">
                <a:solidFill>
                  <a:srgbClr val="5F5F5F"/>
                </a:solidFill>
                <a:latin typeface="Candara" panose="020E0502030303020204" pitchFamily="34" charset="0"/>
              </a:rPr>
              <a:t>Your level of proficiency</a:t>
            </a:r>
          </a:p>
        </p:txBody>
      </p:sp>
      <p:sp>
        <p:nvSpPr>
          <p:cNvPr id="24" name="Rectangle 23">
            <a:hlinkClick r:id="rId8" action="ppaction://hlinksldjump"/>
          </p:cNvPr>
          <p:cNvSpPr/>
          <p:nvPr/>
        </p:nvSpPr>
        <p:spPr>
          <a:xfrm>
            <a:off x="163830" y="609600"/>
            <a:ext cx="1070610" cy="28575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900" dirty="0">
                <a:solidFill>
                  <a:srgbClr val="5F5F5F"/>
                </a:solidFill>
                <a:latin typeface="Candara" panose="020E0502030303020204" pitchFamily="34" charset="0"/>
              </a:rPr>
              <a:t>On-the-job experience</a:t>
            </a:r>
          </a:p>
        </p:txBody>
      </p:sp>
      <p:sp>
        <p:nvSpPr>
          <p:cNvPr id="27" name="TextBox 26">
            <a:hlinkClick r:id="" action="ppaction://noaction"/>
          </p:cNvPr>
          <p:cNvSpPr txBox="1"/>
          <p:nvPr/>
        </p:nvSpPr>
        <p:spPr>
          <a:xfrm>
            <a:off x="7848600" y="685800"/>
            <a:ext cx="1005840" cy="533400"/>
          </a:xfrm>
          <a:prstGeom prst="rect">
            <a:avLst/>
          </a:prstGeom>
          <a:noFill/>
        </p:spPr>
        <p:txBody>
          <a:bodyPr wrap="square" lIns="0" tIns="0" rIns="0" bIns="0" rtlCol="0">
            <a:noAutofit/>
          </a:bodyPr>
          <a:lstStyle/>
          <a:p>
            <a:pPr marL="0" lvl="1"/>
            <a:r>
              <a:rPr lang="en-US" sz="900" kern="1200" baseline="0" dirty="0">
                <a:solidFill>
                  <a:srgbClr val="5F5F5F"/>
                </a:solidFill>
                <a:latin typeface="Candara" panose="020E0502030303020204" pitchFamily="34" charset="0"/>
              </a:rPr>
              <a:t>Certification Options</a:t>
            </a:r>
            <a:endParaRPr lang="en-US" sz="900" kern="1200" dirty="0">
              <a:solidFill>
                <a:srgbClr val="5F5F5F"/>
              </a:solidFill>
              <a:latin typeface="Candara" panose="020E0502030303020204" pitchFamily="34" charset="0"/>
            </a:endParaRPr>
          </a:p>
        </p:txBody>
      </p:sp>
      <p:sp>
        <p:nvSpPr>
          <p:cNvPr id="28" name="Rectangle 27">
            <a:hlinkClick r:id="rId9" action="ppaction://hlinksldjump"/>
          </p:cNvPr>
          <p:cNvSpPr/>
          <p:nvPr/>
        </p:nvSpPr>
        <p:spPr>
          <a:xfrm>
            <a:off x="7763880" y="632460"/>
            <a:ext cx="1168998" cy="2286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lvl="1"/>
            <a:r>
              <a:rPr lang="en-US" sz="900" dirty="0">
                <a:solidFill>
                  <a:srgbClr val="5F5F5F"/>
                </a:solidFill>
                <a:latin typeface="Candara" panose="020E0502030303020204" pitchFamily="34" charset="0"/>
              </a:rPr>
              <a:t>Certification</a:t>
            </a:r>
          </a:p>
          <a:p>
            <a:endParaRPr lang="en-US" sz="900" dirty="0">
              <a:solidFill>
                <a:srgbClr val="5F5F5F"/>
              </a:solidFill>
              <a:latin typeface="Candara" panose="020E0502030303020204" pitchFamily="34" charset="0"/>
            </a:endParaRPr>
          </a:p>
        </p:txBody>
      </p:sp>
      <p:sp>
        <p:nvSpPr>
          <p:cNvPr id="18" name="Rectangle 17">
            <a:hlinkClick r:id="rId10"/>
          </p:cNvPr>
          <p:cNvSpPr/>
          <p:nvPr/>
        </p:nvSpPr>
        <p:spPr>
          <a:xfrm>
            <a:off x="2514600" y="2187203"/>
            <a:ext cx="3048000" cy="3048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rgbClr val="333333"/>
                </a:solidFill>
                <a:latin typeface="Corbel" panose="020B0503020204020204" pitchFamily="34" charset="0"/>
                <a:cs typeface="Arial" panose="020B0604020202020204" pitchFamily="34" charset="0"/>
              </a:rPr>
              <a:t>CSBS Senior School</a:t>
            </a:r>
          </a:p>
        </p:txBody>
      </p:sp>
      <p:sp>
        <p:nvSpPr>
          <p:cNvPr id="30" name="Rectangle 29">
            <a:hlinkClick r:id="rId8" action="ppaction://hlinksldjump"/>
          </p:cNvPr>
          <p:cNvSpPr/>
          <p:nvPr/>
        </p:nvSpPr>
        <p:spPr>
          <a:xfrm>
            <a:off x="169443" y="596265"/>
            <a:ext cx="1070610" cy="28575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900" dirty="0">
                <a:solidFill>
                  <a:srgbClr val="5F5F5F"/>
                </a:solidFill>
                <a:latin typeface="Candara" panose="020E0502030303020204" pitchFamily="34" charset="0"/>
              </a:rPr>
              <a:t>Your level of experience</a:t>
            </a:r>
          </a:p>
        </p:txBody>
      </p:sp>
      <p:grpSp>
        <p:nvGrpSpPr>
          <p:cNvPr id="25" name="Group 24"/>
          <p:cNvGrpSpPr/>
          <p:nvPr/>
        </p:nvGrpSpPr>
        <p:grpSpPr>
          <a:xfrm>
            <a:off x="1383557" y="2065284"/>
            <a:ext cx="977265" cy="609600"/>
            <a:chOff x="1447800" y="2590800"/>
            <a:chExt cx="977265" cy="609600"/>
          </a:xfrm>
        </p:grpSpPr>
        <p:sp>
          <p:nvSpPr>
            <p:cNvPr id="33" name="Right Arrow 32">
              <a:hlinkClick r:id="rId11"/>
            </p:cNvPr>
            <p:cNvSpPr/>
            <p:nvPr/>
          </p:nvSpPr>
          <p:spPr>
            <a:xfrm>
              <a:off x="1447800" y="2590800"/>
              <a:ext cx="977265" cy="609600"/>
            </a:xfrm>
            <a:prstGeom prst="rightArrow">
              <a:avLst/>
            </a:prstGeom>
            <a:solidFill>
              <a:srgbClr val="121C6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orbel" panose="020B0503020204020204" pitchFamily="34" charset="0"/>
              </a:endParaRPr>
            </a:p>
          </p:txBody>
        </p:sp>
        <p:sp>
          <p:nvSpPr>
            <p:cNvPr id="34" name="TextBox 33">
              <a:hlinkClick r:id="rId12"/>
            </p:cNvPr>
            <p:cNvSpPr txBox="1"/>
            <p:nvPr/>
          </p:nvSpPr>
          <p:spPr>
            <a:xfrm>
              <a:off x="1480284" y="2701290"/>
              <a:ext cx="822861" cy="369332"/>
            </a:xfrm>
            <a:prstGeom prst="rect">
              <a:avLst/>
            </a:prstGeom>
            <a:noFill/>
          </p:spPr>
          <p:txBody>
            <a:bodyPr wrap="square" rtlCol="0">
              <a:spAutoFit/>
            </a:bodyPr>
            <a:lstStyle/>
            <a:p>
              <a:pPr algn="ctr"/>
              <a:r>
                <a:rPr lang="en-US" b="1" dirty="0">
                  <a:solidFill>
                    <a:schemeClr val="bg1"/>
                  </a:solidFill>
                  <a:latin typeface="Corbel" panose="020B0503020204020204" pitchFamily="34" charset="0"/>
                </a:rPr>
                <a:t>CLICK</a:t>
              </a:r>
            </a:p>
          </p:txBody>
        </p:sp>
      </p:grpSp>
      <p:sp>
        <p:nvSpPr>
          <p:cNvPr id="39" name="Rectangle 38">
            <a:hlinkClick r:id="rId13"/>
          </p:cNvPr>
          <p:cNvSpPr/>
          <p:nvPr/>
        </p:nvSpPr>
        <p:spPr>
          <a:xfrm>
            <a:off x="1998345" y="4662141"/>
            <a:ext cx="4341495" cy="3048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rgbClr val="333333"/>
                </a:solidFill>
                <a:latin typeface="Corbel" panose="020B0503020204020204" pitchFamily="34" charset="0"/>
                <a:cs typeface="Arial" panose="020B0604020202020204" pitchFamily="34" charset="0"/>
              </a:rPr>
              <a:t>Graduate School of Banking</a:t>
            </a:r>
          </a:p>
        </p:txBody>
      </p:sp>
      <p:grpSp>
        <p:nvGrpSpPr>
          <p:cNvPr id="29" name="Group 28"/>
          <p:cNvGrpSpPr/>
          <p:nvPr/>
        </p:nvGrpSpPr>
        <p:grpSpPr>
          <a:xfrm>
            <a:off x="1021080" y="4509740"/>
            <a:ext cx="977265" cy="730993"/>
            <a:chOff x="1420299" y="4191000"/>
            <a:chExt cx="977265" cy="609600"/>
          </a:xfrm>
        </p:grpSpPr>
        <p:sp>
          <p:nvSpPr>
            <p:cNvPr id="35" name="Right Arrow 32">
              <a:hlinkClick r:id="rId11"/>
            </p:cNvPr>
            <p:cNvSpPr/>
            <p:nvPr/>
          </p:nvSpPr>
          <p:spPr>
            <a:xfrm>
              <a:off x="1420299" y="4191000"/>
              <a:ext cx="977265" cy="609600"/>
            </a:xfrm>
            <a:prstGeom prst="rightArrow">
              <a:avLst/>
            </a:prstGeom>
            <a:solidFill>
              <a:srgbClr val="121C6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orbel" panose="020B0503020204020204" pitchFamily="34" charset="0"/>
              </a:endParaRPr>
            </a:p>
          </p:txBody>
        </p:sp>
        <p:sp>
          <p:nvSpPr>
            <p:cNvPr id="38" name="TextBox 37">
              <a:hlinkClick r:id="rId12"/>
            </p:cNvPr>
            <p:cNvSpPr txBox="1"/>
            <p:nvPr/>
          </p:nvSpPr>
          <p:spPr>
            <a:xfrm>
              <a:off x="1452783" y="4301490"/>
              <a:ext cx="822861" cy="307999"/>
            </a:xfrm>
            <a:prstGeom prst="rect">
              <a:avLst/>
            </a:prstGeom>
            <a:noFill/>
          </p:spPr>
          <p:txBody>
            <a:bodyPr wrap="square" rtlCol="0">
              <a:spAutoFit/>
            </a:bodyPr>
            <a:lstStyle/>
            <a:p>
              <a:pPr algn="ctr"/>
              <a:r>
                <a:rPr lang="en-US" b="1" dirty="0">
                  <a:solidFill>
                    <a:schemeClr val="bg1"/>
                  </a:solidFill>
                  <a:latin typeface="Corbel" panose="020B0503020204020204" pitchFamily="34" charset="0"/>
                </a:rPr>
                <a:t>CLICK</a:t>
              </a:r>
            </a:p>
          </p:txBody>
        </p:sp>
      </p:grpSp>
      <p:sp>
        <p:nvSpPr>
          <p:cNvPr id="43" name="Rectangle 42">
            <a:hlinkClick r:id="rId13"/>
          </p:cNvPr>
          <p:cNvSpPr/>
          <p:nvPr/>
        </p:nvSpPr>
        <p:spPr>
          <a:xfrm>
            <a:off x="1701559" y="3416486"/>
            <a:ext cx="4800600" cy="3048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rgbClr val="333333"/>
                </a:solidFill>
                <a:latin typeface="Corbel" panose="020B0503020204020204" pitchFamily="34" charset="0"/>
                <a:cs typeface="Arial" panose="020B0604020202020204" pitchFamily="34" charset="0"/>
              </a:rPr>
              <a:t>FDIC Advanced Leadership/Management</a:t>
            </a:r>
          </a:p>
        </p:txBody>
      </p:sp>
      <p:grpSp>
        <p:nvGrpSpPr>
          <p:cNvPr id="32" name="Group 31"/>
          <p:cNvGrpSpPr/>
          <p:nvPr/>
        </p:nvGrpSpPr>
        <p:grpSpPr>
          <a:xfrm>
            <a:off x="6815923" y="3264086"/>
            <a:ext cx="977265" cy="609600"/>
            <a:chOff x="7099934" y="4951462"/>
            <a:chExt cx="977265" cy="609600"/>
          </a:xfrm>
        </p:grpSpPr>
        <p:sp>
          <p:nvSpPr>
            <p:cNvPr id="41" name="Right Arrow 35">
              <a:hlinkClick r:id="rId11"/>
            </p:cNvPr>
            <p:cNvSpPr/>
            <p:nvPr/>
          </p:nvSpPr>
          <p:spPr>
            <a:xfrm rot="10757236">
              <a:off x="7099934" y="4951462"/>
              <a:ext cx="977265" cy="609600"/>
            </a:xfrm>
            <a:prstGeom prst="rightArrow">
              <a:avLst/>
            </a:prstGeom>
            <a:solidFill>
              <a:srgbClr val="121C6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orbel" panose="020B0503020204020204" pitchFamily="34" charset="0"/>
              </a:endParaRPr>
            </a:p>
          </p:txBody>
        </p:sp>
        <p:sp>
          <p:nvSpPr>
            <p:cNvPr id="42" name="TextBox 41">
              <a:hlinkClick r:id="rId12"/>
            </p:cNvPr>
            <p:cNvSpPr txBox="1"/>
            <p:nvPr/>
          </p:nvSpPr>
          <p:spPr>
            <a:xfrm rot="21551353">
              <a:off x="7227089" y="5070463"/>
              <a:ext cx="822861" cy="369332"/>
            </a:xfrm>
            <a:prstGeom prst="rect">
              <a:avLst/>
            </a:prstGeom>
            <a:noFill/>
          </p:spPr>
          <p:txBody>
            <a:bodyPr wrap="square" rtlCol="0">
              <a:spAutoFit/>
            </a:bodyPr>
            <a:lstStyle/>
            <a:p>
              <a:pPr algn="ctr"/>
              <a:r>
                <a:rPr lang="en-US" b="1" dirty="0">
                  <a:solidFill>
                    <a:schemeClr val="bg1"/>
                  </a:solidFill>
                  <a:latin typeface="Corbel" panose="020B0503020204020204" pitchFamily="34" charset="0"/>
                </a:rPr>
                <a:t>CLICK</a:t>
              </a:r>
            </a:p>
          </p:txBody>
        </p:sp>
      </p:grpSp>
      <p:sp>
        <p:nvSpPr>
          <p:cNvPr id="44" name="TextBox 43"/>
          <p:cNvSpPr txBox="1"/>
          <p:nvPr/>
        </p:nvSpPr>
        <p:spPr>
          <a:xfrm>
            <a:off x="120126" y="0"/>
            <a:ext cx="7717716" cy="553998"/>
          </a:xfrm>
          <a:prstGeom prst="rect">
            <a:avLst/>
          </a:prstGeom>
          <a:noFill/>
        </p:spPr>
        <p:txBody>
          <a:bodyPr wrap="square" rtlCol="0">
            <a:spAutoFit/>
          </a:bodyPr>
          <a:lstStyle/>
          <a:p>
            <a:r>
              <a:rPr lang="en-US" sz="1500" b="1" dirty="0">
                <a:solidFill>
                  <a:srgbClr val="1C2674"/>
                </a:solidFill>
                <a:latin typeface="Corbel" panose="020B0503020204020204" pitchFamily="34" charset="0"/>
                <a:cs typeface="Arial" panose="020B0604020202020204" pitchFamily="34" charset="0"/>
              </a:rPr>
              <a:t>3.0: Bank Examinations Specialist  (Senior) / Bank Senior Examiner / Financial Institutions</a:t>
            </a:r>
            <a:r>
              <a:rPr lang="en-US" sz="1500" b="1" baseline="0" dirty="0">
                <a:solidFill>
                  <a:srgbClr val="1C2674"/>
                </a:solidFill>
                <a:latin typeface="Corbel" panose="020B0503020204020204" pitchFamily="34" charset="0"/>
                <a:cs typeface="Arial" panose="020B0604020202020204" pitchFamily="34" charset="0"/>
              </a:rPr>
              <a:t> Examiner I / Bank Examiner  III / Senior Assistant Examiner / Financial Examiner IV-VIII</a:t>
            </a:r>
            <a:endParaRPr lang="en-US" sz="1500" b="1" dirty="0">
              <a:solidFill>
                <a:srgbClr val="1C2674"/>
              </a:solidFill>
              <a:latin typeface="Corbel" panose="020B0503020204020204" pitchFamily="34" charset="0"/>
              <a:cs typeface="Arial" panose="020B0604020202020204" pitchFamily="34" charset="0"/>
            </a:endParaRPr>
          </a:p>
        </p:txBody>
      </p:sp>
    </p:spTree>
    <p:extLst>
      <p:ext uri="{BB962C8B-B14F-4D97-AF65-F5344CB8AC3E}">
        <p14:creationId xmlns:p14="http://schemas.microsoft.com/office/powerpoint/2010/main" val="79263270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533400"/>
            <a:ext cx="1005840" cy="45719"/>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Rectangle 2"/>
          <p:cNvSpPr/>
          <p:nvPr/>
        </p:nvSpPr>
        <p:spPr>
          <a:xfrm>
            <a:off x="1316916" y="533400"/>
            <a:ext cx="1005840" cy="45719"/>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p:cNvSpPr/>
          <p:nvPr/>
        </p:nvSpPr>
        <p:spPr>
          <a:xfrm>
            <a:off x="2407020" y="533400"/>
            <a:ext cx="1005840" cy="45719"/>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a:off x="3505200" y="533400"/>
            <a:ext cx="1005840" cy="45719"/>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4594410" y="533400"/>
            <a:ext cx="1005840" cy="45719"/>
          </a:xfrm>
          <a:prstGeom prst="rect">
            <a:avLst/>
          </a:prstGeom>
          <a:solidFill>
            <a:srgbClr val="FF33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6761178" y="533400"/>
            <a:ext cx="1005840" cy="45719"/>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7837842" y="533400"/>
            <a:ext cx="1005840" cy="45719"/>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5682726" y="533399"/>
            <a:ext cx="1005840" cy="45719"/>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p:cNvSpPr txBox="1"/>
          <p:nvPr/>
        </p:nvSpPr>
        <p:spPr>
          <a:xfrm>
            <a:off x="234213" y="609600"/>
            <a:ext cx="1005840" cy="533400"/>
          </a:xfrm>
          <a:prstGeom prst="rect">
            <a:avLst/>
          </a:prstGeom>
          <a:noFill/>
        </p:spPr>
        <p:txBody>
          <a:bodyPr wrap="square" lIns="0" tIns="0" rIns="0" bIns="0" rtlCol="0">
            <a:noAutofit/>
          </a:bodyPr>
          <a:lstStyle/>
          <a:p>
            <a:pPr indent="-274320"/>
            <a:r>
              <a:rPr lang="en-US" sz="900" dirty="0">
                <a:solidFill>
                  <a:srgbClr val="5F5F5F"/>
                </a:solidFill>
                <a:latin typeface="Myriad Pro Light" panose="020B0403030403020204" pitchFamily="34" charset="0"/>
              </a:rPr>
              <a:t>On-the-job experience   </a:t>
            </a:r>
          </a:p>
        </p:txBody>
      </p:sp>
      <p:sp>
        <p:nvSpPr>
          <p:cNvPr id="11" name="TextBox 10">
            <a:hlinkClick r:id="rId2" action="ppaction://hlinksldjump"/>
          </p:cNvPr>
          <p:cNvSpPr txBox="1"/>
          <p:nvPr/>
        </p:nvSpPr>
        <p:spPr>
          <a:xfrm>
            <a:off x="1326816" y="609600"/>
            <a:ext cx="1005840" cy="533400"/>
          </a:xfrm>
          <a:prstGeom prst="rect">
            <a:avLst/>
          </a:prstGeom>
          <a:noFill/>
        </p:spPr>
        <p:txBody>
          <a:bodyPr wrap="square" lIns="0" tIns="0" rIns="0" bIns="0" rtlCol="0">
            <a:noAutofit/>
          </a:bodyPr>
          <a:lstStyle/>
          <a:p>
            <a:pPr indent="-274320"/>
            <a:r>
              <a:rPr lang="en-US" sz="900" dirty="0">
                <a:solidFill>
                  <a:srgbClr val="5F5F5F"/>
                </a:solidFill>
                <a:latin typeface="Myriad Pro Light" panose="020B0403030403020204" pitchFamily="34" charset="0"/>
              </a:rPr>
              <a:t>Proficiency Level</a:t>
            </a:r>
            <a:r>
              <a:rPr lang="en-US" sz="900" baseline="0" dirty="0">
                <a:solidFill>
                  <a:srgbClr val="5F5F5F"/>
                </a:solidFill>
                <a:latin typeface="Myriad Pro Light" panose="020B0403030403020204" pitchFamily="34" charset="0"/>
              </a:rPr>
              <a:t> for </a:t>
            </a:r>
            <a:r>
              <a:rPr lang="en-US" sz="900" dirty="0">
                <a:solidFill>
                  <a:srgbClr val="5F5F5F"/>
                </a:solidFill>
                <a:latin typeface="Myriad Pro Light" panose="020B0403030403020204" pitchFamily="34" charset="0"/>
              </a:rPr>
              <a:t>Core Competencies</a:t>
            </a:r>
          </a:p>
        </p:txBody>
      </p:sp>
      <p:sp>
        <p:nvSpPr>
          <p:cNvPr id="12" name="TextBox 11">
            <a:hlinkClick r:id="rId3" action="ppaction://hlinksldjump"/>
          </p:cNvPr>
          <p:cNvSpPr txBox="1"/>
          <p:nvPr/>
        </p:nvSpPr>
        <p:spPr>
          <a:xfrm>
            <a:off x="2419419" y="609600"/>
            <a:ext cx="1005840" cy="533400"/>
          </a:xfrm>
          <a:prstGeom prst="rect">
            <a:avLst/>
          </a:prstGeom>
          <a:noFill/>
        </p:spPr>
        <p:txBody>
          <a:bodyPr wrap="square" lIns="0" tIns="0" rIns="0" bIns="0" rtlCol="0">
            <a:noAutofit/>
          </a:bodyPr>
          <a:lstStyle/>
          <a:p>
            <a:r>
              <a:rPr lang="en-US" sz="900" kern="1200" baseline="0" dirty="0">
                <a:solidFill>
                  <a:srgbClr val="5F5F5F"/>
                </a:solidFill>
                <a:latin typeface="Myriad Pro Light" panose="020B0403030403020204" pitchFamily="34" charset="0"/>
              </a:rPr>
              <a:t>Sample Skills/Tasks required in Year 1</a:t>
            </a:r>
            <a:endParaRPr lang="en-US" sz="900" kern="1200" dirty="0">
              <a:solidFill>
                <a:srgbClr val="5F5F5F"/>
              </a:solidFill>
              <a:latin typeface="Myriad Pro Light" panose="020B0403030403020204" pitchFamily="34" charset="0"/>
            </a:endParaRPr>
          </a:p>
        </p:txBody>
      </p:sp>
      <p:sp>
        <p:nvSpPr>
          <p:cNvPr id="15" name="TextBox 14">
            <a:hlinkClick r:id="" action="ppaction://noaction"/>
          </p:cNvPr>
          <p:cNvSpPr txBox="1"/>
          <p:nvPr/>
        </p:nvSpPr>
        <p:spPr>
          <a:xfrm>
            <a:off x="4593516" y="609600"/>
            <a:ext cx="1005840" cy="533400"/>
          </a:xfrm>
          <a:prstGeom prst="rect">
            <a:avLst/>
          </a:prstGeom>
          <a:noFill/>
        </p:spPr>
        <p:txBody>
          <a:bodyPr wrap="square" lIns="0" tIns="0" rIns="0" bIns="0" rtlCol="0">
            <a:noAutofit/>
          </a:bodyPr>
          <a:lstStyle/>
          <a:p>
            <a:pPr marL="0" marR="0" lvl="0" indent="-274320" algn="l" defTabSz="914400" rtl="0" eaLnBrk="1" fontAlgn="auto" latinLnBrk="0" hangingPunct="1">
              <a:lnSpc>
                <a:spcPct val="100000"/>
              </a:lnSpc>
              <a:spcBef>
                <a:spcPts val="0"/>
              </a:spcBef>
              <a:spcAft>
                <a:spcPts val="0"/>
              </a:spcAft>
              <a:buClrTx/>
              <a:buSzTx/>
              <a:buFontTx/>
              <a:buNone/>
              <a:tabLst/>
              <a:defRPr/>
            </a:pPr>
            <a:r>
              <a:rPr lang="en-US" sz="900" b="1" kern="1200" baseline="0" dirty="0">
                <a:solidFill>
                  <a:srgbClr val="FF3300"/>
                </a:solidFill>
                <a:latin typeface="Myriad Pro Light" panose="020B0403030403020204" pitchFamily="34" charset="0"/>
              </a:rPr>
              <a:t>CE/Other Training Options</a:t>
            </a:r>
            <a:endParaRPr lang="en-US" sz="900" b="1" kern="1200" dirty="0">
              <a:solidFill>
                <a:srgbClr val="FF3300"/>
              </a:solidFill>
              <a:latin typeface="Myriad Pro Light" panose="020B0403030403020204" pitchFamily="34" charset="0"/>
            </a:endParaRPr>
          </a:p>
        </p:txBody>
      </p:sp>
      <p:sp>
        <p:nvSpPr>
          <p:cNvPr id="16" name="TextBox 15">
            <a:hlinkClick r:id="" action="ppaction://noaction"/>
          </p:cNvPr>
          <p:cNvSpPr txBox="1"/>
          <p:nvPr/>
        </p:nvSpPr>
        <p:spPr>
          <a:xfrm>
            <a:off x="5681832" y="609600"/>
            <a:ext cx="1005840" cy="533400"/>
          </a:xfrm>
          <a:prstGeom prst="rect">
            <a:avLst/>
          </a:prstGeom>
          <a:noFill/>
        </p:spPr>
        <p:txBody>
          <a:bodyPr wrap="square" lIns="0" tIns="0" rIns="0" bIns="0" rtlCol="0">
            <a:noAutofit/>
          </a:bodyPr>
          <a:lstStyle/>
          <a:p>
            <a:pPr marL="0" marR="0" indent="-274320" algn="l" defTabSz="914400" rtl="0" eaLnBrk="1" fontAlgn="auto" latinLnBrk="0" hangingPunct="1">
              <a:lnSpc>
                <a:spcPct val="100000"/>
              </a:lnSpc>
              <a:spcBef>
                <a:spcPts val="0"/>
              </a:spcBef>
              <a:spcAft>
                <a:spcPts val="0"/>
              </a:spcAft>
              <a:buClrTx/>
              <a:buSzTx/>
              <a:buFontTx/>
              <a:buNone/>
              <a:tabLst/>
              <a:defRPr/>
            </a:pPr>
            <a:r>
              <a:rPr lang="en-US" sz="900" kern="1200" baseline="0" dirty="0">
                <a:solidFill>
                  <a:srgbClr val="5F5F5F"/>
                </a:solidFill>
                <a:latin typeface="Myriad Pro Light" panose="020B0403030403020204" pitchFamily="34" charset="0"/>
              </a:rPr>
              <a:t>Schedule Training (CSBS)</a:t>
            </a:r>
            <a:endParaRPr lang="en-US" sz="900" kern="1200" dirty="0">
              <a:solidFill>
                <a:srgbClr val="5F5F5F"/>
              </a:solidFill>
              <a:latin typeface="Myriad Pro Light" panose="020B0403030403020204" pitchFamily="34" charset="0"/>
            </a:endParaRPr>
          </a:p>
        </p:txBody>
      </p:sp>
      <p:sp>
        <p:nvSpPr>
          <p:cNvPr id="17" name="TextBox 16">
            <a:hlinkClick r:id="" action="ppaction://noaction"/>
          </p:cNvPr>
          <p:cNvSpPr txBox="1"/>
          <p:nvPr/>
        </p:nvSpPr>
        <p:spPr>
          <a:xfrm>
            <a:off x="6771042" y="609600"/>
            <a:ext cx="1005840" cy="533400"/>
          </a:xfrm>
          <a:prstGeom prst="rect">
            <a:avLst/>
          </a:prstGeom>
          <a:noFill/>
        </p:spPr>
        <p:txBody>
          <a:bodyPr wrap="square" lIns="0" tIns="0" rIns="0" bIns="0" rtlCol="0">
            <a:noAutofit/>
          </a:bodyPr>
          <a:lstStyle/>
          <a:p>
            <a:pPr marL="0" marR="0" indent="-274320" algn="l" defTabSz="914400" rtl="0" eaLnBrk="1" fontAlgn="auto" latinLnBrk="0" hangingPunct="1">
              <a:lnSpc>
                <a:spcPct val="100000"/>
              </a:lnSpc>
              <a:spcBef>
                <a:spcPts val="0"/>
              </a:spcBef>
              <a:spcAft>
                <a:spcPts val="0"/>
              </a:spcAft>
              <a:buClrTx/>
              <a:buSzTx/>
              <a:buFontTx/>
              <a:buNone/>
              <a:tabLst/>
              <a:defRPr/>
            </a:pPr>
            <a:r>
              <a:rPr lang="en-US" sz="900" kern="1200" baseline="0" dirty="0">
                <a:solidFill>
                  <a:srgbClr val="5F5F5F"/>
                </a:solidFill>
                <a:latin typeface="Myriad Pro Light" panose="020B0403030403020204" pitchFamily="34" charset="0"/>
              </a:rPr>
              <a:t>Schedule Training (All Others)</a:t>
            </a:r>
            <a:endParaRPr lang="en-US" sz="900" kern="1200" dirty="0">
              <a:solidFill>
                <a:srgbClr val="5F5F5F"/>
              </a:solidFill>
              <a:latin typeface="Myriad Pro Light" panose="020B0403030403020204" pitchFamily="34" charset="0"/>
            </a:endParaRPr>
          </a:p>
        </p:txBody>
      </p:sp>
      <p:sp>
        <p:nvSpPr>
          <p:cNvPr id="19" name="Rectangle 18">
            <a:hlinkClick r:id="rId4" action="ppaction://hlinksldjump"/>
          </p:cNvPr>
          <p:cNvSpPr/>
          <p:nvPr/>
        </p:nvSpPr>
        <p:spPr>
          <a:xfrm>
            <a:off x="6692598" y="590550"/>
            <a:ext cx="1076664" cy="2971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900" dirty="0">
                <a:solidFill>
                  <a:srgbClr val="5F5F5F"/>
                </a:solidFill>
                <a:latin typeface="Myriad Pro Light" panose="020B0403030403020204" pitchFamily="34" charset="0"/>
              </a:rPr>
              <a:t>Schedule Training (All Others)</a:t>
            </a:r>
          </a:p>
        </p:txBody>
      </p:sp>
      <p:sp>
        <p:nvSpPr>
          <p:cNvPr id="20" name="Rectangle 19">
            <a:hlinkClick r:id="rId5" action="ppaction://hlinksldjump"/>
          </p:cNvPr>
          <p:cNvSpPr/>
          <p:nvPr/>
        </p:nvSpPr>
        <p:spPr>
          <a:xfrm>
            <a:off x="5596890" y="609600"/>
            <a:ext cx="1089210" cy="2667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900" dirty="0">
                <a:solidFill>
                  <a:srgbClr val="5F5F5F"/>
                </a:solidFill>
                <a:latin typeface="Myriad Pro Light" panose="020B0403030403020204" pitchFamily="34" charset="0"/>
              </a:rPr>
              <a:t>Schedule CSBS Training</a:t>
            </a:r>
          </a:p>
        </p:txBody>
      </p:sp>
      <p:sp>
        <p:nvSpPr>
          <p:cNvPr id="22" name="Rectangle 21">
            <a:hlinkClick r:id="rId6" action="ppaction://hlinksldjump"/>
          </p:cNvPr>
          <p:cNvSpPr/>
          <p:nvPr/>
        </p:nvSpPr>
        <p:spPr>
          <a:xfrm>
            <a:off x="2332656" y="590549"/>
            <a:ext cx="1080204" cy="30861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900" dirty="0">
                <a:solidFill>
                  <a:srgbClr val="5F5F5F"/>
                </a:solidFill>
                <a:latin typeface="Myriad Pro Light" panose="020B0403030403020204" pitchFamily="34" charset="0"/>
              </a:rPr>
              <a:t>Skills/Tasks </a:t>
            </a:r>
            <a:r>
              <a:rPr lang="en-US" sz="900" dirty="0" err="1">
                <a:solidFill>
                  <a:srgbClr val="5F5F5F"/>
                </a:solidFill>
                <a:latin typeface="Myriad Pro Light" panose="020B0403030403020204" pitchFamily="34" charset="0"/>
              </a:rPr>
              <a:t>req’d</a:t>
            </a:r>
            <a:r>
              <a:rPr lang="en-US" sz="900" dirty="0">
                <a:solidFill>
                  <a:srgbClr val="5F5F5F"/>
                </a:solidFill>
                <a:latin typeface="Myriad Pro Light" panose="020B0403030403020204" pitchFamily="34" charset="0"/>
              </a:rPr>
              <a:t> Years 3-5</a:t>
            </a:r>
          </a:p>
        </p:txBody>
      </p:sp>
      <p:sp>
        <p:nvSpPr>
          <p:cNvPr id="23" name="Rectangle 22">
            <a:hlinkClick r:id="rId7" action="ppaction://hlinksldjump"/>
          </p:cNvPr>
          <p:cNvSpPr/>
          <p:nvPr/>
        </p:nvSpPr>
        <p:spPr>
          <a:xfrm>
            <a:off x="1234440" y="598170"/>
            <a:ext cx="1172580" cy="28575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900" dirty="0">
                <a:solidFill>
                  <a:srgbClr val="5F5F5F"/>
                </a:solidFill>
                <a:latin typeface="Myriad Pro Light" panose="020B0403030403020204" pitchFamily="34" charset="0"/>
              </a:rPr>
              <a:t>Your level of proficiency</a:t>
            </a:r>
          </a:p>
        </p:txBody>
      </p:sp>
      <p:sp>
        <p:nvSpPr>
          <p:cNvPr id="24" name="Rectangle 23">
            <a:hlinkClick r:id="rId8" action="ppaction://hlinksldjump"/>
          </p:cNvPr>
          <p:cNvSpPr/>
          <p:nvPr/>
        </p:nvSpPr>
        <p:spPr>
          <a:xfrm>
            <a:off x="163830" y="609600"/>
            <a:ext cx="1070610" cy="28575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900" dirty="0">
                <a:solidFill>
                  <a:srgbClr val="5F5F5F"/>
                </a:solidFill>
                <a:latin typeface="Myriad Pro Light" panose="020B0403030403020204" pitchFamily="34" charset="0"/>
              </a:rPr>
              <a:t>On-the-job experience</a:t>
            </a:r>
          </a:p>
        </p:txBody>
      </p:sp>
      <p:sp>
        <p:nvSpPr>
          <p:cNvPr id="25" name="TextBox 24">
            <a:hlinkClick r:id="" action="ppaction://noaction"/>
          </p:cNvPr>
          <p:cNvSpPr txBox="1"/>
          <p:nvPr/>
        </p:nvSpPr>
        <p:spPr>
          <a:xfrm>
            <a:off x="7848600" y="685800"/>
            <a:ext cx="1005840" cy="533400"/>
          </a:xfrm>
          <a:prstGeom prst="rect">
            <a:avLst/>
          </a:prstGeom>
          <a:noFill/>
        </p:spPr>
        <p:txBody>
          <a:bodyPr wrap="square" lIns="0" tIns="0" rIns="0" bIns="0" rtlCol="0">
            <a:noAutofit/>
          </a:bodyPr>
          <a:lstStyle/>
          <a:p>
            <a:pPr marL="0" lvl="1"/>
            <a:r>
              <a:rPr lang="en-US" sz="900" kern="1200" baseline="0" dirty="0">
                <a:latin typeface="Myriad Pro Light" panose="020B0403030403020204" pitchFamily="34" charset="0"/>
              </a:rPr>
              <a:t>Certification Options</a:t>
            </a:r>
            <a:endParaRPr lang="en-US" sz="900" kern="1200" dirty="0">
              <a:latin typeface="Myriad Pro Light" panose="020B0403030403020204" pitchFamily="34" charset="0"/>
            </a:endParaRPr>
          </a:p>
        </p:txBody>
      </p:sp>
      <p:sp>
        <p:nvSpPr>
          <p:cNvPr id="26" name="Rectangle 25">
            <a:hlinkClick r:id="rId9" action="ppaction://hlinksldjump"/>
          </p:cNvPr>
          <p:cNvSpPr/>
          <p:nvPr/>
        </p:nvSpPr>
        <p:spPr>
          <a:xfrm>
            <a:off x="7763880" y="632460"/>
            <a:ext cx="1168998" cy="2286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lvl="1"/>
            <a:r>
              <a:rPr lang="en-US" sz="900" dirty="0">
                <a:solidFill>
                  <a:srgbClr val="5F5F5F"/>
                </a:solidFill>
                <a:latin typeface="Myriad Pro Light" panose="020B0403030403020204" pitchFamily="34" charset="0"/>
              </a:rPr>
              <a:t>Certification</a:t>
            </a:r>
          </a:p>
          <a:p>
            <a:endParaRPr lang="en-US" sz="900" dirty="0">
              <a:solidFill>
                <a:srgbClr val="5F5F5F"/>
              </a:solidFill>
              <a:latin typeface="Myriad Pro Light" panose="020B0403030403020204" pitchFamily="34" charset="0"/>
            </a:endParaRPr>
          </a:p>
        </p:txBody>
      </p:sp>
      <p:sp>
        <p:nvSpPr>
          <p:cNvPr id="14" name="TextBox 13"/>
          <p:cNvSpPr txBox="1"/>
          <p:nvPr/>
        </p:nvSpPr>
        <p:spPr>
          <a:xfrm>
            <a:off x="699135" y="1196340"/>
            <a:ext cx="7421880" cy="5293757"/>
          </a:xfrm>
          <a:prstGeom prst="rect">
            <a:avLst/>
          </a:prstGeom>
          <a:noFill/>
        </p:spPr>
        <p:txBody>
          <a:bodyPr wrap="square" rtlCol="0">
            <a:spAutoFit/>
          </a:bodyPr>
          <a:lstStyle/>
          <a:p>
            <a:r>
              <a:rPr lang="en-US" dirty="0">
                <a:solidFill>
                  <a:srgbClr val="333333"/>
                </a:solidFill>
                <a:latin typeface="Corbel" panose="020B0503020204020204" pitchFamily="34" charset="0"/>
                <a:cs typeface="Arial" panose="020B0604020202020204" pitchFamily="34" charset="0"/>
              </a:rPr>
              <a:t>If you hold the Certified Examiner-in-Charge credential, you must submit 63 training hours over the three-year certification term. Participate in the following training in order to keep your certification in good standing:</a:t>
            </a:r>
          </a:p>
          <a:p>
            <a:endParaRPr lang="en-US" sz="1050" dirty="0">
              <a:solidFill>
                <a:srgbClr val="333333"/>
              </a:solidFill>
              <a:latin typeface="Corbel" panose="020B0503020204020204" pitchFamily="34" charset="0"/>
              <a:cs typeface="Arial" panose="020B0604020202020204" pitchFamily="34" charset="0"/>
            </a:endParaRPr>
          </a:p>
          <a:p>
            <a:endParaRPr lang="en-US" sz="800" dirty="0">
              <a:latin typeface="Corbel" panose="020B0503020204020204" pitchFamily="34" charset="0"/>
              <a:cs typeface="Arial" panose="020B0604020202020204" pitchFamily="34" charset="0"/>
            </a:endParaRPr>
          </a:p>
          <a:p>
            <a:pPr marL="914400" indent="-285750">
              <a:buFont typeface="Arial" panose="020B0604020202020204" pitchFamily="34" charset="0"/>
              <a:buChar char="•"/>
            </a:pPr>
            <a:r>
              <a:rPr lang="en-US" dirty="0">
                <a:latin typeface="Corbel" panose="020B0503020204020204" pitchFamily="34" charset="0"/>
                <a:cs typeface="Arial" panose="020B0604020202020204" pitchFamily="34" charset="0"/>
                <a:hlinkClick r:id="rId10"/>
              </a:rPr>
              <a:t>CSBS Calendar of Events</a:t>
            </a:r>
            <a:r>
              <a:rPr lang="en-US" dirty="0">
                <a:latin typeface="Corbel" panose="020B0503020204020204" pitchFamily="34" charset="0"/>
                <a:cs typeface="Arial" panose="020B0604020202020204" pitchFamily="34" charset="0"/>
              </a:rPr>
              <a:t> </a:t>
            </a:r>
            <a:r>
              <a:rPr lang="en-US" dirty="0">
                <a:solidFill>
                  <a:schemeClr val="tx1">
                    <a:lumMod val="75000"/>
                    <a:lumOff val="25000"/>
                  </a:schemeClr>
                </a:solidFill>
                <a:latin typeface="Corbel" panose="020B0503020204020204" pitchFamily="34" charset="0"/>
                <a:cs typeface="Arial" panose="020B0604020202020204" pitchFamily="34" charset="0"/>
              </a:rPr>
              <a:t>contains all scheduled CSBS training:</a:t>
            </a:r>
          </a:p>
          <a:p>
            <a:pPr marL="1371600" lvl="1" indent="-285750">
              <a:buFont typeface="Arial" panose="020B0604020202020204" pitchFamily="34" charset="0"/>
              <a:buChar char="•"/>
            </a:pPr>
            <a:r>
              <a:rPr lang="en-US" sz="1600" dirty="0">
                <a:solidFill>
                  <a:schemeClr val="tx1">
                    <a:lumMod val="75000"/>
                    <a:lumOff val="25000"/>
                  </a:schemeClr>
                </a:solidFill>
                <a:latin typeface="Corbel" panose="020B0503020204020204" pitchFamily="34" charset="0"/>
                <a:cs typeface="Arial" panose="020B0604020202020204" pitchFamily="34" charset="0"/>
              </a:rPr>
              <a:t>Large Bank Examination School</a:t>
            </a:r>
          </a:p>
          <a:p>
            <a:pPr marL="1371600" lvl="1" indent="-285750">
              <a:buFont typeface="Arial" panose="020B0604020202020204" pitchFamily="34" charset="0"/>
              <a:buChar char="•"/>
            </a:pPr>
            <a:r>
              <a:rPr lang="en-US" sz="1600" dirty="0">
                <a:solidFill>
                  <a:schemeClr val="tx1">
                    <a:lumMod val="75000"/>
                    <a:lumOff val="25000"/>
                  </a:schemeClr>
                </a:solidFill>
                <a:latin typeface="Corbel" panose="020B0503020204020204" pitchFamily="34" charset="0"/>
                <a:cs typeface="Arial" panose="020B0604020202020204" pitchFamily="34" charset="0"/>
              </a:rPr>
              <a:t>Senior School</a:t>
            </a:r>
          </a:p>
          <a:p>
            <a:pPr marL="1371600" lvl="1" indent="-285750">
              <a:buFont typeface="Arial" panose="020B0604020202020204" pitchFamily="34" charset="0"/>
              <a:buChar char="•"/>
            </a:pPr>
            <a:r>
              <a:rPr lang="en-US" sz="1600" dirty="0">
                <a:solidFill>
                  <a:schemeClr val="tx1">
                    <a:lumMod val="75000"/>
                    <a:lumOff val="25000"/>
                  </a:schemeClr>
                </a:solidFill>
                <a:latin typeface="Corbel" panose="020B0503020204020204" pitchFamily="34" charset="0"/>
                <a:cs typeface="Arial" panose="020B0604020202020204" pitchFamily="34" charset="0"/>
              </a:rPr>
              <a:t>Examiner Education Forum (for training directors)</a:t>
            </a:r>
          </a:p>
          <a:p>
            <a:pPr marL="1371600" lvl="1" indent="-285750">
              <a:buFont typeface="Arial" panose="020B0604020202020204" pitchFamily="34" charset="0"/>
              <a:buChar char="•"/>
            </a:pPr>
            <a:r>
              <a:rPr lang="en-US" sz="1600" dirty="0">
                <a:solidFill>
                  <a:schemeClr val="tx1">
                    <a:lumMod val="75000"/>
                    <a:lumOff val="25000"/>
                  </a:schemeClr>
                </a:solidFill>
                <a:latin typeface="Corbel" panose="020B0503020204020204" pitchFamily="34" charset="0"/>
                <a:cs typeface="Arial" panose="020B0604020202020204" pitchFamily="34" charset="0"/>
              </a:rPr>
              <a:t>Examiner Forum</a:t>
            </a:r>
          </a:p>
          <a:p>
            <a:pPr marL="914400" indent="-285750">
              <a:buFont typeface="Arial" panose="020B0604020202020204" pitchFamily="34" charset="0"/>
              <a:buChar char="•"/>
            </a:pPr>
            <a:r>
              <a:rPr lang="en-US" dirty="0">
                <a:solidFill>
                  <a:schemeClr val="tx1">
                    <a:lumMod val="75000"/>
                    <a:lumOff val="25000"/>
                  </a:schemeClr>
                </a:solidFill>
                <a:latin typeface="Corbel" panose="020B0503020204020204" pitchFamily="34" charset="0"/>
                <a:cs typeface="Arial" panose="020B0604020202020204" pitchFamily="34" charset="0"/>
              </a:rPr>
              <a:t>CSBS specialty training</a:t>
            </a:r>
          </a:p>
          <a:p>
            <a:pPr marL="1371600" lvl="1" indent="-285750">
              <a:buFont typeface="Arial" panose="020B0604020202020204" pitchFamily="34" charset="0"/>
              <a:buChar char="•"/>
            </a:pPr>
            <a:r>
              <a:rPr lang="en-US" sz="1600" dirty="0">
                <a:solidFill>
                  <a:schemeClr val="tx1">
                    <a:lumMod val="75000"/>
                    <a:lumOff val="25000"/>
                  </a:schemeClr>
                </a:solidFill>
                <a:latin typeface="Corbel" panose="020B0503020204020204" pitchFamily="34" charset="0"/>
                <a:cs typeface="Arial" panose="020B0604020202020204" pitchFamily="34" charset="0"/>
              </a:rPr>
              <a:t>Trust Examiner School and Trust Forum</a:t>
            </a:r>
          </a:p>
          <a:p>
            <a:pPr marL="1371600" lvl="1" indent="-285750">
              <a:buFont typeface="Arial" panose="020B0604020202020204" pitchFamily="34" charset="0"/>
              <a:buChar char="•"/>
            </a:pPr>
            <a:r>
              <a:rPr lang="en-US" sz="1600" dirty="0">
                <a:solidFill>
                  <a:schemeClr val="tx1">
                    <a:lumMod val="75000"/>
                    <a:lumOff val="25000"/>
                  </a:schemeClr>
                </a:solidFill>
                <a:latin typeface="Corbel" panose="020B0503020204020204" pitchFamily="34" charset="0"/>
                <a:cs typeface="Arial" panose="020B0604020202020204" pitchFamily="34" charset="0"/>
              </a:rPr>
              <a:t>IT Examiner School</a:t>
            </a:r>
          </a:p>
          <a:p>
            <a:pPr marL="914400" indent="-285750">
              <a:buFont typeface="Arial" panose="020B0604020202020204" pitchFamily="34" charset="0"/>
              <a:buChar char="•"/>
            </a:pPr>
            <a:r>
              <a:rPr lang="en-US" dirty="0">
                <a:solidFill>
                  <a:schemeClr val="tx1">
                    <a:lumMod val="75000"/>
                    <a:lumOff val="25000"/>
                  </a:schemeClr>
                </a:solidFill>
                <a:latin typeface="Corbel" panose="020B0503020204020204" pitchFamily="34" charset="0"/>
                <a:cs typeface="Arial" panose="020B0604020202020204" pitchFamily="34" charset="0"/>
              </a:rPr>
              <a:t>Graduate School of Banking</a:t>
            </a:r>
          </a:p>
          <a:p>
            <a:pPr marL="914400" indent="-285750">
              <a:buFont typeface="Arial" panose="020B0604020202020204" pitchFamily="34" charset="0"/>
              <a:buChar char="•"/>
            </a:pPr>
            <a:r>
              <a:rPr lang="en-US" dirty="0">
                <a:solidFill>
                  <a:srgbClr val="333333"/>
                </a:solidFill>
                <a:latin typeface="Corbel" panose="020B0503020204020204" pitchFamily="34" charset="0"/>
                <a:cs typeface="Arial" panose="020B0604020202020204" pitchFamily="34" charset="0"/>
              </a:rPr>
              <a:t>CSBS </a:t>
            </a:r>
            <a:r>
              <a:rPr lang="en-US" dirty="0" err="1">
                <a:solidFill>
                  <a:srgbClr val="333333"/>
                </a:solidFill>
                <a:latin typeface="Corbel" panose="020B0503020204020204" pitchFamily="34" charset="0"/>
                <a:cs typeface="Arial" panose="020B0604020202020204" pitchFamily="34" charset="0"/>
              </a:rPr>
              <a:t>RegU</a:t>
            </a:r>
            <a:r>
              <a:rPr lang="en-US" dirty="0">
                <a:solidFill>
                  <a:srgbClr val="333333"/>
                </a:solidFill>
                <a:latin typeface="Corbel" panose="020B0503020204020204" pitchFamily="34" charset="0"/>
                <a:cs typeface="Arial" panose="020B0604020202020204" pitchFamily="34" charset="0"/>
              </a:rPr>
              <a:t> courses (contact your training director for enrollment information). Click </a:t>
            </a:r>
            <a:r>
              <a:rPr lang="en-US" dirty="0">
                <a:latin typeface="Corbel" panose="020B0503020204020204" pitchFamily="34" charset="0"/>
                <a:cs typeface="Arial" panose="020B0604020202020204" pitchFamily="34" charset="0"/>
                <a:hlinkClick r:id="rId11"/>
              </a:rPr>
              <a:t>here</a:t>
            </a:r>
            <a:r>
              <a:rPr lang="en-US" dirty="0">
                <a:latin typeface="Corbel" panose="020B0503020204020204" pitchFamily="34" charset="0"/>
                <a:cs typeface="Arial" panose="020B0604020202020204" pitchFamily="34" charset="0"/>
              </a:rPr>
              <a:t> </a:t>
            </a:r>
            <a:r>
              <a:rPr lang="en-US" dirty="0">
                <a:solidFill>
                  <a:srgbClr val="333333"/>
                </a:solidFill>
                <a:latin typeface="Corbel" panose="020B0503020204020204" pitchFamily="34" charset="0"/>
                <a:cs typeface="Arial" panose="020B0604020202020204" pitchFamily="34" charset="0"/>
              </a:rPr>
              <a:t>for the complete </a:t>
            </a:r>
            <a:r>
              <a:rPr lang="en-US" dirty="0" err="1">
                <a:solidFill>
                  <a:srgbClr val="333333"/>
                </a:solidFill>
                <a:latin typeface="Corbel" panose="020B0503020204020204" pitchFamily="34" charset="0"/>
                <a:cs typeface="Arial" panose="020B0604020202020204" pitchFamily="34" charset="0"/>
              </a:rPr>
              <a:t>RegU</a:t>
            </a:r>
            <a:r>
              <a:rPr lang="en-US" dirty="0">
                <a:solidFill>
                  <a:srgbClr val="333333"/>
                </a:solidFill>
                <a:latin typeface="Corbel" panose="020B0503020204020204" pitchFamily="34" charset="0"/>
                <a:cs typeface="Arial" panose="020B0604020202020204" pitchFamily="34" charset="0"/>
              </a:rPr>
              <a:t> course catalog.</a:t>
            </a:r>
          </a:p>
          <a:p>
            <a:pPr marL="914400" indent="-285750">
              <a:buFont typeface="Arial" panose="020B0604020202020204" pitchFamily="34" charset="0"/>
              <a:buChar char="•"/>
            </a:pPr>
            <a:r>
              <a:rPr lang="en-US" dirty="0">
                <a:solidFill>
                  <a:srgbClr val="333333"/>
                </a:solidFill>
                <a:latin typeface="Corbel" panose="020B0503020204020204" pitchFamily="34" charset="0"/>
                <a:cs typeface="Arial" panose="020B0604020202020204" pitchFamily="34" charset="0"/>
              </a:rPr>
              <a:t>Federal Reserve’s </a:t>
            </a:r>
            <a:r>
              <a:rPr lang="en-US" dirty="0">
                <a:latin typeface="Corbel" panose="020B0503020204020204" pitchFamily="34" charset="0"/>
                <a:cs typeface="Arial" panose="020B0604020202020204" pitchFamily="34" charset="0"/>
                <a:hlinkClick r:id="rId12"/>
              </a:rPr>
              <a:t>Ask the Fed</a:t>
            </a:r>
            <a:r>
              <a:rPr lang="en-US" dirty="0">
                <a:latin typeface="Corbel" panose="020B0503020204020204" pitchFamily="34" charset="0"/>
                <a:cs typeface="Arial" panose="020B0604020202020204" pitchFamily="34" charset="0"/>
              </a:rPr>
              <a:t> </a:t>
            </a:r>
            <a:r>
              <a:rPr lang="en-US" dirty="0">
                <a:solidFill>
                  <a:srgbClr val="333333"/>
                </a:solidFill>
                <a:latin typeface="Corbel" panose="020B0503020204020204" pitchFamily="34" charset="0"/>
                <a:cs typeface="Arial" panose="020B0604020202020204" pitchFamily="34" charset="0"/>
              </a:rPr>
              <a:t>and</a:t>
            </a:r>
            <a:r>
              <a:rPr lang="en-US" dirty="0">
                <a:latin typeface="Corbel" panose="020B0503020204020204" pitchFamily="34" charset="0"/>
                <a:cs typeface="Arial" panose="020B0604020202020204" pitchFamily="34" charset="0"/>
              </a:rPr>
              <a:t> </a:t>
            </a:r>
            <a:r>
              <a:rPr lang="en-US" dirty="0">
                <a:latin typeface="Corbel" panose="020B0503020204020204" pitchFamily="34" charset="0"/>
                <a:cs typeface="Arial" panose="020B0604020202020204" pitchFamily="34" charset="0"/>
                <a:hlinkClick r:id="rId13"/>
              </a:rPr>
              <a:t>Rapid Response</a:t>
            </a:r>
            <a:r>
              <a:rPr lang="en-US" dirty="0">
                <a:latin typeface="Corbel" panose="020B0503020204020204" pitchFamily="34" charset="0"/>
                <a:cs typeface="Arial" panose="020B0604020202020204" pitchFamily="34" charset="0"/>
              </a:rPr>
              <a:t> </a:t>
            </a:r>
            <a:r>
              <a:rPr lang="en-US" dirty="0">
                <a:solidFill>
                  <a:srgbClr val="333333"/>
                </a:solidFill>
                <a:latin typeface="Corbel" panose="020B0503020204020204" pitchFamily="34" charset="0"/>
                <a:cs typeface="Arial" panose="020B0604020202020204" pitchFamily="34" charset="0"/>
              </a:rPr>
              <a:t>webinars</a:t>
            </a:r>
          </a:p>
          <a:p>
            <a:pPr marL="914400" indent="-285750">
              <a:buFont typeface="Arial" panose="020B0604020202020204" pitchFamily="34" charset="0"/>
              <a:buChar char="•"/>
            </a:pPr>
            <a:r>
              <a:rPr lang="en-US" dirty="0">
                <a:solidFill>
                  <a:srgbClr val="333333"/>
                </a:solidFill>
                <a:latin typeface="Corbel" panose="020B0503020204020204" pitchFamily="34" charset="0"/>
                <a:cs typeface="Arial" panose="020B0604020202020204" pitchFamily="34" charset="0"/>
              </a:rPr>
              <a:t>State bank association training on emerging issues</a:t>
            </a:r>
          </a:p>
          <a:p>
            <a:pPr marL="914400" indent="-285750">
              <a:buFont typeface="Arial" panose="020B0604020202020204" pitchFamily="34" charset="0"/>
              <a:buChar char="•"/>
            </a:pPr>
            <a:r>
              <a:rPr lang="en-US" dirty="0">
                <a:solidFill>
                  <a:srgbClr val="333333"/>
                </a:solidFill>
                <a:latin typeface="Corbel" panose="020B0503020204020204" pitchFamily="34" charset="0"/>
                <a:cs typeface="Arial" panose="020B0604020202020204" pitchFamily="34" charset="0"/>
              </a:rPr>
              <a:t>Interdepartmental training on current events, emerging issues, regulatory updates, etc.</a:t>
            </a:r>
          </a:p>
        </p:txBody>
      </p:sp>
      <p:sp>
        <p:nvSpPr>
          <p:cNvPr id="27" name="Rectangle 26">
            <a:hlinkClick r:id="rId8" action="ppaction://hlinksldjump"/>
          </p:cNvPr>
          <p:cNvSpPr/>
          <p:nvPr/>
        </p:nvSpPr>
        <p:spPr>
          <a:xfrm>
            <a:off x="169443" y="596265"/>
            <a:ext cx="1070610" cy="28575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900" dirty="0">
                <a:solidFill>
                  <a:srgbClr val="5F5F5F"/>
                </a:solidFill>
                <a:latin typeface="Myriad Pro Light" panose="020B0403030403020204" pitchFamily="34" charset="0"/>
              </a:rPr>
              <a:t>Your level of experience</a:t>
            </a:r>
          </a:p>
        </p:txBody>
      </p:sp>
      <p:sp>
        <p:nvSpPr>
          <p:cNvPr id="28" name="TextBox 27">
            <a:hlinkClick r:id="rId2" action="ppaction://hlinksldjump"/>
          </p:cNvPr>
          <p:cNvSpPr txBox="1"/>
          <p:nvPr/>
        </p:nvSpPr>
        <p:spPr>
          <a:xfrm>
            <a:off x="3522780" y="609600"/>
            <a:ext cx="1005840" cy="533400"/>
          </a:xfrm>
          <a:prstGeom prst="rect">
            <a:avLst/>
          </a:prstGeom>
          <a:noFill/>
        </p:spPr>
        <p:txBody>
          <a:bodyPr wrap="square" lIns="0" tIns="0" rIns="0" bIns="0" rtlCol="0">
            <a:noAutofit/>
          </a:bodyPr>
          <a:lstStyle/>
          <a:p>
            <a:pPr marL="0" marR="0" indent="-274320" algn="l" defTabSz="914400" rtl="0" eaLnBrk="1" fontAlgn="auto" latinLnBrk="0" hangingPunct="1">
              <a:lnSpc>
                <a:spcPct val="100000"/>
              </a:lnSpc>
              <a:spcBef>
                <a:spcPts val="0"/>
              </a:spcBef>
              <a:spcAft>
                <a:spcPts val="0"/>
              </a:spcAft>
              <a:buClrTx/>
              <a:buSzTx/>
              <a:buFontTx/>
              <a:buNone/>
              <a:tabLst/>
              <a:defRPr/>
            </a:pPr>
            <a:r>
              <a:rPr lang="en-US" sz="900" kern="1200" baseline="0" dirty="0">
                <a:solidFill>
                  <a:srgbClr val="5F5F5F"/>
                </a:solidFill>
                <a:latin typeface="Myriad Pro Light" panose="020B0403030403020204" pitchFamily="34" charset="0"/>
              </a:rPr>
              <a:t>Training required to reach next level</a:t>
            </a:r>
            <a:endParaRPr lang="en-US" sz="900" kern="1200" dirty="0">
              <a:solidFill>
                <a:srgbClr val="5F5F5F"/>
              </a:solidFill>
              <a:latin typeface="Myriad Pro Light" panose="020B0403030403020204" pitchFamily="34" charset="0"/>
            </a:endParaRPr>
          </a:p>
        </p:txBody>
      </p:sp>
      <p:sp>
        <p:nvSpPr>
          <p:cNvPr id="29" name="TextBox 28"/>
          <p:cNvSpPr txBox="1"/>
          <p:nvPr/>
        </p:nvSpPr>
        <p:spPr>
          <a:xfrm>
            <a:off x="120126" y="0"/>
            <a:ext cx="7717716" cy="553998"/>
          </a:xfrm>
          <a:prstGeom prst="rect">
            <a:avLst/>
          </a:prstGeom>
          <a:noFill/>
        </p:spPr>
        <p:txBody>
          <a:bodyPr wrap="square" rtlCol="0">
            <a:spAutoFit/>
          </a:bodyPr>
          <a:lstStyle/>
          <a:p>
            <a:r>
              <a:rPr lang="en-US" sz="1500" b="1" dirty="0">
                <a:solidFill>
                  <a:srgbClr val="1C2674"/>
                </a:solidFill>
                <a:latin typeface="Corbel" panose="020B0503020204020204" pitchFamily="34" charset="0"/>
                <a:cs typeface="Arial" panose="020B0604020202020204" pitchFamily="34" charset="0"/>
              </a:rPr>
              <a:t>3.0: Bank Examinations Specialist  (Senior) / Bank Senior Examiner / Financial Institutions</a:t>
            </a:r>
            <a:r>
              <a:rPr lang="en-US" sz="1500" b="1" baseline="0" dirty="0">
                <a:solidFill>
                  <a:srgbClr val="1C2674"/>
                </a:solidFill>
                <a:latin typeface="Corbel" panose="020B0503020204020204" pitchFamily="34" charset="0"/>
                <a:cs typeface="Arial" panose="020B0604020202020204" pitchFamily="34" charset="0"/>
              </a:rPr>
              <a:t> Examiner I / Bank Examiner  III / Senior Assistant Examiner / Financial Examiner IV-VIII</a:t>
            </a:r>
            <a:endParaRPr lang="en-US" sz="1500" b="1" dirty="0">
              <a:solidFill>
                <a:srgbClr val="1C2674"/>
              </a:solidFill>
              <a:latin typeface="Corbel" panose="020B0503020204020204" pitchFamily="34" charset="0"/>
              <a:cs typeface="Arial" panose="020B0604020202020204" pitchFamily="34" charset="0"/>
            </a:endParaRPr>
          </a:p>
        </p:txBody>
      </p:sp>
    </p:spTree>
    <p:extLst>
      <p:ext uri="{BB962C8B-B14F-4D97-AF65-F5344CB8AC3E}">
        <p14:creationId xmlns:p14="http://schemas.microsoft.com/office/powerpoint/2010/main" val="59632563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533400"/>
            <a:ext cx="1005840" cy="45719"/>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Myriad Pro Light" panose="020B0403030403020204" pitchFamily="34" charset="0"/>
            </a:endParaRPr>
          </a:p>
        </p:txBody>
      </p:sp>
      <p:sp>
        <p:nvSpPr>
          <p:cNvPr id="3" name="Rectangle 2"/>
          <p:cNvSpPr/>
          <p:nvPr/>
        </p:nvSpPr>
        <p:spPr>
          <a:xfrm>
            <a:off x="1316916" y="533400"/>
            <a:ext cx="1005840" cy="45719"/>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Myriad Pro Light" panose="020B0403030403020204" pitchFamily="34" charset="0"/>
            </a:endParaRPr>
          </a:p>
        </p:txBody>
      </p:sp>
      <p:sp>
        <p:nvSpPr>
          <p:cNvPr id="4" name="Rectangle 3"/>
          <p:cNvSpPr/>
          <p:nvPr/>
        </p:nvSpPr>
        <p:spPr>
          <a:xfrm>
            <a:off x="2407020" y="533400"/>
            <a:ext cx="1005840" cy="45719"/>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Myriad Pro Light" panose="020B0403030403020204" pitchFamily="34" charset="0"/>
            </a:endParaRPr>
          </a:p>
        </p:txBody>
      </p:sp>
      <p:sp>
        <p:nvSpPr>
          <p:cNvPr id="5" name="Rectangle 4"/>
          <p:cNvSpPr/>
          <p:nvPr/>
        </p:nvSpPr>
        <p:spPr>
          <a:xfrm>
            <a:off x="3505200" y="533400"/>
            <a:ext cx="1005840" cy="45719"/>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Myriad Pro Light" panose="020B0403030403020204" pitchFamily="34" charset="0"/>
            </a:endParaRPr>
          </a:p>
        </p:txBody>
      </p:sp>
      <p:sp>
        <p:nvSpPr>
          <p:cNvPr id="6" name="Rectangle 5"/>
          <p:cNvSpPr/>
          <p:nvPr/>
        </p:nvSpPr>
        <p:spPr>
          <a:xfrm>
            <a:off x="4594410" y="533400"/>
            <a:ext cx="1005840" cy="45719"/>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Myriad Pro Light" panose="020B0403030403020204" pitchFamily="34" charset="0"/>
            </a:endParaRPr>
          </a:p>
        </p:txBody>
      </p:sp>
      <p:sp>
        <p:nvSpPr>
          <p:cNvPr id="7" name="Rectangle 6"/>
          <p:cNvSpPr/>
          <p:nvPr/>
        </p:nvSpPr>
        <p:spPr>
          <a:xfrm>
            <a:off x="6761178" y="533400"/>
            <a:ext cx="1005840" cy="45719"/>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Myriad Pro Light" panose="020B0403030403020204" pitchFamily="34" charset="0"/>
            </a:endParaRPr>
          </a:p>
        </p:txBody>
      </p:sp>
      <p:sp>
        <p:nvSpPr>
          <p:cNvPr id="8" name="Rectangle 7"/>
          <p:cNvSpPr/>
          <p:nvPr/>
        </p:nvSpPr>
        <p:spPr>
          <a:xfrm>
            <a:off x="7837842" y="533400"/>
            <a:ext cx="1005840" cy="45719"/>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Myriad Pro Light" panose="020B0403030403020204" pitchFamily="34" charset="0"/>
            </a:endParaRPr>
          </a:p>
        </p:txBody>
      </p:sp>
      <p:sp>
        <p:nvSpPr>
          <p:cNvPr id="9" name="Rectangle 8"/>
          <p:cNvSpPr/>
          <p:nvPr/>
        </p:nvSpPr>
        <p:spPr>
          <a:xfrm>
            <a:off x="5682726" y="533399"/>
            <a:ext cx="1005840" cy="45719"/>
          </a:xfrm>
          <a:prstGeom prst="rect">
            <a:avLst/>
          </a:prstGeom>
          <a:solidFill>
            <a:srgbClr val="FF33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p:cNvSpPr txBox="1"/>
          <p:nvPr/>
        </p:nvSpPr>
        <p:spPr>
          <a:xfrm>
            <a:off x="234213" y="609600"/>
            <a:ext cx="1005840" cy="533400"/>
          </a:xfrm>
          <a:prstGeom prst="rect">
            <a:avLst/>
          </a:prstGeom>
          <a:noFill/>
        </p:spPr>
        <p:txBody>
          <a:bodyPr wrap="square" lIns="0" tIns="0" rIns="0" bIns="0" rtlCol="0">
            <a:noAutofit/>
          </a:bodyPr>
          <a:lstStyle/>
          <a:p>
            <a:pPr indent="-274320"/>
            <a:r>
              <a:rPr lang="en-US" sz="900" dirty="0">
                <a:solidFill>
                  <a:srgbClr val="5F5F5F"/>
                </a:solidFill>
                <a:latin typeface="Myriad Pro Light" panose="020B0403030403020204" pitchFamily="34" charset="0"/>
              </a:rPr>
              <a:t>On-the-job experience   </a:t>
            </a:r>
          </a:p>
        </p:txBody>
      </p:sp>
      <p:sp>
        <p:nvSpPr>
          <p:cNvPr id="11" name="TextBox 10">
            <a:hlinkClick r:id="rId2" action="ppaction://hlinksldjump"/>
          </p:cNvPr>
          <p:cNvSpPr txBox="1"/>
          <p:nvPr/>
        </p:nvSpPr>
        <p:spPr>
          <a:xfrm>
            <a:off x="1326816" y="609600"/>
            <a:ext cx="1005840" cy="533400"/>
          </a:xfrm>
          <a:prstGeom prst="rect">
            <a:avLst/>
          </a:prstGeom>
          <a:noFill/>
        </p:spPr>
        <p:txBody>
          <a:bodyPr wrap="square" lIns="0" tIns="0" rIns="0" bIns="0" rtlCol="0">
            <a:noAutofit/>
          </a:bodyPr>
          <a:lstStyle/>
          <a:p>
            <a:pPr indent="-274320"/>
            <a:r>
              <a:rPr lang="en-US" sz="900" dirty="0">
                <a:solidFill>
                  <a:srgbClr val="5F5F5F"/>
                </a:solidFill>
                <a:latin typeface="Myriad Pro Light" panose="020B0403030403020204" pitchFamily="34" charset="0"/>
              </a:rPr>
              <a:t>Proficiency Level</a:t>
            </a:r>
            <a:r>
              <a:rPr lang="en-US" sz="900" baseline="0" dirty="0">
                <a:solidFill>
                  <a:srgbClr val="5F5F5F"/>
                </a:solidFill>
                <a:latin typeface="Myriad Pro Light" panose="020B0403030403020204" pitchFamily="34" charset="0"/>
              </a:rPr>
              <a:t> for </a:t>
            </a:r>
            <a:r>
              <a:rPr lang="en-US" sz="900" dirty="0">
                <a:solidFill>
                  <a:srgbClr val="5F5F5F"/>
                </a:solidFill>
                <a:latin typeface="Myriad Pro Light" panose="020B0403030403020204" pitchFamily="34" charset="0"/>
              </a:rPr>
              <a:t>Core Competencies</a:t>
            </a:r>
          </a:p>
        </p:txBody>
      </p:sp>
      <p:sp>
        <p:nvSpPr>
          <p:cNvPr id="12" name="TextBox 11">
            <a:hlinkClick r:id="rId3" action="ppaction://hlinksldjump"/>
          </p:cNvPr>
          <p:cNvSpPr txBox="1"/>
          <p:nvPr/>
        </p:nvSpPr>
        <p:spPr>
          <a:xfrm>
            <a:off x="2419419" y="609600"/>
            <a:ext cx="1005840" cy="533400"/>
          </a:xfrm>
          <a:prstGeom prst="rect">
            <a:avLst/>
          </a:prstGeom>
          <a:noFill/>
        </p:spPr>
        <p:txBody>
          <a:bodyPr wrap="square" lIns="0" tIns="0" rIns="0" bIns="0" rtlCol="0">
            <a:noAutofit/>
          </a:bodyPr>
          <a:lstStyle/>
          <a:p>
            <a:r>
              <a:rPr lang="en-US" sz="900" kern="1200" baseline="0" dirty="0">
                <a:solidFill>
                  <a:srgbClr val="5F5F5F"/>
                </a:solidFill>
                <a:latin typeface="Myriad Pro Light" panose="020B0403030403020204" pitchFamily="34" charset="0"/>
              </a:rPr>
              <a:t>Sample Skills/Tasks required in Year 1</a:t>
            </a:r>
            <a:endParaRPr lang="en-US" sz="900" kern="1200" dirty="0">
              <a:solidFill>
                <a:srgbClr val="5F5F5F"/>
              </a:solidFill>
              <a:latin typeface="Myriad Pro Light" panose="020B0403030403020204" pitchFamily="34" charset="0"/>
            </a:endParaRPr>
          </a:p>
        </p:txBody>
      </p:sp>
      <p:sp>
        <p:nvSpPr>
          <p:cNvPr id="15" name="TextBox 14">
            <a:hlinkClick r:id="" action="ppaction://noaction"/>
          </p:cNvPr>
          <p:cNvSpPr txBox="1"/>
          <p:nvPr/>
        </p:nvSpPr>
        <p:spPr>
          <a:xfrm>
            <a:off x="4593516" y="609600"/>
            <a:ext cx="1005840" cy="533400"/>
          </a:xfrm>
          <a:prstGeom prst="rect">
            <a:avLst/>
          </a:prstGeom>
          <a:noFill/>
        </p:spPr>
        <p:txBody>
          <a:bodyPr wrap="square" lIns="0" tIns="0" rIns="0" bIns="0" rtlCol="0">
            <a:noAutofit/>
          </a:bodyPr>
          <a:lstStyle/>
          <a:p>
            <a:pPr marL="0" marR="0" lvl="0" indent="-274320" algn="l" defTabSz="914400" rtl="0" eaLnBrk="1" fontAlgn="auto" latinLnBrk="0" hangingPunct="1">
              <a:lnSpc>
                <a:spcPct val="100000"/>
              </a:lnSpc>
              <a:spcBef>
                <a:spcPts val="0"/>
              </a:spcBef>
              <a:spcAft>
                <a:spcPts val="0"/>
              </a:spcAft>
              <a:buClrTx/>
              <a:buSzTx/>
              <a:buFontTx/>
              <a:buNone/>
              <a:tabLst/>
              <a:defRPr/>
            </a:pPr>
            <a:r>
              <a:rPr lang="en-US" sz="900" kern="1200" baseline="0" dirty="0">
                <a:solidFill>
                  <a:srgbClr val="5F5F5F"/>
                </a:solidFill>
                <a:latin typeface="Myriad Pro Light" panose="020B0403030403020204" pitchFamily="34" charset="0"/>
              </a:rPr>
              <a:t>CE/Other Training Options</a:t>
            </a:r>
            <a:endParaRPr lang="en-US" sz="900" kern="1200" dirty="0">
              <a:solidFill>
                <a:srgbClr val="5F5F5F"/>
              </a:solidFill>
              <a:latin typeface="Myriad Pro Light" panose="020B0403030403020204" pitchFamily="34" charset="0"/>
            </a:endParaRPr>
          </a:p>
        </p:txBody>
      </p:sp>
      <p:sp>
        <p:nvSpPr>
          <p:cNvPr id="16" name="TextBox 15">
            <a:hlinkClick r:id="" action="ppaction://noaction"/>
          </p:cNvPr>
          <p:cNvSpPr txBox="1"/>
          <p:nvPr/>
        </p:nvSpPr>
        <p:spPr>
          <a:xfrm>
            <a:off x="5681832" y="609600"/>
            <a:ext cx="1005840" cy="533400"/>
          </a:xfrm>
          <a:prstGeom prst="rect">
            <a:avLst/>
          </a:prstGeom>
          <a:noFill/>
        </p:spPr>
        <p:txBody>
          <a:bodyPr wrap="square" lIns="0" tIns="0" rIns="0" bIns="0" rtlCol="0">
            <a:noAutofit/>
          </a:bodyPr>
          <a:lstStyle/>
          <a:p>
            <a:pPr marL="0" marR="0" indent="-274320" algn="l" defTabSz="914400" rtl="0" eaLnBrk="1" fontAlgn="auto" latinLnBrk="0" hangingPunct="1">
              <a:lnSpc>
                <a:spcPct val="100000"/>
              </a:lnSpc>
              <a:spcBef>
                <a:spcPts val="0"/>
              </a:spcBef>
              <a:spcAft>
                <a:spcPts val="0"/>
              </a:spcAft>
              <a:buClrTx/>
              <a:buSzTx/>
              <a:buFontTx/>
              <a:buNone/>
              <a:tabLst/>
              <a:defRPr/>
            </a:pPr>
            <a:r>
              <a:rPr lang="en-US" sz="900" b="1" kern="1200" baseline="0" dirty="0">
                <a:solidFill>
                  <a:srgbClr val="FF3300"/>
                </a:solidFill>
                <a:latin typeface="Myriad Pro Light" panose="020B0403030403020204" pitchFamily="34" charset="0"/>
              </a:rPr>
              <a:t>Schedule CSBS Training</a:t>
            </a:r>
            <a:endParaRPr lang="en-US" sz="900" b="1" kern="1200" dirty="0">
              <a:solidFill>
                <a:srgbClr val="FF3300"/>
              </a:solidFill>
              <a:latin typeface="Myriad Pro Light" panose="020B0403030403020204" pitchFamily="34" charset="0"/>
            </a:endParaRPr>
          </a:p>
        </p:txBody>
      </p:sp>
      <p:sp>
        <p:nvSpPr>
          <p:cNvPr id="17" name="TextBox 16">
            <a:hlinkClick r:id="" action="ppaction://noaction"/>
          </p:cNvPr>
          <p:cNvSpPr txBox="1"/>
          <p:nvPr/>
        </p:nvSpPr>
        <p:spPr>
          <a:xfrm>
            <a:off x="6771042" y="609600"/>
            <a:ext cx="1005840" cy="533400"/>
          </a:xfrm>
          <a:prstGeom prst="rect">
            <a:avLst/>
          </a:prstGeom>
          <a:noFill/>
        </p:spPr>
        <p:txBody>
          <a:bodyPr wrap="square" lIns="0" tIns="0" rIns="0" bIns="0" rtlCol="0">
            <a:noAutofit/>
          </a:bodyPr>
          <a:lstStyle/>
          <a:p>
            <a:pPr marL="0" marR="0" indent="-274320" algn="l" defTabSz="914400" rtl="0" eaLnBrk="1" fontAlgn="auto" latinLnBrk="0" hangingPunct="1">
              <a:lnSpc>
                <a:spcPct val="100000"/>
              </a:lnSpc>
              <a:spcBef>
                <a:spcPts val="0"/>
              </a:spcBef>
              <a:spcAft>
                <a:spcPts val="0"/>
              </a:spcAft>
              <a:buClrTx/>
              <a:buSzTx/>
              <a:buFontTx/>
              <a:buNone/>
              <a:tabLst/>
              <a:defRPr/>
            </a:pPr>
            <a:r>
              <a:rPr lang="en-US" sz="900" kern="1200" baseline="0" dirty="0">
                <a:solidFill>
                  <a:srgbClr val="5F5F5F"/>
                </a:solidFill>
                <a:latin typeface="Myriad Pro Light" panose="020B0403030403020204" pitchFamily="34" charset="0"/>
              </a:rPr>
              <a:t>Schedule Training (All Others)</a:t>
            </a:r>
            <a:endParaRPr lang="en-US" sz="900" kern="1200" dirty="0">
              <a:solidFill>
                <a:srgbClr val="5F5F5F"/>
              </a:solidFill>
              <a:latin typeface="Myriad Pro Light" panose="020B0403030403020204" pitchFamily="34" charset="0"/>
            </a:endParaRPr>
          </a:p>
        </p:txBody>
      </p:sp>
      <p:sp>
        <p:nvSpPr>
          <p:cNvPr id="19" name="Rectangle 18">
            <a:hlinkClick r:id="rId4" action="ppaction://hlinksldjump"/>
          </p:cNvPr>
          <p:cNvSpPr/>
          <p:nvPr/>
        </p:nvSpPr>
        <p:spPr>
          <a:xfrm>
            <a:off x="6692598" y="590550"/>
            <a:ext cx="1076664" cy="2971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900" dirty="0">
                <a:solidFill>
                  <a:srgbClr val="5F5F5F"/>
                </a:solidFill>
                <a:latin typeface="Myriad Pro Light" panose="020B0403030403020204" pitchFamily="34" charset="0"/>
              </a:rPr>
              <a:t>Schedule Training (All Others)</a:t>
            </a:r>
          </a:p>
        </p:txBody>
      </p:sp>
      <p:sp>
        <p:nvSpPr>
          <p:cNvPr id="20" name="Rectangle 19">
            <a:hlinkClick r:id="rId3" action="ppaction://hlinksldjump"/>
          </p:cNvPr>
          <p:cNvSpPr/>
          <p:nvPr/>
        </p:nvSpPr>
        <p:spPr>
          <a:xfrm>
            <a:off x="4511040" y="609600"/>
            <a:ext cx="1089210" cy="2667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900" dirty="0">
                <a:solidFill>
                  <a:srgbClr val="5F5F5F"/>
                </a:solidFill>
                <a:latin typeface="Myriad Pro Light" panose="020B0403030403020204" pitchFamily="34" charset="0"/>
              </a:rPr>
              <a:t>CE/Other Training Options</a:t>
            </a:r>
          </a:p>
        </p:txBody>
      </p:sp>
      <p:sp>
        <p:nvSpPr>
          <p:cNvPr id="22" name="Rectangle 21">
            <a:hlinkClick r:id="rId5" action="ppaction://hlinksldjump"/>
          </p:cNvPr>
          <p:cNvSpPr/>
          <p:nvPr/>
        </p:nvSpPr>
        <p:spPr>
          <a:xfrm>
            <a:off x="2332656" y="590549"/>
            <a:ext cx="1080204" cy="30861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900" dirty="0">
                <a:solidFill>
                  <a:srgbClr val="5F5F5F"/>
                </a:solidFill>
                <a:latin typeface="Myriad Pro Light" panose="020B0403030403020204" pitchFamily="34" charset="0"/>
              </a:rPr>
              <a:t>Skills/Tasks </a:t>
            </a:r>
            <a:r>
              <a:rPr lang="en-US" sz="900" dirty="0" err="1">
                <a:solidFill>
                  <a:srgbClr val="5F5F5F"/>
                </a:solidFill>
                <a:latin typeface="Myriad Pro Light" panose="020B0403030403020204" pitchFamily="34" charset="0"/>
              </a:rPr>
              <a:t>req’d</a:t>
            </a:r>
            <a:r>
              <a:rPr lang="en-US" sz="900" dirty="0">
                <a:solidFill>
                  <a:srgbClr val="5F5F5F"/>
                </a:solidFill>
                <a:latin typeface="Myriad Pro Light" panose="020B0403030403020204" pitchFamily="34" charset="0"/>
              </a:rPr>
              <a:t> Years 3-5</a:t>
            </a:r>
          </a:p>
        </p:txBody>
      </p:sp>
      <p:sp>
        <p:nvSpPr>
          <p:cNvPr id="23" name="Rectangle 22">
            <a:hlinkClick r:id="rId6" action="ppaction://hlinksldjump"/>
          </p:cNvPr>
          <p:cNvSpPr/>
          <p:nvPr/>
        </p:nvSpPr>
        <p:spPr>
          <a:xfrm>
            <a:off x="1234440" y="598170"/>
            <a:ext cx="1172580" cy="28575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900" dirty="0">
                <a:solidFill>
                  <a:srgbClr val="5F5F5F"/>
                </a:solidFill>
                <a:latin typeface="Myriad Pro Light" panose="020B0403030403020204" pitchFamily="34" charset="0"/>
              </a:rPr>
              <a:t>Your level of proficiency</a:t>
            </a:r>
          </a:p>
        </p:txBody>
      </p:sp>
      <p:sp>
        <p:nvSpPr>
          <p:cNvPr id="24" name="Rectangle 23">
            <a:hlinkClick r:id="rId7" action="ppaction://hlinksldjump"/>
          </p:cNvPr>
          <p:cNvSpPr/>
          <p:nvPr/>
        </p:nvSpPr>
        <p:spPr>
          <a:xfrm>
            <a:off x="163830" y="609600"/>
            <a:ext cx="1070610" cy="28575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900" dirty="0">
                <a:solidFill>
                  <a:srgbClr val="5F5F5F"/>
                </a:solidFill>
                <a:latin typeface="Myriad Pro Light" panose="020B0403030403020204" pitchFamily="34" charset="0"/>
              </a:rPr>
              <a:t>On-the-job experience</a:t>
            </a:r>
          </a:p>
        </p:txBody>
      </p:sp>
      <p:sp>
        <p:nvSpPr>
          <p:cNvPr id="25" name="TextBox 24">
            <a:hlinkClick r:id="" action="ppaction://noaction"/>
          </p:cNvPr>
          <p:cNvSpPr txBox="1"/>
          <p:nvPr/>
        </p:nvSpPr>
        <p:spPr>
          <a:xfrm>
            <a:off x="7848600" y="685800"/>
            <a:ext cx="1005840" cy="533400"/>
          </a:xfrm>
          <a:prstGeom prst="rect">
            <a:avLst/>
          </a:prstGeom>
          <a:noFill/>
        </p:spPr>
        <p:txBody>
          <a:bodyPr wrap="square" lIns="0" tIns="0" rIns="0" bIns="0" rtlCol="0">
            <a:noAutofit/>
          </a:bodyPr>
          <a:lstStyle/>
          <a:p>
            <a:pPr marL="0" lvl="1"/>
            <a:r>
              <a:rPr lang="en-US" sz="900" kern="1200" baseline="0" dirty="0">
                <a:solidFill>
                  <a:srgbClr val="5F5F5F"/>
                </a:solidFill>
                <a:latin typeface="Myriad Pro Light" panose="020B0403030403020204" pitchFamily="34" charset="0"/>
              </a:rPr>
              <a:t>Certification Options</a:t>
            </a:r>
            <a:endParaRPr lang="en-US" sz="900" kern="1200" dirty="0">
              <a:solidFill>
                <a:srgbClr val="5F5F5F"/>
              </a:solidFill>
              <a:latin typeface="Myriad Pro Light" panose="020B0403030403020204" pitchFamily="34" charset="0"/>
            </a:endParaRPr>
          </a:p>
        </p:txBody>
      </p:sp>
      <p:sp>
        <p:nvSpPr>
          <p:cNvPr id="26" name="Rectangle 25">
            <a:hlinkClick r:id="rId8" action="ppaction://hlinksldjump"/>
          </p:cNvPr>
          <p:cNvSpPr/>
          <p:nvPr/>
        </p:nvSpPr>
        <p:spPr>
          <a:xfrm>
            <a:off x="7763880" y="632460"/>
            <a:ext cx="1168998" cy="2286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lvl="1"/>
            <a:r>
              <a:rPr lang="en-US" sz="900" dirty="0">
                <a:solidFill>
                  <a:srgbClr val="5F5F5F"/>
                </a:solidFill>
                <a:latin typeface="Myriad Pro Light" panose="020B0403030403020204" pitchFamily="34" charset="0"/>
              </a:rPr>
              <a:t>Certification</a:t>
            </a:r>
          </a:p>
          <a:p>
            <a:endParaRPr lang="en-US" sz="900" dirty="0">
              <a:solidFill>
                <a:srgbClr val="5F5F5F"/>
              </a:solidFill>
              <a:latin typeface="Myriad Pro Light" panose="020B0403030403020204" pitchFamily="34" charset="0"/>
            </a:endParaRPr>
          </a:p>
        </p:txBody>
      </p:sp>
      <p:sp>
        <p:nvSpPr>
          <p:cNvPr id="14" name="TextBox 13"/>
          <p:cNvSpPr txBox="1"/>
          <p:nvPr/>
        </p:nvSpPr>
        <p:spPr>
          <a:xfrm>
            <a:off x="820918" y="2239056"/>
            <a:ext cx="7502562" cy="4031873"/>
          </a:xfrm>
          <a:prstGeom prst="rect">
            <a:avLst/>
          </a:prstGeom>
          <a:noFill/>
        </p:spPr>
        <p:txBody>
          <a:bodyPr wrap="square" rtlCol="0">
            <a:spAutoFit/>
          </a:bodyPr>
          <a:lstStyle/>
          <a:p>
            <a:pPr algn="just"/>
            <a:r>
              <a:rPr lang="en-US" sz="1600" dirty="0">
                <a:solidFill>
                  <a:srgbClr val="333333"/>
                </a:solidFill>
                <a:latin typeface="Corbel" panose="020B0503020204020204" pitchFamily="34" charset="0"/>
                <a:cs typeface="Arial" panose="020B0604020202020204" pitchFamily="34" charset="0"/>
              </a:rPr>
              <a:t>Senior School is designed to meet the specific leadership training needs of state financial regulators who are rising into supervisory and/or management positions within their departments, serve as an examiner-in-charge in the field, or currently hold a managerial position within the agency. The behavioral science and management techniques presented are developed and honed each year to apply to the unique and evolving needs of financial regulatory personnel. Participants consistently give this program and individual faculty members top ratings.</a:t>
            </a:r>
          </a:p>
          <a:p>
            <a:pPr algn="just"/>
            <a:endParaRPr lang="en-US" sz="1600" dirty="0">
              <a:solidFill>
                <a:srgbClr val="333333"/>
              </a:solidFill>
              <a:latin typeface="Corbel" panose="020B0503020204020204" pitchFamily="34" charset="0"/>
              <a:cs typeface="Arial" panose="020B0604020202020204" pitchFamily="34" charset="0"/>
            </a:endParaRPr>
          </a:p>
          <a:p>
            <a:pPr algn="just"/>
            <a:r>
              <a:rPr lang="en-US" sz="1600" i="1" dirty="0">
                <a:solidFill>
                  <a:srgbClr val="333333"/>
                </a:solidFill>
                <a:latin typeface="Corbel" panose="020B0503020204020204" pitchFamily="34" charset="0"/>
                <a:cs typeface="Arial" panose="020B0604020202020204" pitchFamily="34" charset="0"/>
              </a:rPr>
              <a:t>Remember, your supervisor and training department should be consulted before you enroll in any training event.</a:t>
            </a:r>
          </a:p>
          <a:p>
            <a:pPr algn="just"/>
            <a:endParaRPr lang="en-US" sz="1600" dirty="0">
              <a:solidFill>
                <a:srgbClr val="333333"/>
              </a:solidFill>
              <a:latin typeface="Corbel" panose="020B0503020204020204" pitchFamily="34" charset="0"/>
              <a:cs typeface="Arial" panose="020B0604020202020204" pitchFamily="34" charset="0"/>
            </a:endParaRPr>
          </a:p>
          <a:p>
            <a:pPr algn="just"/>
            <a:r>
              <a:rPr lang="en-US" sz="1600" dirty="0">
                <a:solidFill>
                  <a:srgbClr val="333333"/>
                </a:solidFill>
                <a:latin typeface="Corbel" panose="020B0503020204020204" pitchFamily="34" charset="0"/>
                <a:cs typeface="Arial" panose="020B0604020202020204" pitchFamily="34" charset="0"/>
              </a:rPr>
              <a:t>Additional CSBS training is available at </a:t>
            </a:r>
            <a:r>
              <a:rPr lang="en-US" sz="1600" dirty="0">
                <a:latin typeface="Corbel" panose="020B0503020204020204" pitchFamily="34" charset="0"/>
                <a:cs typeface="Arial" panose="020B0604020202020204" pitchFamily="34" charset="0"/>
                <a:hlinkClick r:id="rId9"/>
              </a:rPr>
              <a:t>www.csbs.org</a:t>
            </a:r>
            <a:r>
              <a:rPr lang="en-US" sz="1600" dirty="0">
                <a:latin typeface="Corbel" panose="020B0503020204020204" pitchFamily="34" charset="0"/>
                <a:cs typeface="Arial" panose="020B0604020202020204" pitchFamily="34" charset="0"/>
              </a:rPr>
              <a:t> </a:t>
            </a:r>
            <a:r>
              <a:rPr lang="en-US" sz="1600" dirty="0">
                <a:solidFill>
                  <a:srgbClr val="333333"/>
                </a:solidFill>
                <a:latin typeface="Corbel" panose="020B0503020204020204" pitchFamily="34" charset="0"/>
                <a:cs typeface="Arial" panose="020B0604020202020204" pitchFamily="34" charset="0"/>
              </a:rPr>
              <a:t>(click Calendar of Events) or discuss the CSBS online training platform with your training coordinator or supervisor.</a:t>
            </a:r>
          </a:p>
          <a:p>
            <a:pPr algn="just"/>
            <a:endParaRPr lang="en-US" sz="1600" dirty="0">
              <a:solidFill>
                <a:srgbClr val="333333"/>
              </a:solidFill>
              <a:latin typeface="Corbel" panose="020B0503020204020204" pitchFamily="34" charset="0"/>
              <a:cs typeface="Arial" panose="020B0604020202020204" pitchFamily="34" charset="0"/>
            </a:endParaRPr>
          </a:p>
          <a:p>
            <a:pPr algn="just"/>
            <a:r>
              <a:rPr lang="en-US" sz="1400" dirty="0">
                <a:solidFill>
                  <a:srgbClr val="333333"/>
                </a:solidFill>
                <a:latin typeface="Corbel" panose="020B0503020204020204" pitchFamily="34" charset="0"/>
                <a:cs typeface="Arial" panose="020B0604020202020204" pitchFamily="34" charset="0"/>
              </a:rPr>
              <a:t>Content questions: Kim Chancy (</a:t>
            </a:r>
            <a:r>
              <a:rPr lang="en-US" sz="1400" dirty="0">
                <a:latin typeface="Corbel" panose="020B0503020204020204" pitchFamily="34" charset="0"/>
                <a:cs typeface="Arial" panose="020B0604020202020204" pitchFamily="34" charset="0"/>
                <a:hlinkClick r:id="rId10"/>
              </a:rPr>
              <a:t>kchancy@csbs.org</a:t>
            </a:r>
            <a:r>
              <a:rPr lang="en-US" sz="1400" dirty="0">
                <a:solidFill>
                  <a:srgbClr val="333333"/>
                </a:solidFill>
                <a:latin typeface="Corbel" panose="020B0503020204020204" pitchFamily="34" charset="0"/>
                <a:cs typeface="Arial" panose="020B0604020202020204" pitchFamily="34" charset="0"/>
              </a:rPr>
              <a:t>; 202-802-9554). </a:t>
            </a:r>
          </a:p>
          <a:p>
            <a:pPr algn="just"/>
            <a:r>
              <a:rPr lang="en-US" sz="1400" dirty="0">
                <a:solidFill>
                  <a:srgbClr val="333333"/>
                </a:solidFill>
                <a:latin typeface="Corbel" panose="020B0503020204020204" pitchFamily="34" charset="0"/>
                <a:cs typeface="Arial" panose="020B0604020202020204" pitchFamily="34" charset="0"/>
              </a:rPr>
              <a:t>Registration assistance: Katie Hoyle (</a:t>
            </a:r>
            <a:r>
              <a:rPr lang="en-US" sz="1400" dirty="0">
                <a:latin typeface="Corbel" panose="020B0503020204020204" pitchFamily="34" charset="0"/>
                <a:cs typeface="Arial" panose="020B0604020202020204" pitchFamily="34" charset="0"/>
                <a:hlinkClick r:id="rId11"/>
              </a:rPr>
              <a:t>khoyle@csbs.org</a:t>
            </a:r>
            <a:r>
              <a:rPr lang="en-US" sz="1400" dirty="0">
                <a:solidFill>
                  <a:srgbClr val="333333"/>
                </a:solidFill>
                <a:latin typeface="Corbel" panose="020B0503020204020204" pitchFamily="34" charset="0"/>
                <a:cs typeface="Arial" panose="020B0604020202020204" pitchFamily="34" charset="0"/>
              </a:rPr>
              <a:t>; 202-808-3556).</a:t>
            </a:r>
          </a:p>
        </p:txBody>
      </p:sp>
      <p:grpSp>
        <p:nvGrpSpPr>
          <p:cNvPr id="13" name="Group 12"/>
          <p:cNvGrpSpPr/>
          <p:nvPr/>
        </p:nvGrpSpPr>
        <p:grpSpPr>
          <a:xfrm>
            <a:off x="1676400" y="1386228"/>
            <a:ext cx="977265" cy="609600"/>
            <a:chOff x="2286000" y="1371600"/>
            <a:chExt cx="977265" cy="609600"/>
          </a:xfrm>
        </p:grpSpPr>
        <p:sp>
          <p:nvSpPr>
            <p:cNvPr id="18" name="Right Arrow 17">
              <a:hlinkClick r:id="rId12"/>
            </p:cNvPr>
            <p:cNvSpPr/>
            <p:nvPr/>
          </p:nvSpPr>
          <p:spPr>
            <a:xfrm>
              <a:off x="2286000" y="1371600"/>
              <a:ext cx="977265" cy="609600"/>
            </a:xfrm>
            <a:prstGeom prst="rightArrow">
              <a:avLst/>
            </a:prstGeom>
            <a:solidFill>
              <a:srgbClr val="1C267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orbel" panose="020B0503020204020204" pitchFamily="34" charset="0"/>
              </a:endParaRPr>
            </a:p>
          </p:txBody>
        </p:sp>
        <p:sp>
          <p:nvSpPr>
            <p:cNvPr id="28" name="TextBox 27">
              <a:hlinkClick r:id="rId13"/>
            </p:cNvPr>
            <p:cNvSpPr txBox="1"/>
            <p:nvPr/>
          </p:nvSpPr>
          <p:spPr>
            <a:xfrm>
              <a:off x="2318484" y="1482090"/>
              <a:ext cx="822861" cy="369332"/>
            </a:xfrm>
            <a:prstGeom prst="rect">
              <a:avLst/>
            </a:prstGeom>
            <a:noFill/>
          </p:spPr>
          <p:txBody>
            <a:bodyPr wrap="square" rtlCol="0">
              <a:spAutoFit/>
            </a:bodyPr>
            <a:lstStyle/>
            <a:p>
              <a:pPr algn="ctr"/>
              <a:r>
                <a:rPr lang="en-US" b="1" dirty="0">
                  <a:solidFill>
                    <a:schemeClr val="bg1"/>
                  </a:solidFill>
                  <a:latin typeface="Corbel" panose="020B0503020204020204" pitchFamily="34" charset="0"/>
                </a:rPr>
                <a:t>CLICK</a:t>
              </a:r>
            </a:p>
          </p:txBody>
        </p:sp>
      </p:grpSp>
      <p:sp>
        <p:nvSpPr>
          <p:cNvPr id="29" name="Rectangle 28">
            <a:hlinkClick r:id="rId7" action="ppaction://hlinksldjump"/>
          </p:cNvPr>
          <p:cNvSpPr/>
          <p:nvPr/>
        </p:nvSpPr>
        <p:spPr>
          <a:xfrm>
            <a:off x="169443" y="596265"/>
            <a:ext cx="1070610" cy="28575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900" dirty="0">
                <a:solidFill>
                  <a:srgbClr val="5F5F5F"/>
                </a:solidFill>
                <a:latin typeface="Myriad Pro Light" panose="020B0403030403020204" pitchFamily="34" charset="0"/>
              </a:rPr>
              <a:t>Your level of experience</a:t>
            </a:r>
          </a:p>
        </p:txBody>
      </p:sp>
      <p:sp>
        <p:nvSpPr>
          <p:cNvPr id="30" name="TextBox 29">
            <a:hlinkClick r:id="rId2" action="ppaction://hlinksldjump"/>
          </p:cNvPr>
          <p:cNvSpPr txBox="1"/>
          <p:nvPr/>
        </p:nvSpPr>
        <p:spPr>
          <a:xfrm>
            <a:off x="3522780" y="609600"/>
            <a:ext cx="1005840" cy="533400"/>
          </a:xfrm>
          <a:prstGeom prst="rect">
            <a:avLst/>
          </a:prstGeom>
          <a:noFill/>
        </p:spPr>
        <p:txBody>
          <a:bodyPr wrap="square" lIns="0" tIns="0" rIns="0" bIns="0" rtlCol="0">
            <a:noAutofit/>
          </a:bodyPr>
          <a:lstStyle/>
          <a:p>
            <a:pPr marL="0" marR="0" indent="-274320" algn="l" defTabSz="914400" rtl="0" eaLnBrk="1" fontAlgn="auto" latinLnBrk="0" hangingPunct="1">
              <a:lnSpc>
                <a:spcPct val="100000"/>
              </a:lnSpc>
              <a:spcBef>
                <a:spcPts val="0"/>
              </a:spcBef>
              <a:spcAft>
                <a:spcPts val="0"/>
              </a:spcAft>
              <a:buClrTx/>
              <a:buSzTx/>
              <a:buFontTx/>
              <a:buNone/>
              <a:tabLst/>
              <a:defRPr/>
            </a:pPr>
            <a:r>
              <a:rPr lang="en-US" sz="900" kern="1200" baseline="0" dirty="0">
                <a:solidFill>
                  <a:srgbClr val="5F5F5F"/>
                </a:solidFill>
                <a:latin typeface="Myriad Pro Light" panose="020B0403030403020204" pitchFamily="34" charset="0"/>
              </a:rPr>
              <a:t>Training required to reach next level</a:t>
            </a:r>
            <a:endParaRPr lang="en-US" sz="900" kern="1200" dirty="0">
              <a:solidFill>
                <a:srgbClr val="5F5F5F"/>
              </a:solidFill>
              <a:latin typeface="Myriad Pro Light" panose="020B0403030403020204" pitchFamily="34" charset="0"/>
            </a:endParaRPr>
          </a:p>
        </p:txBody>
      </p:sp>
      <p:sp>
        <p:nvSpPr>
          <p:cNvPr id="31" name="TextBox 30"/>
          <p:cNvSpPr txBox="1"/>
          <p:nvPr/>
        </p:nvSpPr>
        <p:spPr>
          <a:xfrm>
            <a:off x="120126" y="0"/>
            <a:ext cx="7717716" cy="553998"/>
          </a:xfrm>
          <a:prstGeom prst="rect">
            <a:avLst/>
          </a:prstGeom>
          <a:noFill/>
        </p:spPr>
        <p:txBody>
          <a:bodyPr wrap="square" rtlCol="0">
            <a:spAutoFit/>
          </a:bodyPr>
          <a:lstStyle/>
          <a:p>
            <a:r>
              <a:rPr lang="en-US" sz="1500" b="1" dirty="0">
                <a:solidFill>
                  <a:srgbClr val="1C2674"/>
                </a:solidFill>
                <a:latin typeface="Corbel" panose="020B0503020204020204" pitchFamily="34" charset="0"/>
                <a:cs typeface="Arial" panose="020B0604020202020204" pitchFamily="34" charset="0"/>
              </a:rPr>
              <a:t>3.0: Bank Examinations Specialist  (Senior) / Bank Senior Examiner / Financial Institutions</a:t>
            </a:r>
            <a:r>
              <a:rPr lang="en-US" sz="1500" b="1" baseline="0" dirty="0">
                <a:solidFill>
                  <a:srgbClr val="1C2674"/>
                </a:solidFill>
                <a:latin typeface="Corbel" panose="020B0503020204020204" pitchFamily="34" charset="0"/>
                <a:cs typeface="Arial" panose="020B0604020202020204" pitchFamily="34" charset="0"/>
              </a:rPr>
              <a:t> Examiner I / Bank Examiner  III / Senior Assistant Examiner / Financial Examiner IV-VIII</a:t>
            </a:r>
            <a:endParaRPr lang="en-US" sz="1500" b="1" dirty="0">
              <a:solidFill>
                <a:srgbClr val="1C2674"/>
              </a:solidFill>
              <a:latin typeface="Corbel" panose="020B0503020204020204" pitchFamily="34" charset="0"/>
              <a:cs typeface="Arial" panose="020B0604020202020204" pitchFamily="34" charset="0"/>
            </a:endParaRPr>
          </a:p>
        </p:txBody>
      </p:sp>
      <p:sp>
        <p:nvSpPr>
          <p:cNvPr id="32" name="Rectangle: Rounded Corners 12">
            <a:hlinkClick r:id="rId14"/>
          </p:cNvPr>
          <p:cNvSpPr/>
          <p:nvPr/>
        </p:nvSpPr>
        <p:spPr>
          <a:xfrm>
            <a:off x="3124200" y="1373029"/>
            <a:ext cx="3243406" cy="608262"/>
          </a:xfrm>
          <a:prstGeom prst="roundRect">
            <a:avLst/>
          </a:prstGeom>
          <a:solidFill>
            <a:schemeClr val="tx2">
              <a:lumMod val="40000"/>
              <a:lumOff val="60000"/>
            </a:schemeClr>
          </a:solidFill>
          <a:ln>
            <a:solidFill>
              <a:srgbClr val="1C267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latin typeface="Corbel" panose="020B0503020204020204" pitchFamily="34" charset="0"/>
              </a:rPr>
              <a:t>CSBS Senior School</a:t>
            </a:r>
          </a:p>
        </p:txBody>
      </p:sp>
    </p:spTree>
    <p:extLst>
      <p:ext uri="{BB962C8B-B14F-4D97-AF65-F5344CB8AC3E}">
        <p14:creationId xmlns:p14="http://schemas.microsoft.com/office/powerpoint/2010/main" val="419990818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533400"/>
            <a:ext cx="1005840" cy="45719"/>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Rectangle 2"/>
          <p:cNvSpPr/>
          <p:nvPr/>
        </p:nvSpPr>
        <p:spPr>
          <a:xfrm>
            <a:off x="1316916" y="533400"/>
            <a:ext cx="1005840" cy="45719"/>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p:cNvSpPr/>
          <p:nvPr/>
        </p:nvSpPr>
        <p:spPr>
          <a:xfrm>
            <a:off x="2407020" y="533400"/>
            <a:ext cx="1005840" cy="45719"/>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a:off x="3505200" y="533400"/>
            <a:ext cx="1005840" cy="45719"/>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4594410" y="533400"/>
            <a:ext cx="1005840" cy="45719"/>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6761178" y="533400"/>
            <a:ext cx="1005840" cy="45719"/>
          </a:xfrm>
          <a:prstGeom prst="rect">
            <a:avLst/>
          </a:prstGeom>
          <a:solidFill>
            <a:srgbClr val="FF33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7837842" y="533400"/>
            <a:ext cx="1005840" cy="45719"/>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5682726" y="533399"/>
            <a:ext cx="1005840" cy="45719"/>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p:cNvSpPr txBox="1"/>
          <p:nvPr/>
        </p:nvSpPr>
        <p:spPr>
          <a:xfrm>
            <a:off x="234213" y="609600"/>
            <a:ext cx="1005840" cy="533400"/>
          </a:xfrm>
          <a:prstGeom prst="rect">
            <a:avLst/>
          </a:prstGeom>
          <a:noFill/>
        </p:spPr>
        <p:txBody>
          <a:bodyPr wrap="square" lIns="0" tIns="0" rIns="0" bIns="0" rtlCol="0">
            <a:noAutofit/>
          </a:bodyPr>
          <a:lstStyle/>
          <a:p>
            <a:pPr indent="-274320"/>
            <a:r>
              <a:rPr lang="en-US" sz="900" dirty="0">
                <a:solidFill>
                  <a:srgbClr val="5F5F5F"/>
                </a:solidFill>
                <a:latin typeface="Myriad Pro Light" panose="020B0403030403020204" pitchFamily="34" charset="0"/>
              </a:rPr>
              <a:t>On-the-job experience   </a:t>
            </a:r>
          </a:p>
        </p:txBody>
      </p:sp>
      <p:sp>
        <p:nvSpPr>
          <p:cNvPr id="11" name="TextBox 10">
            <a:hlinkClick r:id="rId2" action="ppaction://hlinksldjump"/>
          </p:cNvPr>
          <p:cNvSpPr txBox="1"/>
          <p:nvPr/>
        </p:nvSpPr>
        <p:spPr>
          <a:xfrm>
            <a:off x="1326816" y="609600"/>
            <a:ext cx="1005840" cy="533400"/>
          </a:xfrm>
          <a:prstGeom prst="rect">
            <a:avLst/>
          </a:prstGeom>
          <a:noFill/>
        </p:spPr>
        <p:txBody>
          <a:bodyPr wrap="square" lIns="0" tIns="0" rIns="0" bIns="0" rtlCol="0">
            <a:noAutofit/>
          </a:bodyPr>
          <a:lstStyle/>
          <a:p>
            <a:pPr indent="-274320"/>
            <a:r>
              <a:rPr lang="en-US" sz="900" dirty="0">
                <a:solidFill>
                  <a:srgbClr val="5F5F5F"/>
                </a:solidFill>
                <a:latin typeface="Myriad Pro Light" panose="020B0403030403020204" pitchFamily="34" charset="0"/>
              </a:rPr>
              <a:t>Proficiency Level</a:t>
            </a:r>
            <a:r>
              <a:rPr lang="en-US" sz="900" baseline="0" dirty="0">
                <a:solidFill>
                  <a:srgbClr val="5F5F5F"/>
                </a:solidFill>
                <a:latin typeface="Myriad Pro Light" panose="020B0403030403020204" pitchFamily="34" charset="0"/>
              </a:rPr>
              <a:t> for </a:t>
            </a:r>
            <a:r>
              <a:rPr lang="en-US" sz="900" dirty="0">
                <a:solidFill>
                  <a:srgbClr val="5F5F5F"/>
                </a:solidFill>
                <a:latin typeface="Myriad Pro Light" panose="020B0403030403020204" pitchFamily="34" charset="0"/>
              </a:rPr>
              <a:t>Core Competencies</a:t>
            </a:r>
          </a:p>
        </p:txBody>
      </p:sp>
      <p:sp>
        <p:nvSpPr>
          <p:cNvPr id="12" name="TextBox 11">
            <a:hlinkClick r:id="rId3" action="ppaction://hlinksldjump"/>
          </p:cNvPr>
          <p:cNvSpPr txBox="1"/>
          <p:nvPr/>
        </p:nvSpPr>
        <p:spPr>
          <a:xfrm>
            <a:off x="2419419" y="609600"/>
            <a:ext cx="1005840" cy="533400"/>
          </a:xfrm>
          <a:prstGeom prst="rect">
            <a:avLst/>
          </a:prstGeom>
          <a:noFill/>
        </p:spPr>
        <p:txBody>
          <a:bodyPr wrap="square" lIns="0" tIns="0" rIns="0" bIns="0" rtlCol="0">
            <a:noAutofit/>
          </a:bodyPr>
          <a:lstStyle/>
          <a:p>
            <a:r>
              <a:rPr lang="en-US" sz="900" kern="1200" baseline="0" dirty="0">
                <a:solidFill>
                  <a:srgbClr val="5F5F5F"/>
                </a:solidFill>
                <a:latin typeface="Myriad Pro Light" panose="020B0403030403020204" pitchFamily="34" charset="0"/>
              </a:rPr>
              <a:t>Sample Skills/Tasks required in Year 1</a:t>
            </a:r>
            <a:endParaRPr lang="en-US" sz="900" kern="1200" dirty="0">
              <a:solidFill>
                <a:srgbClr val="5F5F5F"/>
              </a:solidFill>
              <a:latin typeface="Myriad Pro Light" panose="020B0403030403020204" pitchFamily="34" charset="0"/>
            </a:endParaRPr>
          </a:p>
        </p:txBody>
      </p:sp>
      <p:sp>
        <p:nvSpPr>
          <p:cNvPr id="15" name="TextBox 14">
            <a:hlinkClick r:id="" action="ppaction://noaction"/>
          </p:cNvPr>
          <p:cNvSpPr txBox="1"/>
          <p:nvPr/>
        </p:nvSpPr>
        <p:spPr>
          <a:xfrm>
            <a:off x="4593516" y="609600"/>
            <a:ext cx="1005840" cy="533400"/>
          </a:xfrm>
          <a:prstGeom prst="rect">
            <a:avLst/>
          </a:prstGeom>
          <a:noFill/>
        </p:spPr>
        <p:txBody>
          <a:bodyPr wrap="square" lIns="0" tIns="0" rIns="0" bIns="0" rtlCol="0">
            <a:noAutofit/>
          </a:bodyPr>
          <a:lstStyle/>
          <a:p>
            <a:pPr marL="0" marR="0" lvl="0" indent="-274320" algn="l" defTabSz="914400" rtl="0" eaLnBrk="1" fontAlgn="auto" latinLnBrk="0" hangingPunct="1">
              <a:lnSpc>
                <a:spcPct val="100000"/>
              </a:lnSpc>
              <a:spcBef>
                <a:spcPts val="0"/>
              </a:spcBef>
              <a:spcAft>
                <a:spcPts val="0"/>
              </a:spcAft>
              <a:buClrTx/>
              <a:buSzTx/>
              <a:buFontTx/>
              <a:buNone/>
              <a:tabLst/>
              <a:defRPr/>
            </a:pPr>
            <a:r>
              <a:rPr lang="en-US" sz="900" kern="1200" baseline="0" dirty="0">
                <a:solidFill>
                  <a:srgbClr val="5F5F5F"/>
                </a:solidFill>
                <a:latin typeface="Myriad Pro Light" panose="020B0403030403020204" pitchFamily="34" charset="0"/>
              </a:rPr>
              <a:t>CE/Other Training Options</a:t>
            </a:r>
            <a:endParaRPr lang="en-US" sz="900" kern="1200" dirty="0">
              <a:solidFill>
                <a:srgbClr val="5F5F5F"/>
              </a:solidFill>
              <a:latin typeface="Myriad Pro Light" panose="020B0403030403020204" pitchFamily="34" charset="0"/>
            </a:endParaRPr>
          </a:p>
        </p:txBody>
      </p:sp>
      <p:sp>
        <p:nvSpPr>
          <p:cNvPr id="16" name="TextBox 15">
            <a:hlinkClick r:id="" action="ppaction://noaction"/>
          </p:cNvPr>
          <p:cNvSpPr txBox="1"/>
          <p:nvPr/>
        </p:nvSpPr>
        <p:spPr>
          <a:xfrm>
            <a:off x="5681832" y="609600"/>
            <a:ext cx="1005840" cy="533400"/>
          </a:xfrm>
          <a:prstGeom prst="rect">
            <a:avLst/>
          </a:prstGeom>
          <a:noFill/>
        </p:spPr>
        <p:txBody>
          <a:bodyPr wrap="square" lIns="0" tIns="0" rIns="0" bIns="0" rtlCol="0">
            <a:noAutofit/>
          </a:bodyPr>
          <a:lstStyle/>
          <a:p>
            <a:pPr marL="0" marR="0" indent="-274320" algn="l" defTabSz="914400" rtl="0" eaLnBrk="1" fontAlgn="auto" latinLnBrk="0" hangingPunct="1">
              <a:lnSpc>
                <a:spcPct val="100000"/>
              </a:lnSpc>
              <a:spcBef>
                <a:spcPts val="0"/>
              </a:spcBef>
              <a:spcAft>
                <a:spcPts val="0"/>
              </a:spcAft>
              <a:buClrTx/>
              <a:buSzTx/>
              <a:buFontTx/>
              <a:buNone/>
              <a:tabLst/>
              <a:defRPr/>
            </a:pPr>
            <a:r>
              <a:rPr lang="en-US" sz="900" kern="1200" baseline="0" dirty="0">
                <a:solidFill>
                  <a:srgbClr val="5F5F5F"/>
                </a:solidFill>
                <a:latin typeface="Myriad Pro Light" panose="020B0403030403020204" pitchFamily="34" charset="0"/>
              </a:rPr>
              <a:t>Schedule Training (CSBS)</a:t>
            </a:r>
            <a:endParaRPr lang="en-US" sz="900" kern="1200" dirty="0">
              <a:solidFill>
                <a:srgbClr val="5F5F5F"/>
              </a:solidFill>
              <a:latin typeface="Myriad Pro Light" panose="020B0403030403020204" pitchFamily="34" charset="0"/>
            </a:endParaRPr>
          </a:p>
        </p:txBody>
      </p:sp>
      <p:sp>
        <p:nvSpPr>
          <p:cNvPr id="17" name="TextBox 16">
            <a:hlinkClick r:id="" action="ppaction://noaction"/>
          </p:cNvPr>
          <p:cNvSpPr txBox="1"/>
          <p:nvPr/>
        </p:nvSpPr>
        <p:spPr>
          <a:xfrm>
            <a:off x="6771042" y="609600"/>
            <a:ext cx="1005840" cy="533400"/>
          </a:xfrm>
          <a:prstGeom prst="rect">
            <a:avLst/>
          </a:prstGeom>
          <a:noFill/>
        </p:spPr>
        <p:txBody>
          <a:bodyPr wrap="square" lIns="0" tIns="0" rIns="0" bIns="0" rtlCol="0">
            <a:noAutofit/>
          </a:bodyPr>
          <a:lstStyle/>
          <a:p>
            <a:pPr marL="0" marR="0" indent="-274320" algn="l" defTabSz="914400" rtl="0" eaLnBrk="1" fontAlgn="auto" latinLnBrk="0" hangingPunct="1">
              <a:lnSpc>
                <a:spcPct val="100000"/>
              </a:lnSpc>
              <a:spcBef>
                <a:spcPts val="0"/>
              </a:spcBef>
              <a:spcAft>
                <a:spcPts val="0"/>
              </a:spcAft>
              <a:buClrTx/>
              <a:buSzTx/>
              <a:buFontTx/>
              <a:buNone/>
              <a:tabLst/>
              <a:defRPr/>
            </a:pPr>
            <a:r>
              <a:rPr lang="en-US" sz="900" b="1" kern="1200" baseline="0" dirty="0">
                <a:solidFill>
                  <a:srgbClr val="FF3300"/>
                </a:solidFill>
                <a:latin typeface="Myriad Pro Light" panose="020B0403030403020204" pitchFamily="34" charset="0"/>
              </a:rPr>
              <a:t>Schedule Training (All Others)</a:t>
            </a:r>
            <a:endParaRPr lang="en-US" sz="900" b="1" kern="1200" dirty="0">
              <a:solidFill>
                <a:srgbClr val="FF3300"/>
              </a:solidFill>
              <a:latin typeface="Myriad Pro Light" panose="020B0403030403020204" pitchFamily="34" charset="0"/>
            </a:endParaRPr>
          </a:p>
        </p:txBody>
      </p:sp>
      <p:sp>
        <p:nvSpPr>
          <p:cNvPr id="19" name="Rectangle 18">
            <a:hlinkClick r:id="rId4" action="ppaction://hlinksldjump"/>
          </p:cNvPr>
          <p:cNvSpPr/>
          <p:nvPr/>
        </p:nvSpPr>
        <p:spPr>
          <a:xfrm>
            <a:off x="5596890" y="609600"/>
            <a:ext cx="1089210" cy="2667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900" dirty="0">
                <a:solidFill>
                  <a:srgbClr val="5F5F5F"/>
                </a:solidFill>
                <a:latin typeface="Myriad Pro Light" panose="020B0403030403020204" pitchFamily="34" charset="0"/>
              </a:rPr>
              <a:t>Schedule CSBS Training</a:t>
            </a:r>
          </a:p>
        </p:txBody>
      </p:sp>
      <p:sp>
        <p:nvSpPr>
          <p:cNvPr id="20" name="Rectangle 19">
            <a:hlinkClick r:id="rId3" action="ppaction://hlinksldjump"/>
          </p:cNvPr>
          <p:cNvSpPr/>
          <p:nvPr/>
        </p:nvSpPr>
        <p:spPr>
          <a:xfrm>
            <a:off x="4511040" y="609600"/>
            <a:ext cx="1089210" cy="2667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900" dirty="0">
                <a:solidFill>
                  <a:srgbClr val="5F5F5F"/>
                </a:solidFill>
                <a:latin typeface="Myriad Pro Light" panose="020B0403030403020204" pitchFamily="34" charset="0"/>
              </a:rPr>
              <a:t>CE/Other Training Options</a:t>
            </a:r>
          </a:p>
        </p:txBody>
      </p:sp>
      <p:sp>
        <p:nvSpPr>
          <p:cNvPr id="22" name="Rectangle 21">
            <a:hlinkClick r:id="rId5" action="ppaction://hlinksldjump"/>
          </p:cNvPr>
          <p:cNvSpPr/>
          <p:nvPr/>
        </p:nvSpPr>
        <p:spPr>
          <a:xfrm>
            <a:off x="2332656" y="590549"/>
            <a:ext cx="1080204" cy="30861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900" dirty="0">
                <a:solidFill>
                  <a:srgbClr val="5F5F5F"/>
                </a:solidFill>
              </a:rPr>
              <a:t>Skills/Tasks </a:t>
            </a:r>
            <a:r>
              <a:rPr lang="en-US" sz="900" dirty="0" err="1">
                <a:solidFill>
                  <a:srgbClr val="5F5F5F"/>
                </a:solidFill>
              </a:rPr>
              <a:t>req’d</a:t>
            </a:r>
            <a:r>
              <a:rPr lang="en-US" sz="900" dirty="0">
                <a:solidFill>
                  <a:srgbClr val="5F5F5F"/>
                </a:solidFill>
              </a:rPr>
              <a:t> Years 3-5</a:t>
            </a:r>
          </a:p>
        </p:txBody>
      </p:sp>
      <p:sp>
        <p:nvSpPr>
          <p:cNvPr id="23" name="Rectangle 22">
            <a:hlinkClick r:id="rId6" action="ppaction://hlinksldjump"/>
          </p:cNvPr>
          <p:cNvSpPr/>
          <p:nvPr/>
        </p:nvSpPr>
        <p:spPr>
          <a:xfrm>
            <a:off x="1234440" y="598170"/>
            <a:ext cx="1172580" cy="28575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900" dirty="0">
                <a:solidFill>
                  <a:srgbClr val="5F5F5F"/>
                </a:solidFill>
                <a:latin typeface="Myriad Pro Light" panose="020B0403030403020204" pitchFamily="34" charset="0"/>
              </a:rPr>
              <a:t>Your level of proficiency</a:t>
            </a:r>
          </a:p>
        </p:txBody>
      </p:sp>
      <p:sp>
        <p:nvSpPr>
          <p:cNvPr id="24" name="Rectangle 23">
            <a:hlinkClick r:id="rId7" action="ppaction://hlinksldjump"/>
          </p:cNvPr>
          <p:cNvSpPr/>
          <p:nvPr/>
        </p:nvSpPr>
        <p:spPr>
          <a:xfrm>
            <a:off x="163830" y="609600"/>
            <a:ext cx="1070610" cy="28575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900" dirty="0">
                <a:solidFill>
                  <a:srgbClr val="5F5F5F"/>
                </a:solidFill>
                <a:latin typeface="Myriad Pro Light" panose="020B0403030403020204" pitchFamily="34" charset="0"/>
              </a:rPr>
              <a:t>On-the-job experience</a:t>
            </a:r>
          </a:p>
        </p:txBody>
      </p:sp>
      <p:sp>
        <p:nvSpPr>
          <p:cNvPr id="25" name="TextBox 24">
            <a:hlinkClick r:id="" action="ppaction://noaction"/>
          </p:cNvPr>
          <p:cNvSpPr txBox="1"/>
          <p:nvPr/>
        </p:nvSpPr>
        <p:spPr>
          <a:xfrm>
            <a:off x="7848600" y="685800"/>
            <a:ext cx="1005840" cy="533400"/>
          </a:xfrm>
          <a:prstGeom prst="rect">
            <a:avLst/>
          </a:prstGeom>
          <a:noFill/>
        </p:spPr>
        <p:txBody>
          <a:bodyPr wrap="square" lIns="0" tIns="0" rIns="0" bIns="0" rtlCol="0">
            <a:noAutofit/>
          </a:bodyPr>
          <a:lstStyle/>
          <a:p>
            <a:pPr marL="0" lvl="1"/>
            <a:r>
              <a:rPr lang="en-US" sz="900" kern="1200" baseline="0" dirty="0">
                <a:latin typeface="Myriad Pro Light" panose="020B0403030403020204" pitchFamily="34" charset="0"/>
              </a:rPr>
              <a:t>Certification Options</a:t>
            </a:r>
            <a:endParaRPr lang="en-US" sz="900" kern="1200" dirty="0">
              <a:latin typeface="Myriad Pro Light" panose="020B0403030403020204" pitchFamily="34" charset="0"/>
            </a:endParaRPr>
          </a:p>
        </p:txBody>
      </p:sp>
      <p:sp>
        <p:nvSpPr>
          <p:cNvPr id="26" name="Rectangle 25">
            <a:hlinkClick r:id="rId8" action="ppaction://hlinksldjump"/>
          </p:cNvPr>
          <p:cNvSpPr/>
          <p:nvPr/>
        </p:nvSpPr>
        <p:spPr>
          <a:xfrm>
            <a:off x="7763880" y="632460"/>
            <a:ext cx="1168998" cy="2286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lvl="1"/>
            <a:r>
              <a:rPr lang="en-US" sz="900" dirty="0">
                <a:solidFill>
                  <a:srgbClr val="5F5F5F"/>
                </a:solidFill>
                <a:latin typeface="Myriad Pro Light" panose="020B0403030403020204" pitchFamily="34" charset="0"/>
              </a:rPr>
              <a:t>Certification</a:t>
            </a:r>
          </a:p>
          <a:p>
            <a:endParaRPr lang="en-US" sz="900" dirty="0">
              <a:solidFill>
                <a:srgbClr val="5F5F5F"/>
              </a:solidFill>
              <a:latin typeface="Myriad Pro Light" panose="020B0403030403020204" pitchFamily="34" charset="0"/>
            </a:endParaRPr>
          </a:p>
        </p:txBody>
      </p:sp>
      <p:sp>
        <p:nvSpPr>
          <p:cNvPr id="29" name="Rectangle 28">
            <a:hlinkClick r:id="rId7" action="ppaction://hlinksldjump"/>
          </p:cNvPr>
          <p:cNvSpPr/>
          <p:nvPr/>
        </p:nvSpPr>
        <p:spPr>
          <a:xfrm>
            <a:off x="158013" y="596265"/>
            <a:ext cx="1070610" cy="28575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900" dirty="0">
                <a:solidFill>
                  <a:srgbClr val="5F5F5F"/>
                </a:solidFill>
                <a:latin typeface="Myriad Pro Light" panose="020B0403030403020204" pitchFamily="34" charset="0"/>
              </a:rPr>
              <a:t>Your level of experience</a:t>
            </a:r>
          </a:p>
        </p:txBody>
      </p:sp>
      <p:sp>
        <p:nvSpPr>
          <p:cNvPr id="30" name="TextBox 29">
            <a:hlinkClick r:id="rId2" action="ppaction://hlinksldjump"/>
          </p:cNvPr>
          <p:cNvSpPr txBox="1"/>
          <p:nvPr/>
        </p:nvSpPr>
        <p:spPr>
          <a:xfrm>
            <a:off x="3522780" y="609600"/>
            <a:ext cx="1005840" cy="533400"/>
          </a:xfrm>
          <a:prstGeom prst="rect">
            <a:avLst/>
          </a:prstGeom>
          <a:noFill/>
        </p:spPr>
        <p:txBody>
          <a:bodyPr wrap="square" lIns="0" tIns="0" rIns="0" bIns="0" rtlCol="0">
            <a:noAutofit/>
          </a:bodyPr>
          <a:lstStyle/>
          <a:p>
            <a:pPr marL="0" marR="0" indent="-274320" algn="l" defTabSz="914400" rtl="0" eaLnBrk="1" fontAlgn="auto" latinLnBrk="0" hangingPunct="1">
              <a:lnSpc>
                <a:spcPct val="100000"/>
              </a:lnSpc>
              <a:spcBef>
                <a:spcPts val="0"/>
              </a:spcBef>
              <a:spcAft>
                <a:spcPts val="0"/>
              </a:spcAft>
              <a:buClrTx/>
              <a:buSzTx/>
              <a:buFontTx/>
              <a:buNone/>
              <a:tabLst/>
              <a:defRPr/>
            </a:pPr>
            <a:r>
              <a:rPr lang="en-US" sz="900" kern="1200" baseline="0" dirty="0">
                <a:solidFill>
                  <a:srgbClr val="5F5F5F"/>
                </a:solidFill>
                <a:latin typeface="Myriad Pro Light" panose="020B0403030403020204" pitchFamily="34" charset="0"/>
              </a:rPr>
              <a:t>Training required to reach next level</a:t>
            </a:r>
            <a:endParaRPr lang="en-US" sz="900" kern="1200" dirty="0">
              <a:solidFill>
                <a:srgbClr val="5F5F5F"/>
              </a:solidFill>
              <a:latin typeface="Myriad Pro Light" panose="020B0403030403020204" pitchFamily="34" charset="0"/>
            </a:endParaRPr>
          </a:p>
        </p:txBody>
      </p:sp>
      <p:sp>
        <p:nvSpPr>
          <p:cNvPr id="13" name="Rectangle 12"/>
          <p:cNvSpPr/>
          <p:nvPr/>
        </p:nvSpPr>
        <p:spPr>
          <a:xfrm>
            <a:off x="457200" y="1676400"/>
            <a:ext cx="8077200" cy="3231654"/>
          </a:xfrm>
          <a:prstGeom prst="rect">
            <a:avLst/>
          </a:prstGeom>
        </p:spPr>
        <p:txBody>
          <a:bodyPr wrap="square">
            <a:spAutoFit/>
          </a:bodyPr>
          <a:lstStyle/>
          <a:p>
            <a:pPr marL="285750" indent="-285750" algn="just">
              <a:buFont typeface="Arial" panose="020B0604020202020204" pitchFamily="34" charset="0"/>
              <a:buChar char="•"/>
            </a:pPr>
            <a:r>
              <a:rPr lang="en-US" dirty="0">
                <a:solidFill>
                  <a:srgbClr val="333333"/>
                </a:solidFill>
                <a:latin typeface="Corbel" panose="020B0503020204020204" pitchFamily="34" charset="0"/>
                <a:cs typeface="Arial" panose="020B0604020202020204" pitchFamily="34" charset="0"/>
              </a:rPr>
              <a:t>FDIC’s course catalogue is available </a:t>
            </a:r>
            <a:r>
              <a:rPr lang="en-US" dirty="0">
                <a:solidFill>
                  <a:srgbClr val="333333"/>
                </a:solidFill>
                <a:latin typeface="Corbel" panose="020B0503020204020204" pitchFamily="34" charset="0"/>
                <a:cs typeface="Arial" panose="020B0604020202020204" pitchFamily="34" charset="0"/>
                <a:hlinkClick r:id="rId9"/>
              </a:rPr>
              <a:t>here</a:t>
            </a:r>
            <a:r>
              <a:rPr lang="en-US" dirty="0">
                <a:solidFill>
                  <a:srgbClr val="333333"/>
                </a:solidFill>
                <a:latin typeface="Corbel" panose="020B0503020204020204" pitchFamily="34" charset="0"/>
                <a:cs typeface="Arial" panose="020B0604020202020204" pitchFamily="34" charset="0"/>
              </a:rPr>
              <a:t>.</a:t>
            </a:r>
          </a:p>
          <a:p>
            <a:pPr marL="285750" indent="-285750" algn="just">
              <a:buFont typeface="Arial" panose="020B0604020202020204" pitchFamily="34" charset="0"/>
              <a:buChar char="•"/>
            </a:pPr>
            <a:endParaRPr lang="en-US" sz="800" dirty="0">
              <a:solidFill>
                <a:srgbClr val="333333"/>
              </a:solidFill>
              <a:latin typeface="Corbel" panose="020B0503020204020204" pitchFamily="34" charset="0"/>
              <a:cs typeface="Arial" panose="020B0604020202020204" pitchFamily="34" charset="0"/>
            </a:endParaRPr>
          </a:p>
          <a:p>
            <a:pPr marL="285750" indent="-285750" algn="just">
              <a:buFont typeface="Arial" panose="020B0604020202020204" pitchFamily="34" charset="0"/>
              <a:buChar char="•"/>
            </a:pPr>
            <a:r>
              <a:rPr lang="en-US" dirty="0">
                <a:solidFill>
                  <a:srgbClr val="333333"/>
                </a:solidFill>
                <a:latin typeface="Corbel" panose="020B0503020204020204" pitchFamily="34" charset="0"/>
                <a:cs typeface="Arial" panose="020B0604020202020204" pitchFamily="34" charset="0"/>
              </a:rPr>
              <a:t>The Federal Reserve’s course catalogue is available </a:t>
            </a:r>
            <a:r>
              <a:rPr lang="en-US" dirty="0">
                <a:solidFill>
                  <a:srgbClr val="333333"/>
                </a:solidFill>
                <a:latin typeface="Corbel" panose="020B0503020204020204" pitchFamily="34" charset="0"/>
                <a:cs typeface="Arial" panose="020B0604020202020204" pitchFamily="34" charset="0"/>
                <a:hlinkClick r:id="rId10"/>
              </a:rPr>
              <a:t>here</a:t>
            </a:r>
            <a:r>
              <a:rPr lang="en-US" dirty="0">
                <a:solidFill>
                  <a:srgbClr val="333333"/>
                </a:solidFill>
                <a:latin typeface="Corbel" panose="020B0503020204020204" pitchFamily="34" charset="0"/>
                <a:cs typeface="Arial" panose="020B0604020202020204" pitchFamily="34" charset="0"/>
              </a:rPr>
              <a:t>.</a:t>
            </a:r>
          </a:p>
          <a:p>
            <a:pPr marL="285750" indent="-285750" algn="just">
              <a:buFont typeface="Arial" panose="020B0604020202020204" pitchFamily="34" charset="0"/>
              <a:buChar char="•"/>
            </a:pPr>
            <a:endParaRPr lang="en-US" sz="800" b="1" i="1" dirty="0">
              <a:solidFill>
                <a:srgbClr val="333333"/>
              </a:solidFill>
              <a:latin typeface="Corbel" panose="020B0503020204020204" pitchFamily="34" charset="0"/>
              <a:cs typeface="Arial" panose="020B0604020202020204" pitchFamily="34" charset="0"/>
            </a:endParaRPr>
          </a:p>
          <a:p>
            <a:pPr marL="285750" indent="-285750" algn="just">
              <a:buFont typeface="Arial" panose="020B0604020202020204" pitchFamily="34" charset="0"/>
              <a:buChar char="•"/>
            </a:pPr>
            <a:r>
              <a:rPr lang="en-US" dirty="0">
                <a:solidFill>
                  <a:srgbClr val="333333"/>
                </a:solidFill>
                <a:latin typeface="Corbel" panose="020B0503020204020204" pitchFamily="34" charset="0"/>
                <a:cs typeface="Arial" panose="020B0604020202020204" pitchFamily="34" charset="0"/>
              </a:rPr>
              <a:t>Through the collaborative State Examiner Training Initiative (SETI) with CFPB, CSBS is awarded seats at FFIEC/CFPB training throughout the year. The number varies program-to-program. These seats are offered to the state training directors as they become available and are awarded on a first come-first served basis.</a:t>
            </a:r>
          </a:p>
          <a:p>
            <a:pPr marL="285750" indent="-285750" algn="just">
              <a:buFont typeface="Arial" panose="020B0604020202020204" pitchFamily="34" charset="0"/>
              <a:buChar char="•"/>
            </a:pPr>
            <a:endParaRPr lang="en-US" sz="800" dirty="0">
              <a:solidFill>
                <a:srgbClr val="333333"/>
              </a:solidFill>
              <a:latin typeface="Corbel" panose="020B0503020204020204" pitchFamily="34" charset="0"/>
              <a:cs typeface="Arial" panose="020B0604020202020204" pitchFamily="34" charset="0"/>
            </a:endParaRPr>
          </a:p>
          <a:p>
            <a:pPr marL="285750" indent="-285750" algn="just">
              <a:buFont typeface="Arial" panose="020B0604020202020204" pitchFamily="34" charset="0"/>
              <a:buChar char="•"/>
            </a:pPr>
            <a:r>
              <a:rPr lang="en-US" dirty="0">
                <a:solidFill>
                  <a:srgbClr val="333333"/>
                </a:solidFill>
                <a:latin typeface="Corbel" panose="020B0503020204020204" pitchFamily="34" charset="0"/>
                <a:cs typeface="Arial" panose="020B0604020202020204" pitchFamily="34" charset="0"/>
              </a:rPr>
              <a:t>Enrollment in FRB/FDIC/FFIEC/CFPB training is managed through your agency’s training department. </a:t>
            </a:r>
            <a:r>
              <a:rPr lang="en-US" b="1" i="1" dirty="0">
                <a:solidFill>
                  <a:srgbClr val="333333"/>
                </a:solidFill>
                <a:latin typeface="Corbel" panose="020B0503020204020204" pitchFamily="34" charset="0"/>
                <a:cs typeface="Arial" panose="020B0604020202020204" pitchFamily="34" charset="0"/>
              </a:rPr>
              <a:t>Consult with your supervisor or training coordinator to register for available Federal agency training.</a:t>
            </a:r>
          </a:p>
        </p:txBody>
      </p:sp>
      <p:sp>
        <p:nvSpPr>
          <p:cNvPr id="27" name="TextBox 26"/>
          <p:cNvSpPr txBox="1"/>
          <p:nvPr/>
        </p:nvSpPr>
        <p:spPr>
          <a:xfrm>
            <a:off x="120126" y="0"/>
            <a:ext cx="7717716" cy="553998"/>
          </a:xfrm>
          <a:prstGeom prst="rect">
            <a:avLst/>
          </a:prstGeom>
          <a:noFill/>
        </p:spPr>
        <p:txBody>
          <a:bodyPr wrap="square" rtlCol="0">
            <a:spAutoFit/>
          </a:bodyPr>
          <a:lstStyle/>
          <a:p>
            <a:r>
              <a:rPr lang="en-US" sz="1500" b="1" dirty="0">
                <a:solidFill>
                  <a:srgbClr val="1C2674"/>
                </a:solidFill>
                <a:latin typeface="Corbel" panose="020B0503020204020204" pitchFamily="34" charset="0"/>
                <a:cs typeface="Arial" panose="020B0604020202020204" pitchFamily="34" charset="0"/>
              </a:rPr>
              <a:t>3.0: Bank Examinations Specialist  (Senior) / Bank Senior Examiner / Financial Institutions</a:t>
            </a:r>
            <a:r>
              <a:rPr lang="en-US" sz="1500" b="1" baseline="0" dirty="0">
                <a:solidFill>
                  <a:srgbClr val="1C2674"/>
                </a:solidFill>
                <a:latin typeface="Corbel" panose="020B0503020204020204" pitchFamily="34" charset="0"/>
                <a:cs typeface="Arial" panose="020B0604020202020204" pitchFamily="34" charset="0"/>
              </a:rPr>
              <a:t> Examiner I / Bank Examiner  III / Senior Assistant Examiner / Financial Examiner IV-VIII</a:t>
            </a:r>
            <a:endParaRPr lang="en-US" sz="1500" b="1" dirty="0">
              <a:solidFill>
                <a:srgbClr val="1C2674"/>
              </a:solidFill>
              <a:latin typeface="Corbel" panose="020B0503020204020204" pitchFamily="34" charset="0"/>
              <a:cs typeface="Arial" panose="020B0604020202020204" pitchFamily="34" charset="0"/>
            </a:endParaRPr>
          </a:p>
        </p:txBody>
      </p:sp>
    </p:spTree>
    <p:extLst>
      <p:ext uri="{BB962C8B-B14F-4D97-AF65-F5344CB8AC3E}">
        <p14:creationId xmlns:p14="http://schemas.microsoft.com/office/powerpoint/2010/main" val="1670963085"/>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533400"/>
            <a:ext cx="1005840" cy="45719"/>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Rectangle 2"/>
          <p:cNvSpPr/>
          <p:nvPr/>
        </p:nvSpPr>
        <p:spPr>
          <a:xfrm>
            <a:off x="1316916" y="533400"/>
            <a:ext cx="1005840" cy="45719"/>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p:cNvSpPr/>
          <p:nvPr/>
        </p:nvSpPr>
        <p:spPr>
          <a:xfrm>
            <a:off x="2407020" y="533400"/>
            <a:ext cx="1005840" cy="45719"/>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a:off x="3505200" y="533400"/>
            <a:ext cx="1005840" cy="45719"/>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4594410" y="533400"/>
            <a:ext cx="1005840" cy="45719"/>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6761178" y="533400"/>
            <a:ext cx="1005840" cy="45719"/>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7837842" y="533400"/>
            <a:ext cx="1005840" cy="45719"/>
          </a:xfrm>
          <a:prstGeom prst="rect">
            <a:avLst/>
          </a:prstGeom>
          <a:solidFill>
            <a:srgbClr val="FF33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5682726" y="533399"/>
            <a:ext cx="1005840" cy="45719"/>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p:cNvSpPr txBox="1"/>
          <p:nvPr/>
        </p:nvSpPr>
        <p:spPr>
          <a:xfrm>
            <a:off x="234213" y="609600"/>
            <a:ext cx="1005840" cy="533400"/>
          </a:xfrm>
          <a:prstGeom prst="rect">
            <a:avLst/>
          </a:prstGeom>
          <a:noFill/>
        </p:spPr>
        <p:txBody>
          <a:bodyPr wrap="square" lIns="0" tIns="0" rIns="0" bIns="0" rtlCol="0">
            <a:noAutofit/>
          </a:bodyPr>
          <a:lstStyle/>
          <a:p>
            <a:pPr indent="-274320"/>
            <a:r>
              <a:rPr lang="en-US" sz="900" dirty="0">
                <a:solidFill>
                  <a:srgbClr val="5F5F5F"/>
                </a:solidFill>
                <a:latin typeface="Myriad Pro Light" panose="020B0403030403020204" pitchFamily="34" charset="0"/>
              </a:rPr>
              <a:t>On-the-job experience   </a:t>
            </a:r>
          </a:p>
        </p:txBody>
      </p:sp>
      <p:sp>
        <p:nvSpPr>
          <p:cNvPr id="11" name="TextBox 10">
            <a:hlinkClick r:id="rId2" action="ppaction://hlinksldjump"/>
          </p:cNvPr>
          <p:cNvSpPr txBox="1"/>
          <p:nvPr/>
        </p:nvSpPr>
        <p:spPr>
          <a:xfrm>
            <a:off x="1326816" y="609600"/>
            <a:ext cx="1005840" cy="533400"/>
          </a:xfrm>
          <a:prstGeom prst="rect">
            <a:avLst/>
          </a:prstGeom>
          <a:noFill/>
        </p:spPr>
        <p:txBody>
          <a:bodyPr wrap="square" lIns="0" tIns="0" rIns="0" bIns="0" rtlCol="0">
            <a:noAutofit/>
          </a:bodyPr>
          <a:lstStyle/>
          <a:p>
            <a:pPr indent="-274320"/>
            <a:r>
              <a:rPr lang="en-US" sz="900" dirty="0">
                <a:solidFill>
                  <a:srgbClr val="5F5F5F"/>
                </a:solidFill>
                <a:latin typeface="Myriad Pro Light" panose="020B0403030403020204" pitchFamily="34" charset="0"/>
              </a:rPr>
              <a:t>Proficiency Level</a:t>
            </a:r>
            <a:r>
              <a:rPr lang="en-US" sz="900" baseline="0" dirty="0">
                <a:solidFill>
                  <a:srgbClr val="5F5F5F"/>
                </a:solidFill>
                <a:latin typeface="Myriad Pro Light" panose="020B0403030403020204" pitchFamily="34" charset="0"/>
              </a:rPr>
              <a:t> for </a:t>
            </a:r>
            <a:r>
              <a:rPr lang="en-US" sz="900" dirty="0">
                <a:solidFill>
                  <a:srgbClr val="5F5F5F"/>
                </a:solidFill>
                <a:latin typeface="Myriad Pro Light" panose="020B0403030403020204" pitchFamily="34" charset="0"/>
              </a:rPr>
              <a:t>Core Competencies</a:t>
            </a:r>
          </a:p>
        </p:txBody>
      </p:sp>
      <p:sp>
        <p:nvSpPr>
          <p:cNvPr id="12" name="TextBox 11">
            <a:hlinkClick r:id="rId3" action="ppaction://hlinksldjump"/>
          </p:cNvPr>
          <p:cNvSpPr txBox="1"/>
          <p:nvPr/>
        </p:nvSpPr>
        <p:spPr>
          <a:xfrm>
            <a:off x="2419419" y="609600"/>
            <a:ext cx="1005840" cy="533400"/>
          </a:xfrm>
          <a:prstGeom prst="rect">
            <a:avLst/>
          </a:prstGeom>
          <a:noFill/>
        </p:spPr>
        <p:txBody>
          <a:bodyPr wrap="square" lIns="0" tIns="0" rIns="0" bIns="0" rtlCol="0">
            <a:noAutofit/>
          </a:bodyPr>
          <a:lstStyle/>
          <a:p>
            <a:r>
              <a:rPr lang="en-US" sz="900" kern="1200" baseline="0" dirty="0">
                <a:solidFill>
                  <a:srgbClr val="5F5F5F"/>
                </a:solidFill>
                <a:latin typeface="Myriad Pro Light" panose="020B0403030403020204" pitchFamily="34" charset="0"/>
              </a:rPr>
              <a:t>Sample Skills/Tasks required in Year 1</a:t>
            </a:r>
            <a:endParaRPr lang="en-US" sz="900" kern="1200" dirty="0">
              <a:solidFill>
                <a:srgbClr val="5F5F5F"/>
              </a:solidFill>
              <a:latin typeface="Myriad Pro Light" panose="020B0403030403020204" pitchFamily="34" charset="0"/>
            </a:endParaRPr>
          </a:p>
        </p:txBody>
      </p:sp>
      <p:sp>
        <p:nvSpPr>
          <p:cNvPr id="14" name="TextBox 13">
            <a:hlinkClick r:id="" action="ppaction://noaction"/>
          </p:cNvPr>
          <p:cNvSpPr txBox="1"/>
          <p:nvPr/>
        </p:nvSpPr>
        <p:spPr>
          <a:xfrm>
            <a:off x="7848600" y="609600"/>
            <a:ext cx="1005840" cy="533400"/>
          </a:xfrm>
          <a:prstGeom prst="rect">
            <a:avLst/>
          </a:prstGeom>
          <a:noFill/>
        </p:spPr>
        <p:txBody>
          <a:bodyPr wrap="square" lIns="0" tIns="0" rIns="0" bIns="0" rtlCol="0">
            <a:noAutofit/>
          </a:bodyPr>
          <a:lstStyle/>
          <a:p>
            <a:pPr marL="0" lvl="1"/>
            <a:r>
              <a:rPr lang="en-US" sz="900" b="1" kern="1200" baseline="0" dirty="0">
                <a:solidFill>
                  <a:srgbClr val="FF3300"/>
                </a:solidFill>
                <a:latin typeface="Myriad Pro Light" panose="020B0403030403020204" pitchFamily="34" charset="0"/>
              </a:rPr>
              <a:t>Certification</a:t>
            </a:r>
            <a:endParaRPr lang="en-US" sz="900" b="1" kern="1200" dirty="0">
              <a:solidFill>
                <a:srgbClr val="FF3300"/>
              </a:solidFill>
              <a:latin typeface="Myriad Pro Light" panose="020B0403030403020204" pitchFamily="34" charset="0"/>
            </a:endParaRPr>
          </a:p>
        </p:txBody>
      </p:sp>
      <p:sp>
        <p:nvSpPr>
          <p:cNvPr id="15" name="TextBox 14">
            <a:hlinkClick r:id="" action="ppaction://noaction"/>
          </p:cNvPr>
          <p:cNvSpPr txBox="1"/>
          <p:nvPr/>
        </p:nvSpPr>
        <p:spPr>
          <a:xfrm>
            <a:off x="4593516" y="609600"/>
            <a:ext cx="1005840" cy="533400"/>
          </a:xfrm>
          <a:prstGeom prst="rect">
            <a:avLst/>
          </a:prstGeom>
          <a:noFill/>
        </p:spPr>
        <p:txBody>
          <a:bodyPr wrap="square" lIns="0" tIns="0" rIns="0" bIns="0" rtlCol="0">
            <a:noAutofit/>
          </a:bodyPr>
          <a:lstStyle/>
          <a:p>
            <a:pPr marL="0" marR="0" lvl="0" indent="-274320" algn="l" defTabSz="914400" rtl="0" eaLnBrk="1" fontAlgn="auto" latinLnBrk="0" hangingPunct="1">
              <a:lnSpc>
                <a:spcPct val="100000"/>
              </a:lnSpc>
              <a:spcBef>
                <a:spcPts val="0"/>
              </a:spcBef>
              <a:spcAft>
                <a:spcPts val="0"/>
              </a:spcAft>
              <a:buClrTx/>
              <a:buSzTx/>
              <a:buFontTx/>
              <a:buNone/>
              <a:tabLst/>
              <a:defRPr/>
            </a:pPr>
            <a:r>
              <a:rPr lang="en-US" sz="900" kern="1200" baseline="0" dirty="0">
                <a:solidFill>
                  <a:srgbClr val="5F5F5F"/>
                </a:solidFill>
                <a:latin typeface="Myriad Pro Light" panose="020B0403030403020204" pitchFamily="34" charset="0"/>
              </a:rPr>
              <a:t>CE/Other Training Options</a:t>
            </a:r>
            <a:endParaRPr lang="en-US" sz="900" kern="1200" dirty="0">
              <a:solidFill>
                <a:srgbClr val="5F5F5F"/>
              </a:solidFill>
              <a:latin typeface="Myriad Pro Light" panose="020B0403030403020204" pitchFamily="34" charset="0"/>
            </a:endParaRPr>
          </a:p>
        </p:txBody>
      </p:sp>
      <p:sp>
        <p:nvSpPr>
          <p:cNvPr id="16" name="TextBox 15">
            <a:hlinkClick r:id="" action="ppaction://noaction"/>
          </p:cNvPr>
          <p:cNvSpPr txBox="1"/>
          <p:nvPr/>
        </p:nvSpPr>
        <p:spPr>
          <a:xfrm>
            <a:off x="5681832" y="609600"/>
            <a:ext cx="1005840" cy="533400"/>
          </a:xfrm>
          <a:prstGeom prst="rect">
            <a:avLst/>
          </a:prstGeom>
          <a:noFill/>
        </p:spPr>
        <p:txBody>
          <a:bodyPr wrap="square" lIns="0" tIns="0" rIns="0" bIns="0" rtlCol="0">
            <a:noAutofit/>
          </a:bodyPr>
          <a:lstStyle/>
          <a:p>
            <a:pPr marL="0" marR="0" indent="-274320" algn="l" defTabSz="914400" rtl="0" eaLnBrk="1" fontAlgn="auto" latinLnBrk="0" hangingPunct="1">
              <a:lnSpc>
                <a:spcPct val="100000"/>
              </a:lnSpc>
              <a:spcBef>
                <a:spcPts val="0"/>
              </a:spcBef>
              <a:spcAft>
                <a:spcPts val="0"/>
              </a:spcAft>
              <a:buClrTx/>
              <a:buSzTx/>
              <a:buFontTx/>
              <a:buNone/>
              <a:tabLst/>
              <a:defRPr/>
            </a:pPr>
            <a:r>
              <a:rPr lang="en-US" sz="900" kern="1200" baseline="0" dirty="0">
                <a:solidFill>
                  <a:srgbClr val="5F5F5F"/>
                </a:solidFill>
                <a:latin typeface="Myriad Pro Light" panose="020B0403030403020204" pitchFamily="34" charset="0"/>
              </a:rPr>
              <a:t>Schedule Training (CSBS)</a:t>
            </a:r>
            <a:endParaRPr lang="en-US" sz="900" kern="1200" dirty="0">
              <a:solidFill>
                <a:srgbClr val="5F5F5F"/>
              </a:solidFill>
              <a:latin typeface="Myriad Pro Light" panose="020B0403030403020204" pitchFamily="34" charset="0"/>
            </a:endParaRPr>
          </a:p>
        </p:txBody>
      </p:sp>
      <p:sp>
        <p:nvSpPr>
          <p:cNvPr id="17" name="TextBox 16">
            <a:hlinkClick r:id="" action="ppaction://noaction"/>
          </p:cNvPr>
          <p:cNvSpPr txBox="1"/>
          <p:nvPr/>
        </p:nvSpPr>
        <p:spPr>
          <a:xfrm>
            <a:off x="6771042" y="609600"/>
            <a:ext cx="1005840" cy="533400"/>
          </a:xfrm>
          <a:prstGeom prst="rect">
            <a:avLst/>
          </a:prstGeom>
          <a:noFill/>
        </p:spPr>
        <p:txBody>
          <a:bodyPr wrap="square" lIns="0" tIns="0" rIns="0" bIns="0" rtlCol="0">
            <a:noAutofit/>
          </a:bodyPr>
          <a:lstStyle/>
          <a:p>
            <a:pPr marL="0" marR="0" indent="-274320" algn="l" defTabSz="914400" rtl="0" eaLnBrk="1" fontAlgn="auto" latinLnBrk="0" hangingPunct="1">
              <a:lnSpc>
                <a:spcPct val="100000"/>
              </a:lnSpc>
              <a:spcBef>
                <a:spcPts val="0"/>
              </a:spcBef>
              <a:spcAft>
                <a:spcPts val="0"/>
              </a:spcAft>
              <a:buClrTx/>
              <a:buSzTx/>
              <a:buFontTx/>
              <a:buNone/>
              <a:tabLst/>
              <a:defRPr/>
            </a:pPr>
            <a:r>
              <a:rPr lang="en-US" sz="900" kern="1200" baseline="0" dirty="0">
                <a:solidFill>
                  <a:srgbClr val="5F5F5F"/>
                </a:solidFill>
                <a:latin typeface="Myriad Pro Light" panose="020B0403030403020204" pitchFamily="34" charset="0"/>
              </a:rPr>
              <a:t>Schedule Training (All Others)</a:t>
            </a:r>
            <a:endParaRPr lang="en-US" sz="900" kern="1200" dirty="0">
              <a:solidFill>
                <a:srgbClr val="5F5F5F"/>
              </a:solidFill>
              <a:latin typeface="Myriad Pro Light" panose="020B0403030403020204" pitchFamily="34" charset="0"/>
            </a:endParaRPr>
          </a:p>
        </p:txBody>
      </p:sp>
      <p:sp>
        <p:nvSpPr>
          <p:cNvPr id="25" name="TextBox 24"/>
          <p:cNvSpPr txBox="1"/>
          <p:nvPr/>
        </p:nvSpPr>
        <p:spPr>
          <a:xfrm>
            <a:off x="577650" y="1538318"/>
            <a:ext cx="7358580" cy="3816429"/>
          </a:xfrm>
          <a:prstGeom prst="rect">
            <a:avLst/>
          </a:prstGeom>
          <a:noFill/>
        </p:spPr>
        <p:txBody>
          <a:bodyPr wrap="square" rtlCol="0">
            <a:spAutoFit/>
          </a:bodyPr>
          <a:lstStyle/>
          <a:p>
            <a:pPr algn="just"/>
            <a:r>
              <a:rPr lang="en-US" sz="1700" dirty="0">
                <a:solidFill>
                  <a:srgbClr val="333333"/>
                </a:solidFill>
                <a:latin typeface="Corbel" panose="020B0503020204020204" pitchFamily="34" charset="0"/>
                <a:cs typeface="Arial" panose="020B0604020202020204" pitchFamily="34" charset="0"/>
              </a:rPr>
              <a:t>Examiners who have completed the following CSBS schools:</a:t>
            </a:r>
          </a:p>
          <a:p>
            <a:pPr algn="just"/>
            <a:endParaRPr lang="en-US" sz="900" dirty="0">
              <a:solidFill>
                <a:srgbClr val="333333"/>
              </a:solidFill>
              <a:latin typeface="Corbel" panose="020B0503020204020204" pitchFamily="34" charset="0"/>
              <a:cs typeface="Arial" panose="020B0604020202020204" pitchFamily="34" charset="0"/>
            </a:endParaRPr>
          </a:p>
          <a:p>
            <a:pPr marL="285750" indent="-285750" algn="just">
              <a:buFont typeface="Arial" panose="020B0604020202020204" pitchFamily="34" charset="0"/>
              <a:buChar char="•"/>
            </a:pPr>
            <a:r>
              <a:rPr lang="en-US" sz="1700" dirty="0">
                <a:solidFill>
                  <a:srgbClr val="333333"/>
                </a:solidFill>
                <a:latin typeface="Corbel" panose="020B0503020204020204" pitchFamily="34" charset="0"/>
                <a:cs typeface="Arial" panose="020B0604020202020204" pitchFamily="34" charset="0"/>
              </a:rPr>
              <a:t>Day One: Bank Safety &amp; Soundness Examiner Training</a:t>
            </a:r>
            <a:r>
              <a:rPr lang="en-US" sz="1400" dirty="0">
                <a:solidFill>
                  <a:srgbClr val="333333"/>
                </a:solidFill>
                <a:latin typeface="Corbel" panose="020B0503020204020204" pitchFamily="34" charset="0"/>
                <a:cs typeface="Arial" panose="020B0604020202020204" pitchFamily="34" charset="0"/>
              </a:rPr>
              <a:t>*</a:t>
            </a:r>
          </a:p>
          <a:p>
            <a:pPr marL="285750" indent="-285750" algn="just">
              <a:buFont typeface="Arial" panose="020B0604020202020204" pitchFamily="34" charset="0"/>
              <a:buChar char="•"/>
            </a:pPr>
            <a:r>
              <a:rPr lang="en-US" sz="1700" dirty="0">
                <a:solidFill>
                  <a:srgbClr val="333333"/>
                </a:solidFill>
                <a:latin typeface="Corbel" panose="020B0503020204020204" pitchFamily="34" charset="0"/>
                <a:cs typeface="Arial" panose="020B0604020202020204" pitchFamily="34" charset="0"/>
              </a:rPr>
              <a:t>Credit Evaluation School</a:t>
            </a:r>
            <a:r>
              <a:rPr lang="en-US" sz="1600" dirty="0">
                <a:solidFill>
                  <a:srgbClr val="333333"/>
                </a:solidFill>
                <a:latin typeface="Corbel" panose="020B0503020204020204" pitchFamily="34" charset="0"/>
                <a:cs typeface="Arial" panose="020B0604020202020204" pitchFamily="34" charset="0"/>
              </a:rPr>
              <a:t>*</a:t>
            </a:r>
            <a:r>
              <a:rPr lang="en-US" sz="1700" dirty="0">
                <a:solidFill>
                  <a:srgbClr val="333333"/>
                </a:solidFill>
                <a:latin typeface="Corbel" panose="020B0503020204020204" pitchFamily="34" charset="0"/>
                <a:cs typeface="Arial" panose="020B0604020202020204" pitchFamily="34" charset="0"/>
              </a:rPr>
              <a:t> and</a:t>
            </a:r>
          </a:p>
          <a:p>
            <a:pPr marL="285750" indent="-285750" algn="just">
              <a:buFont typeface="Arial" panose="020B0604020202020204" pitchFamily="34" charset="0"/>
              <a:buChar char="•"/>
            </a:pPr>
            <a:r>
              <a:rPr lang="en-US" sz="1700" dirty="0">
                <a:solidFill>
                  <a:srgbClr val="333333"/>
                </a:solidFill>
                <a:latin typeface="Corbel" panose="020B0503020204020204" pitchFamily="34" charset="0"/>
                <a:cs typeface="Arial" panose="020B0604020202020204" pitchFamily="34" charset="0"/>
              </a:rPr>
              <a:t>Examiner-in-Charge School</a:t>
            </a:r>
            <a:r>
              <a:rPr lang="en-US" sz="1600" dirty="0">
                <a:solidFill>
                  <a:srgbClr val="333333"/>
                </a:solidFill>
                <a:latin typeface="Corbel" panose="020B0503020204020204" pitchFamily="34" charset="0"/>
                <a:cs typeface="Arial" panose="020B0604020202020204" pitchFamily="34" charset="0"/>
              </a:rPr>
              <a:t>*</a:t>
            </a:r>
            <a:endParaRPr lang="en-US" sz="1700" dirty="0">
              <a:solidFill>
                <a:srgbClr val="333333"/>
              </a:solidFill>
              <a:latin typeface="Corbel" panose="020B0503020204020204" pitchFamily="34" charset="0"/>
              <a:cs typeface="Arial" panose="020B0604020202020204" pitchFamily="34" charset="0"/>
            </a:endParaRPr>
          </a:p>
          <a:p>
            <a:pPr marL="285750" indent="-285750" algn="just">
              <a:buFont typeface="Arial" panose="020B0604020202020204" pitchFamily="34" charset="0"/>
              <a:buChar char="•"/>
            </a:pPr>
            <a:r>
              <a:rPr lang="en-US" sz="1700" dirty="0">
                <a:solidFill>
                  <a:srgbClr val="333333"/>
                </a:solidFill>
                <a:latin typeface="Corbel" panose="020B0503020204020204" pitchFamily="34" charset="0"/>
                <a:cs typeface="Arial" panose="020B0604020202020204" pitchFamily="34" charset="0"/>
              </a:rPr>
              <a:t>Senior School</a:t>
            </a:r>
          </a:p>
          <a:p>
            <a:pPr marL="285750" indent="-285750" algn="just">
              <a:buFont typeface="Arial" panose="020B0604020202020204" pitchFamily="34" charset="0"/>
              <a:buChar char="•"/>
            </a:pPr>
            <a:endParaRPr lang="en-US" sz="900" dirty="0">
              <a:solidFill>
                <a:srgbClr val="333333"/>
              </a:solidFill>
              <a:latin typeface="Corbel" panose="020B0503020204020204" pitchFamily="34" charset="0"/>
              <a:cs typeface="Arial" panose="020B0604020202020204" pitchFamily="34" charset="0"/>
            </a:endParaRPr>
          </a:p>
          <a:p>
            <a:pPr algn="just"/>
            <a:r>
              <a:rPr lang="en-US" sz="1700" dirty="0">
                <a:solidFill>
                  <a:srgbClr val="333333"/>
                </a:solidFill>
                <a:latin typeface="Corbel" panose="020B0503020204020204" pitchFamily="34" charset="0"/>
                <a:cs typeface="Arial" panose="020B0604020202020204" pitchFamily="34" charset="0"/>
              </a:rPr>
              <a:t>and have completed 4-5 years of on-the-job experience in a state regulatory agency may apply for one of these bank safety and soundness credentials: </a:t>
            </a:r>
            <a:r>
              <a:rPr lang="en-US" sz="1700" dirty="0">
                <a:solidFill>
                  <a:srgbClr val="333333"/>
                </a:solidFill>
                <a:latin typeface="Corbel" panose="020B0503020204020204" pitchFamily="34" charset="0"/>
                <a:cs typeface="Arial" panose="020B0604020202020204" pitchFamily="34" charset="0"/>
                <a:hlinkClick r:id="rId4"/>
              </a:rPr>
              <a:t>Certified Senior Bank Examiner</a:t>
            </a:r>
            <a:r>
              <a:rPr lang="en-US" sz="1700" dirty="0">
                <a:solidFill>
                  <a:srgbClr val="333333"/>
                </a:solidFill>
                <a:latin typeface="Corbel" panose="020B0503020204020204" pitchFamily="34" charset="0"/>
                <a:cs typeface="Arial" panose="020B0604020202020204" pitchFamily="34" charset="0"/>
              </a:rPr>
              <a:t> or </a:t>
            </a:r>
            <a:r>
              <a:rPr lang="en-US" sz="1700" dirty="0">
                <a:solidFill>
                  <a:srgbClr val="333333"/>
                </a:solidFill>
                <a:latin typeface="Corbel" panose="020B0503020204020204" pitchFamily="34" charset="0"/>
                <a:cs typeface="Arial" panose="020B0604020202020204" pitchFamily="34" charset="0"/>
                <a:hlinkClick r:id="rId5"/>
              </a:rPr>
              <a:t>Certified Examinations Manager</a:t>
            </a:r>
            <a:r>
              <a:rPr lang="en-US" sz="1400" dirty="0">
                <a:solidFill>
                  <a:srgbClr val="333333"/>
                </a:solidFill>
                <a:latin typeface="Corbel" panose="020B0503020204020204" pitchFamily="34" charset="0"/>
                <a:cs typeface="Arial" panose="020B0604020202020204" pitchFamily="34" charset="0"/>
              </a:rPr>
              <a:t>**</a:t>
            </a:r>
            <a:r>
              <a:rPr lang="en-US" sz="1700" dirty="0">
                <a:solidFill>
                  <a:srgbClr val="333333"/>
                </a:solidFill>
                <a:latin typeface="Corbel" panose="020B0503020204020204" pitchFamily="34" charset="0"/>
                <a:cs typeface="Arial" panose="020B0604020202020204" pitchFamily="34" charset="0"/>
              </a:rPr>
              <a:t>. Click either link to visit the </a:t>
            </a:r>
            <a:r>
              <a:rPr lang="en-US" sz="1700" dirty="0">
                <a:latin typeface="Corbel" panose="020B0503020204020204" pitchFamily="34" charset="0"/>
                <a:cs typeface="Arial" panose="020B0604020202020204" pitchFamily="34" charset="0"/>
              </a:rPr>
              <a:t>certification page to review a</a:t>
            </a:r>
            <a:r>
              <a:rPr lang="en-US" sz="1700" dirty="0">
                <a:solidFill>
                  <a:srgbClr val="333333"/>
                </a:solidFill>
                <a:latin typeface="Corbel" panose="020B0503020204020204" pitchFamily="34" charset="0"/>
                <a:cs typeface="Arial" panose="020B0604020202020204" pitchFamily="34" charset="0"/>
              </a:rPr>
              <a:t>ll requirements.</a:t>
            </a:r>
          </a:p>
          <a:p>
            <a:pPr algn="just"/>
            <a:endParaRPr lang="en-US" sz="1700" dirty="0">
              <a:solidFill>
                <a:srgbClr val="333333"/>
              </a:solidFill>
              <a:latin typeface="Corbel" panose="020B0503020204020204" pitchFamily="34" charset="0"/>
              <a:cs typeface="Arial" panose="020B0604020202020204" pitchFamily="34" charset="0"/>
            </a:endParaRPr>
          </a:p>
          <a:p>
            <a:pPr algn="just"/>
            <a:endParaRPr lang="en-US" sz="900" dirty="0">
              <a:latin typeface="Corbel" panose="020B0503020204020204" pitchFamily="34" charset="0"/>
              <a:cs typeface="Arial" panose="020B0604020202020204" pitchFamily="34" charset="0"/>
            </a:endParaRPr>
          </a:p>
          <a:p>
            <a:pPr algn="ctr"/>
            <a:r>
              <a:rPr lang="en-US" sz="1400" dirty="0">
                <a:solidFill>
                  <a:srgbClr val="333333"/>
                </a:solidFill>
                <a:latin typeface="Corbel" panose="020B0503020204020204" pitchFamily="34" charset="0"/>
                <a:cs typeface="Arial" panose="020B0604020202020204" pitchFamily="34" charset="0"/>
              </a:rPr>
              <a:t>Questions? Contact Rose Shaheen, CSBS’s certification program manager, at 202-728-5710 or send an email to </a:t>
            </a:r>
            <a:r>
              <a:rPr lang="en-US" sz="1400" dirty="0">
                <a:latin typeface="Corbel" panose="020B0503020204020204" pitchFamily="34" charset="0"/>
                <a:cs typeface="Arial" panose="020B0604020202020204" pitchFamily="34" charset="0"/>
                <a:hlinkClick r:id="rId6"/>
              </a:rPr>
              <a:t>certification@csbs.org</a:t>
            </a:r>
            <a:r>
              <a:rPr lang="en-US" sz="1400" dirty="0">
                <a:solidFill>
                  <a:srgbClr val="333333"/>
                </a:solidFill>
                <a:latin typeface="Corbel" panose="020B0503020204020204" pitchFamily="34" charset="0"/>
                <a:cs typeface="Arial" panose="020B0604020202020204" pitchFamily="34" charset="0"/>
              </a:rPr>
              <a:t>. </a:t>
            </a:r>
          </a:p>
          <a:p>
            <a:pPr algn="just"/>
            <a:endParaRPr lang="en-US" sz="1700" dirty="0">
              <a:solidFill>
                <a:srgbClr val="333333"/>
              </a:solidFill>
              <a:latin typeface="Corbel" panose="020B0503020204020204" pitchFamily="34" charset="0"/>
              <a:cs typeface="Arial" panose="020B0604020202020204" pitchFamily="34" charset="0"/>
            </a:endParaRPr>
          </a:p>
        </p:txBody>
      </p:sp>
      <p:sp>
        <p:nvSpPr>
          <p:cNvPr id="26" name="Rectangle 25">
            <a:hlinkClick r:id="rId7" action="ppaction://hlinksldjump"/>
          </p:cNvPr>
          <p:cNvSpPr/>
          <p:nvPr/>
        </p:nvSpPr>
        <p:spPr>
          <a:xfrm>
            <a:off x="5596890" y="609600"/>
            <a:ext cx="1089210" cy="2667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900" dirty="0">
                <a:solidFill>
                  <a:srgbClr val="5F5F5F"/>
                </a:solidFill>
                <a:latin typeface="Myriad Pro Light" panose="020B0403030403020204" pitchFamily="34" charset="0"/>
              </a:rPr>
              <a:t>Schedule CSBS Training</a:t>
            </a:r>
          </a:p>
        </p:txBody>
      </p:sp>
      <p:sp>
        <p:nvSpPr>
          <p:cNvPr id="27" name="Rectangle 26">
            <a:hlinkClick r:id="rId3" action="ppaction://hlinksldjump"/>
          </p:cNvPr>
          <p:cNvSpPr/>
          <p:nvPr/>
        </p:nvSpPr>
        <p:spPr>
          <a:xfrm>
            <a:off x="4511040" y="609600"/>
            <a:ext cx="1089210" cy="2667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900" dirty="0">
                <a:solidFill>
                  <a:srgbClr val="5F5F5F"/>
                </a:solidFill>
                <a:latin typeface="Myriad Pro Light" panose="020B0403030403020204" pitchFamily="34" charset="0"/>
              </a:rPr>
              <a:t>CE/Other Training Options</a:t>
            </a:r>
          </a:p>
        </p:txBody>
      </p:sp>
      <p:sp>
        <p:nvSpPr>
          <p:cNvPr id="29" name="Rectangle 28">
            <a:hlinkClick r:id="rId8" action="ppaction://hlinksldjump"/>
          </p:cNvPr>
          <p:cNvSpPr/>
          <p:nvPr/>
        </p:nvSpPr>
        <p:spPr>
          <a:xfrm>
            <a:off x="2332656" y="590549"/>
            <a:ext cx="1080204" cy="30861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900" dirty="0">
                <a:solidFill>
                  <a:srgbClr val="5F5F5F"/>
                </a:solidFill>
                <a:latin typeface="Myriad Pro Light" panose="020B0403030403020204" pitchFamily="34" charset="0"/>
              </a:rPr>
              <a:t>Skills/Tasks </a:t>
            </a:r>
            <a:r>
              <a:rPr lang="en-US" sz="900" dirty="0" err="1">
                <a:solidFill>
                  <a:srgbClr val="5F5F5F"/>
                </a:solidFill>
                <a:latin typeface="Myriad Pro Light" panose="020B0403030403020204" pitchFamily="34" charset="0"/>
              </a:rPr>
              <a:t>req’d</a:t>
            </a:r>
            <a:r>
              <a:rPr lang="en-US" sz="900" dirty="0">
                <a:solidFill>
                  <a:srgbClr val="5F5F5F"/>
                </a:solidFill>
                <a:latin typeface="Myriad Pro Light" panose="020B0403030403020204" pitchFamily="34" charset="0"/>
              </a:rPr>
              <a:t> Years 3-5</a:t>
            </a:r>
          </a:p>
        </p:txBody>
      </p:sp>
      <p:sp>
        <p:nvSpPr>
          <p:cNvPr id="31" name="Rectangle 30">
            <a:hlinkClick r:id="rId9" action="ppaction://hlinksldjump"/>
          </p:cNvPr>
          <p:cNvSpPr/>
          <p:nvPr/>
        </p:nvSpPr>
        <p:spPr>
          <a:xfrm>
            <a:off x="1234440" y="598170"/>
            <a:ext cx="1172580" cy="28575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900" dirty="0">
                <a:solidFill>
                  <a:srgbClr val="5F5F5F"/>
                </a:solidFill>
                <a:latin typeface="Myriad Pro Light" panose="020B0403030403020204" pitchFamily="34" charset="0"/>
              </a:rPr>
              <a:t>Your level of proficiency</a:t>
            </a:r>
          </a:p>
        </p:txBody>
      </p:sp>
      <p:sp>
        <p:nvSpPr>
          <p:cNvPr id="32" name="Rectangle 31">
            <a:hlinkClick r:id="rId10" action="ppaction://hlinksldjump"/>
          </p:cNvPr>
          <p:cNvSpPr/>
          <p:nvPr/>
        </p:nvSpPr>
        <p:spPr>
          <a:xfrm>
            <a:off x="163830" y="609600"/>
            <a:ext cx="1070610" cy="28575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900" dirty="0">
                <a:solidFill>
                  <a:srgbClr val="5F5F5F"/>
                </a:solidFill>
                <a:latin typeface="Myriad Pro Light" panose="020B0403030403020204" pitchFamily="34" charset="0"/>
              </a:rPr>
              <a:t>On-the-job experience</a:t>
            </a:r>
          </a:p>
        </p:txBody>
      </p:sp>
      <p:sp>
        <p:nvSpPr>
          <p:cNvPr id="30" name="Rectangle 29">
            <a:hlinkClick r:id="rId10" action="ppaction://hlinksldjump"/>
          </p:cNvPr>
          <p:cNvSpPr/>
          <p:nvPr/>
        </p:nvSpPr>
        <p:spPr>
          <a:xfrm>
            <a:off x="158013" y="594360"/>
            <a:ext cx="1070610" cy="28575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900" dirty="0">
                <a:solidFill>
                  <a:srgbClr val="5F5F5F"/>
                </a:solidFill>
                <a:latin typeface="Myriad Pro Light" panose="020B0403030403020204" pitchFamily="34" charset="0"/>
              </a:rPr>
              <a:t>Your level of experience</a:t>
            </a:r>
          </a:p>
        </p:txBody>
      </p:sp>
      <p:sp>
        <p:nvSpPr>
          <p:cNvPr id="35" name="TextBox 34">
            <a:hlinkClick r:id="rId2" action="ppaction://hlinksldjump"/>
          </p:cNvPr>
          <p:cNvSpPr txBox="1"/>
          <p:nvPr/>
        </p:nvSpPr>
        <p:spPr>
          <a:xfrm>
            <a:off x="3522780" y="609600"/>
            <a:ext cx="1005840" cy="533400"/>
          </a:xfrm>
          <a:prstGeom prst="rect">
            <a:avLst/>
          </a:prstGeom>
          <a:noFill/>
        </p:spPr>
        <p:txBody>
          <a:bodyPr wrap="square" lIns="0" tIns="0" rIns="0" bIns="0" rtlCol="0">
            <a:noAutofit/>
          </a:bodyPr>
          <a:lstStyle/>
          <a:p>
            <a:pPr marL="0" marR="0" indent="-274320" algn="l" defTabSz="914400" rtl="0" eaLnBrk="1" fontAlgn="auto" latinLnBrk="0" hangingPunct="1">
              <a:lnSpc>
                <a:spcPct val="100000"/>
              </a:lnSpc>
              <a:spcBef>
                <a:spcPts val="0"/>
              </a:spcBef>
              <a:spcAft>
                <a:spcPts val="0"/>
              </a:spcAft>
              <a:buClrTx/>
              <a:buSzTx/>
              <a:buFontTx/>
              <a:buNone/>
              <a:tabLst/>
              <a:defRPr/>
            </a:pPr>
            <a:r>
              <a:rPr lang="en-US" sz="900" kern="1200" baseline="0" dirty="0">
                <a:solidFill>
                  <a:srgbClr val="5F5F5F"/>
                </a:solidFill>
                <a:latin typeface="Myriad Pro Light" panose="020B0403030403020204" pitchFamily="34" charset="0"/>
              </a:rPr>
              <a:t>Training required to reach next level</a:t>
            </a:r>
            <a:endParaRPr lang="en-US" sz="900" kern="1200" dirty="0">
              <a:solidFill>
                <a:srgbClr val="5F5F5F"/>
              </a:solidFill>
              <a:latin typeface="Myriad Pro Light" panose="020B0403030403020204" pitchFamily="34" charset="0"/>
            </a:endParaRPr>
          </a:p>
        </p:txBody>
      </p:sp>
      <p:sp>
        <p:nvSpPr>
          <p:cNvPr id="20" name="TextBox 19"/>
          <p:cNvSpPr txBox="1"/>
          <p:nvPr/>
        </p:nvSpPr>
        <p:spPr>
          <a:xfrm>
            <a:off x="786274" y="5322763"/>
            <a:ext cx="7120890" cy="276999"/>
          </a:xfrm>
          <a:prstGeom prst="rect">
            <a:avLst/>
          </a:prstGeom>
          <a:noFill/>
        </p:spPr>
        <p:txBody>
          <a:bodyPr wrap="square" rtlCol="0">
            <a:spAutoFit/>
          </a:bodyPr>
          <a:lstStyle/>
          <a:p>
            <a:r>
              <a:rPr lang="en-US" sz="1200" dirty="0">
                <a:latin typeface="Corbel" panose="020B0503020204020204" pitchFamily="34" charset="0"/>
              </a:rPr>
              <a:t>*FDIC’s core examiner training is an acceptable alternative</a:t>
            </a:r>
          </a:p>
        </p:txBody>
      </p:sp>
      <p:sp>
        <p:nvSpPr>
          <p:cNvPr id="13" name="TextBox 12"/>
          <p:cNvSpPr txBox="1"/>
          <p:nvPr/>
        </p:nvSpPr>
        <p:spPr>
          <a:xfrm>
            <a:off x="731520" y="5609035"/>
            <a:ext cx="7122360" cy="461665"/>
          </a:xfrm>
          <a:prstGeom prst="rect">
            <a:avLst/>
          </a:prstGeom>
          <a:noFill/>
        </p:spPr>
        <p:txBody>
          <a:bodyPr wrap="square" rtlCol="0">
            <a:spAutoFit/>
          </a:bodyPr>
          <a:lstStyle/>
          <a:p>
            <a:r>
              <a:rPr lang="en-US" sz="1200" dirty="0">
                <a:solidFill>
                  <a:srgbClr val="333333"/>
                </a:solidFill>
                <a:latin typeface="Corbel" panose="020B0503020204020204" pitchFamily="34" charset="0"/>
                <a:cs typeface="Arial" panose="020B0604020202020204" pitchFamily="34" charset="0"/>
              </a:rPr>
              <a:t>**Note that the CEM credential requires the applicant to have supervisory responsibilities within his/her </a:t>
            </a:r>
          </a:p>
          <a:p>
            <a:r>
              <a:rPr lang="en-US" sz="1200" dirty="0">
                <a:solidFill>
                  <a:srgbClr val="333333"/>
                </a:solidFill>
                <a:latin typeface="Corbel" panose="020B0503020204020204" pitchFamily="34" charset="0"/>
                <a:cs typeface="Arial" panose="020B0604020202020204" pitchFamily="34" charset="0"/>
              </a:rPr>
              <a:t>    respective department, and completion of an approved advanced leadership/management training.</a:t>
            </a:r>
            <a:endParaRPr lang="en-US" sz="1200" dirty="0">
              <a:solidFill>
                <a:srgbClr val="333333"/>
              </a:solidFill>
              <a:latin typeface="Corbel" panose="020B0503020204020204" pitchFamily="34" charset="0"/>
            </a:endParaRPr>
          </a:p>
        </p:txBody>
      </p:sp>
      <p:pic>
        <p:nvPicPr>
          <p:cNvPr id="18" name="Picture 17"/>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7164369" y="1628236"/>
            <a:ext cx="827442" cy="620582"/>
          </a:xfrm>
          <a:prstGeom prst="rect">
            <a:avLst/>
          </a:prstGeom>
        </p:spPr>
      </p:pic>
      <p:pic>
        <p:nvPicPr>
          <p:cNvPr id="21" name="Picture 20"/>
          <p:cNvPicPr>
            <a:picLocks noChangeAspect="1"/>
          </p:cNvPicPr>
          <p:nvPr/>
        </p:nvPicPr>
        <p:blipFill>
          <a:blip r:embed="rId12" cstate="print">
            <a:extLst>
              <a:ext uri="{28A0092B-C50C-407E-A947-70E740481C1C}">
                <a14:useLocalDpi xmlns:a14="http://schemas.microsoft.com/office/drawing/2010/main" val="0"/>
              </a:ext>
            </a:extLst>
          </a:blip>
          <a:stretch>
            <a:fillRect/>
          </a:stretch>
        </p:blipFill>
        <p:spPr>
          <a:xfrm>
            <a:off x="7164369" y="2477418"/>
            <a:ext cx="829056" cy="621792"/>
          </a:xfrm>
          <a:prstGeom prst="rect">
            <a:avLst/>
          </a:prstGeom>
        </p:spPr>
      </p:pic>
      <p:sp>
        <p:nvSpPr>
          <p:cNvPr id="33" name="TextBox 32"/>
          <p:cNvSpPr txBox="1"/>
          <p:nvPr/>
        </p:nvSpPr>
        <p:spPr>
          <a:xfrm>
            <a:off x="120126" y="0"/>
            <a:ext cx="7717716" cy="553998"/>
          </a:xfrm>
          <a:prstGeom prst="rect">
            <a:avLst/>
          </a:prstGeom>
          <a:noFill/>
        </p:spPr>
        <p:txBody>
          <a:bodyPr wrap="square" rtlCol="0">
            <a:spAutoFit/>
          </a:bodyPr>
          <a:lstStyle/>
          <a:p>
            <a:r>
              <a:rPr lang="en-US" sz="1500" b="1" dirty="0">
                <a:solidFill>
                  <a:srgbClr val="1C2674"/>
                </a:solidFill>
                <a:latin typeface="Corbel" panose="020B0503020204020204" pitchFamily="34" charset="0"/>
                <a:cs typeface="Arial" panose="020B0604020202020204" pitchFamily="34" charset="0"/>
              </a:rPr>
              <a:t>3.0: Bank Examinations Specialist  (Senior) / Bank Senior Examiner / Financial Institutions</a:t>
            </a:r>
            <a:r>
              <a:rPr lang="en-US" sz="1500" b="1" baseline="0" dirty="0">
                <a:solidFill>
                  <a:srgbClr val="1C2674"/>
                </a:solidFill>
                <a:latin typeface="Corbel" panose="020B0503020204020204" pitchFamily="34" charset="0"/>
                <a:cs typeface="Arial" panose="020B0604020202020204" pitchFamily="34" charset="0"/>
              </a:rPr>
              <a:t> Examiner I / Bank Examiner  III / Senior Assistant Examiner / Financial Examiner IV-VIII</a:t>
            </a:r>
            <a:endParaRPr lang="en-US" sz="1500" b="1" dirty="0">
              <a:solidFill>
                <a:srgbClr val="1C2674"/>
              </a:solidFill>
              <a:latin typeface="Corbel" panose="020B0503020204020204" pitchFamily="34" charset="0"/>
              <a:cs typeface="Arial" panose="020B0604020202020204" pitchFamily="34" charset="0"/>
            </a:endParaRPr>
          </a:p>
        </p:txBody>
      </p:sp>
    </p:spTree>
    <p:extLst>
      <p:ext uri="{BB962C8B-B14F-4D97-AF65-F5344CB8AC3E}">
        <p14:creationId xmlns:p14="http://schemas.microsoft.com/office/powerpoint/2010/main" val="3116243429"/>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Diagram 2"/>
          <p:cNvGraphicFramePr/>
          <p:nvPr>
            <p:extLst>
              <p:ext uri="{D42A27DB-BD31-4B8C-83A1-F6EECF244321}">
                <p14:modId xmlns:p14="http://schemas.microsoft.com/office/powerpoint/2010/main" val="3430874807"/>
              </p:ext>
            </p:extLst>
          </p:nvPr>
        </p:nvGraphicFramePr>
        <p:xfrm>
          <a:off x="304800" y="762000"/>
          <a:ext cx="8458200" cy="5638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Rectangle 4"/>
          <p:cNvSpPr/>
          <p:nvPr/>
        </p:nvSpPr>
        <p:spPr>
          <a:xfrm>
            <a:off x="198120" y="0"/>
            <a:ext cx="7536180" cy="6096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b="1" dirty="0">
                <a:solidFill>
                  <a:srgbClr val="1C2674"/>
                </a:solidFill>
                <a:latin typeface="Corbel" panose="020B0503020204020204" pitchFamily="34" charset="0"/>
                <a:cs typeface="Arial" panose="020B0604020202020204" pitchFamily="34" charset="0"/>
              </a:rPr>
              <a:t>Competency 1: TECHNICAL</a:t>
            </a:r>
          </a:p>
        </p:txBody>
      </p:sp>
      <p:sp>
        <p:nvSpPr>
          <p:cNvPr id="6" name="TextBox 5">
            <a:hlinkClick r:id="rId7" action="ppaction://hlinksldjump"/>
          </p:cNvPr>
          <p:cNvSpPr txBox="1"/>
          <p:nvPr/>
        </p:nvSpPr>
        <p:spPr>
          <a:xfrm>
            <a:off x="6553200" y="6488430"/>
            <a:ext cx="2362200" cy="307777"/>
          </a:xfrm>
          <a:prstGeom prst="rect">
            <a:avLst/>
          </a:prstGeom>
          <a:noFill/>
        </p:spPr>
        <p:txBody>
          <a:bodyPr wrap="square" rtlCol="0">
            <a:spAutoFit/>
          </a:bodyPr>
          <a:lstStyle/>
          <a:p>
            <a:r>
              <a:rPr lang="en-US" sz="1400" b="1" dirty="0">
                <a:solidFill>
                  <a:srgbClr val="1C2674"/>
                </a:solidFill>
                <a:effectLst>
                  <a:outerShdw blurRad="38100" dist="38100" dir="2700000" algn="tl">
                    <a:srgbClr val="000000">
                      <a:alpha val="43137"/>
                    </a:srgbClr>
                  </a:outerShdw>
                </a:effectLst>
                <a:latin typeface="Corbel" panose="020B0503020204020204" pitchFamily="34" charset="0"/>
              </a:rPr>
              <a:t>BACK TO COMPETENCIES</a:t>
            </a:r>
          </a:p>
        </p:txBody>
      </p:sp>
      <p:sp>
        <p:nvSpPr>
          <p:cNvPr id="12" name="Rectangle 11"/>
          <p:cNvSpPr/>
          <p:nvPr/>
        </p:nvSpPr>
        <p:spPr>
          <a:xfrm rot="5400000">
            <a:off x="2995644" y="4775953"/>
            <a:ext cx="3048000" cy="180912"/>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00B050"/>
              </a:solidFill>
              <a:latin typeface="Myriad Pro Light" panose="020B0403030403020204" pitchFamily="34" charset="0"/>
            </a:endParaRPr>
          </a:p>
        </p:txBody>
      </p:sp>
      <p:sp>
        <p:nvSpPr>
          <p:cNvPr id="10" name="TextBox 9"/>
          <p:cNvSpPr txBox="1"/>
          <p:nvPr/>
        </p:nvSpPr>
        <p:spPr>
          <a:xfrm>
            <a:off x="304800" y="4483893"/>
            <a:ext cx="8450580" cy="492443"/>
          </a:xfrm>
          <a:prstGeom prst="rect">
            <a:avLst/>
          </a:prstGeom>
          <a:noFill/>
        </p:spPr>
        <p:txBody>
          <a:bodyPr wrap="square" rtlCol="0">
            <a:spAutoFit/>
          </a:bodyPr>
          <a:lstStyle/>
          <a:p>
            <a:pPr algn="ctr"/>
            <a:r>
              <a:rPr lang="en-US" sz="2600" b="1" dirty="0">
                <a:solidFill>
                  <a:schemeClr val="bg1"/>
                </a:solidFill>
                <a:latin typeface="Corbel" panose="020B0503020204020204" pitchFamily="34" charset="0"/>
              </a:rPr>
              <a:t>Capital Markets Schools</a:t>
            </a:r>
          </a:p>
        </p:txBody>
      </p:sp>
      <p:sp>
        <p:nvSpPr>
          <p:cNvPr id="11" name="TextBox 10"/>
          <p:cNvSpPr txBox="1"/>
          <p:nvPr/>
        </p:nvSpPr>
        <p:spPr>
          <a:xfrm>
            <a:off x="304800" y="5105400"/>
            <a:ext cx="8450580" cy="492443"/>
          </a:xfrm>
          <a:prstGeom prst="rect">
            <a:avLst/>
          </a:prstGeom>
          <a:noFill/>
        </p:spPr>
        <p:txBody>
          <a:bodyPr wrap="square" rtlCol="0">
            <a:spAutoFit/>
          </a:bodyPr>
          <a:lstStyle/>
          <a:p>
            <a:pPr algn="ctr"/>
            <a:r>
              <a:rPr lang="en-US" sz="2600" b="1" dirty="0">
                <a:solidFill>
                  <a:schemeClr val="bg1"/>
                </a:solidFill>
                <a:latin typeface="Corbel" panose="020B0503020204020204" pitchFamily="34" charset="0"/>
              </a:rPr>
              <a:t>Real Estate Appraisal School</a:t>
            </a:r>
          </a:p>
        </p:txBody>
      </p:sp>
      <p:sp>
        <p:nvSpPr>
          <p:cNvPr id="13" name="Rectangle 12"/>
          <p:cNvSpPr/>
          <p:nvPr/>
        </p:nvSpPr>
        <p:spPr>
          <a:xfrm rot="5400000">
            <a:off x="3009955" y="2783192"/>
            <a:ext cx="3048000" cy="180912"/>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00B050"/>
              </a:solidFill>
              <a:latin typeface="Myriad Pro Light" panose="020B0403030403020204" pitchFamily="34" charset="0"/>
            </a:endParaRPr>
          </a:p>
        </p:txBody>
      </p:sp>
      <p:graphicFrame>
        <p:nvGraphicFramePr>
          <p:cNvPr id="7" name="Table 6"/>
          <p:cNvGraphicFramePr>
            <a:graphicFrameLocks noGrp="1"/>
          </p:cNvGraphicFramePr>
          <p:nvPr>
            <p:extLst>
              <p:ext uri="{D42A27DB-BD31-4B8C-83A1-F6EECF244321}">
                <p14:modId xmlns:p14="http://schemas.microsoft.com/office/powerpoint/2010/main" val="383432417"/>
              </p:ext>
            </p:extLst>
          </p:nvPr>
        </p:nvGraphicFramePr>
        <p:xfrm>
          <a:off x="2023110" y="3288030"/>
          <a:ext cx="5029200" cy="640080"/>
        </p:xfrm>
        <a:graphic>
          <a:graphicData uri="http://schemas.openxmlformats.org/drawingml/2006/table">
            <a:tbl>
              <a:tblPr firstRow="1" bandRow="1">
                <a:tableStyleId>{5C22544A-7EE6-4342-B048-85BDC9FD1C3A}</a:tableStyleId>
              </a:tblPr>
              <a:tblGrid>
                <a:gridCol w="2514600">
                  <a:extLst>
                    <a:ext uri="{9D8B030D-6E8A-4147-A177-3AD203B41FA5}">
                      <a16:colId xmlns:a16="http://schemas.microsoft.com/office/drawing/2014/main" val="20000"/>
                    </a:ext>
                  </a:extLst>
                </a:gridCol>
                <a:gridCol w="2514600">
                  <a:extLst>
                    <a:ext uri="{9D8B030D-6E8A-4147-A177-3AD203B41FA5}">
                      <a16:colId xmlns:a16="http://schemas.microsoft.com/office/drawing/2014/main" val="20001"/>
                    </a:ext>
                  </a:extLst>
                </a:gridCol>
              </a:tblGrid>
              <a:tr h="42418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a:solidFill>
                            <a:srgbClr val="333333"/>
                          </a:solidFill>
                          <a:latin typeface="Corbel" panose="020B0503020204020204" pitchFamily="34" charset="0"/>
                          <a:cs typeface="Arial" panose="020B0604020202020204" pitchFamily="34" charset="0"/>
                        </a:rPr>
                        <a:t>Effectively follows established examination procedures to collect and analyze data</a:t>
                      </a:r>
                    </a:p>
                  </a:txBody>
                  <a:tcPr anchor="ctr">
                    <a:solidFill>
                      <a:schemeClr val="bg1">
                        <a:lumMod val="85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a:solidFill>
                            <a:srgbClr val="333333"/>
                          </a:solidFill>
                          <a:latin typeface="Corbel" panose="020B0503020204020204" pitchFamily="34" charset="0"/>
                          <a:cs typeface="Arial" panose="020B0604020202020204" pitchFamily="34" charset="0"/>
                        </a:rPr>
                        <a:t>Effectively reviews reports of examination for accuracy, content, conclusions, and proper</a:t>
                      </a:r>
                      <a:r>
                        <a:rPr lang="en-US" sz="1200" baseline="0" dirty="0">
                          <a:solidFill>
                            <a:srgbClr val="333333"/>
                          </a:solidFill>
                          <a:latin typeface="Corbel" panose="020B0503020204020204" pitchFamily="34" charset="0"/>
                          <a:cs typeface="Arial" panose="020B0604020202020204" pitchFamily="34" charset="0"/>
                        </a:rPr>
                        <a:t> grammar</a:t>
                      </a:r>
                      <a:endParaRPr lang="en-US" sz="1200" dirty="0">
                        <a:solidFill>
                          <a:srgbClr val="333333"/>
                        </a:solidFill>
                        <a:latin typeface="Corbel" panose="020B0503020204020204" pitchFamily="34" charset="0"/>
                        <a:cs typeface="Arial" panose="020B0604020202020204" pitchFamily="34" charset="0"/>
                      </a:endParaRPr>
                    </a:p>
                  </a:txBody>
                  <a:tcPr anchor="ctr">
                    <a:solidFill>
                      <a:schemeClr val="bg1">
                        <a:lumMod val="85000"/>
                      </a:schemeClr>
                    </a:solidFill>
                  </a:tcPr>
                </a:tc>
                <a:extLst>
                  <a:ext uri="{0D108BD9-81ED-4DB2-BD59-A6C34878D82A}">
                    <a16:rowId xmlns:a16="http://schemas.microsoft.com/office/drawing/2014/main" val="10000"/>
                  </a:ext>
                </a:extLst>
              </a:tr>
            </a:tbl>
          </a:graphicData>
        </a:graphic>
      </p:graphicFrame>
      <p:sp>
        <p:nvSpPr>
          <p:cNvPr id="9" name="TextBox 8"/>
          <p:cNvSpPr txBox="1"/>
          <p:nvPr/>
        </p:nvSpPr>
        <p:spPr>
          <a:xfrm>
            <a:off x="296177" y="1720721"/>
            <a:ext cx="8431530" cy="1015663"/>
          </a:xfrm>
          <a:prstGeom prst="rect">
            <a:avLst/>
          </a:prstGeom>
          <a:noFill/>
        </p:spPr>
        <p:txBody>
          <a:bodyPr wrap="square" rtlCol="0">
            <a:spAutoFit/>
          </a:bodyPr>
          <a:lstStyle/>
          <a:p>
            <a:pPr algn="ctr"/>
            <a:r>
              <a:rPr lang="en-US" sz="2600" b="1" dirty="0">
                <a:solidFill>
                  <a:schemeClr val="bg1"/>
                </a:solidFill>
                <a:latin typeface="Corbel" panose="020B0503020204020204" pitchFamily="34" charset="0"/>
              </a:rPr>
              <a:t>Small Computer School</a:t>
            </a:r>
          </a:p>
          <a:p>
            <a:pPr algn="ctr"/>
            <a:endParaRPr lang="en-US" sz="800" b="1" dirty="0">
              <a:solidFill>
                <a:schemeClr val="bg1"/>
              </a:solidFill>
              <a:latin typeface="Corbel" panose="020B0503020204020204" pitchFamily="34" charset="0"/>
            </a:endParaRPr>
          </a:p>
          <a:p>
            <a:pPr algn="ctr"/>
            <a:r>
              <a:rPr lang="en-US" sz="2600" b="1" dirty="0">
                <a:solidFill>
                  <a:schemeClr val="bg1"/>
                </a:solidFill>
                <a:latin typeface="Corbel" panose="020B0503020204020204" pitchFamily="34" charset="0"/>
              </a:rPr>
              <a:t>FDIC IT Examination School</a:t>
            </a:r>
          </a:p>
        </p:txBody>
      </p:sp>
    </p:spTree>
    <p:extLst>
      <p:ext uri="{BB962C8B-B14F-4D97-AF65-F5344CB8AC3E}">
        <p14:creationId xmlns:p14="http://schemas.microsoft.com/office/powerpoint/2010/main" val="4207424393"/>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98120" y="0"/>
            <a:ext cx="7581900" cy="5334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b="1" dirty="0">
                <a:solidFill>
                  <a:srgbClr val="1C2674"/>
                </a:solidFill>
                <a:latin typeface="Corbel" panose="020B0503020204020204" pitchFamily="34" charset="0"/>
                <a:cs typeface="Arial" panose="020B0604020202020204" pitchFamily="34" charset="0"/>
              </a:rPr>
              <a:t>Competency 2: CONCEPTUAL</a:t>
            </a:r>
          </a:p>
        </p:txBody>
      </p:sp>
      <p:graphicFrame>
        <p:nvGraphicFramePr>
          <p:cNvPr id="4" name="Table 3"/>
          <p:cNvGraphicFramePr>
            <a:graphicFrameLocks noGrp="1"/>
          </p:cNvGraphicFramePr>
          <p:nvPr/>
        </p:nvGraphicFramePr>
        <p:xfrm>
          <a:off x="1600200" y="4343400"/>
          <a:ext cx="6096000" cy="370840"/>
        </p:xfrm>
        <a:graphic>
          <a:graphicData uri="http://schemas.openxmlformats.org/drawingml/2006/table">
            <a:tbl>
              <a:tblPr firstRow="1" bandRow="1">
                <a:tableStyleId>{5C22544A-7EE6-4342-B048-85BDC9FD1C3A}</a:tableStyleId>
              </a:tblPr>
              <a:tblGrid>
                <a:gridCol w="3048000">
                  <a:extLst>
                    <a:ext uri="{9D8B030D-6E8A-4147-A177-3AD203B41FA5}">
                      <a16:colId xmlns:a16="http://schemas.microsoft.com/office/drawing/2014/main" val="20000"/>
                    </a:ext>
                  </a:extLst>
                </a:gridCol>
                <a:gridCol w="3048000">
                  <a:extLst>
                    <a:ext uri="{9D8B030D-6E8A-4147-A177-3AD203B41FA5}">
                      <a16:colId xmlns:a16="http://schemas.microsoft.com/office/drawing/2014/main" val="20001"/>
                    </a:ext>
                  </a:extLst>
                </a:gridCol>
              </a:tblGrid>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900" dirty="0">
                          <a:solidFill>
                            <a:schemeClr val="tx1"/>
                          </a:solidFill>
                          <a:latin typeface="Arial" panose="020B0604020202020204" pitchFamily="34" charset="0"/>
                          <a:cs typeface="Arial" panose="020B0604020202020204" pitchFamily="34" charset="0"/>
                        </a:rPr>
                        <a:t>Effectively follows established examination procedures to collect and analyze data</a:t>
                      </a:r>
                    </a:p>
                  </a:txBody>
                  <a:tcPr>
                    <a:solidFill>
                      <a:schemeClr val="bg1">
                        <a:lumMod val="85000"/>
                      </a:schemeClr>
                    </a:solidFill>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en-US" sz="900" dirty="0">
                          <a:solidFill>
                            <a:schemeClr val="tx1"/>
                          </a:solidFill>
                          <a:latin typeface="Arial" panose="020B0604020202020204" pitchFamily="34" charset="0"/>
                          <a:cs typeface="Arial" panose="020B0604020202020204" pitchFamily="34" charset="0"/>
                        </a:rPr>
                        <a:t>Develops correct conclusions from collected data</a:t>
                      </a:r>
                    </a:p>
                  </a:txBody>
                  <a:tcPr>
                    <a:solidFill>
                      <a:schemeClr val="bg1">
                        <a:lumMod val="85000"/>
                      </a:schemeClr>
                    </a:solidFill>
                  </a:tcPr>
                </a:tc>
                <a:extLst>
                  <a:ext uri="{0D108BD9-81ED-4DB2-BD59-A6C34878D82A}">
                    <a16:rowId xmlns:a16="http://schemas.microsoft.com/office/drawing/2014/main" val="10000"/>
                  </a:ext>
                </a:extLst>
              </a:tr>
            </a:tbl>
          </a:graphicData>
        </a:graphic>
      </p:graphicFrame>
      <p:graphicFrame>
        <p:nvGraphicFramePr>
          <p:cNvPr id="5" name="Diagram 4"/>
          <p:cNvGraphicFramePr/>
          <p:nvPr>
            <p:extLst>
              <p:ext uri="{D42A27DB-BD31-4B8C-83A1-F6EECF244321}">
                <p14:modId xmlns:p14="http://schemas.microsoft.com/office/powerpoint/2010/main" val="946618611"/>
              </p:ext>
            </p:extLst>
          </p:nvPr>
        </p:nvGraphicFramePr>
        <p:xfrm>
          <a:off x="304800" y="762000"/>
          <a:ext cx="8458200" cy="564184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7" name="TextBox 6">
            <a:hlinkClick r:id="rId7" action="ppaction://hlinksldjump"/>
          </p:cNvPr>
          <p:cNvSpPr txBox="1"/>
          <p:nvPr/>
        </p:nvSpPr>
        <p:spPr>
          <a:xfrm>
            <a:off x="6598920" y="6488430"/>
            <a:ext cx="2362200" cy="307777"/>
          </a:xfrm>
          <a:prstGeom prst="rect">
            <a:avLst/>
          </a:prstGeom>
          <a:noFill/>
        </p:spPr>
        <p:txBody>
          <a:bodyPr wrap="square" rtlCol="0">
            <a:spAutoFit/>
          </a:bodyPr>
          <a:lstStyle/>
          <a:p>
            <a:r>
              <a:rPr lang="en-US" sz="1400" b="1" dirty="0">
                <a:solidFill>
                  <a:srgbClr val="1C2674"/>
                </a:solidFill>
                <a:effectLst>
                  <a:outerShdw blurRad="38100" dist="38100" dir="2700000" algn="tl">
                    <a:srgbClr val="000000">
                      <a:alpha val="43137"/>
                    </a:srgbClr>
                  </a:outerShdw>
                </a:effectLst>
                <a:latin typeface="Corbel" panose="020B0503020204020204" pitchFamily="34" charset="0"/>
              </a:rPr>
              <a:t>BACK TO COMPETENCIES</a:t>
            </a:r>
          </a:p>
        </p:txBody>
      </p:sp>
      <p:graphicFrame>
        <p:nvGraphicFramePr>
          <p:cNvPr id="8" name="Table 7"/>
          <p:cNvGraphicFramePr>
            <a:graphicFrameLocks noGrp="1"/>
          </p:cNvGraphicFramePr>
          <p:nvPr>
            <p:extLst>
              <p:ext uri="{D42A27DB-BD31-4B8C-83A1-F6EECF244321}">
                <p14:modId xmlns:p14="http://schemas.microsoft.com/office/powerpoint/2010/main" val="3966069788"/>
              </p:ext>
            </p:extLst>
          </p:nvPr>
        </p:nvGraphicFramePr>
        <p:xfrm>
          <a:off x="1447800" y="2941320"/>
          <a:ext cx="6172200" cy="1097280"/>
        </p:xfrm>
        <a:graphic>
          <a:graphicData uri="http://schemas.openxmlformats.org/drawingml/2006/table">
            <a:tbl>
              <a:tblPr firstRow="1" bandRow="1">
                <a:tableStyleId>{5C22544A-7EE6-4342-B048-85BDC9FD1C3A}</a:tableStyleId>
              </a:tblPr>
              <a:tblGrid>
                <a:gridCol w="3086100">
                  <a:extLst>
                    <a:ext uri="{9D8B030D-6E8A-4147-A177-3AD203B41FA5}">
                      <a16:colId xmlns:a16="http://schemas.microsoft.com/office/drawing/2014/main" val="20000"/>
                    </a:ext>
                  </a:extLst>
                </a:gridCol>
                <a:gridCol w="3086100">
                  <a:extLst>
                    <a:ext uri="{9D8B030D-6E8A-4147-A177-3AD203B41FA5}">
                      <a16:colId xmlns:a16="http://schemas.microsoft.com/office/drawing/2014/main" val="20001"/>
                    </a:ext>
                  </a:extLst>
                </a:gridCol>
              </a:tblGrid>
              <a:tr h="37084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a:solidFill>
                            <a:srgbClr val="333333"/>
                          </a:solidFill>
                          <a:latin typeface="Corbel" panose="020B0503020204020204" pitchFamily="34" charset="0"/>
                          <a:cs typeface="Arial" panose="020B0604020202020204" pitchFamily="34" charset="0"/>
                        </a:rPr>
                        <a:t>Provides effective and accurate evaluation of the lending activities of financial institutions</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a:solidFill>
                            <a:srgbClr val="333333"/>
                          </a:solidFill>
                          <a:latin typeface="Corbel" panose="020B0503020204020204" pitchFamily="34" charset="0"/>
                          <a:cs typeface="Arial" panose="020B0604020202020204" pitchFamily="34" charset="0"/>
                        </a:rPr>
                        <a:t>Develops correct conclusions and ratings of assets from collected data</a:t>
                      </a:r>
                    </a:p>
                  </a:txBody>
                  <a:tcPr>
                    <a:solidFill>
                      <a:schemeClr val="bg1">
                        <a:lumMod val="85000"/>
                      </a:schemeClr>
                    </a:solidFill>
                  </a:tcPr>
                </a:tc>
                <a:extLst>
                  <a:ext uri="{0D108BD9-81ED-4DB2-BD59-A6C34878D82A}">
                    <a16:rowId xmlns:a16="http://schemas.microsoft.com/office/drawing/2014/main" val="10000"/>
                  </a:ext>
                </a:extLst>
              </a:tr>
              <a:tr h="37084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1" dirty="0">
                          <a:solidFill>
                            <a:srgbClr val="333333"/>
                          </a:solidFill>
                          <a:latin typeface="Corbel" panose="020B0503020204020204" pitchFamily="34" charset="0"/>
                          <a:cs typeface="Arial" panose="020B0604020202020204" pitchFamily="34" charset="0"/>
                        </a:rPr>
                        <a:t>Effectively follows established examination procedures to collect and analyze data</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1" dirty="0">
                          <a:solidFill>
                            <a:srgbClr val="333333"/>
                          </a:solidFill>
                          <a:latin typeface="Corbel" panose="020B0503020204020204" pitchFamily="34" charset="0"/>
                          <a:cs typeface="Arial" panose="020B0604020202020204" pitchFamily="34" charset="0"/>
                        </a:rPr>
                        <a:t>Develops correct conclusions from collected data</a:t>
                      </a:r>
                      <a:endParaRPr lang="en-US" sz="1200" b="1" dirty="0">
                        <a:solidFill>
                          <a:srgbClr val="333333"/>
                        </a:solidFill>
                        <a:latin typeface="Corbel" panose="020B0503020204020204" pitchFamily="34" charset="0"/>
                      </a:endParaRPr>
                    </a:p>
                  </a:txBody>
                  <a:tcPr anchor="ctr">
                    <a:solidFill>
                      <a:schemeClr val="bg1">
                        <a:lumMod val="85000"/>
                      </a:schemeClr>
                    </a:solidFill>
                  </a:tcPr>
                </a:tc>
                <a:extLst>
                  <a:ext uri="{0D108BD9-81ED-4DB2-BD59-A6C34878D82A}">
                    <a16:rowId xmlns:a16="http://schemas.microsoft.com/office/drawing/2014/main" val="10001"/>
                  </a:ext>
                </a:extLst>
              </a:tr>
            </a:tbl>
          </a:graphicData>
        </a:graphic>
      </p:graphicFrame>
      <p:sp>
        <p:nvSpPr>
          <p:cNvPr id="9" name="TextBox 8"/>
          <p:cNvSpPr txBox="1"/>
          <p:nvPr/>
        </p:nvSpPr>
        <p:spPr>
          <a:xfrm>
            <a:off x="457200" y="1823880"/>
            <a:ext cx="3962400" cy="492443"/>
          </a:xfrm>
          <a:prstGeom prst="rect">
            <a:avLst/>
          </a:prstGeom>
          <a:noFill/>
        </p:spPr>
        <p:txBody>
          <a:bodyPr wrap="square" rtlCol="0">
            <a:spAutoFit/>
          </a:bodyPr>
          <a:lstStyle/>
          <a:p>
            <a:pPr algn="ctr"/>
            <a:r>
              <a:rPr lang="en-US" sz="2600" b="1" dirty="0">
                <a:solidFill>
                  <a:schemeClr val="bg1"/>
                </a:solidFill>
                <a:latin typeface="Corbel" panose="020B0503020204020204" pitchFamily="34" charset="0"/>
              </a:rPr>
              <a:t>On-the-job training</a:t>
            </a:r>
          </a:p>
        </p:txBody>
      </p:sp>
      <p:sp>
        <p:nvSpPr>
          <p:cNvPr id="10" name="TextBox 9"/>
          <p:cNvSpPr txBox="1"/>
          <p:nvPr/>
        </p:nvSpPr>
        <p:spPr>
          <a:xfrm>
            <a:off x="4635910" y="1702070"/>
            <a:ext cx="3962400" cy="812530"/>
          </a:xfrm>
          <a:prstGeom prst="rect">
            <a:avLst/>
          </a:prstGeom>
          <a:noFill/>
        </p:spPr>
        <p:txBody>
          <a:bodyPr wrap="square" rtlCol="0">
            <a:spAutoFit/>
          </a:bodyPr>
          <a:lstStyle/>
          <a:p>
            <a:pPr algn="ctr">
              <a:lnSpc>
                <a:spcPct val="90000"/>
              </a:lnSpc>
            </a:pPr>
            <a:r>
              <a:rPr lang="en-US" sz="2600" b="1" dirty="0">
                <a:solidFill>
                  <a:schemeClr val="bg1"/>
                </a:solidFill>
                <a:latin typeface="Corbel" panose="020B0503020204020204" pitchFamily="34" charset="0"/>
              </a:rPr>
              <a:t>CSBS Examiner-in-Charge School</a:t>
            </a:r>
          </a:p>
        </p:txBody>
      </p:sp>
      <p:sp>
        <p:nvSpPr>
          <p:cNvPr id="11" name="TextBox 10"/>
          <p:cNvSpPr txBox="1"/>
          <p:nvPr/>
        </p:nvSpPr>
        <p:spPr>
          <a:xfrm>
            <a:off x="4675239" y="4821382"/>
            <a:ext cx="3962400" cy="812530"/>
          </a:xfrm>
          <a:prstGeom prst="rect">
            <a:avLst/>
          </a:prstGeom>
          <a:noFill/>
        </p:spPr>
        <p:txBody>
          <a:bodyPr wrap="square" rtlCol="0">
            <a:spAutoFit/>
          </a:bodyPr>
          <a:lstStyle/>
          <a:p>
            <a:pPr algn="ctr">
              <a:lnSpc>
                <a:spcPct val="90000"/>
              </a:lnSpc>
            </a:pPr>
            <a:r>
              <a:rPr lang="en-US" sz="2600" b="1" dirty="0">
                <a:solidFill>
                  <a:schemeClr val="bg1"/>
                </a:solidFill>
                <a:latin typeface="Corbel" panose="020B0503020204020204" pitchFamily="34" charset="0"/>
              </a:rPr>
              <a:t>Internal EIC training sessions</a:t>
            </a:r>
          </a:p>
        </p:txBody>
      </p:sp>
      <p:sp>
        <p:nvSpPr>
          <p:cNvPr id="12" name="TextBox 11"/>
          <p:cNvSpPr txBox="1"/>
          <p:nvPr/>
        </p:nvSpPr>
        <p:spPr>
          <a:xfrm>
            <a:off x="474184" y="4821993"/>
            <a:ext cx="3962400" cy="812530"/>
          </a:xfrm>
          <a:prstGeom prst="rect">
            <a:avLst/>
          </a:prstGeom>
          <a:noFill/>
        </p:spPr>
        <p:txBody>
          <a:bodyPr wrap="square" rtlCol="0">
            <a:spAutoFit/>
          </a:bodyPr>
          <a:lstStyle/>
          <a:p>
            <a:pPr algn="ctr">
              <a:lnSpc>
                <a:spcPct val="90000"/>
              </a:lnSpc>
            </a:pPr>
            <a:r>
              <a:rPr lang="en-US" sz="2600" b="1" dirty="0">
                <a:solidFill>
                  <a:schemeClr val="bg1"/>
                </a:solidFill>
                <a:latin typeface="Corbel" panose="020B0503020204020204" pitchFamily="34" charset="0"/>
              </a:rPr>
              <a:t>FDIC Examination Management School</a:t>
            </a:r>
          </a:p>
        </p:txBody>
      </p:sp>
    </p:spTree>
    <p:extLst>
      <p:ext uri="{BB962C8B-B14F-4D97-AF65-F5344CB8AC3E}">
        <p14:creationId xmlns:p14="http://schemas.microsoft.com/office/powerpoint/2010/main" val="2280316763"/>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98120" y="0"/>
            <a:ext cx="7650480" cy="5334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b="1" dirty="0">
                <a:solidFill>
                  <a:srgbClr val="1C2674"/>
                </a:solidFill>
                <a:latin typeface="Corbel" panose="020B0503020204020204" pitchFamily="34" charset="0"/>
                <a:cs typeface="Arial" panose="020B0604020202020204" pitchFamily="34" charset="0"/>
              </a:rPr>
              <a:t>Competency 3: LEGAL/COMPLIANCE</a:t>
            </a:r>
          </a:p>
        </p:txBody>
      </p:sp>
      <p:graphicFrame>
        <p:nvGraphicFramePr>
          <p:cNvPr id="8" name="Diagram 7"/>
          <p:cNvGraphicFramePr/>
          <p:nvPr>
            <p:extLst>
              <p:ext uri="{D42A27DB-BD31-4B8C-83A1-F6EECF244321}">
                <p14:modId xmlns:p14="http://schemas.microsoft.com/office/powerpoint/2010/main" val="180226505"/>
              </p:ext>
            </p:extLst>
          </p:nvPr>
        </p:nvGraphicFramePr>
        <p:xfrm>
          <a:off x="323850" y="891540"/>
          <a:ext cx="8458200" cy="564184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1" name="Rectangle 10"/>
          <p:cNvSpPr/>
          <p:nvPr/>
        </p:nvSpPr>
        <p:spPr>
          <a:xfrm rot="16200000">
            <a:off x="2019300" y="3883429"/>
            <a:ext cx="5029200" cy="22860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00B050"/>
              </a:solidFill>
              <a:latin typeface="Corbel" panose="020B0503020204020204" pitchFamily="34" charset="0"/>
            </a:endParaRPr>
          </a:p>
        </p:txBody>
      </p:sp>
      <p:graphicFrame>
        <p:nvGraphicFramePr>
          <p:cNvPr id="9" name="Table 8"/>
          <p:cNvGraphicFramePr>
            <a:graphicFrameLocks noGrp="1"/>
          </p:cNvGraphicFramePr>
          <p:nvPr>
            <p:extLst>
              <p:ext uri="{D42A27DB-BD31-4B8C-83A1-F6EECF244321}">
                <p14:modId xmlns:p14="http://schemas.microsoft.com/office/powerpoint/2010/main" val="3061072594"/>
              </p:ext>
            </p:extLst>
          </p:nvPr>
        </p:nvGraphicFramePr>
        <p:xfrm>
          <a:off x="2377440" y="3503930"/>
          <a:ext cx="4343400" cy="457200"/>
        </p:xfrm>
        <a:graphic>
          <a:graphicData uri="http://schemas.openxmlformats.org/drawingml/2006/table">
            <a:tbl>
              <a:tblPr firstRow="1" bandRow="1">
                <a:tableStyleId>{5C22544A-7EE6-4342-B048-85BDC9FD1C3A}</a:tableStyleId>
              </a:tblPr>
              <a:tblGrid>
                <a:gridCol w="4343400">
                  <a:extLst>
                    <a:ext uri="{9D8B030D-6E8A-4147-A177-3AD203B41FA5}">
                      <a16:colId xmlns:a16="http://schemas.microsoft.com/office/drawing/2014/main" val="20000"/>
                    </a:ext>
                  </a:extLst>
                </a:gridCol>
              </a:tblGrid>
              <a:tr h="42418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a:solidFill>
                            <a:srgbClr val="333333"/>
                          </a:solidFill>
                          <a:latin typeface="Corbel" panose="020B0503020204020204" pitchFamily="34" charset="0"/>
                          <a:cs typeface="Arial" panose="020B0604020202020204" pitchFamily="34" charset="0"/>
                        </a:rPr>
                        <a:t>Effectively demonstrates knowledge of policies, procedures, laws, rules and regulations</a:t>
                      </a:r>
                    </a:p>
                  </a:txBody>
                  <a:tcPr anchor="ctr">
                    <a:solidFill>
                      <a:schemeClr val="bg1">
                        <a:lumMod val="85000"/>
                      </a:schemeClr>
                    </a:solidFill>
                  </a:tcPr>
                </a:tc>
                <a:extLst>
                  <a:ext uri="{0D108BD9-81ED-4DB2-BD59-A6C34878D82A}">
                    <a16:rowId xmlns:a16="http://schemas.microsoft.com/office/drawing/2014/main" val="10000"/>
                  </a:ext>
                </a:extLst>
              </a:tr>
            </a:tbl>
          </a:graphicData>
        </a:graphic>
      </p:graphicFrame>
      <p:sp>
        <p:nvSpPr>
          <p:cNvPr id="10" name="TextBox 9">
            <a:hlinkClick r:id="rId7" action="ppaction://hlinksldjump"/>
          </p:cNvPr>
          <p:cNvSpPr txBox="1"/>
          <p:nvPr/>
        </p:nvSpPr>
        <p:spPr>
          <a:xfrm>
            <a:off x="6621780" y="6534150"/>
            <a:ext cx="2362200" cy="307777"/>
          </a:xfrm>
          <a:prstGeom prst="rect">
            <a:avLst/>
          </a:prstGeom>
          <a:noFill/>
        </p:spPr>
        <p:txBody>
          <a:bodyPr wrap="square" rtlCol="0">
            <a:spAutoFit/>
          </a:bodyPr>
          <a:lstStyle/>
          <a:p>
            <a:r>
              <a:rPr lang="en-US" sz="1400" b="1" dirty="0">
                <a:solidFill>
                  <a:srgbClr val="1C2674"/>
                </a:solidFill>
                <a:effectLst>
                  <a:outerShdw blurRad="38100" dist="38100" dir="2700000" algn="tl">
                    <a:srgbClr val="000000">
                      <a:alpha val="43137"/>
                    </a:srgbClr>
                  </a:outerShdw>
                </a:effectLst>
                <a:latin typeface="Corbel" panose="020B0503020204020204" pitchFamily="34" charset="0"/>
              </a:rPr>
              <a:t>BACK TO COMPETENCIES</a:t>
            </a:r>
          </a:p>
        </p:txBody>
      </p:sp>
      <p:sp>
        <p:nvSpPr>
          <p:cNvPr id="12" name="TextBox 11"/>
          <p:cNvSpPr txBox="1"/>
          <p:nvPr/>
        </p:nvSpPr>
        <p:spPr>
          <a:xfrm>
            <a:off x="457200" y="2014988"/>
            <a:ext cx="8229600" cy="1292662"/>
          </a:xfrm>
          <a:prstGeom prst="rect">
            <a:avLst/>
          </a:prstGeom>
          <a:noFill/>
        </p:spPr>
        <p:txBody>
          <a:bodyPr wrap="square" rtlCol="0">
            <a:spAutoFit/>
          </a:bodyPr>
          <a:lstStyle/>
          <a:p>
            <a:pPr algn="ctr"/>
            <a:r>
              <a:rPr lang="en-US" sz="2600" b="1" dirty="0">
                <a:solidFill>
                  <a:schemeClr val="bg1"/>
                </a:solidFill>
                <a:latin typeface="Corbel" panose="020B0503020204020204" pitchFamily="34" charset="0"/>
              </a:rPr>
              <a:t>Portions of CSBS Examiner-in-Charge and Credit Evaluation Schools (or FDIC Loan Analysis/Exam Management)</a:t>
            </a:r>
          </a:p>
        </p:txBody>
      </p:sp>
      <p:sp>
        <p:nvSpPr>
          <p:cNvPr id="13" name="TextBox 12"/>
          <p:cNvSpPr txBox="1"/>
          <p:nvPr/>
        </p:nvSpPr>
        <p:spPr>
          <a:xfrm>
            <a:off x="447368" y="4401970"/>
            <a:ext cx="8229600" cy="1600438"/>
          </a:xfrm>
          <a:prstGeom prst="rect">
            <a:avLst/>
          </a:prstGeom>
          <a:noFill/>
        </p:spPr>
        <p:txBody>
          <a:bodyPr wrap="square" rtlCol="0">
            <a:spAutoFit/>
          </a:bodyPr>
          <a:lstStyle/>
          <a:p>
            <a:pPr algn="ctr"/>
            <a:r>
              <a:rPr lang="en-US" sz="2600" b="1" dirty="0">
                <a:solidFill>
                  <a:schemeClr val="bg1"/>
                </a:solidFill>
                <a:latin typeface="Corbel" panose="020B0503020204020204" pitchFamily="34" charset="0"/>
              </a:rPr>
              <a:t>In-house training programs on specific topics</a:t>
            </a:r>
            <a:br>
              <a:rPr lang="en-US" sz="2000" b="1" dirty="0">
                <a:solidFill>
                  <a:schemeClr val="bg1"/>
                </a:solidFill>
                <a:latin typeface="Corbel" panose="020B0503020204020204" pitchFamily="34" charset="0"/>
              </a:rPr>
            </a:br>
            <a:r>
              <a:rPr lang="en-US" sz="2000" b="1" dirty="0">
                <a:solidFill>
                  <a:schemeClr val="bg1"/>
                </a:solidFill>
                <a:latin typeface="Corbel" panose="020B0503020204020204" pitchFamily="34" charset="0"/>
              </a:rPr>
              <a:t>(capital markets, loans, audit, BSA)</a:t>
            </a:r>
            <a:br>
              <a:rPr lang="en-US" sz="2000" b="1" dirty="0">
                <a:solidFill>
                  <a:schemeClr val="bg1"/>
                </a:solidFill>
                <a:latin typeface="Corbel" panose="020B0503020204020204" pitchFamily="34" charset="0"/>
              </a:rPr>
            </a:br>
            <a:br>
              <a:rPr lang="en-US" sz="2600" b="1" dirty="0">
                <a:solidFill>
                  <a:schemeClr val="bg1"/>
                </a:solidFill>
                <a:latin typeface="Corbel" panose="020B0503020204020204" pitchFamily="34" charset="0"/>
              </a:rPr>
            </a:br>
            <a:r>
              <a:rPr lang="en-US" sz="2600" b="1" dirty="0" err="1">
                <a:solidFill>
                  <a:schemeClr val="bg1"/>
                </a:solidFill>
                <a:latin typeface="Corbel" panose="020B0503020204020204" pitchFamily="34" charset="0"/>
              </a:rPr>
              <a:t>RegU</a:t>
            </a:r>
            <a:endParaRPr lang="en-US" sz="2600" b="1" dirty="0">
              <a:solidFill>
                <a:schemeClr val="bg1"/>
              </a:solidFill>
              <a:latin typeface="Corbel" panose="020B0503020204020204" pitchFamily="34" charset="0"/>
            </a:endParaRPr>
          </a:p>
        </p:txBody>
      </p:sp>
    </p:spTree>
    <p:extLst>
      <p:ext uri="{BB962C8B-B14F-4D97-AF65-F5344CB8AC3E}">
        <p14:creationId xmlns:p14="http://schemas.microsoft.com/office/powerpoint/2010/main" val="1002847094"/>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98120" y="0"/>
            <a:ext cx="7600950" cy="5334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b="1" dirty="0">
                <a:solidFill>
                  <a:srgbClr val="1C2674"/>
                </a:solidFill>
                <a:latin typeface="Corbel" panose="020B0503020204020204" pitchFamily="34" charset="0"/>
                <a:cs typeface="Arial" panose="020B0604020202020204" pitchFamily="34" charset="0"/>
              </a:rPr>
              <a:t>Competency 4: HUMAN RELATIONS</a:t>
            </a:r>
          </a:p>
        </p:txBody>
      </p:sp>
      <p:graphicFrame>
        <p:nvGraphicFramePr>
          <p:cNvPr id="3" name="Diagram 2"/>
          <p:cNvGraphicFramePr/>
          <p:nvPr>
            <p:extLst>
              <p:ext uri="{D42A27DB-BD31-4B8C-83A1-F6EECF244321}">
                <p14:modId xmlns:p14="http://schemas.microsoft.com/office/powerpoint/2010/main" val="3627766284"/>
              </p:ext>
            </p:extLst>
          </p:nvPr>
        </p:nvGraphicFramePr>
        <p:xfrm>
          <a:off x="327660" y="838200"/>
          <a:ext cx="8458200" cy="5638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8" name="Rectangle 7"/>
          <p:cNvSpPr/>
          <p:nvPr/>
        </p:nvSpPr>
        <p:spPr>
          <a:xfrm rot="16200000">
            <a:off x="2029133" y="3828436"/>
            <a:ext cx="5029200" cy="248264"/>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00B050"/>
              </a:solidFill>
              <a:latin typeface="Corbel" panose="020B0503020204020204" pitchFamily="34" charset="0"/>
            </a:endParaRPr>
          </a:p>
        </p:txBody>
      </p:sp>
      <p:graphicFrame>
        <p:nvGraphicFramePr>
          <p:cNvPr id="4" name="Table 3"/>
          <p:cNvGraphicFramePr>
            <a:graphicFrameLocks noGrp="1"/>
          </p:cNvGraphicFramePr>
          <p:nvPr>
            <p:extLst>
              <p:ext uri="{D42A27DB-BD31-4B8C-83A1-F6EECF244321}">
                <p14:modId xmlns:p14="http://schemas.microsoft.com/office/powerpoint/2010/main" val="150762649"/>
              </p:ext>
            </p:extLst>
          </p:nvPr>
        </p:nvGraphicFramePr>
        <p:xfrm>
          <a:off x="1131570" y="3018692"/>
          <a:ext cx="6858000" cy="1463040"/>
        </p:xfrm>
        <a:graphic>
          <a:graphicData uri="http://schemas.openxmlformats.org/drawingml/2006/table">
            <a:tbl>
              <a:tblPr firstRow="1" bandRow="1">
                <a:tableStyleId>{5C22544A-7EE6-4342-B048-85BDC9FD1C3A}</a:tableStyleId>
              </a:tblPr>
              <a:tblGrid>
                <a:gridCol w="3429000">
                  <a:extLst>
                    <a:ext uri="{9D8B030D-6E8A-4147-A177-3AD203B41FA5}">
                      <a16:colId xmlns:a16="http://schemas.microsoft.com/office/drawing/2014/main" val="20000"/>
                    </a:ext>
                  </a:extLst>
                </a:gridCol>
                <a:gridCol w="3429000">
                  <a:extLst>
                    <a:ext uri="{9D8B030D-6E8A-4147-A177-3AD203B41FA5}">
                      <a16:colId xmlns:a16="http://schemas.microsoft.com/office/drawing/2014/main" val="20001"/>
                    </a:ext>
                  </a:extLst>
                </a:gridCol>
              </a:tblGrid>
              <a:tr h="37084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a:solidFill>
                            <a:srgbClr val="333333"/>
                          </a:solidFill>
                          <a:latin typeface="Corbel" panose="020B0503020204020204" pitchFamily="34" charset="0"/>
                          <a:cs typeface="Arial" panose="020B0604020202020204" pitchFamily="34" charset="0"/>
                        </a:rPr>
                        <a:t>Effectively and clearly communicates assignments to assisting personnel</a:t>
                      </a:r>
                    </a:p>
                  </a:txBody>
                  <a:tcPr anchor="ct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a:solidFill>
                            <a:srgbClr val="333333"/>
                          </a:solidFill>
                          <a:latin typeface="Corbel" panose="020B0503020204020204" pitchFamily="34" charset="0"/>
                          <a:cs typeface="Arial" panose="020B0604020202020204" pitchFamily="34" charset="0"/>
                        </a:rPr>
                        <a:t>Effectively and clearly communicates with financial institution personnel to obtain information</a:t>
                      </a:r>
                    </a:p>
                  </a:txBody>
                  <a:tcPr anchor="ctr">
                    <a:solidFill>
                      <a:schemeClr val="bg1">
                        <a:lumMod val="85000"/>
                      </a:schemeClr>
                    </a:solidFill>
                  </a:tcPr>
                </a:tc>
                <a:extLst>
                  <a:ext uri="{0D108BD9-81ED-4DB2-BD59-A6C34878D82A}">
                    <a16:rowId xmlns:a16="http://schemas.microsoft.com/office/drawing/2014/main" val="10000"/>
                  </a:ext>
                </a:extLst>
              </a:tr>
              <a:tr h="37084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1" dirty="0">
                          <a:solidFill>
                            <a:srgbClr val="333333"/>
                          </a:solidFill>
                          <a:latin typeface="Corbel" panose="020B0503020204020204" pitchFamily="34" charset="0"/>
                          <a:cs typeface="Arial" panose="020B0604020202020204" pitchFamily="34" charset="0"/>
                        </a:rPr>
                        <a:t>Effectively and clearly communicates examination findings to financial institution and supervisory personnel</a:t>
                      </a:r>
                    </a:p>
                  </a:txBody>
                  <a:tcPr anchor="ct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1" dirty="0">
                          <a:solidFill>
                            <a:srgbClr val="333333"/>
                          </a:solidFill>
                          <a:latin typeface="Corbel" panose="020B0503020204020204" pitchFamily="34" charset="0"/>
                          <a:cs typeface="Arial" panose="020B0604020202020204" pitchFamily="34" charset="0"/>
                        </a:rPr>
                        <a:t>Effectively prepares written comments which are accurate, grammatically correct, logically arranged, and factually support any conclusions drawn</a:t>
                      </a:r>
                      <a:endParaRPr lang="en-US" sz="1200" b="1" dirty="0">
                        <a:solidFill>
                          <a:srgbClr val="333333"/>
                        </a:solidFill>
                        <a:latin typeface="Corbel" panose="020B0503020204020204" pitchFamily="34" charset="0"/>
                      </a:endParaRPr>
                    </a:p>
                  </a:txBody>
                  <a:tcPr anchor="ctr">
                    <a:solidFill>
                      <a:schemeClr val="bg1">
                        <a:lumMod val="85000"/>
                      </a:schemeClr>
                    </a:solidFill>
                  </a:tcPr>
                </a:tc>
                <a:extLst>
                  <a:ext uri="{0D108BD9-81ED-4DB2-BD59-A6C34878D82A}">
                    <a16:rowId xmlns:a16="http://schemas.microsoft.com/office/drawing/2014/main" val="10001"/>
                  </a:ext>
                </a:extLst>
              </a:tr>
            </a:tbl>
          </a:graphicData>
        </a:graphic>
      </p:graphicFrame>
      <p:sp>
        <p:nvSpPr>
          <p:cNvPr id="5" name="TextBox 4">
            <a:hlinkClick r:id="rId7" action="ppaction://hlinksldjump"/>
          </p:cNvPr>
          <p:cNvSpPr txBox="1"/>
          <p:nvPr/>
        </p:nvSpPr>
        <p:spPr>
          <a:xfrm>
            <a:off x="6617970" y="6511290"/>
            <a:ext cx="2362200" cy="307777"/>
          </a:xfrm>
          <a:prstGeom prst="rect">
            <a:avLst/>
          </a:prstGeom>
          <a:noFill/>
        </p:spPr>
        <p:txBody>
          <a:bodyPr wrap="square" rtlCol="0">
            <a:spAutoFit/>
          </a:bodyPr>
          <a:lstStyle/>
          <a:p>
            <a:r>
              <a:rPr lang="en-US" sz="1400" b="1" dirty="0">
                <a:solidFill>
                  <a:srgbClr val="1C2674"/>
                </a:solidFill>
                <a:effectLst>
                  <a:outerShdw blurRad="38100" dist="38100" dir="2700000" algn="tl">
                    <a:srgbClr val="000000">
                      <a:alpha val="43137"/>
                    </a:srgbClr>
                  </a:outerShdw>
                </a:effectLst>
                <a:latin typeface="Corbel" panose="020B0503020204020204" pitchFamily="34" charset="0"/>
              </a:rPr>
              <a:t>BACK TO COMPETENCIES</a:t>
            </a:r>
          </a:p>
        </p:txBody>
      </p:sp>
      <p:sp>
        <p:nvSpPr>
          <p:cNvPr id="9" name="TextBox 8"/>
          <p:cNvSpPr txBox="1"/>
          <p:nvPr/>
        </p:nvSpPr>
        <p:spPr>
          <a:xfrm>
            <a:off x="457200" y="1916668"/>
            <a:ext cx="8229600" cy="492443"/>
          </a:xfrm>
          <a:prstGeom prst="rect">
            <a:avLst/>
          </a:prstGeom>
          <a:noFill/>
        </p:spPr>
        <p:txBody>
          <a:bodyPr wrap="square" rtlCol="0">
            <a:spAutoFit/>
          </a:bodyPr>
          <a:lstStyle/>
          <a:p>
            <a:pPr algn="ctr"/>
            <a:r>
              <a:rPr lang="en-US" sz="2600" b="1" dirty="0">
                <a:solidFill>
                  <a:schemeClr val="bg1"/>
                </a:solidFill>
                <a:latin typeface="Corbel" panose="020B0503020204020204" pitchFamily="34" charset="0"/>
              </a:rPr>
              <a:t>CSBS Examiner-in-Charge School</a:t>
            </a:r>
          </a:p>
        </p:txBody>
      </p:sp>
      <p:sp>
        <p:nvSpPr>
          <p:cNvPr id="10" name="TextBox 9"/>
          <p:cNvSpPr txBox="1"/>
          <p:nvPr/>
        </p:nvSpPr>
        <p:spPr>
          <a:xfrm>
            <a:off x="556260" y="4953000"/>
            <a:ext cx="8229600" cy="492443"/>
          </a:xfrm>
          <a:prstGeom prst="rect">
            <a:avLst/>
          </a:prstGeom>
          <a:noFill/>
        </p:spPr>
        <p:txBody>
          <a:bodyPr wrap="square" rtlCol="0">
            <a:spAutoFit/>
          </a:bodyPr>
          <a:lstStyle/>
          <a:p>
            <a:pPr algn="ctr"/>
            <a:r>
              <a:rPr lang="en-US" sz="2600" b="1" dirty="0">
                <a:solidFill>
                  <a:schemeClr val="bg1"/>
                </a:solidFill>
                <a:latin typeface="Corbel" panose="020B0503020204020204" pitchFamily="34" charset="0"/>
              </a:rPr>
              <a:t>FDIC Examination Management School</a:t>
            </a:r>
          </a:p>
        </p:txBody>
      </p:sp>
    </p:spTree>
    <p:extLst>
      <p:ext uri="{BB962C8B-B14F-4D97-AF65-F5344CB8AC3E}">
        <p14:creationId xmlns:p14="http://schemas.microsoft.com/office/powerpoint/2010/main" val="26594169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533400"/>
            <a:ext cx="1005840" cy="45719"/>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Rectangle 2"/>
          <p:cNvSpPr/>
          <p:nvPr/>
        </p:nvSpPr>
        <p:spPr>
          <a:xfrm>
            <a:off x="1316916" y="533400"/>
            <a:ext cx="1005840" cy="45719"/>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p:cNvSpPr/>
          <p:nvPr/>
        </p:nvSpPr>
        <p:spPr>
          <a:xfrm>
            <a:off x="2407020" y="533400"/>
            <a:ext cx="1005840" cy="45719"/>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a:off x="3505200" y="533400"/>
            <a:ext cx="1005840" cy="45719"/>
          </a:xfrm>
          <a:prstGeom prst="rect">
            <a:avLst/>
          </a:prstGeom>
          <a:solidFill>
            <a:srgbClr val="FF33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4594410" y="533400"/>
            <a:ext cx="1005840" cy="45719"/>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6761178" y="533400"/>
            <a:ext cx="1005840" cy="45719"/>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7837842" y="533400"/>
            <a:ext cx="1005840" cy="45719"/>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5682726" y="533399"/>
            <a:ext cx="1005840" cy="45719"/>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p:cNvSpPr txBox="1"/>
          <p:nvPr/>
        </p:nvSpPr>
        <p:spPr>
          <a:xfrm>
            <a:off x="234213" y="609600"/>
            <a:ext cx="1005840" cy="533400"/>
          </a:xfrm>
          <a:prstGeom prst="rect">
            <a:avLst/>
          </a:prstGeom>
          <a:noFill/>
        </p:spPr>
        <p:txBody>
          <a:bodyPr wrap="square" lIns="0" tIns="0" rIns="0" bIns="0" rtlCol="0">
            <a:noAutofit/>
          </a:bodyPr>
          <a:lstStyle/>
          <a:p>
            <a:pPr indent="-274320"/>
            <a:r>
              <a:rPr lang="en-US" sz="900" dirty="0">
                <a:latin typeface="Myriad Pro Light" panose="020B0403030403020204" pitchFamily="34" charset="0"/>
              </a:rPr>
              <a:t>On-the-job experience   </a:t>
            </a:r>
          </a:p>
        </p:txBody>
      </p:sp>
      <p:sp>
        <p:nvSpPr>
          <p:cNvPr id="11" name="TextBox 10">
            <a:hlinkClick r:id="rId2" action="ppaction://hlinksldjump"/>
          </p:cNvPr>
          <p:cNvSpPr txBox="1"/>
          <p:nvPr/>
        </p:nvSpPr>
        <p:spPr>
          <a:xfrm>
            <a:off x="1326816" y="609600"/>
            <a:ext cx="1005840" cy="533400"/>
          </a:xfrm>
          <a:prstGeom prst="rect">
            <a:avLst/>
          </a:prstGeom>
          <a:noFill/>
        </p:spPr>
        <p:txBody>
          <a:bodyPr wrap="square" lIns="0" tIns="0" rIns="0" bIns="0" rtlCol="0">
            <a:noAutofit/>
          </a:bodyPr>
          <a:lstStyle/>
          <a:p>
            <a:pPr indent="-274320"/>
            <a:r>
              <a:rPr lang="en-US" sz="900" dirty="0">
                <a:latin typeface="Myriad Pro Light" panose="020B0403030403020204" pitchFamily="34" charset="0"/>
              </a:rPr>
              <a:t>Proficiency Level</a:t>
            </a:r>
            <a:r>
              <a:rPr lang="en-US" sz="900" baseline="0" dirty="0">
                <a:latin typeface="Myriad Pro Light" panose="020B0403030403020204" pitchFamily="34" charset="0"/>
              </a:rPr>
              <a:t> for </a:t>
            </a:r>
            <a:r>
              <a:rPr lang="en-US" sz="900" dirty="0">
                <a:latin typeface="Myriad Pro Light" panose="020B0403030403020204" pitchFamily="34" charset="0"/>
              </a:rPr>
              <a:t>Core Competencies</a:t>
            </a:r>
          </a:p>
        </p:txBody>
      </p:sp>
      <p:sp>
        <p:nvSpPr>
          <p:cNvPr id="12" name="TextBox 11">
            <a:hlinkClick r:id="rId3" action="ppaction://hlinksldjump"/>
          </p:cNvPr>
          <p:cNvSpPr txBox="1"/>
          <p:nvPr/>
        </p:nvSpPr>
        <p:spPr>
          <a:xfrm>
            <a:off x="2419419" y="609600"/>
            <a:ext cx="1005840" cy="533400"/>
          </a:xfrm>
          <a:prstGeom prst="rect">
            <a:avLst/>
          </a:prstGeom>
          <a:noFill/>
        </p:spPr>
        <p:txBody>
          <a:bodyPr wrap="square" lIns="0" tIns="0" rIns="0" bIns="0" rtlCol="0">
            <a:noAutofit/>
          </a:bodyPr>
          <a:lstStyle/>
          <a:p>
            <a:r>
              <a:rPr lang="en-US" sz="900" kern="1200" baseline="0" dirty="0">
                <a:solidFill>
                  <a:schemeClr val="tx1"/>
                </a:solidFill>
                <a:latin typeface="Myriad Pro Light" panose="020B0403030403020204" pitchFamily="34" charset="0"/>
              </a:rPr>
              <a:t>Sample Skills/Tasks required in Year 1</a:t>
            </a:r>
            <a:endParaRPr lang="en-US" sz="900" kern="1200" dirty="0">
              <a:solidFill>
                <a:schemeClr val="tx1"/>
              </a:solidFill>
              <a:latin typeface="Myriad Pro Light" panose="020B0403030403020204" pitchFamily="34" charset="0"/>
            </a:endParaRPr>
          </a:p>
        </p:txBody>
      </p:sp>
      <p:sp>
        <p:nvSpPr>
          <p:cNvPr id="13" name="TextBox 12">
            <a:hlinkClick r:id="rId2" action="ppaction://hlinksldjump"/>
          </p:cNvPr>
          <p:cNvSpPr txBox="1"/>
          <p:nvPr/>
        </p:nvSpPr>
        <p:spPr>
          <a:xfrm>
            <a:off x="3522780" y="609600"/>
            <a:ext cx="1005840" cy="533400"/>
          </a:xfrm>
          <a:prstGeom prst="rect">
            <a:avLst/>
          </a:prstGeom>
          <a:noFill/>
        </p:spPr>
        <p:txBody>
          <a:bodyPr wrap="square" lIns="0" tIns="0" rIns="0" bIns="0" rtlCol="0">
            <a:noAutofit/>
          </a:bodyPr>
          <a:lstStyle/>
          <a:p>
            <a:pPr marL="0" marR="0" indent="-274320" algn="l" defTabSz="914400" rtl="0" eaLnBrk="1" fontAlgn="auto" latinLnBrk="0" hangingPunct="1">
              <a:lnSpc>
                <a:spcPct val="100000"/>
              </a:lnSpc>
              <a:spcBef>
                <a:spcPts val="0"/>
              </a:spcBef>
              <a:spcAft>
                <a:spcPts val="0"/>
              </a:spcAft>
              <a:buClrTx/>
              <a:buSzTx/>
              <a:buFontTx/>
              <a:buNone/>
              <a:tabLst/>
              <a:defRPr/>
            </a:pPr>
            <a:r>
              <a:rPr lang="en-US" sz="900" b="1" kern="1200" baseline="0" dirty="0">
                <a:solidFill>
                  <a:srgbClr val="FF3300"/>
                </a:solidFill>
                <a:latin typeface="Myriad Pro Light" panose="020B0403030403020204" pitchFamily="34" charset="0"/>
              </a:rPr>
              <a:t>Training required to reach next level</a:t>
            </a:r>
            <a:endParaRPr lang="en-US" sz="900" b="1" kern="1200" dirty="0">
              <a:solidFill>
                <a:srgbClr val="FF3300"/>
              </a:solidFill>
              <a:latin typeface="Myriad Pro Light" panose="020B0403030403020204" pitchFamily="34" charset="0"/>
            </a:endParaRPr>
          </a:p>
        </p:txBody>
      </p:sp>
      <p:sp>
        <p:nvSpPr>
          <p:cNvPr id="16" name="TextBox 15">
            <a:hlinkClick r:id="" action="ppaction://noaction"/>
          </p:cNvPr>
          <p:cNvSpPr txBox="1"/>
          <p:nvPr/>
        </p:nvSpPr>
        <p:spPr>
          <a:xfrm>
            <a:off x="5681832" y="609600"/>
            <a:ext cx="1005840" cy="533400"/>
          </a:xfrm>
          <a:prstGeom prst="rect">
            <a:avLst/>
          </a:prstGeom>
          <a:noFill/>
        </p:spPr>
        <p:txBody>
          <a:bodyPr wrap="square" lIns="0" tIns="0" rIns="0" bIns="0" rtlCol="0">
            <a:noAutofit/>
          </a:bodyPr>
          <a:lstStyle/>
          <a:p>
            <a:pPr marL="0" marR="0" indent="-274320" algn="l" defTabSz="914400" rtl="0" eaLnBrk="1" fontAlgn="auto" latinLnBrk="0" hangingPunct="1">
              <a:lnSpc>
                <a:spcPct val="100000"/>
              </a:lnSpc>
              <a:spcBef>
                <a:spcPts val="0"/>
              </a:spcBef>
              <a:spcAft>
                <a:spcPts val="0"/>
              </a:spcAft>
              <a:buClrTx/>
              <a:buSzTx/>
              <a:buFontTx/>
              <a:buNone/>
              <a:tabLst/>
              <a:defRPr/>
            </a:pPr>
            <a:r>
              <a:rPr lang="en-US" sz="900" kern="1200" baseline="0" dirty="0">
                <a:solidFill>
                  <a:schemeClr val="tx1"/>
                </a:solidFill>
                <a:latin typeface="Myriad Pro Light" panose="020B0403030403020204" pitchFamily="34" charset="0"/>
              </a:rPr>
              <a:t>Schedule Training (CSBS)</a:t>
            </a:r>
            <a:endParaRPr lang="en-US" sz="900" kern="1200" dirty="0">
              <a:solidFill>
                <a:schemeClr val="tx1"/>
              </a:solidFill>
              <a:latin typeface="Myriad Pro Light" panose="020B0403030403020204" pitchFamily="34" charset="0"/>
            </a:endParaRPr>
          </a:p>
        </p:txBody>
      </p:sp>
      <p:sp>
        <p:nvSpPr>
          <p:cNvPr id="17" name="TextBox 16">
            <a:hlinkClick r:id="" action="ppaction://noaction"/>
          </p:cNvPr>
          <p:cNvSpPr txBox="1"/>
          <p:nvPr/>
        </p:nvSpPr>
        <p:spPr>
          <a:xfrm>
            <a:off x="6771042" y="609600"/>
            <a:ext cx="1005840" cy="533400"/>
          </a:xfrm>
          <a:prstGeom prst="rect">
            <a:avLst/>
          </a:prstGeom>
          <a:noFill/>
        </p:spPr>
        <p:txBody>
          <a:bodyPr wrap="square" lIns="0" tIns="0" rIns="0" bIns="0" rtlCol="0">
            <a:noAutofit/>
          </a:bodyPr>
          <a:lstStyle/>
          <a:p>
            <a:pPr marL="0" marR="0" indent="-274320" algn="l" defTabSz="914400" rtl="0" eaLnBrk="1" fontAlgn="auto" latinLnBrk="0" hangingPunct="1">
              <a:lnSpc>
                <a:spcPct val="100000"/>
              </a:lnSpc>
              <a:spcBef>
                <a:spcPts val="0"/>
              </a:spcBef>
              <a:spcAft>
                <a:spcPts val="0"/>
              </a:spcAft>
              <a:buClrTx/>
              <a:buSzTx/>
              <a:buFontTx/>
              <a:buNone/>
              <a:tabLst/>
              <a:defRPr/>
            </a:pPr>
            <a:r>
              <a:rPr lang="en-US" sz="900" kern="1200" baseline="0" dirty="0">
                <a:solidFill>
                  <a:schemeClr val="tx1"/>
                </a:solidFill>
                <a:latin typeface="Myriad Pro Light" panose="020B0403030403020204" pitchFamily="34" charset="0"/>
              </a:rPr>
              <a:t>Schedule Training (All Others)</a:t>
            </a:r>
            <a:endParaRPr lang="en-US" sz="900" kern="1200" dirty="0">
              <a:solidFill>
                <a:schemeClr val="tx1"/>
              </a:solidFill>
              <a:latin typeface="Myriad Pro Light" panose="020B0403030403020204" pitchFamily="34" charset="0"/>
            </a:endParaRPr>
          </a:p>
        </p:txBody>
      </p:sp>
      <p:sp>
        <p:nvSpPr>
          <p:cNvPr id="19" name="Rectangle 18">
            <a:hlinkClick r:id="rId4" action="ppaction://hlinksldjump"/>
          </p:cNvPr>
          <p:cNvSpPr/>
          <p:nvPr/>
        </p:nvSpPr>
        <p:spPr>
          <a:xfrm>
            <a:off x="6692598" y="590550"/>
            <a:ext cx="1076664" cy="2971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900" dirty="0">
                <a:solidFill>
                  <a:schemeClr val="tx1"/>
                </a:solidFill>
                <a:latin typeface="Myriad Pro Light" panose="020B0403030403020204" pitchFamily="34" charset="0"/>
              </a:rPr>
              <a:t>Schedule Training (All Others)</a:t>
            </a:r>
          </a:p>
        </p:txBody>
      </p:sp>
      <p:sp>
        <p:nvSpPr>
          <p:cNvPr id="20" name="Rectangle 19">
            <a:hlinkClick r:id="rId5" action="ppaction://hlinksldjump"/>
          </p:cNvPr>
          <p:cNvSpPr/>
          <p:nvPr/>
        </p:nvSpPr>
        <p:spPr>
          <a:xfrm>
            <a:off x="5596890" y="609600"/>
            <a:ext cx="1089210" cy="2667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900" dirty="0">
                <a:solidFill>
                  <a:schemeClr val="tx1"/>
                </a:solidFill>
                <a:latin typeface="Myriad Pro Light" panose="020B0403030403020204" pitchFamily="34" charset="0"/>
              </a:rPr>
              <a:t>Schedule CSBS Training</a:t>
            </a:r>
          </a:p>
        </p:txBody>
      </p:sp>
      <p:sp>
        <p:nvSpPr>
          <p:cNvPr id="22" name="Rectangle 21">
            <a:hlinkClick r:id="rId6" action="ppaction://hlinksldjump"/>
          </p:cNvPr>
          <p:cNvSpPr/>
          <p:nvPr/>
        </p:nvSpPr>
        <p:spPr>
          <a:xfrm>
            <a:off x="2332656" y="590549"/>
            <a:ext cx="1080204" cy="30861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900" dirty="0">
                <a:solidFill>
                  <a:schemeClr val="tx1"/>
                </a:solidFill>
                <a:latin typeface="Myriad Pro Light" panose="020B0403030403020204" pitchFamily="34" charset="0"/>
              </a:rPr>
              <a:t>Skills/Tasks required in Year 1</a:t>
            </a:r>
          </a:p>
        </p:txBody>
      </p:sp>
      <p:sp>
        <p:nvSpPr>
          <p:cNvPr id="23" name="Rectangle 22">
            <a:hlinkClick r:id="rId7" action="ppaction://hlinksldjump"/>
          </p:cNvPr>
          <p:cNvSpPr/>
          <p:nvPr/>
        </p:nvSpPr>
        <p:spPr>
          <a:xfrm>
            <a:off x="1234440" y="598170"/>
            <a:ext cx="1172580" cy="28575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900" dirty="0">
                <a:solidFill>
                  <a:schemeClr val="tx1"/>
                </a:solidFill>
                <a:latin typeface="Myriad Pro Light" panose="020B0403030403020204" pitchFamily="34" charset="0"/>
              </a:rPr>
              <a:t>Your level of proficiency</a:t>
            </a:r>
          </a:p>
        </p:txBody>
      </p:sp>
      <p:sp>
        <p:nvSpPr>
          <p:cNvPr id="24" name="Rectangle 23">
            <a:hlinkClick r:id="rId8" action="ppaction://hlinksldjump"/>
          </p:cNvPr>
          <p:cNvSpPr/>
          <p:nvPr/>
        </p:nvSpPr>
        <p:spPr>
          <a:xfrm>
            <a:off x="163830" y="609600"/>
            <a:ext cx="1070610" cy="28575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900" dirty="0">
                <a:solidFill>
                  <a:schemeClr val="tx1"/>
                </a:solidFill>
                <a:latin typeface="Myriad Pro Light" panose="020B0403030403020204" pitchFamily="34" charset="0"/>
              </a:rPr>
              <a:t>On-the-job experience</a:t>
            </a:r>
          </a:p>
        </p:txBody>
      </p:sp>
      <p:sp>
        <p:nvSpPr>
          <p:cNvPr id="27" name="TextBox 26">
            <a:hlinkClick r:id="" action="ppaction://noaction"/>
          </p:cNvPr>
          <p:cNvSpPr txBox="1"/>
          <p:nvPr/>
        </p:nvSpPr>
        <p:spPr>
          <a:xfrm>
            <a:off x="7848600" y="685800"/>
            <a:ext cx="1005840" cy="533400"/>
          </a:xfrm>
          <a:prstGeom prst="rect">
            <a:avLst/>
          </a:prstGeom>
          <a:noFill/>
        </p:spPr>
        <p:txBody>
          <a:bodyPr wrap="square" lIns="0" tIns="0" rIns="0" bIns="0" rtlCol="0">
            <a:noAutofit/>
          </a:bodyPr>
          <a:lstStyle/>
          <a:p>
            <a:pPr marL="0" lvl="1"/>
            <a:r>
              <a:rPr lang="en-US" sz="900" kern="1200" baseline="0" dirty="0">
                <a:latin typeface="Myriad Pro Light" panose="020B0403030403020204" pitchFamily="34" charset="0"/>
              </a:rPr>
              <a:t>Certification Options</a:t>
            </a:r>
            <a:endParaRPr lang="en-US" sz="900" kern="1200" dirty="0">
              <a:latin typeface="Myriad Pro Light" panose="020B0403030403020204" pitchFamily="34" charset="0"/>
            </a:endParaRPr>
          </a:p>
        </p:txBody>
      </p:sp>
      <p:sp>
        <p:nvSpPr>
          <p:cNvPr id="28" name="Rectangle 27">
            <a:hlinkClick r:id="rId9" action="ppaction://hlinksldjump"/>
          </p:cNvPr>
          <p:cNvSpPr/>
          <p:nvPr/>
        </p:nvSpPr>
        <p:spPr>
          <a:xfrm>
            <a:off x="7763880" y="632460"/>
            <a:ext cx="1168998" cy="2286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lvl="1"/>
            <a:r>
              <a:rPr lang="en-US" sz="900" dirty="0">
                <a:solidFill>
                  <a:schemeClr val="tx1"/>
                </a:solidFill>
                <a:latin typeface="Myriad Pro Light" panose="020B0403030403020204" pitchFamily="34" charset="0"/>
              </a:rPr>
              <a:t>Certification </a:t>
            </a:r>
          </a:p>
          <a:p>
            <a:endParaRPr lang="en-US" sz="900" dirty="0">
              <a:solidFill>
                <a:schemeClr val="tx1"/>
              </a:solidFill>
              <a:latin typeface="Myriad Pro Light" panose="020B0403030403020204" pitchFamily="34" charset="0"/>
            </a:endParaRPr>
          </a:p>
        </p:txBody>
      </p:sp>
      <p:sp>
        <p:nvSpPr>
          <p:cNvPr id="18" name="Rectangle 17">
            <a:hlinkClick r:id="rId10"/>
          </p:cNvPr>
          <p:cNvSpPr/>
          <p:nvPr/>
        </p:nvSpPr>
        <p:spPr>
          <a:xfrm>
            <a:off x="990600" y="3367444"/>
            <a:ext cx="7086600" cy="3048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solidFill>
                  <a:schemeClr val="tx1"/>
                </a:solidFill>
                <a:latin typeface="Corbel" panose="020B0503020204020204" pitchFamily="34" charset="0"/>
                <a:cs typeface="Arial" panose="020B0604020202020204" pitchFamily="34" charset="0"/>
              </a:rPr>
              <a:t>CSBS Day One: Bank Safety &amp; Soundness Examiner Training</a:t>
            </a:r>
          </a:p>
        </p:txBody>
      </p:sp>
      <p:sp>
        <p:nvSpPr>
          <p:cNvPr id="25" name="Rectangle 24">
            <a:hlinkClick r:id="rId11"/>
          </p:cNvPr>
          <p:cNvSpPr/>
          <p:nvPr/>
        </p:nvSpPr>
        <p:spPr>
          <a:xfrm>
            <a:off x="2057400" y="4281844"/>
            <a:ext cx="4876800" cy="3048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solidFill>
                  <a:schemeClr val="tx1"/>
                </a:solidFill>
                <a:latin typeface="Corbel" panose="020B0503020204020204" pitchFamily="34" charset="0"/>
                <a:cs typeface="Arial" panose="020B0604020202020204" pitchFamily="34" charset="0"/>
              </a:rPr>
              <a:t>FDIC’s Introduction to Examinations</a:t>
            </a:r>
          </a:p>
        </p:txBody>
      </p:sp>
      <p:sp>
        <p:nvSpPr>
          <p:cNvPr id="29" name="TextBox 28"/>
          <p:cNvSpPr txBox="1"/>
          <p:nvPr/>
        </p:nvSpPr>
        <p:spPr>
          <a:xfrm>
            <a:off x="4191000" y="3748444"/>
            <a:ext cx="609600" cy="400110"/>
          </a:xfrm>
          <a:prstGeom prst="rect">
            <a:avLst/>
          </a:prstGeom>
          <a:noFill/>
        </p:spPr>
        <p:txBody>
          <a:bodyPr wrap="square" rtlCol="0">
            <a:spAutoFit/>
          </a:bodyPr>
          <a:lstStyle/>
          <a:p>
            <a:r>
              <a:rPr lang="en-US" sz="2000" dirty="0">
                <a:latin typeface="Corbel" panose="020B0503020204020204" pitchFamily="34" charset="0"/>
                <a:cs typeface="Arial" panose="020B0604020202020204" pitchFamily="34" charset="0"/>
              </a:rPr>
              <a:t>OR</a:t>
            </a:r>
          </a:p>
        </p:txBody>
      </p:sp>
      <p:sp>
        <p:nvSpPr>
          <p:cNvPr id="30" name="Rectangle 29">
            <a:hlinkClick r:id="rId8" action="ppaction://hlinksldjump"/>
          </p:cNvPr>
          <p:cNvSpPr/>
          <p:nvPr/>
        </p:nvSpPr>
        <p:spPr>
          <a:xfrm>
            <a:off x="169443" y="596265"/>
            <a:ext cx="1070610" cy="28575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900" dirty="0">
                <a:solidFill>
                  <a:schemeClr val="tx1"/>
                </a:solidFill>
                <a:latin typeface="Myriad Pro Light" panose="020B0403030403020204" pitchFamily="34" charset="0"/>
              </a:rPr>
              <a:t>Your level of experience</a:t>
            </a:r>
          </a:p>
        </p:txBody>
      </p:sp>
      <p:sp>
        <p:nvSpPr>
          <p:cNvPr id="31" name="TextBox 30">
            <a:hlinkClick r:id="rId3" action="ppaction://hlinksldjump"/>
          </p:cNvPr>
          <p:cNvSpPr txBox="1"/>
          <p:nvPr/>
        </p:nvSpPr>
        <p:spPr>
          <a:xfrm>
            <a:off x="4594410" y="601978"/>
            <a:ext cx="1005840" cy="533400"/>
          </a:xfrm>
          <a:prstGeom prst="rect">
            <a:avLst/>
          </a:prstGeom>
          <a:solidFill>
            <a:schemeClr val="bg1"/>
          </a:solidFill>
        </p:spPr>
        <p:txBody>
          <a:bodyPr wrap="square" lIns="0" tIns="0" rIns="0" bIns="0" rtlCol="0">
            <a:noAutofit/>
          </a:bodyPr>
          <a:lstStyle/>
          <a:p>
            <a:pPr marL="0" marR="0" lvl="0" indent="-274320" algn="l" defTabSz="914400" rtl="0" eaLnBrk="1" fontAlgn="auto" latinLnBrk="0" hangingPunct="1">
              <a:lnSpc>
                <a:spcPct val="100000"/>
              </a:lnSpc>
              <a:spcBef>
                <a:spcPts val="0"/>
              </a:spcBef>
              <a:spcAft>
                <a:spcPts val="0"/>
              </a:spcAft>
              <a:buClrTx/>
              <a:buSzTx/>
              <a:buFontTx/>
              <a:buNone/>
              <a:tabLst/>
              <a:defRPr/>
            </a:pPr>
            <a:r>
              <a:rPr lang="en-US" sz="900" kern="1200" baseline="0" dirty="0">
                <a:solidFill>
                  <a:schemeClr val="tx1"/>
                </a:solidFill>
                <a:latin typeface="Myriad Pro Light" panose="020B0403030403020204" pitchFamily="34" charset="0"/>
              </a:rPr>
              <a:t>CE/Other Training Options</a:t>
            </a:r>
            <a:endParaRPr lang="en-US" sz="900" kern="1200" dirty="0">
              <a:solidFill>
                <a:schemeClr val="tx1"/>
              </a:solidFill>
              <a:latin typeface="Myriad Pro Light" panose="020B0403030403020204" pitchFamily="34" charset="0"/>
            </a:endParaRPr>
          </a:p>
        </p:txBody>
      </p:sp>
      <p:pic>
        <p:nvPicPr>
          <p:cNvPr id="1026" name="Picture 2" descr="https://www.csbs.org/development/efsbs/PublishingImages/Day-One-Examiner-Training.jpg">
            <a:hlinkClick r:id="rId10"/>
          </p:cNvPr>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3649980" y="1676400"/>
            <a:ext cx="1607820" cy="1342530"/>
          </a:xfrm>
          <a:prstGeom prst="rect">
            <a:avLst/>
          </a:prstGeom>
          <a:noFill/>
          <a:extLst>
            <a:ext uri="{909E8E84-426E-40DD-AFC4-6F175D3DCCD1}">
              <a14:hiddenFill xmlns:a14="http://schemas.microsoft.com/office/drawing/2010/main">
                <a:solidFill>
                  <a:srgbClr val="FFFFFF"/>
                </a:solidFill>
              </a14:hiddenFill>
            </a:ext>
          </a:extLst>
        </p:spPr>
      </p:pic>
      <p:sp>
        <p:nvSpPr>
          <p:cNvPr id="14" name="TextBox 13">
            <a:hlinkClick r:id="rId13"/>
          </p:cNvPr>
          <p:cNvSpPr txBox="1"/>
          <p:nvPr/>
        </p:nvSpPr>
        <p:spPr>
          <a:xfrm>
            <a:off x="2743200" y="5314890"/>
            <a:ext cx="3657600" cy="400110"/>
          </a:xfrm>
          <a:prstGeom prst="rect">
            <a:avLst/>
          </a:prstGeom>
          <a:noFill/>
        </p:spPr>
        <p:txBody>
          <a:bodyPr wrap="square" rtlCol="0">
            <a:spAutoFit/>
          </a:bodyPr>
          <a:lstStyle/>
          <a:p>
            <a:r>
              <a:rPr lang="en-US" sz="2000" dirty="0">
                <a:latin typeface="Corbel" panose="020B0503020204020204" pitchFamily="34" charset="0"/>
                <a:cs typeface="Arial" panose="020B0604020202020204" pitchFamily="34" charset="0"/>
              </a:rPr>
              <a:t>FRB Bank Operations Simulation</a:t>
            </a:r>
          </a:p>
        </p:txBody>
      </p:sp>
      <p:sp>
        <p:nvSpPr>
          <p:cNvPr id="32" name="TextBox 31"/>
          <p:cNvSpPr txBox="1"/>
          <p:nvPr/>
        </p:nvSpPr>
        <p:spPr>
          <a:xfrm>
            <a:off x="4191000" y="4781490"/>
            <a:ext cx="609600" cy="400110"/>
          </a:xfrm>
          <a:prstGeom prst="rect">
            <a:avLst/>
          </a:prstGeom>
          <a:noFill/>
        </p:spPr>
        <p:txBody>
          <a:bodyPr wrap="square" rtlCol="0">
            <a:spAutoFit/>
          </a:bodyPr>
          <a:lstStyle/>
          <a:p>
            <a:r>
              <a:rPr lang="en-US" sz="2000" dirty="0">
                <a:latin typeface="Corbel" panose="020B0503020204020204" pitchFamily="34" charset="0"/>
                <a:cs typeface="Arial" panose="020B0604020202020204" pitchFamily="34" charset="0"/>
              </a:rPr>
              <a:t>OR</a:t>
            </a:r>
          </a:p>
        </p:txBody>
      </p:sp>
      <p:sp>
        <p:nvSpPr>
          <p:cNvPr id="33" name="TextBox 32"/>
          <p:cNvSpPr txBox="1"/>
          <p:nvPr/>
        </p:nvSpPr>
        <p:spPr>
          <a:xfrm>
            <a:off x="120126" y="118646"/>
            <a:ext cx="7717716" cy="33855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1" dirty="0">
                <a:solidFill>
                  <a:srgbClr val="1C2674"/>
                </a:solidFill>
                <a:latin typeface="Corbel" panose="020B0503020204020204" pitchFamily="34" charset="0"/>
                <a:cs typeface="Arial" panose="020B0604020202020204" pitchFamily="34" charset="0"/>
              </a:rPr>
              <a:t>0.0: State Professional Trainee, Examiner</a:t>
            </a:r>
            <a:r>
              <a:rPr lang="en-US" sz="1600" b="1" baseline="0" dirty="0">
                <a:solidFill>
                  <a:srgbClr val="1C2674"/>
                </a:solidFill>
                <a:latin typeface="Corbel" panose="020B0503020204020204" pitchFamily="34" charset="0"/>
                <a:cs typeface="Arial" panose="020B0604020202020204" pitchFamily="34" charset="0"/>
              </a:rPr>
              <a:t> Trainee</a:t>
            </a:r>
            <a:endParaRPr lang="en-US" sz="1600" b="1" dirty="0">
              <a:solidFill>
                <a:srgbClr val="1C2674"/>
              </a:solidFill>
              <a:latin typeface="Corbel" panose="020B0503020204020204" pitchFamily="34" charset="0"/>
              <a:cs typeface="Arial" panose="020B0604020202020204" pitchFamily="34" charset="0"/>
            </a:endParaRPr>
          </a:p>
        </p:txBody>
      </p:sp>
    </p:spTree>
    <p:extLst>
      <p:ext uri="{BB962C8B-B14F-4D97-AF65-F5344CB8AC3E}">
        <p14:creationId xmlns:p14="http://schemas.microsoft.com/office/powerpoint/2010/main" val="1925859862"/>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533400"/>
            <a:ext cx="1005840" cy="45719"/>
          </a:xfrm>
          <a:prstGeom prst="rect">
            <a:avLst/>
          </a:prstGeom>
          <a:solidFill>
            <a:srgbClr val="FF33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Myriad Pro Light" panose="020B0403030403020204" pitchFamily="34" charset="0"/>
            </a:endParaRPr>
          </a:p>
        </p:txBody>
      </p:sp>
      <p:sp>
        <p:nvSpPr>
          <p:cNvPr id="3" name="Rectangle 2"/>
          <p:cNvSpPr/>
          <p:nvPr/>
        </p:nvSpPr>
        <p:spPr>
          <a:xfrm>
            <a:off x="1316916" y="533400"/>
            <a:ext cx="1005840" cy="45719"/>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Myriad Pro Light" panose="020B0403030403020204" pitchFamily="34" charset="0"/>
            </a:endParaRPr>
          </a:p>
        </p:txBody>
      </p:sp>
      <p:sp>
        <p:nvSpPr>
          <p:cNvPr id="4" name="Rectangle 3"/>
          <p:cNvSpPr/>
          <p:nvPr/>
        </p:nvSpPr>
        <p:spPr>
          <a:xfrm>
            <a:off x="2407020" y="533400"/>
            <a:ext cx="1005840" cy="45719"/>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Myriad Pro Light" panose="020B0403030403020204" pitchFamily="34" charset="0"/>
            </a:endParaRPr>
          </a:p>
        </p:txBody>
      </p:sp>
      <p:sp>
        <p:nvSpPr>
          <p:cNvPr id="5" name="Rectangle 4"/>
          <p:cNvSpPr/>
          <p:nvPr/>
        </p:nvSpPr>
        <p:spPr>
          <a:xfrm>
            <a:off x="3505200" y="533400"/>
            <a:ext cx="1005840" cy="45719"/>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Myriad Pro Light" panose="020B0403030403020204" pitchFamily="34" charset="0"/>
            </a:endParaRPr>
          </a:p>
        </p:txBody>
      </p:sp>
      <p:sp>
        <p:nvSpPr>
          <p:cNvPr id="6" name="Rectangle 5"/>
          <p:cNvSpPr/>
          <p:nvPr/>
        </p:nvSpPr>
        <p:spPr>
          <a:xfrm>
            <a:off x="4594410" y="533400"/>
            <a:ext cx="1005840" cy="45719"/>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Myriad Pro Light" panose="020B0403030403020204" pitchFamily="34" charset="0"/>
            </a:endParaRPr>
          </a:p>
        </p:txBody>
      </p:sp>
      <p:sp>
        <p:nvSpPr>
          <p:cNvPr id="7" name="Rectangle 6"/>
          <p:cNvSpPr/>
          <p:nvPr/>
        </p:nvSpPr>
        <p:spPr>
          <a:xfrm>
            <a:off x="6761178" y="533400"/>
            <a:ext cx="1005840" cy="45719"/>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Myriad Pro Light" panose="020B0403030403020204" pitchFamily="34" charset="0"/>
            </a:endParaRPr>
          </a:p>
        </p:txBody>
      </p:sp>
      <p:sp>
        <p:nvSpPr>
          <p:cNvPr id="8" name="Rectangle 7"/>
          <p:cNvSpPr/>
          <p:nvPr/>
        </p:nvSpPr>
        <p:spPr>
          <a:xfrm>
            <a:off x="7837842" y="533400"/>
            <a:ext cx="1005840" cy="45719"/>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Myriad Pro Light" panose="020B0403030403020204" pitchFamily="34" charset="0"/>
            </a:endParaRPr>
          </a:p>
        </p:txBody>
      </p:sp>
      <p:sp>
        <p:nvSpPr>
          <p:cNvPr id="9" name="Rectangle 8"/>
          <p:cNvSpPr/>
          <p:nvPr/>
        </p:nvSpPr>
        <p:spPr>
          <a:xfrm>
            <a:off x="5682726" y="533399"/>
            <a:ext cx="1005840" cy="45719"/>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andara" panose="020E0502030303020204" pitchFamily="34" charset="0"/>
            </a:endParaRPr>
          </a:p>
        </p:txBody>
      </p:sp>
      <p:sp>
        <p:nvSpPr>
          <p:cNvPr id="10" name="TextBox 9">
            <a:hlinkClick r:id="rId2" action="ppaction://hlinksldjump"/>
          </p:cNvPr>
          <p:cNvSpPr txBox="1"/>
          <p:nvPr/>
        </p:nvSpPr>
        <p:spPr>
          <a:xfrm>
            <a:off x="234213" y="609600"/>
            <a:ext cx="1005840" cy="533400"/>
          </a:xfrm>
          <a:prstGeom prst="rect">
            <a:avLst/>
          </a:prstGeom>
          <a:noFill/>
        </p:spPr>
        <p:txBody>
          <a:bodyPr wrap="square" lIns="0" tIns="0" rIns="0" bIns="0" rtlCol="0">
            <a:noAutofit/>
          </a:bodyPr>
          <a:lstStyle/>
          <a:p>
            <a:pPr indent="-274320"/>
            <a:r>
              <a:rPr lang="en-US" sz="900" b="1" dirty="0">
                <a:solidFill>
                  <a:srgbClr val="FF3300"/>
                </a:solidFill>
                <a:latin typeface="Myriad Pro Light" panose="020B0403030403020204" pitchFamily="34" charset="0"/>
              </a:rPr>
              <a:t>Your level of experience</a:t>
            </a:r>
          </a:p>
        </p:txBody>
      </p:sp>
      <p:sp>
        <p:nvSpPr>
          <p:cNvPr id="12" name="TextBox 11">
            <a:hlinkClick r:id="rId3" action="ppaction://hlinksldjump"/>
          </p:cNvPr>
          <p:cNvSpPr txBox="1"/>
          <p:nvPr/>
        </p:nvSpPr>
        <p:spPr>
          <a:xfrm>
            <a:off x="2419419" y="609600"/>
            <a:ext cx="1005840" cy="533400"/>
          </a:xfrm>
          <a:prstGeom prst="rect">
            <a:avLst/>
          </a:prstGeom>
          <a:noFill/>
        </p:spPr>
        <p:txBody>
          <a:bodyPr wrap="square" lIns="0" tIns="0" rIns="0" bIns="0" rtlCol="0">
            <a:noAutofit/>
          </a:bodyPr>
          <a:lstStyle/>
          <a:p>
            <a:r>
              <a:rPr lang="en-US" sz="900" kern="1200" baseline="0" dirty="0">
                <a:solidFill>
                  <a:srgbClr val="5F5F5F"/>
                </a:solidFill>
                <a:latin typeface="Myriad Pro Light" panose="020B0403030403020204" pitchFamily="34" charset="0"/>
              </a:rPr>
              <a:t>Sample Skills/Tasks required in Year 1</a:t>
            </a:r>
            <a:endParaRPr lang="en-US" sz="900" kern="1200" dirty="0">
              <a:solidFill>
                <a:srgbClr val="5F5F5F"/>
              </a:solidFill>
              <a:latin typeface="Myriad Pro Light" panose="020B0403030403020204" pitchFamily="34" charset="0"/>
            </a:endParaRPr>
          </a:p>
        </p:txBody>
      </p:sp>
      <p:sp>
        <p:nvSpPr>
          <p:cNvPr id="14" name="TextBox 13">
            <a:hlinkClick r:id="rId4" action="ppaction://hlinksldjump"/>
          </p:cNvPr>
          <p:cNvSpPr txBox="1"/>
          <p:nvPr/>
        </p:nvSpPr>
        <p:spPr>
          <a:xfrm>
            <a:off x="7848600" y="685800"/>
            <a:ext cx="1005840" cy="533400"/>
          </a:xfrm>
          <a:prstGeom prst="rect">
            <a:avLst/>
          </a:prstGeom>
          <a:noFill/>
        </p:spPr>
        <p:txBody>
          <a:bodyPr wrap="square" lIns="0" tIns="0" rIns="0" bIns="0" rtlCol="0">
            <a:noAutofit/>
          </a:bodyPr>
          <a:lstStyle/>
          <a:p>
            <a:pPr marL="0" lvl="1"/>
            <a:r>
              <a:rPr lang="en-US" sz="900" kern="1200" baseline="0" dirty="0">
                <a:solidFill>
                  <a:srgbClr val="5F5F5F"/>
                </a:solidFill>
                <a:latin typeface="Myriad Pro Light" panose="020B0403030403020204" pitchFamily="34" charset="0"/>
              </a:rPr>
              <a:t>Certification Options</a:t>
            </a:r>
            <a:endParaRPr lang="en-US" sz="900" kern="1200" dirty="0">
              <a:solidFill>
                <a:srgbClr val="5F5F5F"/>
              </a:solidFill>
              <a:latin typeface="Myriad Pro Light" panose="020B0403030403020204" pitchFamily="34" charset="0"/>
            </a:endParaRPr>
          </a:p>
        </p:txBody>
      </p:sp>
      <p:sp>
        <p:nvSpPr>
          <p:cNvPr id="15" name="TextBox 14">
            <a:hlinkClick r:id="rId3" action="ppaction://hlinksldjump"/>
          </p:cNvPr>
          <p:cNvSpPr txBox="1"/>
          <p:nvPr/>
        </p:nvSpPr>
        <p:spPr>
          <a:xfrm>
            <a:off x="4593516" y="609600"/>
            <a:ext cx="1005840" cy="533400"/>
          </a:xfrm>
          <a:prstGeom prst="rect">
            <a:avLst/>
          </a:prstGeom>
          <a:noFill/>
        </p:spPr>
        <p:txBody>
          <a:bodyPr wrap="square" lIns="0" tIns="0" rIns="0" bIns="0" rtlCol="0">
            <a:noAutofit/>
          </a:bodyPr>
          <a:lstStyle/>
          <a:p>
            <a:pPr marL="0" marR="0" lvl="0" indent="-274320" algn="l" defTabSz="914400" rtl="0" eaLnBrk="1" fontAlgn="auto" latinLnBrk="0" hangingPunct="1">
              <a:lnSpc>
                <a:spcPct val="100000"/>
              </a:lnSpc>
              <a:spcBef>
                <a:spcPts val="0"/>
              </a:spcBef>
              <a:spcAft>
                <a:spcPts val="0"/>
              </a:spcAft>
              <a:buClrTx/>
              <a:buSzTx/>
              <a:buFontTx/>
              <a:buNone/>
              <a:tabLst/>
              <a:defRPr/>
            </a:pPr>
            <a:r>
              <a:rPr lang="en-US" sz="900" kern="1200" baseline="0" dirty="0">
                <a:solidFill>
                  <a:srgbClr val="5F5F5F"/>
                </a:solidFill>
                <a:latin typeface="Myriad Pro Light" panose="020B0403030403020204" pitchFamily="34" charset="0"/>
              </a:rPr>
              <a:t>CE/Other Training Options</a:t>
            </a:r>
            <a:endParaRPr lang="en-US" sz="900" kern="1200" dirty="0">
              <a:solidFill>
                <a:srgbClr val="5F5F5F"/>
              </a:solidFill>
              <a:latin typeface="Myriad Pro Light" panose="020B0403030403020204" pitchFamily="34" charset="0"/>
            </a:endParaRPr>
          </a:p>
        </p:txBody>
      </p:sp>
      <p:sp>
        <p:nvSpPr>
          <p:cNvPr id="16" name="TextBox 15">
            <a:hlinkClick r:id="rId5" action="ppaction://hlinksldjump"/>
          </p:cNvPr>
          <p:cNvSpPr txBox="1"/>
          <p:nvPr/>
        </p:nvSpPr>
        <p:spPr>
          <a:xfrm>
            <a:off x="5681832" y="609600"/>
            <a:ext cx="1005840" cy="533400"/>
          </a:xfrm>
          <a:prstGeom prst="rect">
            <a:avLst/>
          </a:prstGeom>
          <a:noFill/>
        </p:spPr>
        <p:txBody>
          <a:bodyPr wrap="square" lIns="0" tIns="0" rIns="0" bIns="0" rtlCol="0">
            <a:noAutofit/>
          </a:bodyPr>
          <a:lstStyle/>
          <a:p>
            <a:pPr marL="0" marR="0" indent="-274320" algn="l" defTabSz="914400" rtl="0" eaLnBrk="1" fontAlgn="auto" latinLnBrk="0" hangingPunct="1">
              <a:lnSpc>
                <a:spcPct val="100000"/>
              </a:lnSpc>
              <a:spcBef>
                <a:spcPts val="0"/>
              </a:spcBef>
              <a:spcAft>
                <a:spcPts val="0"/>
              </a:spcAft>
              <a:buClrTx/>
              <a:buSzTx/>
              <a:buFontTx/>
              <a:buNone/>
              <a:tabLst/>
              <a:defRPr/>
            </a:pPr>
            <a:r>
              <a:rPr lang="en-US" sz="900" kern="1200" baseline="0" dirty="0">
                <a:solidFill>
                  <a:srgbClr val="5F5F5F"/>
                </a:solidFill>
                <a:latin typeface="Myriad Pro Light" panose="020B0403030403020204" pitchFamily="34" charset="0"/>
              </a:rPr>
              <a:t>Schedule Training (CSBS)</a:t>
            </a:r>
            <a:endParaRPr lang="en-US" sz="900" kern="1200" dirty="0">
              <a:solidFill>
                <a:srgbClr val="5F5F5F"/>
              </a:solidFill>
              <a:latin typeface="Myriad Pro Light" panose="020B0403030403020204" pitchFamily="34" charset="0"/>
            </a:endParaRPr>
          </a:p>
        </p:txBody>
      </p:sp>
      <p:sp>
        <p:nvSpPr>
          <p:cNvPr id="17" name="TextBox 16">
            <a:hlinkClick r:id="rId6" action="ppaction://hlinksldjump"/>
          </p:cNvPr>
          <p:cNvSpPr txBox="1"/>
          <p:nvPr/>
        </p:nvSpPr>
        <p:spPr>
          <a:xfrm>
            <a:off x="6771042" y="609600"/>
            <a:ext cx="1005840" cy="533400"/>
          </a:xfrm>
          <a:prstGeom prst="rect">
            <a:avLst/>
          </a:prstGeom>
          <a:noFill/>
        </p:spPr>
        <p:txBody>
          <a:bodyPr wrap="square" lIns="0" tIns="0" rIns="0" bIns="0" rtlCol="0">
            <a:noAutofit/>
          </a:bodyPr>
          <a:lstStyle/>
          <a:p>
            <a:pPr marL="0" marR="0" indent="-274320" algn="l" defTabSz="914400" rtl="0" eaLnBrk="1" fontAlgn="auto" latinLnBrk="0" hangingPunct="1">
              <a:lnSpc>
                <a:spcPct val="100000"/>
              </a:lnSpc>
              <a:spcBef>
                <a:spcPts val="0"/>
              </a:spcBef>
              <a:spcAft>
                <a:spcPts val="0"/>
              </a:spcAft>
              <a:buClrTx/>
              <a:buSzTx/>
              <a:buFontTx/>
              <a:buNone/>
              <a:tabLst/>
              <a:defRPr/>
            </a:pPr>
            <a:r>
              <a:rPr lang="en-US" sz="900" kern="1200" baseline="0" dirty="0">
                <a:solidFill>
                  <a:srgbClr val="5F5F5F"/>
                </a:solidFill>
                <a:latin typeface="Myriad Pro Light" panose="020B0403030403020204" pitchFamily="34" charset="0"/>
              </a:rPr>
              <a:t>Schedule Training (All Others)</a:t>
            </a:r>
            <a:endParaRPr lang="en-US" sz="900" kern="1200" dirty="0">
              <a:solidFill>
                <a:srgbClr val="5F5F5F"/>
              </a:solidFill>
              <a:latin typeface="Myriad Pro Light" panose="020B0403030403020204" pitchFamily="34" charset="0"/>
            </a:endParaRPr>
          </a:p>
        </p:txBody>
      </p:sp>
      <p:sp>
        <p:nvSpPr>
          <p:cNvPr id="18" name="Rectangle 17">
            <a:hlinkClick r:id="rId4" action="ppaction://hlinksldjump"/>
          </p:cNvPr>
          <p:cNvSpPr/>
          <p:nvPr/>
        </p:nvSpPr>
        <p:spPr>
          <a:xfrm>
            <a:off x="7763880" y="632460"/>
            <a:ext cx="1168998" cy="2286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lvl="1"/>
            <a:r>
              <a:rPr lang="en-US" sz="900" dirty="0">
                <a:solidFill>
                  <a:srgbClr val="5F5F5F"/>
                </a:solidFill>
                <a:latin typeface="Myriad Pro Light" panose="020B0403030403020204" pitchFamily="34" charset="0"/>
              </a:rPr>
              <a:t>Certification</a:t>
            </a:r>
          </a:p>
          <a:p>
            <a:endParaRPr lang="en-US" sz="900" dirty="0">
              <a:solidFill>
                <a:srgbClr val="5F5F5F"/>
              </a:solidFill>
              <a:latin typeface="Myriad Pro Light" panose="020B0403030403020204" pitchFamily="34" charset="0"/>
            </a:endParaRPr>
          </a:p>
        </p:txBody>
      </p:sp>
      <p:sp>
        <p:nvSpPr>
          <p:cNvPr id="19" name="Rectangle 18">
            <a:hlinkClick r:id="rId6" action="ppaction://hlinksldjump"/>
          </p:cNvPr>
          <p:cNvSpPr/>
          <p:nvPr/>
        </p:nvSpPr>
        <p:spPr>
          <a:xfrm>
            <a:off x="6692598" y="590550"/>
            <a:ext cx="1076664" cy="2971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900" dirty="0">
                <a:solidFill>
                  <a:srgbClr val="5F5F5F"/>
                </a:solidFill>
                <a:latin typeface="Myriad Pro Light" panose="020B0403030403020204" pitchFamily="34" charset="0"/>
              </a:rPr>
              <a:t>Schedule Training (All Others)</a:t>
            </a:r>
          </a:p>
        </p:txBody>
      </p:sp>
      <p:sp>
        <p:nvSpPr>
          <p:cNvPr id="20" name="Rectangle 19">
            <a:hlinkClick r:id="rId5" action="ppaction://hlinksldjump"/>
          </p:cNvPr>
          <p:cNvSpPr/>
          <p:nvPr/>
        </p:nvSpPr>
        <p:spPr>
          <a:xfrm>
            <a:off x="5596890" y="609600"/>
            <a:ext cx="1089210" cy="2667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900" dirty="0">
                <a:solidFill>
                  <a:srgbClr val="5F5F5F"/>
                </a:solidFill>
                <a:latin typeface="Myriad Pro Light" panose="020B0403030403020204" pitchFamily="34" charset="0"/>
              </a:rPr>
              <a:t>Schedule CSBS Training</a:t>
            </a:r>
          </a:p>
        </p:txBody>
      </p:sp>
      <p:sp>
        <p:nvSpPr>
          <p:cNvPr id="21" name="Rectangle 20">
            <a:hlinkClick r:id="rId3" action="ppaction://hlinksldjump"/>
          </p:cNvPr>
          <p:cNvSpPr/>
          <p:nvPr/>
        </p:nvSpPr>
        <p:spPr>
          <a:xfrm>
            <a:off x="4511040" y="609600"/>
            <a:ext cx="1089210" cy="2667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900" dirty="0">
                <a:solidFill>
                  <a:srgbClr val="5F5F5F"/>
                </a:solidFill>
                <a:latin typeface="Myriad Pro Light" panose="020B0403030403020204" pitchFamily="34" charset="0"/>
              </a:rPr>
              <a:t>CE/Other Training Options</a:t>
            </a:r>
          </a:p>
        </p:txBody>
      </p:sp>
      <p:sp>
        <p:nvSpPr>
          <p:cNvPr id="27" name="TextBox 26"/>
          <p:cNvSpPr txBox="1"/>
          <p:nvPr/>
        </p:nvSpPr>
        <p:spPr>
          <a:xfrm>
            <a:off x="457200" y="1219200"/>
            <a:ext cx="7772400" cy="1754326"/>
          </a:xfrm>
          <a:prstGeom prst="rect">
            <a:avLst/>
          </a:prstGeom>
          <a:noFill/>
        </p:spPr>
        <p:txBody>
          <a:bodyPr wrap="square" rtlCol="0">
            <a:spAutoFit/>
          </a:bodyPr>
          <a:lstStyle/>
          <a:p>
            <a:r>
              <a:rPr lang="en-US" b="1" i="1" dirty="0">
                <a:solidFill>
                  <a:srgbClr val="333333"/>
                </a:solidFill>
                <a:latin typeface="Corbel" panose="020B0503020204020204" pitchFamily="34" charset="0"/>
                <a:ea typeface="Open Sans Semibold" panose="020B0706030804020204" pitchFamily="34" charset="0"/>
                <a:cs typeface="Open Sans Semibold" panose="020B0706030804020204" pitchFamily="34" charset="0"/>
              </a:rPr>
              <a:t>If you…</a:t>
            </a:r>
          </a:p>
          <a:p>
            <a:pPr marL="742950" indent="-285750">
              <a:buFont typeface="Arial" panose="020B0604020202020204" pitchFamily="34" charset="0"/>
              <a:buChar char="•"/>
            </a:pPr>
            <a:r>
              <a:rPr lang="en-US" dirty="0">
                <a:solidFill>
                  <a:srgbClr val="333333"/>
                </a:solidFill>
                <a:latin typeface="Corbel" panose="020B0503020204020204" pitchFamily="34" charset="0"/>
                <a:ea typeface="Open Sans Semibold" panose="020B0706030804020204" pitchFamily="34" charset="0"/>
                <a:cs typeface="Open Sans Semibold" panose="020B0706030804020204" pitchFamily="34" charset="0"/>
              </a:rPr>
              <a:t>Have five+ years of service as a bank examiner and</a:t>
            </a:r>
          </a:p>
          <a:p>
            <a:pPr marL="742950" indent="-285750">
              <a:buFont typeface="Arial" panose="020B0604020202020204" pitchFamily="34" charset="0"/>
              <a:buChar char="•"/>
            </a:pPr>
            <a:r>
              <a:rPr lang="en-US" dirty="0">
                <a:solidFill>
                  <a:srgbClr val="333333"/>
                </a:solidFill>
                <a:latin typeface="Corbel" panose="020B0503020204020204" pitchFamily="34" charset="0"/>
                <a:ea typeface="Open Sans Semibold" panose="020B0706030804020204" pitchFamily="34" charset="0"/>
                <a:cs typeface="Open Sans Semibold" panose="020B0706030804020204" pitchFamily="34" charset="0"/>
              </a:rPr>
              <a:t>Have supervisory and/or leadership responsibilities in your department (CEM) </a:t>
            </a:r>
            <a:r>
              <a:rPr lang="en-US" b="1" i="1" dirty="0">
                <a:solidFill>
                  <a:srgbClr val="333333"/>
                </a:solidFill>
                <a:latin typeface="Corbel" panose="020B0503020204020204" pitchFamily="34" charset="0"/>
                <a:ea typeface="Open Sans Semibold" panose="020B0706030804020204" pitchFamily="34" charset="0"/>
                <a:cs typeface="Open Sans Semibold" panose="020B0706030804020204" pitchFamily="34" charset="0"/>
              </a:rPr>
              <a:t>OR</a:t>
            </a:r>
          </a:p>
          <a:p>
            <a:pPr marL="742950" indent="-285750">
              <a:buFont typeface="Arial" panose="020B0604020202020204" pitchFamily="34" charset="0"/>
              <a:buChar char="•"/>
            </a:pPr>
            <a:r>
              <a:rPr lang="en-US" dirty="0">
                <a:solidFill>
                  <a:srgbClr val="333333"/>
                </a:solidFill>
                <a:latin typeface="Corbel" panose="020B0503020204020204" pitchFamily="34" charset="0"/>
                <a:ea typeface="Open Sans Semibold" panose="020B0706030804020204" pitchFamily="34" charset="0"/>
                <a:cs typeface="Open Sans Semibold" panose="020B0706030804020204" pitchFamily="34" charset="0"/>
              </a:rPr>
              <a:t>Are lead of a target examination or central point of contact for a large/complex financial institution (CSBE)</a:t>
            </a:r>
          </a:p>
        </p:txBody>
      </p:sp>
      <p:sp>
        <p:nvSpPr>
          <p:cNvPr id="28" name="TextBox 27"/>
          <p:cNvSpPr txBox="1"/>
          <p:nvPr/>
        </p:nvSpPr>
        <p:spPr>
          <a:xfrm>
            <a:off x="545502" y="2971800"/>
            <a:ext cx="7162800" cy="923330"/>
          </a:xfrm>
          <a:prstGeom prst="rect">
            <a:avLst/>
          </a:prstGeom>
          <a:noFill/>
        </p:spPr>
        <p:txBody>
          <a:bodyPr wrap="square" rtlCol="0">
            <a:spAutoFit/>
          </a:bodyPr>
          <a:lstStyle/>
          <a:p>
            <a:r>
              <a:rPr lang="en-US" b="1" i="1" dirty="0">
                <a:solidFill>
                  <a:srgbClr val="333333"/>
                </a:solidFill>
                <a:latin typeface="Corbel" panose="020B0503020204020204" pitchFamily="34" charset="0"/>
                <a:ea typeface="Open Sans Semibold" panose="020B0706030804020204" pitchFamily="34" charset="0"/>
                <a:cs typeface="Open Sans Semibold" panose="020B0706030804020204" pitchFamily="34" charset="0"/>
              </a:rPr>
              <a:t>And you would like to…</a:t>
            </a:r>
          </a:p>
          <a:p>
            <a:pPr marL="742950" indent="-285750">
              <a:buFont typeface="Arial" panose="020B0604020202020204" pitchFamily="34" charset="0"/>
              <a:buChar char="•"/>
            </a:pPr>
            <a:r>
              <a:rPr lang="en-US" dirty="0">
                <a:solidFill>
                  <a:srgbClr val="333333"/>
                </a:solidFill>
                <a:latin typeface="Corbel" panose="020B0503020204020204" pitchFamily="34" charset="0"/>
                <a:ea typeface="Open Sans Semibold" panose="020B0706030804020204" pitchFamily="34" charset="0"/>
                <a:cs typeface="Open Sans Semibold" panose="020B0706030804020204" pitchFamily="34" charset="0"/>
              </a:rPr>
              <a:t>Advance your knowledge in specialty examination areas</a:t>
            </a:r>
          </a:p>
          <a:p>
            <a:pPr marL="742950" indent="-285750">
              <a:buFont typeface="Arial" panose="020B0604020202020204" pitchFamily="34" charset="0"/>
              <a:buChar char="•"/>
            </a:pPr>
            <a:r>
              <a:rPr lang="en-US" dirty="0">
                <a:solidFill>
                  <a:srgbClr val="333333"/>
                </a:solidFill>
                <a:latin typeface="Corbel" panose="020B0503020204020204" pitchFamily="34" charset="0"/>
                <a:ea typeface="Open Sans Semibold" panose="020B0706030804020204" pitchFamily="34" charset="0"/>
                <a:cs typeface="Open Sans Semibold" panose="020B0706030804020204" pitchFamily="34" charset="0"/>
              </a:rPr>
              <a:t>Enhance your professional standing in the regulatory ranks</a:t>
            </a:r>
          </a:p>
        </p:txBody>
      </p:sp>
      <p:sp>
        <p:nvSpPr>
          <p:cNvPr id="29" name="TextBox 28"/>
          <p:cNvSpPr txBox="1"/>
          <p:nvPr/>
        </p:nvSpPr>
        <p:spPr>
          <a:xfrm>
            <a:off x="533400" y="3895130"/>
            <a:ext cx="7848600" cy="1477328"/>
          </a:xfrm>
          <a:prstGeom prst="rect">
            <a:avLst/>
          </a:prstGeom>
          <a:noFill/>
        </p:spPr>
        <p:txBody>
          <a:bodyPr wrap="square" rtlCol="0">
            <a:spAutoFit/>
          </a:bodyPr>
          <a:lstStyle/>
          <a:p>
            <a:r>
              <a:rPr lang="en-US" b="1" i="1" dirty="0">
                <a:solidFill>
                  <a:srgbClr val="333333"/>
                </a:solidFill>
                <a:latin typeface="Corbel" panose="020B0503020204020204" pitchFamily="34" charset="0"/>
                <a:ea typeface="Open Sans Semibold" panose="020B0706030804020204" pitchFamily="34" charset="0"/>
                <a:cs typeface="Open Sans Semibold" panose="020B0706030804020204" pitchFamily="34" charset="0"/>
              </a:rPr>
              <a:t>And your goal is…</a:t>
            </a:r>
          </a:p>
          <a:p>
            <a:pPr marL="742950" indent="-285750">
              <a:buFont typeface="Arial" panose="020B0604020202020204" pitchFamily="34" charset="0"/>
              <a:buChar char="•"/>
            </a:pPr>
            <a:r>
              <a:rPr lang="en-US" dirty="0">
                <a:solidFill>
                  <a:srgbClr val="333333"/>
                </a:solidFill>
                <a:latin typeface="Corbel" panose="020B0503020204020204" pitchFamily="34" charset="0"/>
                <a:ea typeface="Open Sans Semibold" panose="020B0706030804020204" pitchFamily="34" charset="0"/>
                <a:cs typeface="Open Sans Semibold" panose="020B0706030804020204" pitchFamily="34" charset="0"/>
              </a:rPr>
              <a:t>Promotion to the next level within your agency</a:t>
            </a:r>
          </a:p>
          <a:p>
            <a:pPr marL="742950" indent="-285750">
              <a:buFont typeface="Arial" panose="020B0604020202020204" pitchFamily="34" charset="0"/>
              <a:buChar char="•"/>
            </a:pPr>
            <a:r>
              <a:rPr lang="en-US" dirty="0">
                <a:solidFill>
                  <a:srgbClr val="333333"/>
                </a:solidFill>
                <a:latin typeface="Corbel" panose="020B0503020204020204" pitchFamily="34" charset="0"/>
                <a:ea typeface="Open Sans Semibold" panose="020B0706030804020204" pitchFamily="34" charset="0"/>
                <a:cs typeface="Open Sans Semibold" panose="020B0706030804020204" pitchFamily="34" charset="0"/>
              </a:rPr>
              <a:t>Professional development</a:t>
            </a:r>
          </a:p>
          <a:p>
            <a:pPr marL="742950" indent="-285750">
              <a:buFont typeface="Arial" panose="020B0604020202020204" pitchFamily="34" charset="0"/>
              <a:buChar char="•"/>
            </a:pPr>
            <a:r>
              <a:rPr lang="en-US" dirty="0">
                <a:solidFill>
                  <a:srgbClr val="333333"/>
                </a:solidFill>
                <a:latin typeface="Corbel" panose="020B0503020204020204" pitchFamily="34" charset="0"/>
                <a:ea typeface="Open Sans Semibold" panose="020B0706030804020204" pitchFamily="34" charset="0"/>
                <a:cs typeface="Open Sans Semibold" panose="020B0706030804020204" pitchFamily="34" charset="0"/>
              </a:rPr>
              <a:t>Certification or upgrade to your existing certification; apply for a specialty certification</a:t>
            </a:r>
          </a:p>
        </p:txBody>
      </p:sp>
      <p:sp>
        <p:nvSpPr>
          <p:cNvPr id="32" name="TextBox 31"/>
          <p:cNvSpPr txBox="1"/>
          <p:nvPr/>
        </p:nvSpPr>
        <p:spPr>
          <a:xfrm>
            <a:off x="2819400" y="5486400"/>
            <a:ext cx="5744580" cy="1015663"/>
          </a:xfrm>
          <a:prstGeom prst="rect">
            <a:avLst/>
          </a:prstGeom>
          <a:noFill/>
        </p:spPr>
        <p:txBody>
          <a:bodyPr wrap="square" rtlCol="0">
            <a:spAutoFit/>
          </a:bodyPr>
          <a:lstStyle/>
          <a:p>
            <a:r>
              <a:rPr lang="en-US" sz="2000" dirty="0">
                <a:solidFill>
                  <a:srgbClr val="333333"/>
                </a:solidFill>
                <a:latin typeface="Corbel" panose="020B0503020204020204" pitchFamily="34" charset="0"/>
                <a:ea typeface="Open Sans Semibold" panose="020B0706030804020204" pitchFamily="34" charset="0"/>
                <a:cs typeface="Open Sans Semibold" panose="020B0706030804020204" pitchFamily="34" charset="0"/>
              </a:rPr>
              <a:t>…you are at the right level. Click the navigation tabs above to discover the steps you need to take to reach your training and development goals.</a:t>
            </a:r>
          </a:p>
        </p:txBody>
      </p:sp>
      <p:sp>
        <p:nvSpPr>
          <p:cNvPr id="31" name="Rectangle 30"/>
          <p:cNvSpPr/>
          <p:nvPr/>
        </p:nvSpPr>
        <p:spPr>
          <a:xfrm>
            <a:off x="1234439" y="598170"/>
            <a:ext cx="1280161" cy="41587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900" b="0" dirty="0">
                <a:solidFill>
                  <a:srgbClr val="5F5F5F"/>
                </a:solidFill>
                <a:latin typeface="Myriad Pro Light" panose="020B0403030403020204" pitchFamily="34" charset="0"/>
              </a:rPr>
              <a:t>Your level of proficiency:</a:t>
            </a:r>
          </a:p>
          <a:p>
            <a:r>
              <a:rPr lang="en-US" sz="900" b="0" dirty="0">
                <a:solidFill>
                  <a:srgbClr val="5F5F5F"/>
                </a:solidFill>
                <a:latin typeface="Myriad Pro Light" panose="020B0403030403020204" pitchFamily="34" charset="0"/>
              </a:rPr>
              <a:t>CSBE </a:t>
            </a:r>
            <a:r>
              <a:rPr lang="en-US" sz="900" b="0" dirty="0">
                <a:solidFill>
                  <a:srgbClr val="5F5F5F"/>
                </a:solidFill>
                <a:latin typeface="Myriad Pro Light" panose="020B0403030403020204" pitchFamily="34" charset="0"/>
                <a:sym typeface="Symbol" panose="05050102010706020507" pitchFamily="18" charset="2"/>
              </a:rPr>
              <a:t></a:t>
            </a:r>
            <a:r>
              <a:rPr lang="en-US" sz="900" b="0" dirty="0">
                <a:solidFill>
                  <a:srgbClr val="5F5F5F"/>
                </a:solidFill>
                <a:latin typeface="Myriad Pro Light" panose="020B0403030403020204" pitchFamily="34" charset="0"/>
              </a:rPr>
              <a:t> CEM (click one)</a:t>
            </a:r>
          </a:p>
        </p:txBody>
      </p:sp>
      <p:sp>
        <p:nvSpPr>
          <p:cNvPr id="13" name="Rectangle 12">
            <a:hlinkClick r:id="rId7" action="ppaction://hlinksldjump"/>
          </p:cNvPr>
          <p:cNvSpPr/>
          <p:nvPr/>
        </p:nvSpPr>
        <p:spPr>
          <a:xfrm>
            <a:off x="1316916" y="861060"/>
            <a:ext cx="283284" cy="15298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a:hlinkClick r:id="rId8" action="ppaction://hlinksldjump"/>
          </p:cNvPr>
          <p:cNvSpPr/>
          <p:nvPr/>
        </p:nvSpPr>
        <p:spPr>
          <a:xfrm>
            <a:off x="1676400" y="861060"/>
            <a:ext cx="228600" cy="15298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TextBox 32">
            <a:hlinkClick r:id="rId9" action="ppaction://hlinksldjump"/>
          </p:cNvPr>
          <p:cNvSpPr txBox="1"/>
          <p:nvPr/>
        </p:nvSpPr>
        <p:spPr>
          <a:xfrm>
            <a:off x="3522780" y="609600"/>
            <a:ext cx="1005840" cy="533400"/>
          </a:xfrm>
          <a:prstGeom prst="rect">
            <a:avLst/>
          </a:prstGeom>
          <a:noFill/>
        </p:spPr>
        <p:txBody>
          <a:bodyPr wrap="square" lIns="0" tIns="0" rIns="0" bIns="0" rtlCol="0">
            <a:noAutofit/>
          </a:bodyPr>
          <a:lstStyle/>
          <a:p>
            <a:pPr marL="0" marR="0" indent="-274320" algn="l" defTabSz="914400" rtl="0" eaLnBrk="1" fontAlgn="auto" latinLnBrk="0" hangingPunct="1">
              <a:lnSpc>
                <a:spcPct val="100000"/>
              </a:lnSpc>
              <a:spcBef>
                <a:spcPts val="0"/>
              </a:spcBef>
              <a:spcAft>
                <a:spcPts val="0"/>
              </a:spcAft>
              <a:buClrTx/>
              <a:buSzTx/>
              <a:buFontTx/>
              <a:buNone/>
              <a:tabLst/>
              <a:defRPr/>
            </a:pPr>
            <a:r>
              <a:rPr lang="en-US" sz="900" kern="1200" baseline="0" dirty="0">
                <a:solidFill>
                  <a:srgbClr val="5F5F5F"/>
                </a:solidFill>
                <a:latin typeface="Myriad Pro Light" panose="020B0403030403020204" pitchFamily="34" charset="0"/>
              </a:rPr>
              <a:t>Skill gap training</a:t>
            </a:r>
            <a:endParaRPr lang="en-US" sz="900" kern="1200" dirty="0">
              <a:solidFill>
                <a:srgbClr val="5F5F5F"/>
              </a:solidFill>
              <a:latin typeface="Myriad Pro Light" panose="020B0403030403020204" pitchFamily="34" charset="0"/>
            </a:endParaRPr>
          </a:p>
        </p:txBody>
      </p:sp>
      <p:sp>
        <p:nvSpPr>
          <p:cNvPr id="30" name="TextBox 29"/>
          <p:cNvSpPr txBox="1"/>
          <p:nvPr/>
        </p:nvSpPr>
        <p:spPr>
          <a:xfrm>
            <a:off x="120126" y="83961"/>
            <a:ext cx="7717716" cy="323165"/>
          </a:xfrm>
          <a:prstGeom prst="rect">
            <a:avLst/>
          </a:prstGeom>
          <a:noFill/>
        </p:spPr>
        <p:txBody>
          <a:bodyPr wrap="square" rtlCol="0">
            <a:spAutoFit/>
          </a:bodyPr>
          <a:lstStyle/>
          <a:p>
            <a:r>
              <a:rPr lang="en-US" sz="1500" b="1" dirty="0">
                <a:solidFill>
                  <a:srgbClr val="1C2674"/>
                </a:solidFill>
                <a:latin typeface="Corbel" panose="020B0503020204020204" pitchFamily="34" charset="0"/>
                <a:cs typeface="Arial" panose="020B0604020202020204" pitchFamily="34" charset="0"/>
              </a:rPr>
              <a:t>4.0:</a:t>
            </a:r>
            <a:r>
              <a:rPr lang="en-US" sz="1500" b="1" baseline="0" dirty="0">
                <a:solidFill>
                  <a:srgbClr val="1C2674"/>
                </a:solidFill>
                <a:latin typeface="Corbel" panose="020B0503020204020204" pitchFamily="34" charset="0"/>
                <a:cs typeface="Arial" panose="020B0604020202020204" pitchFamily="34" charset="0"/>
              </a:rPr>
              <a:t> Bank Examiner Manager, Bank Examinations Supervisor, Examiner IV</a:t>
            </a:r>
            <a:endParaRPr lang="en-US" sz="1500" b="1" dirty="0">
              <a:solidFill>
                <a:srgbClr val="1C2674"/>
              </a:solidFill>
              <a:latin typeface="Corbel" panose="020B0503020204020204" pitchFamily="34" charset="0"/>
              <a:cs typeface="Arial" panose="020B0604020202020204" pitchFamily="34" charset="0"/>
            </a:endParaRPr>
          </a:p>
        </p:txBody>
      </p:sp>
      <p:sp>
        <p:nvSpPr>
          <p:cNvPr id="24" name="Rectangle 23">
            <a:hlinkClick r:id="rId10" action="ppaction://hlinksldjump"/>
          </p:cNvPr>
          <p:cNvSpPr/>
          <p:nvPr/>
        </p:nvSpPr>
        <p:spPr>
          <a:xfrm>
            <a:off x="2332656" y="590549"/>
            <a:ext cx="1080204" cy="30861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900" dirty="0">
                <a:solidFill>
                  <a:srgbClr val="5F5F5F"/>
                </a:solidFill>
                <a:latin typeface="Myriad Pro Light" panose="020B0403030403020204" pitchFamily="34" charset="0"/>
              </a:rPr>
              <a:t>Skills/Tasks </a:t>
            </a:r>
            <a:r>
              <a:rPr lang="en-US" sz="900" dirty="0" err="1">
                <a:solidFill>
                  <a:srgbClr val="5F5F5F"/>
                </a:solidFill>
                <a:latin typeface="Myriad Pro Light" panose="020B0403030403020204" pitchFamily="34" charset="0"/>
              </a:rPr>
              <a:t>req’d</a:t>
            </a:r>
            <a:r>
              <a:rPr lang="en-US" sz="900" dirty="0">
                <a:solidFill>
                  <a:srgbClr val="5F5F5F"/>
                </a:solidFill>
                <a:latin typeface="Myriad Pro Light" panose="020B0403030403020204" pitchFamily="34" charset="0"/>
              </a:rPr>
              <a:t> 5+ Years</a:t>
            </a:r>
          </a:p>
        </p:txBody>
      </p:sp>
    </p:spTree>
    <p:extLst>
      <p:ext uri="{BB962C8B-B14F-4D97-AF65-F5344CB8AC3E}">
        <p14:creationId xmlns:p14="http://schemas.microsoft.com/office/powerpoint/2010/main" val="369546868"/>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28600" y="533400"/>
            <a:ext cx="1005840" cy="45719"/>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Myriad Pro Light" panose="020B0403030403020204" pitchFamily="34" charset="0"/>
            </a:endParaRPr>
          </a:p>
        </p:txBody>
      </p:sp>
      <p:sp>
        <p:nvSpPr>
          <p:cNvPr id="5" name="Rectangle 4"/>
          <p:cNvSpPr/>
          <p:nvPr/>
        </p:nvSpPr>
        <p:spPr>
          <a:xfrm>
            <a:off x="1316916" y="533400"/>
            <a:ext cx="1005840" cy="45719"/>
          </a:xfrm>
          <a:prstGeom prst="rect">
            <a:avLst/>
          </a:prstGeom>
          <a:solidFill>
            <a:srgbClr val="FF33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Myriad Pro Light" panose="020B0403030403020204" pitchFamily="34" charset="0"/>
            </a:endParaRPr>
          </a:p>
        </p:txBody>
      </p:sp>
      <p:sp>
        <p:nvSpPr>
          <p:cNvPr id="6" name="Rectangle 5"/>
          <p:cNvSpPr/>
          <p:nvPr/>
        </p:nvSpPr>
        <p:spPr>
          <a:xfrm>
            <a:off x="2407020" y="533400"/>
            <a:ext cx="1005840" cy="45719"/>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Myriad Pro Light" panose="020B0403030403020204" pitchFamily="34" charset="0"/>
            </a:endParaRPr>
          </a:p>
        </p:txBody>
      </p:sp>
      <p:sp>
        <p:nvSpPr>
          <p:cNvPr id="7" name="Rectangle 6"/>
          <p:cNvSpPr/>
          <p:nvPr/>
        </p:nvSpPr>
        <p:spPr>
          <a:xfrm>
            <a:off x="3505200" y="533400"/>
            <a:ext cx="1005840" cy="45719"/>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Myriad Pro Light" panose="020B0403030403020204" pitchFamily="34" charset="0"/>
            </a:endParaRPr>
          </a:p>
        </p:txBody>
      </p:sp>
      <p:sp>
        <p:nvSpPr>
          <p:cNvPr id="8" name="Rectangle 7"/>
          <p:cNvSpPr/>
          <p:nvPr/>
        </p:nvSpPr>
        <p:spPr>
          <a:xfrm>
            <a:off x="4594410" y="533400"/>
            <a:ext cx="1005840" cy="45719"/>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Myriad Pro Light" panose="020B0403030403020204" pitchFamily="34" charset="0"/>
            </a:endParaRPr>
          </a:p>
        </p:txBody>
      </p:sp>
      <p:sp>
        <p:nvSpPr>
          <p:cNvPr id="9" name="Rectangle 8"/>
          <p:cNvSpPr/>
          <p:nvPr/>
        </p:nvSpPr>
        <p:spPr>
          <a:xfrm>
            <a:off x="6761178" y="533400"/>
            <a:ext cx="1005840" cy="45719"/>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Myriad Pro Light" panose="020B0403030403020204" pitchFamily="34" charset="0"/>
            </a:endParaRPr>
          </a:p>
        </p:txBody>
      </p:sp>
      <p:sp>
        <p:nvSpPr>
          <p:cNvPr id="10" name="Rectangle 9"/>
          <p:cNvSpPr/>
          <p:nvPr/>
        </p:nvSpPr>
        <p:spPr>
          <a:xfrm>
            <a:off x="7837842" y="533400"/>
            <a:ext cx="1005840" cy="45719"/>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Myriad Pro Light" panose="020B0403030403020204" pitchFamily="34" charset="0"/>
            </a:endParaRPr>
          </a:p>
        </p:txBody>
      </p:sp>
      <p:sp>
        <p:nvSpPr>
          <p:cNvPr id="11" name="Rectangle 10"/>
          <p:cNvSpPr/>
          <p:nvPr/>
        </p:nvSpPr>
        <p:spPr>
          <a:xfrm>
            <a:off x="5682726" y="533399"/>
            <a:ext cx="1005840" cy="45719"/>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Myriad Pro Light" panose="020B0403030403020204" pitchFamily="34" charset="0"/>
            </a:endParaRPr>
          </a:p>
        </p:txBody>
      </p:sp>
      <p:sp>
        <p:nvSpPr>
          <p:cNvPr id="12" name="TextBox 11"/>
          <p:cNvSpPr txBox="1"/>
          <p:nvPr/>
        </p:nvSpPr>
        <p:spPr>
          <a:xfrm>
            <a:off x="234213" y="609600"/>
            <a:ext cx="1005840" cy="533400"/>
          </a:xfrm>
          <a:prstGeom prst="rect">
            <a:avLst/>
          </a:prstGeom>
          <a:noFill/>
        </p:spPr>
        <p:txBody>
          <a:bodyPr wrap="square" lIns="0" tIns="0" rIns="0" bIns="0" rtlCol="0">
            <a:noAutofit/>
          </a:bodyPr>
          <a:lstStyle/>
          <a:p>
            <a:pPr indent="-274320"/>
            <a:r>
              <a:rPr lang="en-US" sz="900" dirty="0">
                <a:latin typeface="Myriad Pro Light" panose="020B0403030403020204" pitchFamily="34" charset="0"/>
              </a:rPr>
              <a:t>On-the-job experience   </a:t>
            </a:r>
          </a:p>
        </p:txBody>
      </p:sp>
      <p:sp>
        <p:nvSpPr>
          <p:cNvPr id="14" name="TextBox 13">
            <a:hlinkClick r:id="rId2" action="ppaction://hlinksldjump"/>
          </p:cNvPr>
          <p:cNvSpPr txBox="1"/>
          <p:nvPr/>
        </p:nvSpPr>
        <p:spPr>
          <a:xfrm>
            <a:off x="2419419" y="609600"/>
            <a:ext cx="1005840" cy="533400"/>
          </a:xfrm>
          <a:prstGeom prst="rect">
            <a:avLst/>
          </a:prstGeom>
          <a:noFill/>
        </p:spPr>
        <p:txBody>
          <a:bodyPr wrap="square" lIns="0" tIns="0" rIns="0" bIns="0" rtlCol="0">
            <a:noAutofit/>
          </a:bodyPr>
          <a:lstStyle/>
          <a:p>
            <a:r>
              <a:rPr lang="en-US" sz="900" kern="1200" baseline="0" dirty="0">
                <a:solidFill>
                  <a:srgbClr val="5F5F5F"/>
                </a:solidFill>
                <a:latin typeface="Myriad Pro Light" panose="020B0403030403020204" pitchFamily="34" charset="0"/>
              </a:rPr>
              <a:t>Sample Skills/Tasks required in Year 1</a:t>
            </a:r>
            <a:endParaRPr lang="en-US" sz="900" kern="1200" dirty="0">
              <a:solidFill>
                <a:srgbClr val="5F5F5F"/>
              </a:solidFill>
              <a:latin typeface="Myriad Pro Light" panose="020B0403030403020204" pitchFamily="34" charset="0"/>
            </a:endParaRPr>
          </a:p>
        </p:txBody>
      </p:sp>
      <p:sp>
        <p:nvSpPr>
          <p:cNvPr id="17" name="TextBox 16">
            <a:hlinkClick r:id="rId3" action="ppaction://hlinksldjump"/>
          </p:cNvPr>
          <p:cNvSpPr txBox="1"/>
          <p:nvPr/>
        </p:nvSpPr>
        <p:spPr>
          <a:xfrm>
            <a:off x="4593516" y="609600"/>
            <a:ext cx="1005840" cy="533400"/>
          </a:xfrm>
          <a:prstGeom prst="rect">
            <a:avLst/>
          </a:prstGeom>
          <a:noFill/>
        </p:spPr>
        <p:txBody>
          <a:bodyPr wrap="square" lIns="0" tIns="0" rIns="0" bIns="0" rtlCol="0">
            <a:noAutofit/>
          </a:bodyPr>
          <a:lstStyle/>
          <a:p>
            <a:pPr marL="0" marR="0" lvl="0" indent="-274320" algn="l" defTabSz="914400" rtl="0" eaLnBrk="1" fontAlgn="auto" latinLnBrk="0" hangingPunct="1">
              <a:lnSpc>
                <a:spcPct val="100000"/>
              </a:lnSpc>
              <a:spcBef>
                <a:spcPts val="0"/>
              </a:spcBef>
              <a:spcAft>
                <a:spcPts val="0"/>
              </a:spcAft>
              <a:buClrTx/>
              <a:buSzTx/>
              <a:buFontTx/>
              <a:buNone/>
              <a:tabLst/>
              <a:defRPr/>
            </a:pPr>
            <a:r>
              <a:rPr lang="en-US" sz="900" kern="1200" baseline="0" dirty="0">
                <a:solidFill>
                  <a:srgbClr val="5F5F5F"/>
                </a:solidFill>
                <a:latin typeface="Myriad Pro Light" panose="020B0403030403020204" pitchFamily="34" charset="0"/>
              </a:rPr>
              <a:t>CE/Other Training Options</a:t>
            </a:r>
            <a:endParaRPr lang="en-US" sz="900" kern="1200" dirty="0">
              <a:solidFill>
                <a:srgbClr val="5F5F5F"/>
              </a:solidFill>
              <a:latin typeface="Myriad Pro Light" panose="020B0403030403020204" pitchFamily="34" charset="0"/>
            </a:endParaRPr>
          </a:p>
        </p:txBody>
      </p:sp>
      <p:sp>
        <p:nvSpPr>
          <p:cNvPr id="18" name="TextBox 17">
            <a:hlinkClick r:id="rId4" action="ppaction://hlinksldjump"/>
          </p:cNvPr>
          <p:cNvSpPr txBox="1"/>
          <p:nvPr/>
        </p:nvSpPr>
        <p:spPr>
          <a:xfrm>
            <a:off x="5681832" y="609600"/>
            <a:ext cx="1005840" cy="533400"/>
          </a:xfrm>
          <a:prstGeom prst="rect">
            <a:avLst/>
          </a:prstGeom>
          <a:noFill/>
        </p:spPr>
        <p:txBody>
          <a:bodyPr wrap="square" lIns="0" tIns="0" rIns="0" bIns="0" rtlCol="0">
            <a:noAutofit/>
          </a:bodyPr>
          <a:lstStyle/>
          <a:p>
            <a:pPr marL="0" marR="0" indent="-274320" algn="l" defTabSz="914400" rtl="0" eaLnBrk="1" fontAlgn="auto" latinLnBrk="0" hangingPunct="1">
              <a:lnSpc>
                <a:spcPct val="100000"/>
              </a:lnSpc>
              <a:spcBef>
                <a:spcPts val="0"/>
              </a:spcBef>
              <a:spcAft>
                <a:spcPts val="0"/>
              </a:spcAft>
              <a:buClrTx/>
              <a:buSzTx/>
              <a:buFontTx/>
              <a:buNone/>
              <a:tabLst/>
              <a:defRPr/>
            </a:pPr>
            <a:r>
              <a:rPr lang="en-US" sz="900" kern="1200" baseline="0" dirty="0">
                <a:solidFill>
                  <a:srgbClr val="5F5F5F"/>
                </a:solidFill>
                <a:latin typeface="Myriad Pro Light" panose="020B0403030403020204" pitchFamily="34" charset="0"/>
              </a:rPr>
              <a:t>Schedule Training (CSBS)</a:t>
            </a:r>
            <a:endParaRPr lang="en-US" sz="900" kern="1200" dirty="0">
              <a:solidFill>
                <a:srgbClr val="5F5F5F"/>
              </a:solidFill>
              <a:latin typeface="Myriad Pro Light" panose="020B0403030403020204" pitchFamily="34" charset="0"/>
            </a:endParaRPr>
          </a:p>
        </p:txBody>
      </p:sp>
      <p:sp>
        <p:nvSpPr>
          <p:cNvPr id="19" name="TextBox 18">
            <a:hlinkClick r:id="rId5" action="ppaction://hlinksldjump"/>
          </p:cNvPr>
          <p:cNvSpPr txBox="1"/>
          <p:nvPr/>
        </p:nvSpPr>
        <p:spPr>
          <a:xfrm>
            <a:off x="6771042" y="609600"/>
            <a:ext cx="1005840" cy="533400"/>
          </a:xfrm>
          <a:prstGeom prst="rect">
            <a:avLst/>
          </a:prstGeom>
          <a:noFill/>
        </p:spPr>
        <p:txBody>
          <a:bodyPr wrap="square" lIns="0" tIns="0" rIns="0" bIns="0" rtlCol="0">
            <a:noAutofit/>
          </a:bodyPr>
          <a:lstStyle/>
          <a:p>
            <a:pPr marL="0" marR="0" indent="-274320" algn="l" defTabSz="914400" rtl="0" eaLnBrk="1" fontAlgn="auto" latinLnBrk="0" hangingPunct="1">
              <a:lnSpc>
                <a:spcPct val="100000"/>
              </a:lnSpc>
              <a:spcBef>
                <a:spcPts val="0"/>
              </a:spcBef>
              <a:spcAft>
                <a:spcPts val="0"/>
              </a:spcAft>
              <a:buClrTx/>
              <a:buSzTx/>
              <a:buFontTx/>
              <a:buNone/>
              <a:tabLst/>
              <a:defRPr/>
            </a:pPr>
            <a:r>
              <a:rPr lang="en-US" sz="900" kern="1200" baseline="0" dirty="0">
                <a:solidFill>
                  <a:srgbClr val="5F5F5F"/>
                </a:solidFill>
                <a:latin typeface="Myriad Pro Light" panose="020B0403030403020204" pitchFamily="34" charset="0"/>
              </a:rPr>
              <a:t>Schedule Training (All Others)</a:t>
            </a:r>
            <a:endParaRPr lang="en-US" sz="900" kern="1200" dirty="0">
              <a:solidFill>
                <a:srgbClr val="5F5F5F"/>
              </a:solidFill>
              <a:latin typeface="Myriad Pro Light" panose="020B0403030403020204" pitchFamily="34" charset="0"/>
            </a:endParaRPr>
          </a:p>
        </p:txBody>
      </p:sp>
      <p:sp>
        <p:nvSpPr>
          <p:cNvPr id="21" name="Rectangle 20">
            <a:hlinkClick r:id="rId5" action="ppaction://hlinksldjump"/>
          </p:cNvPr>
          <p:cNvSpPr/>
          <p:nvPr/>
        </p:nvSpPr>
        <p:spPr>
          <a:xfrm>
            <a:off x="6692598" y="590550"/>
            <a:ext cx="1076664" cy="2971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900" dirty="0">
                <a:solidFill>
                  <a:srgbClr val="5F5F5F"/>
                </a:solidFill>
                <a:latin typeface="Myriad Pro Light" panose="020B0403030403020204" pitchFamily="34" charset="0"/>
              </a:rPr>
              <a:t>Schedule Training (All Others)</a:t>
            </a:r>
          </a:p>
        </p:txBody>
      </p:sp>
      <p:sp>
        <p:nvSpPr>
          <p:cNvPr id="22" name="Rectangle 21">
            <a:hlinkClick r:id="rId4" action="ppaction://hlinksldjump"/>
          </p:cNvPr>
          <p:cNvSpPr/>
          <p:nvPr/>
        </p:nvSpPr>
        <p:spPr>
          <a:xfrm>
            <a:off x="5596890" y="609600"/>
            <a:ext cx="1089210" cy="2667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900" dirty="0">
                <a:solidFill>
                  <a:srgbClr val="5F5F5F"/>
                </a:solidFill>
                <a:latin typeface="Myriad Pro Light" panose="020B0403030403020204" pitchFamily="34" charset="0"/>
              </a:rPr>
              <a:t>Schedule CSBS Training</a:t>
            </a:r>
          </a:p>
        </p:txBody>
      </p:sp>
      <p:sp>
        <p:nvSpPr>
          <p:cNvPr id="23" name="Rectangle 22">
            <a:hlinkClick r:id="rId3" action="ppaction://hlinksldjump"/>
          </p:cNvPr>
          <p:cNvSpPr/>
          <p:nvPr/>
        </p:nvSpPr>
        <p:spPr>
          <a:xfrm>
            <a:off x="4511040" y="609600"/>
            <a:ext cx="1089210" cy="2667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900" dirty="0">
                <a:solidFill>
                  <a:srgbClr val="5F5F5F"/>
                </a:solidFill>
                <a:latin typeface="Myriad Pro Light" panose="020B0403030403020204" pitchFamily="34" charset="0"/>
              </a:rPr>
              <a:t>CE/Other Training Options</a:t>
            </a:r>
          </a:p>
        </p:txBody>
      </p:sp>
      <p:sp>
        <p:nvSpPr>
          <p:cNvPr id="25" name="Rectangle 24">
            <a:hlinkClick r:id="rId2" action="ppaction://hlinksldjump"/>
          </p:cNvPr>
          <p:cNvSpPr/>
          <p:nvPr/>
        </p:nvSpPr>
        <p:spPr>
          <a:xfrm>
            <a:off x="2332656" y="590549"/>
            <a:ext cx="1080204" cy="30861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900" dirty="0">
                <a:solidFill>
                  <a:srgbClr val="5F5F5F"/>
                </a:solidFill>
                <a:latin typeface="Myriad Pro Light" panose="020B0403030403020204" pitchFamily="34" charset="0"/>
              </a:rPr>
              <a:t>Skills/Tasks </a:t>
            </a:r>
            <a:r>
              <a:rPr lang="en-US" sz="900" dirty="0" err="1">
                <a:solidFill>
                  <a:srgbClr val="5F5F5F"/>
                </a:solidFill>
                <a:latin typeface="Myriad Pro Light" panose="020B0403030403020204" pitchFamily="34" charset="0"/>
              </a:rPr>
              <a:t>req’d</a:t>
            </a:r>
            <a:r>
              <a:rPr lang="en-US" sz="900" dirty="0">
                <a:solidFill>
                  <a:srgbClr val="5F5F5F"/>
                </a:solidFill>
                <a:latin typeface="Myriad Pro Light" panose="020B0403030403020204" pitchFamily="34" charset="0"/>
              </a:rPr>
              <a:t>  5+ Years</a:t>
            </a:r>
          </a:p>
        </p:txBody>
      </p:sp>
      <p:sp>
        <p:nvSpPr>
          <p:cNvPr id="26" name="Rectangle 25">
            <a:hlinkClick r:id="rId6" action="ppaction://hlinksldjump"/>
          </p:cNvPr>
          <p:cNvSpPr/>
          <p:nvPr/>
        </p:nvSpPr>
        <p:spPr>
          <a:xfrm>
            <a:off x="163830" y="598170"/>
            <a:ext cx="1070610" cy="28575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900" dirty="0">
                <a:solidFill>
                  <a:srgbClr val="5F5F5F"/>
                </a:solidFill>
                <a:latin typeface="Myriad Pro Light" panose="020B0403030403020204" pitchFamily="34" charset="0"/>
              </a:rPr>
              <a:t>Your level of experience</a:t>
            </a:r>
          </a:p>
        </p:txBody>
      </p:sp>
      <p:sp>
        <p:nvSpPr>
          <p:cNvPr id="29" name="TextBox 28">
            <a:hlinkClick r:id="" action="ppaction://noaction"/>
          </p:cNvPr>
          <p:cNvSpPr txBox="1"/>
          <p:nvPr/>
        </p:nvSpPr>
        <p:spPr>
          <a:xfrm>
            <a:off x="7848600" y="685800"/>
            <a:ext cx="1005840" cy="533400"/>
          </a:xfrm>
          <a:prstGeom prst="rect">
            <a:avLst/>
          </a:prstGeom>
          <a:noFill/>
        </p:spPr>
        <p:txBody>
          <a:bodyPr wrap="square" lIns="0" tIns="0" rIns="0" bIns="0" rtlCol="0">
            <a:noAutofit/>
          </a:bodyPr>
          <a:lstStyle/>
          <a:p>
            <a:pPr marL="0" lvl="1"/>
            <a:r>
              <a:rPr lang="en-US" sz="900" kern="1200" baseline="0" dirty="0">
                <a:latin typeface="Myriad Pro Light" panose="020B0403030403020204" pitchFamily="34" charset="0"/>
              </a:rPr>
              <a:t>Certification Options</a:t>
            </a:r>
            <a:endParaRPr lang="en-US" sz="900" kern="1200" dirty="0">
              <a:latin typeface="Myriad Pro Light" panose="020B0403030403020204" pitchFamily="34" charset="0"/>
            </a:endParaRPr>
          </a:p>
        </p:txBody>
      </p:sp>
      <p:sp>
        <p:nvSpPr>
          <p:cNvPr id="30" name="Rectangle 29">
            <a:hlinkClick r:id="rId7" action="ppaction://hlinksldjump"/>
          </p:cNvPr>
          <p:cNvSpPr/>
          <p:nvPr/>
        </p:nvSpPr>
        <p:spPr>
          <a:xfrm>
            <a:off x="7763880" y="632460"/>
            <a:ext cx="1168998" cy="2286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lvl="1"/>
            <a:r>
              <a:rPr lang="en-US" sz="900" dirty="0">
                <a:solidFill>
                  <a:srgbClr val="5F5F5F"/>
                </a:solidFill>
                <a:latin typeface="Myriad Pro Light" panose="020B0403030403020204" pitchFamily="34" charset="0"/>
              </a:rPr>
              <a:t>Certification</a:t>
            </a:r>
          </a:p>
          <a:p>
            <a:endParaRPr lang="en-US" sz="900" dirty="0">
              <a:solidFill>
                <a:srgbClr val="5F5F5F"/>
              </a:solidFill>
              <a:latin typeface="Myriad Pro Light" panose="020B0403030403020204" pitchFamily="34" charset="0"/>
            </a:endParaRPr>
          </a:p>
        </p:txBody>
      </p:sp>
      <p:graphicFrame>
        <p:nvGraphicFramePr>
          <p:cNvPr id="13" name="Diagram 12"/>
          <p:cNvGraphicFramePr/>
          <p:nvPr>
            <p:extLst>
              <p:ext uri="{D42A27DB-BD31-4B8C-83A1-F6EECF244321}">
                <p14:modId xmlns:p14="http://schemas.microsoft.com/office/powerpoint/2010/main" val="2047503603"/>
              </p:ext>
            </p:extLst>
          </p:nvPr>
        </p:nvGraphicFramePr>
        <p:xfrm>
          <a:off x="400050" y="2394228"/>
          <a:ext cx="8153400" cy="1415772"/>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graphicFrame>
        <p:nvGraphicFramePr>
          <p:cNvPr id="15" name="Diagram 14"/>
          <p:cNvGraphicFramePr/>
          <p:nvPr>
            <p:extLst>
              <p:ext uri="{D42A27DB-BD31-4B8C-83A1-F6EECF244321}">
                <p14:modId xmlns:p14="http://schemas.microsoft.com/office/powerpoint/2010/main" val="2759891518"/>
              </p:ext>
            </p:extLst>
          </p:nvPr>
        </p:nvGraphicFramePr>
        <p:xfrm>
          <a:off x="400050" y="3657600"/>
          <a:ext cx="8153400" cy="677108"/>
        </p:xfrm>
        <a:graphic>
          <a:graphicData uri="http://schemas.openxmlformats.org/drawingml/2006/diagram">
            <dgm:relIds xmlns:dgm="http://schemas.openxmlformats.org/drawingml/2006/diagram" xmlns:r="http://schemas.openxmlformats.org/officeDocument/2006/relationships" r:dm="rId13" r:lo="rId14" r:qs="rId15" r:cs="rId16"/>
          </a:graphicData>
        </a:graphic>
      </p:graphicFrame>
      <p:graphicFrame>
        <p:nvGraphicFramePr>
          <p:cNvPr id="16" name="Diagram 15"/>
          <p:cNvGraphicFramePr/>
          <p:nvPr>
            <p:extLst>
              <p:ext uri="{D42A27DB-BD31-4B8C-83A1-F6EECF244321}">
                <p14:modId xmlns:p14="http://schemas.microsoft.com/office/powerpoint/2010/main" val="3654897585"/>
              </p:ext>
            </p:extLst>
          </p:nvPr>
        </p:nvGraphicFramePr>
        <p:xfrm>
          <a:off x="400050" y="4343400"/>
          <a:ext cx="8153400" cy="677108"/>
        </p:xfrm>
        <a:graphic>
          <a:graphicData uri="http://schemas.openxmlformats.org/drawingml/2006/diagram">
            <dgm:relIds xmlns:dgm="http://schemas.openxmlformats.org/drawingml/2006/diagram" xmlns:r="http://schemas.openxmlformats.org/officeDocument/2006/relationships" r:dm="rId18" r:lo="rId19" r:qs="rId20" r:cs="rId21"/>
          </a:graphicData>
        </a:graphic>
      </p:graphicFrame>
      <p:graphicFrame>
        <p:nvGraphicFramePr>
          <p:cNvPr id="20" name="Diagram 19"/>
          <p:cNvGraphicFramePr/>
          <p:nvPr>
            <p:extLst>
              <p:ext uri="{D42A27DB-BD31-4B8C-83A1-F6EECF244321}">
                <p14:modId xmlns:p14="http://schemas.microsoft.com/office/powerpoint/2010/main" val="3502347814"/>
              </p:ext>
            </p:extLst>
          </p:nvPr>
        </p:nvGraphicFramePr>
        <p:xfrm>
          <a:off x="400050" y="5073373"/>
          <a:ext cx="8153400" cy="1175028"/>
        </p:xfrm>
        <a:graphic>
          <a:graphicData uri="http://schemas.openxmlformats.org/drawingml/2006/diagram">
            <dgm:relIds xmlns:dgm="http://schemas.openxmlformats.org/drawingml/2006/diagram" xmlns:r="http://schemas.openxmlformats.org/officeDocument/2006/relationships" r:dm="rId23" r:lo="rId24" r:qs="rId25" r:cs="rId26"/>
          </a:graphicData>
        </a:graphic>
      </p:graphicFrame>
      <p:sp>
        <p:nvSpPr>
          <p:cNvPr id="3" name="TextBox 2"/>
          <p:cNvSpPr txBox="1"/>
          <p:nvPr/>
        </p:nvSpPr>
        <p:spPr>
          <a:xfrm>
            <a:off x="381000" y="1163360"/>
            <a:ext cx="8153400" cy="1169551"/>
          </a:xfrm>
          <a:prstGeom prst="rect">
            <a:avLst/>
          </a:prstGeom>
          <a:noFill/>
        </p:spPr>
        <p:txBody>
          <a:bodyPr wrap="square" rtlCol="0">
            <a:spAutoFit/>
          </a:bodyPr>
          <a:lstStyle/>
          <a:p>
            <a:pPr algn="just"/>
            <a:r>
              <a:rPr lang="en-US" sz="1600" dirty="0">
                <a:solidFill>
                  <a:srgbClr val="333333"/>
                </a:solidFill>
                <a:latin typeface="Corbel" panose="020B0503020204020204" pitchFamily="34" charset="0"/>
                <a:cs typeface="Arial" panose="020B0604020202020204" pitchFamily="34" charset="0"/>
              </a:rPr>
              <a:t>Below are the competencies expected of an examiner after four-five years on the job; satisfactory skills in all areas with minimal supervision is mandated for certification.</a:t>
            </a:r>
          </a:p>
          <a:p>
            <a:pPr algn="just"/>
            <a:endParaRPr lang="en-US" sz="1400" dirty="0">
              <a:solidFill>
                <a:srgbClr val="333333"/>
              </a:solidFill>
              <a:latin typeface="Corbel" panose="020B0503020204020204" pitchFamily="34" charset="0"/>
              <a:cs typeface="Arial" panose="020B0604020202020204" pitchFamily="34" charset="0"/>
            </a:endParaRPr>
          </a:p>
          <a:p>
            <a:pPr algn="just"/>
            <a:endParaRPr lang="en-US" sz="700" dirty="0">
              <a:latin typeface="Corbel" panose="020B0503020204020204" pitchFamily="34" charset="0"/>
              <a:cs typeface="Arial" panose="020B0604020202020204" pitchFamily="34" charset="0"/>
            </a:endParaRPr>
          </a:p>
          <a:p>
            <a:pPr algn="just"/>
            <a:r>
              <a:rPr lang="en-US" sz="1600" dirty="0">
                <a:solidFill>
                  <a:srgbClr val="121C6A"/>
                </a:solidFill>
                <a:effectLst>
                  <a:outerShdw blurRad="38100" dist="38100" dir="2700000" algn="tl">
                    <a:srgbClr val="000000">
                      <a:alpha val="43137"/>
                    </a:srgbClr>
                  </a:outerShdw>
                </a:effectLst>
                <a:latin typeface="Corbel" panose="020B0503020204020204" pitchFamily="34" charset="0"/>
                <a:cs typeface="Arial" panose="020B0604020202020204" pitchFamily="34" charset="0"/>
              </a:rPr>
              <a:t>SKILL GAP? CLICK EACH COMPETENCY FOR TRAINING OPTIONS TO IMPROVE YOUR KSAs</a:t>
            </a:r>
          </a:p>
        </p:txBody>
      </p:sp>
      <p:sp>
        <p:nvSpPr>
          <p:cNvPr id="34" name="Rectangle 33">
            <a:hlinkClick r:id="rId28" action="ppaction://hlinksldjump"/>
          </p:cNvPr>
          <p:cNvSpPr/>
          <p:nvPr/>
        </p:nvSpPr>
        <p:spPr>
          <a:xfrm>
            <a:off x="1234440" y="598170"/>
            <a:ext cx="1172580" cy="33147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900" b="1" dirty="0">
                <a:solidFill>
                  <a:srgbClr val="FF3300"/>
                </a:solidFill>
                <a:latin typeface="Myriad Pro Light" panose="020B0403030403020204" pitchFamily="34" charset="0"/>
              </a:rPr>
              <a:t>Your level of proficiency: CEM</a:t>
            </a:r>
          </a:p>
        </p:txBody>
      </p:sp>
      <p:sp>
        <p:nvSpPr>
          <p:cNvPr id="32" name="TextBox 31">
            <a:hlinkClick r:id="rId29" action="ppaction://hlinksldjump"/>
          </p:cNvPr>
          <p:cNvSpPr txBox="1"/>
          <p:nvPr/>
        </p:nvSpPr>
        <p:spPr>
          <a:xfrm>
            <a:off x="3522780" y="609600"/>
            <a:ext cx="1005840" cy="533400"/>
          </a:xfrm>
          <a:prstGeom prst="rect">
            <a:avLst/>
          </a:prstGeom>
          <a:noFill/>
        </p:spPr>
        <p:txBody>
          <a:bodyPr wrap="square" lIns="0" tIns="0" rIns="0" bIns="0" rtlCol="0">
            <a:noAutofit/>
          </a:bodyPr>
          <a:lstStyle/>
          <a:p>
            <a:pPr marL="0" marR="0" indent="-274320" algn="l" defTabSz="914400" rtl="0" eaLnBrk="1" fontAlgn="auto" latinLnBrk="0" hangingPunct="1">
              <a:lnSpc>
                <a:spcPct val="100000"/>
              </a:lnSpc>
              <a:spcBef>
                <a:spcPts val="0"/>
              </a:spcBef>
              <a:spcAft>
                <a:spcPts val="0"/>
              </a:spcAft>
              <a:buClrTx/>
              <a:buSzTx/>
              <a:buFontTx/>
              <a:buNone/>
              <a:tabLst/>
              <a:defRPr/>
            </a:pPr>
            <a:r>
              <a:rPr lang="en-US" sz="900" kern="1200" baseline="0" dirty="0">
                <a:solidFill>
                  <a:srgbClr val="5F5F5F"/>
                </a:solidFill>
                <a:latin typeface="Myriad Pro Light" panose="020B0403030403020204" pitchFamily="34" charset="0"/>
              </a:rPr>
              <a:t>Skill gap training</a:t>
            </a:r>
            <a:endParaRPr lang="en-US" sz="900" kern="1200" dirty="0">
              <a:solidFill>
                <a:srgbClr val="5F5F5F"/>
              </a:solidFill>
              <a:latin typeface="Myriad Pro Light" panose="020B0403030403020204" pitchFamily="34" charset="0"/>
            </a:endParaRPr>
          </a:p>
        </p:txBody>
      </p:sp>
      <p:sp>
        <p:nvSpPr>
          <p:cNvPr id="33" name="TextBox 32"/>
          <p:cNvSpPr txBox="1"/>
          <p:nvPr/>
        </p:nvSpPr>
        <p:spPr>
          <a:xfrm>
            <a:off x="120126" y="83961"/>
            <a:ext cx="7717716" cy="323165"/>
          </a:xfrm>
          <a:prstGeom prst="rect">
            <a:avLst/>
          </a:prstGeom>
          <a:noFill/>
        </p:spPr>
        <p:txBody>
          <a:bodyPr wrap="square" rtlCol="0">
            <a:spAutoFit/>
          </a:bodyPr>
          <a:lstStyle/>
          <a:p>
            <a:r>
              <a:rPr lang="en-US" sz="1500" b="1" dirty="0">
                <a:solidFill>
                  <a:srgbClr val="1C2674"/>
                </a:solidFill>
                <a:latin typeface="Corbel" panose="020B0503020204020204" pitchFamily="34" charset="0"/>
                <a:cs typeface="Arial" panose="020B0604020202020204" pitchFamily="34" charset="0"/>
              </a:rPr>
              <a:t>4.0:</a:t>
            </a:r>
            <a:r>
              <a:rPr lang="en-US" sz="1500" b="1" baseline="0" dirty="0">
                <a:solidFill>
                  <a:srgbClr val="1C2674"/>
                </a:solidFill>
                <a:latin typeface="Corbel" panose="020B0503020204020204" pitchFamily="34" charset="0"/>
                <a:cs typeface="Arial" panose="020B0604020202020204" pitchFamily="34" charset="0"/>
              </a:rPr>
              <a:t> Bank Examiner Manager, Bank Examinations Supervisor, Examiner IV</a:t>
            </a:r>
            <a:endParaRPr lang="en-US" sz="1500" b="1" dirty="0">
              <a:solidFill>
                <a:srgbClr val="1C2674"/>
              </a:solidFill>
              <a:latin typeface="Corbel" panose="020B0503020204020204" pitchFamily="34" charset="0"/>
              <a:cs typeface="Arial" panose="020B0604020202020204" pitchFamily="34" charset="0"/>
            </a:endParaRPr>
          </a:p>
        </p:txBody>
      </p:sp>
    </p:spTree>
    <p:extLst>
      <p:ext uri="{BB962C8B-B14F-4D97-AF65-F5344CB8AC3E}">
        <p14:creationId xmlns:p14="http://schemas.microsoft.com/office/powerpoint/2010/main" val="2882404022"/>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28600" y="533400"/>
            <a:ext cx="1005840" cy="45719"/>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Myriad Pro Light" panose="020B0403030403020204" pitchFamily="34" charset="0"/>
            </a:endParaRPr>
          </a:p>
        </p:txBody>
      </p:sp>
      <p:sp>
        <p:nvSpPr>
          <p:cNvPr id="5" name="Rectangle 4"/>
          <p:cNvSpPr/>
          <p:nvPr/>
        </p:nvSpPr>
        <p:spPr>
          <a:xfrm>
            <a:off x="1316916" y="533400"/>
            <a:ext cx="1005840" cy="45719"/>
          </a:xfrm>
          <a:prstGeom prst="rect">
            <a:avLst/>
          </a:prstGeom>
          <a:solidFill>
            <a:srgbClr val="FF33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Myriad Pro Light" panose="020B0403030403020204" pitchFamily="34" charset="0"/>
            </a:endParaRPr>
          </a:p>
        </p:txBody>
      </p:sp>
      <p:sp>
        <p:nvSpPr>
          <p:cNvPr id="6" name="Rectangle 5"/>
          <p:cNvSpPr/>
          <p:nvPr/>
        </p:nvSpPr>
        <p:spPr>
          <a:xfrm>
            <a:off x="2407020" y="533400"/>
            <a:ext cx="1005840" cy="45719"/>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Myriad Pro Light" panose="020B0403030403020204" pitchFamily="34" charset="0"/>
            </a:endParaRPr>
          </a:p>
        </p:txBody>
      </p:sp>
      <p:sp>
        <p:nvSpPr>
          <p:cNvPr id="7" name="Rectangle 6"/>
          <p:cNvSpPr/>
          <p:nvPr/>
        </p:nvSpPr>
        <p:spPr>
          <a:xfrm>
            <a:off x="3505200" y="533400"/>
            <a:ext cx="1005840" cy="45719"/>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Myriad Pro Light" panose="020B0403030403020204" pitchFamily="34" charset="0"/>
            </a:endParaRPr>
          </a:p>
        </p:txBody>
      </p:sp>
      <p:sp>
        <p:nvSpPr>
          <p:cNvPr id="8" name="Rectangle 7"/>
          <p:cNvSpPr/>
          <p:nvPr/>
        </p:nvSpPr>
        <p:spPr>
          <a:xfrm>
            <a:off x="4594410" y="533400"/>
            <a:ext cx="1005840" cy="45719"/>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Myriad Pro Light" panose="020B0403030403020204" pitchFamily="34" charset="0"/>
            </a:endParaRPr>
          </a:p>
        </p:txBody>
      </p:sp>
      <p:sp>
        <p:nvSpPr>
          <p:cNvPr id="9" name="Rectangle 8"/>
          <p:cNvSpPr/>
          <p:nvPr/>
        </p:nvSpPr>
        <p:spPr>
          <a:xfrm>
            <a:off x="6761178" y="533400"/>
            <a:ext cx="1005840" cy="45719"/>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Myriad Pro Light" panose="020B0403030403020204" pitchFamily="34" charset="0"/>
            </a:endParaRPr>
          </a:p>
        </p:txBody>
      </p:sp>
      <p:sp>
        <p:nvSpPr>
          <p:cNvPr id="10" name="Rectangle 9"/>
          <p:cNvSpPr/>
          <p:nvPr/>
        </p:nvSpPr>
        <p:spPr>
          <a:xfrm>
            <a:off x="7837842" y="533400"/>
            <a:ext cx="1005840" cy="45719"/>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Myriad Pro Light" panose="020B0403030403020204" pitchFamily="34" charset="0"/>
            </a:endParaRPr>
          </a:p>
        </p:txBody>
      </p:sp>
      <p:sp>
        <p:nvSpPr>
          <p:cNvPr id="11" name="Rectangle 10"/>
          <p:cNvSpPr/>
          <p:nvPr/>
        </p:nvSpPr>
        <p:spPr>
          <a:xfrm>
            <a:off x="5682726" y="533399"/>
            <a:ext cx="1005840" cy="45719"/>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Myriad Pro Light" panose="020B0403030403020204" pitchFamily="34" charset="0"/>
            </a:endParaRPr>
          </a:p>
        </p:txBody>
      </p:sp>
      <p:sp>
        <p:nvSpPr>
          <p:cNvPr id="12" name="TextBox 11"/>
          <p:cNvSpPr txBox="1"/>
          <p:nvPr/>
        </p:nvSpPr>
        <p:spPr>
          <a:xfrm>
            <a:off x="234213" y="609600"/>
            <a:ext cx="1005840" cy="533400"/>
          </a:xfrm>
          <a:prstGeom prst="rect">
            <a:avLst/>
          </a:prstGeom>
          <a:noFill/>
        </p:spPr>
        <p:txBody>
          <a:bodyPr wrap="square" lIns="0" tIns="0" rIns="0" bIns="0" rtlCol="0">
            <a:noAutofit/>
          </a:bodyPr>
          <a:lstStyle/>
          <a:p>
            <a:pPr indent="-274320"/>
            <a:r>
              <a:rPr lang="en-US" sz="900" dirty="0">
                <a:latin typeface="Myriad Pro Light" panose="020B0403030403020204" pitchFamily="34" charset="0"/>
              </a:rPr>
              <a:t>On-the-job experience   </a:t>
            </a:r>
          </a:p>
        </p:txBody>
      </p:sp>
      <p:sp>
        <p:nvSpPr>
          <p:cNvPr id="14" name="TextBox 13">
            <a:hlinkClick r:id="rId3" action="ppaction://hlinksldjump"/>
          </p:cNvPr>
          <p:cNvSpPr txBox="1"/>
          <p:nvPr/>
        </p:nvSpPr>
        <p:spPr>
          <a:xfrm>
            <a:off x="2419419" y="609600"/>
            <a:ext cx="1005840" cy="533400"/>
          </a:xfrm>
          <a:prstGeom prst="rect">
            <a:avLst/>
          </a:prstGeom>
          <a:noFill/>
        </p:spPr>
        <p:txBody>
          <a:bodyPr wrap="square" lIns="0" tIns="0" rIns="0" bIns="0" rtlCol="0">
            <a:noAutofit/>
          </a:bodyPr>
          <a:lstStyle/>
          <a:p>
            <a:r>
              <a:rPr lang="en-US" sz="900" kern="1200" baseline="0" dirty="0">
                <a:solidFill>
                  <a:srgbClr val="5F5F5F"/>
                </a:solidFill>
                <a:latin typeface="Myriad Pro Light" panose="020B0403030403020204" pitchFamily="34" charset="0"/>
              </a:rPr>
              <a:t>Sample Skills/Tasks required in Year 1</a:t>
            </a:r>
            <a:endParaRPr lang="en-US" sz="900" kern="1200" dirty="0">
              <a:solidFill>
                <a:srgbClr val="5F5F5F"/>
              </a:solidFill>
              <a:latin typeface="Myriad Pro Light" panose="020B0403030403020204" pitchFamily="34" charset="0"/>
            </a:endParaRPr>
          </a:p>
        </p:txBody>
      </p:sp>
      <p:sp>
        <p:nvSpPr>
          <p:cNvPr id="17" name="TextBox 16">
            <a:hlinkClick r:id="rId4" action="ppaction://hlinksldjump"/>
          </p:cNvPr>
          <p:cNvSpPr txBox="1"/>
          <p:nvPr/>
        </p:nvSpPr>
        <p:spPr>
          <a:xfrm>
            <a:off x="4593516" y="609600"/>
            <a:ext cx="1005840" cy="533400"/>
          </a:xfrm>
          <a:prstGeom prst="rect">
            <a:avLst/>
          </a:prstGeom>
          <a:noFill/>
        </p:spPr>
        <p:txBody>
          <a:bodyPr wrap="square" lIns="0" tIns="0" rIns="0" bIns="0" rtlCol="0">
            <a:noAutofit/>
          </a:bodyPr>
          <a:lstStyle/>
          <a:p>
            <a:pPr marL="0" marR="0" lvl="0" indent="-274320" algn="l" defTabSz="914400" rtl="0" eaLnBrk="1" fontAlgn="auto" latinLnBrk="0" hangingPunct="1">
              <a:lnSpc>
                <a:spcPct val="100000"/>
              </a:lnSpc>
              <a:spcBef>
                <a:spcPts val="0"/>
              </a:spcBef>
              <a:spcAft>
                <a:spcPts val="0"/>
              </a:spcAft>
              <a:buClrTx/>
              <a:buSzTx/>
              <a:buFontTx/>
              <a:buNone/>
              <a:tabLst/>
              <a:defRPr/>
            </a:pPr>
            <a:r>
              <a:rPr lang="en-US" sz="900" kern="1200" baseline="0" dirty="0">
                <a:solidFill>
                  <a:srgbClr val="5F5F5F"/>
                </a:solidFill>
                <a:latin typeface="Myriad Pro Light" panose="020B0403030403020204" pitchFamily="34" charset="0"/>
              </a:rPr>
              <a:t>CE/Other Training Options</a:t>
            </a:r>
            <a:endParaRPr lang="en-US" sz="900" kern="1200" dirty="0">
              <a:solidFill>
                <a:srgbClr val="5F5F5F"/>
              </a:solidFill>
              <a:latin typeface="Myriad Pro Light" panose="020B0403030403020204" pitchFamily="34" charset="0"/>
            </a:endParaRPr>
          </a:p>
        </p:txBody>
      </p:sp>
      <p:sp>
        <p:nvSpPr>
          <p:cNvPr id="18" name="TextBox 17">
            <a:hlinkClick r:id="rId5" action="ppaction://hlinksldjump"/>
          </p:cNvPr>
          <p:cNvSpPr txBox="1"/>
          <p:nvPr/>
        </p:nvSpPr>
        <p:spPr>
          <a:xfrm>
            <a:off x="5681832" y="609600"/>
            <a:ext cx="1005840" cy="533400"/>
          </a:xfrm>
          <a:prstGeom prst="rect">
            <a:avLst/>
          </a:prstGeom>
          <a:noFill/>
        </p:spPr>
        <p:txBody>
          <a:bodyPr wrap="square" lIns="0" tIns="0" rIns="0" bIns="0" rtlCol="0">
            <a:noAutofit/>
          </a:bodyPr>
          <a:lstStyle/>
          <a:p>
            <a:pPr marL="0" marR="0" indent="-274320" algn="l" defTabSz="914400" rtl="0" eaLnBrk="1" fontAlgn="auto" latinLnBrk="0" hangingPunct="1">
              <a:lnSpc>
                <a:spcPct val="100000"/>
              </a:lnSpc>
              <a:spcBef>
                <a:spcPts val="0"/>
              </a:spcBef>
              <a:spcAft>
                <a:spcPts val="0"/>
              </a:spcAft>
              <a:buClrTx/>
              <a:buSzTx/>
              <a:buFontTx/>
              <a:buNone/>
              <a:tabLst/>
              <a:defRPr/>
            </a:pPr>
            <a:r>
              <a:rPr lang="en-US" sz="900" kern="1200" baseline="0" dirty="0">
                <a:solidFill>
                  <a:srgbClr val="5F5F5F"/>
                </a:solidFill>
                <a:latin typeface="Myriad Pro Light" panose="020B0403030403020204" pitchFamily="34" charset="0"/>
              </a:rPr>
              <a:t>Schedule Training (CSBS)</a:t>
            </a:r>
            <a:endParaRPr lang="en-US" sz="900" kern="1200" dirty="0">
              <a:solidFill>
                <a:srgbClr val="5F5F5F"/>
              </a:solidFill>
              <a:latin typeface="Myriad Pro Light" panose="020B0403030403020204" pitchFamily="34" charset="0"/>
            </a:endParaRPr>
          </a:p>
        </p:txBody>
      </p:sp>
      <p:sp>
        <p:nvSpPr>
          <p:cNvPr id="19" name="TextBox 18">
            <a:hlinkClick r:id="rId6" action="ppaction://hlinksldjump"/>
          </p:cNvPr>
          <p:cNvSpPr txBox="1"/>
          <p:nvPr/>
        </p:nvSpPr>
        <p:spPr>
          <a:xfrm>
            <a:off x="6771042" y="609600"/>
            <a:ext cx="1005840" cy="533400"/>
          </a:xfrm>
          <a:prstGeom prst="rect">
            <a:avLst/>
          </a:prstGeom>
          <a:noFill/>
        </p:spPr>
        <p:txBody>
          <a:bodyPr wrap="square" lIns="0" tIns="0" rIns="0" bIns="0" rtlCol="0">
            <a:noAutofit/>
          </a:bodyPr>
          <a:lstStyle/>
          <a:p>
            <a:pPr marL="0" marR="0" indent="-274320" algn="l" defTabSz="914400" rtl="0" eaLnBrk="1" fontAlgn="auto" latinLnBrk="0" hangingPunct="1">
              <a:lnSpc>
                <a:spcPct val="100000"/>
              </a:lnSpc>
              <a:spcBef>
                <a:spcPts val="0"/>
              </a:spcBef>
              <a:spcAft>
                <a:spcPts val="0"/>
              </a:spcAft>
              <a:buClrTx/>
              <a:buSzTx/>
              <a:buFontTx/>
              <a:buNone/>
              <a:tabLst/>
              <a:defRPr/>
            </a:pPr>
            <a:r>
              <a:rPr lang="en-US" sz="900" kern="1200" baseline="0" dirty="0">
                <a:solidFill>
                  <a:srgbClr val="5F5F5F"/>
                </a:solidFill>
                <a:latin typeface="Myriad Pro Light" panose="020B0403030403020204" pitchFamily="34" charset="0"/>
              </a:rPr>
              <a:t>Schedule Training (All Others)</a:t>
            </a:r>
            <a:endParaRPr lang="en-US" sz="900" kern="1200" dirty="0">
              <a:solidFill>
                <a:srgbClr val="5F5F5F"/>
              </a:solidFill>
              <a:latin typeface="Myriad Pro Light" panose="020B0403030403020204" pitchFamily="34" charset="0"/>
            </a:endParaRPr>
          </a:p>
        </p:txBody>
      </p:sp>
      <p:sp>
        <p:nvSpPr>
          <p:cNvPr id="21" name="Rectangle 20">
            <a:hlinkClick r:id="rId6" action="ppaction://hlinksldjump"/>
          </p:cNvPr>
          <p:cNvSpPr/>
          <p:nvPr/>
        </p:nvSpPr>
        <p:spPr>
          <a:xfrm>
            <a:off x="6692598" y="590550"/>
            <a:ext cx="1076664" cy="2971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900" dirty="0">
                <a:solidFill>
                  <a:srgbClr val="5F5F5F"/>
                </a:solidFill>
                <a:latin typeface="Myriad Pro Light" panose="020B0403030403020204" pitchFamily="34" charset="0"/>
              </a:rPr>
              <a:t>Schedule Training (All Others)</a:t>
            </a:r>
          </a:p>
        </p:txBody>
      </p:sp>
      <p:sp>
        <p:nvSpPr>
          <p:cNvPr id="22" name="Rectangle 21">
            <a:hlinkClick r:id="rId5" action="ppaction://hlinksldjump"/>
          </p:cNvPr>
          <p:cNvSpPr/>
          <p:nvPr/>
        </p:nvSpPr>
        <p:spPr>
          <a:xfrm>
            <a:off x="5596890" y="609600"/>
            <a:ext cx="1089210" cy="2667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900" dirty="0">
                <a:solidFill>
                  <a:srgbClr val="5F5F5F"/>
                </a:solidFill>
                <a:latin typeface="Myriad Pro Light" panose="020B0403030403020204" pitchFamily="34" charset="0"/>
              </a:rPr>
              <a:t>Schedule CSBS Training</a:t>
            </a:r>
          </a:p>
        </p:txBody>
      </p:sp>
      <p:sp>
        <p:nvSpPr>
          <p:cNvPr id="23" name="Rectangle 22">
            <a:hlinkClick r:id="rId4" action="ppaction://hlinksldjump"/>
          </p:cNvPr>
          <p:cNvSpPr/>
          <p:nvPr/>
        </p:nvSpPr>
        <p:spPr>
          <a:xfrm>
            <a:off x="4511040" y="609600"/>
            <a:ext cx="1089210" cy="2667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900" dirty="0">
                <a:solidFill>
                  <a:srgbClr val="5F5F5F"/>
                </a:solidFill>
                <a:latin typeface="Myriad Pro Light" panose="020B0403030403020204" pitchFamily="34" charset="0"/>
              </a:rPr>
              <a:t>CE/Other Training Options</a:t>
            </a:r>
          </a:p>
        </p:txBody>
      </p:sp>
      <p:sp>
        <p:nvSpPr>
          <p:cNvPr id="25" name="Rectangle 24">
            <a:hlinkClick r:id="rId3" action="ppaction://hlinksldjump"/>
          </p:cNvPr>
          <p:cNvSpPr/>
          <p:nvPr/>
        </p:nvSpPr>
        <p:spPr>
          <a:xfrm>
            <a:off x="2332656" y="590549"/>
            <a:ext cx="1080204" cy="30861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900" dirty="0">
                <a:solidFill>
                  <a:srgbClr val="5F5F5F"/>
                </a:solidFill>
                <a:latin typeface="Myriad Pro Light" panose="020B0403030403020204" pitchFamily="34" charset="0"/>
              </a:rPr>
              <a:t>Skills/Tasks </a:t>
            </a:r>
            <a:r>
              <a:rPr lang="en-US" sz="900" dirty="0" err="1">
                <a:solidFill>
                  <a:srgbClr val="5F5F5F"/>
                </a:solidFill>
                <a:latin typeface="Myriad Pro Light" panose="020B0403030403020204" pitchFamily="34" charset="0"/>
              </a:rPr>
              <a:t>req’d</a:t>
            </a:r>
            <a:r>
              <a:rPr lang="en-US" sz="900" dirty="0">
                <a:solidFill>
                  <a:srgbClr val="5F5F5F"/>
                </a:solidFill>
                <a:latin typeface="Myriad Pro Light" panose="020B0403030403020204" pitchFamily="34" charset="0"/>
              </a:rPr>
              <a:t>  5+ Years</a:t>
            </a:r>
          </a:p>
        </p:txBody>
      </p:sp>
      <p:sp>
        <p:nvSpPr>
          <p:cNvPr id="26" name="Rectangle 25">
            <a:hlinkClick r:id="rId7" action="ppaction://hlinksldjump"/>
          </p:cNvPr>
          <p:cNvSpPr/>
          <p:nvPr/>
        </p:nvSpPr>
        <p:spPr>
          <a:xfrm>
            <a:off x="163830" y="598170"/>
            <a:ext cx="1070610" cy="28575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900" dirty="0">
                <a:solidFill>
                  <a:srgbClr val="5F5F5F"/>
                </a:solidFill>
                <a:latin typeface="Myriad Pro Light" panose="020B0403030403020204" pitchFamily="34" charset="0"/>
              </a:rPr>
              <a:t>Your level of experience</a:t>
            </a:r>
          </a:p>
        </p:txBody>
      </p:sp>
      <p:sp>
        <p:nvSpPr>
          <p:cNvPr id="29" name="TextBox 28">
            <a:hlinkClick r:id="" action="ppaction://noaction"/>
          </p:cNvPr>
          <p:cNvSpPr txBox="1"/>
          <p:nvPr/>
        </p:nvSpPr>
        <p:spPr>
          <a:xfrm>
            <a:off x="7848600" y="685800"/>
            <a:ext cx="1005840" cy="533400"/>
          </a:xfrm>
          <a:prstGeom prst="rect">
            <a:avLst/>
          </a:prstGeom>
          <a:noFill/>
        </p:spPr>
        <p:txBody>
          <a:bodyPr wrap="square" lIns="0" tIns="0" rIns="0" bIns="0" rtlCol="0">
            <a:noAutofit/>
          </a:bodyPr>
          <a:lstStyle/>
          <a:p>
            <a:pPr marL="0" lvl="1"/>
            <a:r>
              <a:rPr lang="en-US" sz="900" kern="1200" baseline="0" dirty="0">
                <a:latin typeface="Myriad Pro Light" panose="020B0403030403020204" pitchFamily="34" charset="0"/>
              </a:rPr>
              <a:t>Certification Options</a:t>
            </a:r>
            <a:endParaRPr lang="en-US" sz="900" kern="1200" dirty="0">
              <a:latin typeface="Myriad Pro Light" panose="020B0403030403020204" pitchFamily="34" charset="0"/>
            </a:endParaRPr>
          </a:p>
        </p:txBody>
      </p:sp>
      <p:sp>
        <p:nvSpPr>
          <p:cNvPr id="30" name="Rectangle 29">
            <a:hlinkClick r:id="rId8" action="ppaction://hlinksldjump"/>
          </p:cNvPr>
          <p:cNvSpPr/>
          <p:nvPr/>
        </p:nvSpPr>
        <p:spPr>
          <a:xfrm>
            <a:off x="7763880" y="632460"/>
            <a:ext cx="1168998" cy="2286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lvl="1"/>
            <a:r>
              <a:rPr lang="en-US" sz="900" dirty="0">
                <a:solidFill>
                  <a:srgbClr val="5F5F5F"/>
                </a:solidFill>
                <a:latin typeface="Myriad Pro Light" panose="020B0403030403020204" pitchFamily="34" charset="0"/>
              </a:rPr>
              <a:t>Certification</a:t>
            </a:r>
          </a:p>
          <a:p>
            <a:endParaRPr lang="en-US" sz="900" dirty="0">
              <a:solidFill>
                <a:srgbClr val="5F5F5F"/>
              </a:solidFill>
              <a:latin typeface="Myriad Pro Light" panose="020B0403030403020204" pitchFamily="34" charset="0"/>
            </a:endParaRPr>
          </a:p>
        </p:txBody>
      </p:sp>
      <p:graphicFrame>
        <p:nvGraphicFramePr>
          <p:cNvPr id="13" name="Diagram 12"/>
          <p:cNvGraphicFramePr/>
          <p:nvPr>
            <p:extLst>
              <p:ext uri="{D42A27DB-BD31-4B8C-83A1-F6EECF244321}">
                <p14:modId xmlns:p14="http://schemas.microsoft.com/office/powerpoint/2010/main" val="1298117"/>
              </p:ext>
            </p:extLst>
          </p:nvPr>
        </p:nvGraphicFramePr>
        <p:xfrm>
          <a:off x="400050" y="1865590"/>
          <a:ext cx="8153400" cy="1600438"/>
        </p:xfrm>
        <a:graphic>
          <a:graphicData uri="http://schemas.openxmlformats.org/drawingml/2006/diagram">
            <dgm:relIds xmlns:dgm="http://schemas.openxmlformats.org/drawingml/2006/diagram" xmlns:r="http://schemas.openxmlformats.org/officeDocument/2006/relationships" r:dm="rId9" r:lo="rId10" r:qs="rId11" r:cs="rId12"/>
          </a:graphicData>
        </a:graphic>
      </p:graphicFrame>
      <p:graphicFrame>
        <p:nvGraphicFramePr>
          <p:cNvPr id="15" name="Diagram 14"/>
          <p:cNvGraphicFramePr/>
          <p:nvPr>
            <p:extLst>
              <p:ext uri="{D42A27DB-BD31-4B8C-83A1-F6EECF244321}">
                <p14:modId xmlns:p14="http://schemas.microsoft.com/office/powerpoint/2010/main" val="3720456019"/>
              </p:ext>
            </p:extLst>
          </p:nvPr>
        </p:nvGraphicFramePr>
        <p:xfrm>
          <a:off x="400050" y="3296960"/>
          <a:ext cx="8153400" cy="1046440"/>
        </p:xfrm>
        <a:graphic>
          <a:graphicData uri="http://schemas.openxmlformats.org/drawingml/2006/diagram">
            <dgm:relIds xmlns:dgm="http://schemas.openxmlformats.org/drawingml/2006/diagram" xmlns:r="http://schemas.openxmlformats.org/officeDocument/2006/relationships" r:dm="rId14" r:lo="rId15" r:qs="rId16" r:cs="rId17"/>
          </a:graphicData>
        </a:graphic>
      </p:graphicFrame>
      <p:graphicFrame>
        <p:nvGraphicFramePr>
          <p:cNvPr id="16" name="Diagram 15"/>
          <p:cNvGraphicFramePr/>
          <p:nvPr>
            <p:extLst>
              <p:ext uri="{D42A27DB-BD31-4B8C-83A1-F6EECF244321}">
                <p14:modId xmlns:p14="http://schemas.microsoft.com/office/powerpoint/2010/main" val="574981321"/>
              </p:ext>
            </p:extLst>
          </p:nvPr>
        </p:nvGraphicFramePr>
        <p:xfrm>
          <a:off x="400050" y="4343400"/>
          <a:ext cx="8150595" cy="609600"/>
        </p:xfrm>
        <a:graphic>
          <a:graphicData uri="http://schemas.openxmlformats.org/drawingml/2006/diagram">
            <dgm:relIds xmlns:dgm="http://schemas.openxmlformats.org/drawingml/2006/diagram" xmlns:r="http://schemas.openxmlformats.org/officeDocument/2006/relationships" r:dm="rId19" r:lo="rId20" r:qs="rId21" r:cs="rId22"/>
          </a:graphicData>
        </a:graphic>
      </p:graphicFrame>
      <p:graphicFrame>
        <p:nvGraphicFramePr>
          <p:cNvPr id="20" name="Diagram 19"/>
          <p:cNvGraphicFramePr/>
          <p:nvPr>
            <p:extLst>
              <p:ext uri="{D42A27DB-BD31-4B8C-83A1-F6EECF244321}">
                <p14:modId xmlns:p14="http://schemas.microsoft.com/office/powerpoint/2010/main" val="2731678804"/>
              </p:ext>
            </p:extLst>
          </p:nvPr>
        </p:nvGraphicFramePr>
        <p:xfrm>
          <a:off x="397245" y="4659630"/>
          <a:ext cx="8153400" cy="1969770"/>
        </p:xfrm>
        <a:graphic>
          <a:graphicData uri="http://schemas.openxmlformats.org/drawingml/2006/diagram">
            <dgm:relIds xmlns:dgm="http://schemas.openxmlformats.org/drawingml/2006/diagram" xmlns:r="http://schemas.openxmlformats.org/officeDocument/2006/relationships" r:dm="rId24" r:lo="rId25" r:qs="rId26" r:cs="rId27"/>
          </a:graphicData>
        </a:graphic>
      </p:graphicFrame>
      <p:sp>
        <p:nvSpPr>
          <p:cNvPr id="3" name="TextBox 2"/>
          <p:cNvSpPr txBox="1"/>
          <p:nvPr/>
        </p:nvSpPr>
        <p:spPr>
          <a:xfrm>
            <a:off x="381000" y="990600"/>
            <a:ext cx="8153400" cy="861774"/>
          </a:xfrm>
          <a:prstGeom prst="rect">
            <a:avLst/>
          </a:prstGeom>
          <a:noFill/>
        </p:spPr>
        <p:txBody>
          <a:bodyPr wrap="square" rtlCol="0">
            <a:spAutoFit/>
          </a:bodyPr>
          <a:lstStyle/>
          <a:p>
            <a:pPr algn="just"/>
            <a:r>
              <a:rPr lang="en-US" sz="1400" dirty="0">
                <a:solidFill>
                  <a:srgbClr val="333333"/>
                </a:solidFill>
                <a:latin typeface="Corbel" panose="020B0503020204020204" pitchFamily="34" charset="0"/>
                <a:cs typeface="Arial" panose="020B0604020202020204" pitchFamily="34" charset="0"/>
              </a:rPr>
              <a:t>Below are the competencies expected of an examiner after four-five years on the job; satisfactory skills in all areas with minimal supervision is mandated for certification.</a:t>
            </a:r>
          </a:p>
          <a:p>
            <a:pPr algn="just"/>
            <a:endParaRPr lang="en-US" sz="800" dirty="0">
              <a:latin typeface="Corbel" panose="020B0503020204020204" pitchFamily="34" charset="0"/>
              <a:cs typeface="Arial" panose="020B0604020202020204" pitchFamily="34" charset="0"/>
            </a:endParaRPr>
          </a:p>
          <a:p>
            <a:pPr algn="just"/>
            <a:r>
              <a:rPr lang="en-US" sz="1400" dirty="0">
                <a:solidFill>
                  <a:srgbClr val="121C6A"/>
                </a:solidFill>
                <a:effectLst>
                  <a:outerShdw blurRad="38100" dist="38100" dir="2700000" algn="tl">
                    <a:srgbClr val="000000">
                      <a:alpha val="43137"/>
                    </a:srgbClr>
                  </a:outerShdw>
                </a:effectLst>
                <a:latin typeface="Corbel" panose="020B0503020204020204" pitchFamily="34" charset="0"/>
                <a:cs typeface="Arial" panose="020B0604020202020204" pitchFamily="34" charset="0"/>
              </a:rPr>
              <a:t>SKILL GAP? CLICK EACH COMPETENCY FOR TRAINING OPTIONS TO IMPROVE YOUR KSAs</a:t>
            </a:r>
          </a:p>
        </p:txBody>
      </p:sp>
      <p:sp>
        <p:nvSpPr>
          <p:cNvPr id="34" name="Rectangle 33">
            <a:hlinkClick r:id="rId29" action="ppaction://hlinksldjump"/>
          </p:cNvPr>
          <p:cNvSpPr/>
          <p:nvPr/>
        </p:nvSpPr>
        <p:spPr>
          <a:xfrm>
            <a:off x="1234440" y="598170"/>
            <a:ext cx="1172580" cy="33147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900" b="1" dirty="0">
                <a:solidFill>
                  <a:srgbClr val="FF3300"/>
                </a:solidFill>
                <a:latin typeface="Myriad Pro Light" panose="020B0403030403020204" pitchFamily="34" charset="0"/>
              </a:rPr>
              <a:t>Your level of proficiency: CSBE</a:t>
            </a:r>
          </a:p>
        </p:txBody>
      </p:sp>
      <p:sp>
        <p:nvSpPr>
          <p:cNvPr id="32" name="TextBox 31">
            <a:hlinkClick r:id="rId30" action="ppaction://hlinksldjump"/>
          </p:cNvPr>
          <p:cNvSpPr txBox="1"/>
          <p:nvPr/>
        </p:nvSpPr>
        <p:spPr>
          <a:xfrm>
            <a:off x="3522780" y="609600"/>
            <a:ext cx="1005840" cy="533400"/>
          </a:xfrm>
          <a:prstGeom prst="rect">
            <a:avLst/>
          </a:prstGeom>
          <a:noFill/>
        </p:spPr>
        <p:txBody>
          <a:bodyPr wrap="square" lIns="0" tIns="0" rIns="0" bIns="0" rtlCol="0">
            <a:noAutofit/>
          </a:bodyPr>
          <a:lstStyle/>
          <a:p>
            <a:pPr marL="0" marR="0" indent="-274320" algn="l" defTabSz="914400" rtl="0" eaLnBrk="1" fontAlgn="auto" latinLnBrk="0" hangingPunct="1">
              <a:lnSpc>
                <a:spcPct val="100000"/>
              </a:lnSpc>
              <a:spcBef>
                <a:spcPts val="0"/>
              </a:spcBef>
              <a:spcAft>
                <a:spcPts val="0"/>
              </a:spcAft>
              <a:buClrTx/>
              <a:buSzTx/>
              <a:buFontTx/>
              <a:buNone/>
              <a:tabLst/>
              <a:defRPr/>
            </a:pPr>
            <a:r>
              <a:rPr lang="en-US" sz="900" kern="1200" baseline="0" dirty="0">
                <a:solidFill>
                  <a:srgbClr val="5F5F5F"/>
                </a:solidFill>
                <a:latin typeface="Myriad Pro Light" panose="020B0403030403020204" pitchFamily="34" charset="0"/>
              </a:rPr>
              <a:t>Skill gap training</a:t>
            </a:r>
            <a:endParaRPr lang="en-US" sz="900" kern="1200" dirty="0">
              <a:solidFill>
                <a:srgbClr val="5F5F5F"/>
              </a:solidFill>
              <a:latin typeface="Myriad Pro Light" panose="020B0403030403020204" pitchFamily="34" charset="0"/>
            </a:endParaRPr>
          </a:p>
        </p:txBody>
      </p:sp>
      <p:sp>
        <p:nvSpPr>
          <p:cNvPr id="33" name="TextBox 32"/>
          <p:cNvSpPr txBox="1"/>
          <p:nvPr/>
        </p:nvSpPr>
        <p:spPr>
          <a:xfrm>
            <a:off x="120126" y="83961"/>
            <a:ext cx="7717716" cy="323165"/>
          </a:xfrm>
          <a:prstGeom prst="rect">
            <a:avLst/>
          </a:prstGeom>
          <a:noFill/>
        </p:spPr>
        <p:txBody>
          <a:bodyPr wrap="square" rtlCol="0">
            <a:spAutoFit/>
          </a:bodyPr>
          <a:lstStyle/>
          <a:p>
            <a:r>
              <a:rPr lang="en-US" sz="1500" b="1" dirty="0">
                <a:solidFill>
                  <a:srgbClr val="1C2674"/>
                </a:solidFill>
                <a:latin typeface="Corbel" panose="020B0503020204020204" pitchFamily="34" charset="0"/>
                <a:cs typeface="Arial" panose="020B0604020202020204" pitchFamily="34" charset="0"/>
              </a:rPr>
              <a:t>4.0:</a:t>
            </a:r>
            <a:r>
              <a:rPr lang="en-US" sz="1500" b="1" baseline="0" dirty="0">
                <a:solidFill>
                  <a:srgbClr val="1C2674"/>
                </a:solidFill>
                <a:latin typeface="Corbel" panose="020B0503020204020204" pitchFamily="34" charset="0"/>
                <a:cs typeface="Arial" panose="020B0604020202020204" pitchFamily="34" charset="0"/>
              </a:rPr>
              <a:t> Bank Examiner Manager, Bank Examinations Supervisor, Examiner IV</a:t>
            </a:r>
            <a:endParaRPr lang="en-US" sz="1500" b="1" dirty="0">
              <a:solidFill>
                <a:srgbClr val="1C2674"/>
              </a:solidFill>
              <a:latin typeface="Corbel" panose="020B0503020204020204" pitchFamily="34" charset="0"/>
              <a:cs typeface="Arial" panose="020B0604020202020204" pitchFamily="34" charset="0"/>
            </a:endParaRPr>
          </a:p>
        </p:txBody>
      </p:sp>
    </p:spTree>
    <p:extLst>
      <p:ext uri="{BB962C8B-B14F-4D97-AF65-F5344CB8AC3E}">
        <p14:creationId xmlns:p14="http://schemas.microsoft.com/office/powerpoint/2010/main" val="1370643498"/>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533400"/>
            <a:ext cx="1005840" cy="45719"/>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andara" panose="020E0502030303020204" pitchFamily="34" charset="0"/>
            </a:endParaRPr>
          </a:p>
        </p:txBody>
      </p:sp>
      <p:sp>
        <p:nvSpPr>
          <p:cNvPr id="3" name="Rectangle 2"/>
          <p:cNvSpPr/>
          <p:nvPr/>
        </p:nvSpPr>
        <p:spPr>
          <a:xfrm>
            <a:off x="1316916" y="533400"/>
            <a:ext cx="1005840" cy="45719"/>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andara" panose="020E0502030303020204" pitchFamily="34" charset="0"/>
            </a:endParaRPr>
          </a:p>
        </p:txBody>
      </p:sp>
      <p:sp>
        <p:nvSpPr>
          <p:cNvPr id="4" name="Rectangle 3"/>
          <p:cNvSpPr/>
          <p:nvPr/>
        </p:nvSpPr>
        <p:spPr>
          <a:xfrm>
            <a:off x="2407020" y="533400"/>
            <a:ext cx="1005840" cy="45719"/>
          </a:xfrm>
          <a:prstGeom prst="rect">
            <a:avLst/>
          </a:prstGeom>
          <a:solidFill>
            <a:srgbClr val="FF33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andara" panose="020E0502030303020204" pitchFamily="34" charset="0"/>
            </a:endParaRPr>
          </a:p>
        </p:txBody>
      </p:sp>
      <p:sp>
        <p:nvSpPr>
          <p:cNvPr id="5" name="Rectangle 4"/>
          <p:cNvSpPr/>
          <p:nvPr/>
        </p:nvSpPr>
        <p:spPr>
          <a:xfrm>
            <a:off x="3505200" y="533400"/>
            <a:ext cx="1005840" cy="45719"/>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andara" panose="020E0502030303020204" pitchFamily="34" charset="0"/>
            </a:endParaRPr>
          </a:p>
        </p:txBody>
      </p:sp>
      <p:sp>
        <p:nvSpPr>
          <p:cNvPr id="6" name="Rectangle 5"/>
          <p:cNvSpPr/>
          <p:nvPr/>
        </p:nvSpPr>
        <p:spPr>
          <a:xfrm>
            <a:off x="4594410" y="533400"/>
            <a:ext cx="1005840" cy="45719"/>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andara" panose="020E0502030303020204" pitchFamily="34" charset="0"/>
            </a:endParaRPr>
          </a:p>
        </p:txBody>
      </p:sp>
      <p:sp>
        <p:nvSpPr>
          <p:cNvPr id="7" name="Rectangle 6"/>
          <p:cNvSpPr/>
          <p:nvPr/>
        </p:nvSpPr>
        <p:spPr>
          <a:xfrm>
            <a:off x="6761178" y="533400"/>
            <a:ext cx="1005840" cy="45719"/>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andara" panose="020E0502030303020204" pitchFamily="34" charset="0"/>
            </a:endParaRPr>
          </a:p>
        </p:txBody>
      </p:sp>
      <p:sp>
        <p:nvSpPr>
          <p:cNvPr id="8" name="Rectangle 7"/>
          <p:cNvSpPr/>
          <p:nvPr/>
        </p:nvSpPr>
        <p:spPr>
          <a:xfrm>
            <a:off x="7837842" y="533400"/>
            <a:ext cx="1005840" cy="45719"/>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andara" panose="020E0502030303020204" pitchFamily="34" charset="0"/>
            </a:endParaRPr>
          </a:p>
        </p:txBody>
      </p:sp>
      <p:sp>
        <p:nvSpPr>
          <p:cNvPr id="9" name="Rectangle 8"/>
          <p:cNvSpPr/>
          <p:nvPr/>
        </p:nvSpPr>
        <p:spPr>
          <a:xfrm>
            <a:off x="5682726" y="533399"/>
            <a:ext cx="1005840" cy="45719"/>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andara" panose="020E0502030303020204" pitchFamily="34" charset="0"/>
            </a:endParaRPr>
          </a:p>
        </p:txBody>
      </p:sp>
      <p:sp>
        <p:nvSpPr>
          <p:cNvPr id="10" name="TextBox 9"/>
          <p:cNvSpPr txBox="1"/>
          <p:nvPr/>
        </p:nvSpPr>
        <p:spPr>
          <a:xfrm>
            <a:off x="234213" y="609600"/>
            <a:ext cx="1005840" cy="533400"/>
          </a:xfrm>
          <a:prstGeom prst="rect">
            <a:avLst/>
          </a:prstGeom>
          <a:noFill/>
        </p:spPr>
        <p:txBody>
          <a:bodyPr wrap="square" lIns="0" tIns="0" rIns="0" bIns="0" rtlCol="0">
            <a:noAutofit/>
          </a:bodyPr>
          <a:lstStyle/>
          <a:p>
            <a:pPr indent="-274320"/>
            <a:r>
              <a:rPr lang="en-US" sz="900" dirty="0">
                <a:latin typeface="Myriad Pro Light" panose="020B0403030403020204" pitchFamily="34" charset="0"/>
              </a:rPr>
              <a:t>On-the-job experience   </a:t>
            </a:r>
          </a:p>
        </p:txBody>
      </p:sp>
      <p:sp>
        <p:nvSpPr>
          <p:cNvPr id="12" name="TextBox 11">
            <a:hlinkClick r:id="rId2" action="ppaction://hlinksldjump"/>
          </p:cNvPr>
          <p:cNvSpPr txBox="1"/>
          <p:nvPr/>
        </p:nvSpPr>
        <p:spPr>
          <a:xfrm>
            <a:off x="2419419" y="609600"/>
            <a:ext cx="1005840" cy="533400"/>
          </a:xfrm>
          <a:prstGeom prst="rect">
            <a:avLst/>
          </a:prstGeom>
          <a:noFill/>
        </p:spPr>
        <p:txBody>
          <a:bodyPr wrap="square" lIns="0" tIns="0" rIns="0" bIns="0" rtlCol="0">
            <a:noAutofit/>
          </a:bodyPr>
          <a:lstStyle/>
          <a:p>
            <a:r>
              <a:rPr lang="en-US" sz="900" b="1" dirty="0">
                <a:solidFill>
                  <a:srgbClr val="FF3300"/>
                </a:solidFill>
                <a:latin typeface="Myriad Pro Light" panose="020B0403030403020204" pitchFamily="34" charset="0"/>
              </a:rPr>
              <a:t>Skills/Tasks </a:t>
            </a:r>
            <a:r>
              <a:rPr lang="en-US" sz="900" b="1" dirty="0" err="1">
                <a:solidFill>
                  <a:srgbClr val="FF3300"/>
                </a:solidFill>
                <a:latin typeface="Myriad Pro Light" panose="020B0403030403020204" pitchFamily="34" charset="0"/>
              </a:rPr>
              <a:t>req’d</a:t>
            </a:r>
            <a:endParaRPr lang="en-US" sz="900" b="1" dirty="0">
              <a:solidFill>
                <a:srgbClr val="FF3300"/>
              </a:solidFill>
              <a:latin typeface="Myriad Pro Light" panose="020B0403030403020204" pitchFamily="34" charset="0"/>
            </a:endParaRPr>
          </a:p>
          <a:p>
            <a:r>
              <a:rPr lang="en-US" sz="900" b="1" dirty="0">
                <a:solidFill>
                  <a:srgbClr val="FF3300"/>
                </a:solidFill>
                <a:latin typeface="Myriad Pro Light" panose="020B0403030403020204" pitchFamily="34" charset="0"/>
              </a:rPr>
              <a:t>5+ Years</a:t>
            </a:r>
          </a:p>
        </p:txBody>
      </p:sp>
      <p:sp>
        <p:nvSpPr>
          <p:cNvPr id="15" name="TextBox 14">
            <a:hlinkClick r:id="" action="ppaction://noaction"/>
          </p:cNvPr>
          <p:cNvSpPr txBox="1"/>
          <p:nvPr/>
        </p:nvSpPr>
        <p:spPr>
          <a:xfrm>
            <a:off x="4593516" y="609600"/>
            <a:ext cx="1005840" cy="533400"/>
          </a:xfrm>
          <a:prstGeom prst="rect">
            <a:avLst/>
          </a:prstGeom>
          <a:noFill/>
        </p:spPr>
        <p:txBody>
          <a:bodyPr wrap="square" lIns="0" tIns="0" rIns="0" bIns="0" rtlCol="0">
            <a:noAutofit/>
          </a:bodyPr>
          <a:lstStyle/>
          <a:p>
            <a:pPr marL="0" marR="0" lvl="0" indent="-274320" algn="l" defTabSz="914400" rtl="0" eaLnBrk="1" fontAlgn="auto" latinLnBrk="0" hangingPunct="1">
              <a:lnSpc>
                <a:spcPct val="100000"/>
              </a:lnSpc>
              <a:spcBef>
                <a:spcPts val="0"/>
              </a:spcBef>
              <a:spcAft>
                <a:spcPts val="0"/>
              </a:spcAft>
              <a:buClrTx/>
              <a:buSzTx/>
              <a:buFontTx/>
              <a:buNone/>
              <a:tabLst/>
              <a:defRPr/>
            </a:pPr>
            <a:r>
              <a:rPr lang="en-US" sz="900" kern="1200" baseline="0" dirty="0">
                <a:solidFill>
                  <a:srgbClr val="5F5F5F"/>
                </a:solidFill>
                <a:latin typeface="Myriad Pro Light" panose="020B0403030403020204" pitchFamily="34" charset="0"/>
              </a:rPr>
              <a:t>CE/Other Training Options</a:t>
            </a:r>
            <a:endParaRPr lang="en-US" sz="900" kern="1200" dirty="0">
              <a:solidFill>
                <a:srgbClr val="5F5F5F"/>
              </a:solidFill>
              <a:latin typeface="Myriad Pro Light" panose="020B0403030403020204" pitchFamily="34" charset="0"/>
            </a:endParaRPr>
          </a:p>
        </p:txBody>
      </p:sp>
      <p:sp>
        <p:nvSpPr>
          <p:cNvPr id="16" name="TextBox 15">
            <a:hlinkClick r:id="" action="ppaction://noaction"/>
          </p:cNvPr>
          <p:cNvSpPr txBox="1"/>
          <p:nvPr/>
        </p:nvSpPr>
        <p:spPr>
          <a:xfrm>
            <a:off x="5681832" y="609600"/>
            <a:ext cx="1005840" cy="533400"/>
          </a:xfrm>
          <a:prstGeom prst="rect">
            <a:avLst/>
          </a:prstGeom>
          <a:noFill/>
        </p:spPr>
        <p:txBody>
          <a:bodyPr wrap="square" lIns="0" tIns="0" rIns="0" bIns="0" rtlCol="0">
            <a:noAutofit/>
          </a:bodyPr>
          <a:lstStyle/>
          <a:p>
            <a:pPr marL="0" marR="0" indent="-274320" algn="l" defTabSz="914400" rtl="0" eaLnBrk="1" fontAlgn="auto" latinLnBrk="0" hangingPunct="1">
              <a:lnSpc>
                <a:spcPct val="100000"/>
              </a:lnSpc>
              <a:spcBef>
                <a:spcPts val="0"/>
              </a:spcBef>
              <a:spcAft>
                <a:spcPts val="0"/>
              </a:spcAft>
              <a:buClrTx/>
              <a:buSzTx/>
              <a:buFontTx/>
              <a:buNone/>
              <a:tabLst/>
              <a:defRPr/>
            </a:pPr>
            <a:r>
              <a:rPr lang="en-US" sz="900" kern="1200" baseline="0" dirty="0">
                <a:solidFill>
                  <a:srgbClr val="5F5F5F"/>
                </a:solidFill>
                <a:latin typeface="Myriad Pro Light" panose="020B0403030403020204" pitchFamily="34" charset="0"/>
              </a:rPr>
              <a:t>Schedule Training (CSBS)</a:t>
            </a:r>
            <a:endParaRPr lang="en-US" sz="900" kern="1200" dirty="0">
              <a:solidFill>
                <a:srgbClr val="5F5F5F"/>
              </a:solidFill>
              <a:latin typeface="Myriad Pro Light" panose="020B0403030403020204" pitchFamily="34" charset="0"/>
            </a:endParaRPr>
          </a:p>
        </p:txBody>
      </p:sp>
      <p:sp>
        <p:nvSpPr>
          <p:cNvPr id="17" name="TextBox 16">
            <a:hlinkClick r:id="" action="ppaction://noaction"/>
          </p:cNvPr>
          <p:cNvSpPr txBox="1"/>
          <p:nvPr/>
        </p:nvSpPr>
        <p:spPr>
          <a:xfrm>
            <a:off x="6771042" y="609600"/>
            <a:ext cx="1005840" cy="533400"/>
          </a:xfrm>
          <a:prstGeom prst="rect">
            <a:avLst/>
          </a:prstGeom>
          <a:noFill/>
        </p:spPr>
        <p:txBody>
          <a:bodyPr wrap="square" lIns="0" tIns="0" rIns="0" bIns="0" rtlCol="0">
            <a:noAutofit/>
          </a:bodyPr>
          <a:lstStyle/>
          <a:p>
            <a:pPr marL="0" marR="0" indent="-274320" algn="l" defTabSz="914400" rtl="0" eaLnBrk="1" fontAlgn="auto" latinLnBrk="0" hangingPunct="1">
              <a:lnSpc>
                <a:spcPct val="100000"/>
              </a:lnSpc>
              <a:spcBef>
                <a:spcPts val="0"/>
              </a:spcBef>
              <a:spcAft>
                <a:spcPts val="0"/>
              </a:spcAft>
              <a:buClrTx/>
              <a:buSzTx/>
              <a:buFontTx/>
              <a:buNone/>
              <a:tabLst/>
              <a:defRPr/>
            </a:pPr>
            <a:r>
              <a:rPr lang="en-US" sz="900" kern="1200" baseline="0" dirty="0">
                <a:solidFill>
                  <a:srgbClr val="5F5F5F"/>
                </a:solidFill>
                <a:latin typeface="Myriad Pro Light" panose="020B0403030403020204" pitchFamily="34" charset="0"/>
              </a:rPr>
              <a:t>Schedule Training (All Others)</a:t>
            </a:r>
            <a:endParaRPr lang="en-US" sz="900" kern="1200" dirty="0">
              <a:solidFill>
                <a:srgbClr val="5F5F5F"/>
              </a:solidFill>
              <a:latin typeface="Myriad Pro Light" panose="020B0403030403020204" pitchFamily="34" charset="0"/>
            </a:endParaRPr>
          </a:p>
        </p:txBody>
      </p:sp>
      <p:sp>
        <p:nvSpPr>
          <p:cNvPr id="19" name="Rectangle 18">
            <a:hlinkClick r:id="rId3" action="ppaction://hlinksldjump"/>
          </p:cNvPr>
          <p:cNvSpPr/>
          <p:nvPr/>
        </p:nvSpPr>
        <p:spPr>
          <a:xfrm>
            <a:off x="6692598" y="590550"/>
            <a:ext cx="1076664" cy="2971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900" dirty="0">
                <a:solidFill>
                  <a:srgbClr val="5F5F5F"/>
                </a:solidFill>
                <a:latin typeface="Myriad Pro Light" panose="020B0403030403020204" pitchFamily="34" charset="0"/>
              </a:rPr>
              <a:t>Schedule Training (All Others)</a:t>
            </a:r>
          </a:p>
        </p:txBody>
      </p:sp>
      <p:sp>
        <p:nvSpPr>
          <p:cNvPr id="20" name="Rectangle 19">
            <a:hlinkClick r:id="rId4" action="ppaction://hlinksldjump"/>
          </p:cNvPr>
          <p:cNvSpPr/>
          <p:nvPr/>
        </p:nvSpPr>
        <p:spPr>
          <a:xfrm>
            <a:off x="5596890" y="609600"/>
            <a:ext cx="1089210" cy="2667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900" dirty="0">
                <a:solidFill>
                  <a:srgbClr val="5F5F5F"/>
                </a:solidFill>
                <a:latin typeface="Myriad Pro Light" panose="020B0403030403020204" pitchFamily="34" charset="0"/>
              </a:rPr>
              <a:t>Schedule CSBS Training</a:t>
            </a:r>
          </a:p>
        </p:txBody>
      </p:sp>
      <p:sp>
        <p:nvSpPr>
          <p:cNvPr id="21" name="Rectangle 20">
            <a:hlinkClick r:id="rId2" action="ppaction://hlinksldjump"/>
          </p:cNvPr>
          <p:cNvSpPr/>
          <p:nvPr/>
        </p:nvSpPr>
        <p:spPr>
          <a:xfrm>
            <a:off x="4511040" y="609600"/>
            <a:ext cx="1089210" cy="2667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900" dirty="0">
                <a:solidFill>
                  <a:srgbClr val="5F5F5F"/>
                </a:solidFill>
                <a:latin typeface="Myriad Pro Light" panose="020B0403030403020204" pitchFamily="34" charset="0"/>
              </a:rPr>
              <a:t>CE/Other Training Options</a:t>
            </a:r>
          </a:p>
        </p:txBody>
      </p:sp>
      <p:sp>
        <p:nvSpPr>
          <p:cNvPr id="24" name="Rectangle 23">
            <a:hlinkClick r:id="rId5" action="ppaction://hlinksldjump"/>
          </p:cNvPr>
          <p:cNvSpPr/>
          <p:nvPr/>
        </p:nvSpPr>
        <p:spPr>
          <a:xfrm>
            <a:off x="163830" y="609600"/>
            <a:ext cx="1070610" cy="28575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900" dirty="0">
                <a:solidFill>
                  <a:srgbClr val="5F5F5F"/>
                </a:solidFill>
                <a:latin typeface="Myriad Pro Light" panose="020B0403030403020204" pitchFamily="34" charset="0"/>
              </a:rPr>
              <a:t>On-the-job experience</a:t>
            </a:r>
          </a:p>
        </p:txBody>
      </p:sp>
      <p:sp>
        <p:nvSpPr>
          <p:cNvPr id="27" name="TextBox 26">
            <a:hlinkClick r:id="" action="ppaction://noaction"/>
          </p:cNvPr>
          <p:cNvSpPr txBox="1"/>
          <p:nvPr/>
        </p:nvSpPr>
        <p:spPr>
          <a:xfrm>
            <a:off x="7848600" y="685800"/>
            <a:ext cx="1005840" cy="533400"/>
          </a:xfrm>
          <a:prstGeom prst="rect">
            <a:avLst/>
          </a:prstGeom>
          <a:noFill/>
        </p:spPr>
        <p:txBody>
          <a:bodyPr wrap="square" lIns="0" tIns="0" rIns="0" bIns="0" rtlCol="0">
            <a:noAutofit/>
          </a:bodyPr>
          <a:lstStyle/>
          <a:p>
            <a:pPr marL="0" lvl="1"/>
            <a:r>
              <a:rPr lang="en-US" sz="900" kern="1200" baseline="0" dirty="0">
                <a:latin typeface="Myriad Pro Light" panose="020B0403030403020204" pitchFamily="34" charset="0"/>
              </a:rPr>
              <a:t>Certification Options</a:t>
            </a:r>
            <a:endParaRPr lang="en-US" sz="900" kern="1200" dirty="0">
              <a:latin typeface="Myriad Pro Light" panose="020B0403030403020204" pitchFamily="34" charset="0"/>
            </a:endParaRPr>
          </a:p>
        </p:txBody>
      </p:sp>
      <p:sp>
        <p:nvSpPr>
          <p:cNvPr id="28" name="Rectangle 27">
            <a:hlinkClick r:id="rId6" action="ppaction://hlinksldjump"/>
          </p:cNvPr>
          <p:cNvSpPr/>
          <p:nvPr/>
        </p:nvSpPr>
        <p:spPr>
          <a:xfrm>
            <a:off x="7763880" y="632460"/>
            <a:ext cx="1168998" cy="2286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lvl="1"/>
            <a:r>
              <a:rPr lang="en-US" sz="900" dirty="0">
                <a:solidFill>
                  <a:srgbClr val="5F5F5F"/>
                </a:solidFill>
                <a:latin typeface="Myriad Pro Light" panose="020B0403030403020204" pitchFamily="34" charset="0"/>
              </a:rPr>
              <a:t>Certification</a:t>
            </a:r>
          </a:p>
          <a:p>
            <a:endParaRPr lang="en-US" sz="900" dirty="0">
              <a:solidFill>
                <a:srgbClr val="5F5F5F"/>
              </a:solidFill>
              <a:latin typeface="Myriad Pro Light" panose="020B0403030403020204" pitchFamily="34" charset="0"/>
            </a:endParaRPr>
          </a:p>
        </p:txBody>
      </p:sp>
      <p:sp>
        <p:nvSpPr>
          <p:cNvPr id="14" name="TextBox 13"/>
          <p:cNvSpPr txBox="1"/>
          <p:nvPr/>
        </p:nvSpPr>
        <p:spPr>
          <a:xfrm>
            <a:off x="411705" y="1267769"/>
            <a:ext cx="5531895" cy="2308324"/>
          </a:xfrm>
          <a:prstGeom prst="rect">
            <a:avLst/>
          </a:prstGeom>
          <a:noFill/>
        </p:spPr>
        <p:txBody>
          <a:bodyPr wrap="square" rtlCol="0">
            <a:spAutoFit/>
          </a:bodyPr>
          <a:lstStyle/>
          <a:p>
            <a:r>
              <a:rPr lang="en-US" b="1" dirty="0">
                <a:solidFill>
                  <a:srgbClr val="333333"/>
                </a:solidFill>
                <a:latin typeface="Corbel" panose="020B0503020204020204" pitchFamily="34" charset="0"/>
                <a:cs typeface="Arial" panose="020B0604020202020204" pitchFamily="34" charset="0"/>
              </a:rPr>
              <a:t>You should have:</a:t>
            </a:r>
          </a:p>
          <a:p>
            <a:pPr marL="285750" indent="-285750">
              <a:buFont typeface="Arial" panose="020B0604020202020204" pitchFamily="34" charset="0"/>
              <a:buChar char="•"/>
            </a:pPr>
            <a:r>
              <a:rPr lang="en-US" sz="1400" dirty="0">
                <a:solidFill>
                  <a:srgbClr val="333333"/>
                </a:solidFill>
                <a:latin typeface="Corbel" panose="020B0503020204020204" pitchFamily="34" charset="0"/>
                <a:cs typeface="Arial" panose="020B0604020202020204" pitchFamily="34" charset="0"/>
              </a:rPr>
              <a:t>Excellent analytical abilities</a:t>
            </a:r>
          </a:p>
          <a:p>
            <a:pPr marL="285750" indent="-285750">
              <a:buFont typeface="Arial" panose="020B0604020202020204" pitchFamily="34" charset="0"/>
              <a:buChar char="•"/>
            </a:pPr>
            <a:r>
              <a:rPr lang="en-US" sz="1400" dirty="0">
                <a:solidFill>
                  <a:srgbClr val="333333"/>
                </a:solidFill>
                <a:latin typeface="Corbel" panose="020B0503020204020204" pitchFamily="34" charset="0"/>
                <a:cs typeface="Arial" panose="020B0604020202020204" pitchFamily="34" charset="0"/>
              </a:rPr>
              <a:t>Expansive knowledge regarding laws, rules, and regulations governing examinations</a:t>
            </a:r>
          </a:p>
          <a:p>
            <a:pPr marL="285750" indent="-285750">
              <a:buFont typeface="Arial" panose="020B0604020202020204" pitchFamily="34" charset="0"/>
              <a:buChar char="•"/>
            </a:pPr>
            <a:r>
              <a:rPr lang="en-US" sz="1400" dirty="0">
                <a:solidFill>
                  <a:srgbClr val="333333"/>
                </a:solidFill>
                <a:latin typeface="Corbel" panose="020B0503020204020204" pitchFamily="34" charset="0"/>
                <a:cs typeface="Arial" panose="020B0604020202020204" pitchFamily="34" charset="0"/>
              </a:rPr>
              <a:t>High level of familiarity with general banking conditions and trends</a:t>
            </a:r>
          </a:p>
          <a:p>
            <a:pPr marL="285750" indent="-285750">
              <a:buFont typeface="Arial" panose="020B0604020202020204" pitchFamily="34" charset="0"/>
              <a:buChar char="•"/>
            </a:pPr>
            <a:r>
              <a:rPr lang="en-US" sz="1400" dirty="0">
                <a:solidFill>
                  <a:srgbClr val="333333"/>
                </a:solidFill>
                <a:latin typeface="Corbel" panose="020B0503020204020204" pitchFamily="34" charset="0"/>
                <a:cs typeface="Arial" panose="020B0604020202020204" pitchFamily="34" charset="0"/>
              </a:rPr>
              <a:t>Proficient in discussions with bankers</a:t>
            </a:r>
          </a:p>
          <a:p>
            <a:pPr marL="285750" indent="-285750">
              <a:buFont typeface="Arial" panose="020B0604020202020204" pitchFamily="34" charset="0"/>
              <a:buChar char="•"/>
            </a:pPr>
            <a:r>
              <a:rPr lang="en-US" sz="1400" dirty="0">
                <a:solidFill>
                  <a:srgbClr val="333333"/>
                </a:solidFill>
                <a:latin typeface="Corbel" panose="020B0503020204020204" pitchFamily="34" charset="0"/>
                <a:cs typeface="Arial" panose="020B0604020202020204" pitchFamily="34" charset="0"/>
              </a:rPr>
              <a:t>High level of initiative, judgment, and ability to supervise staff and provide training to examiners at all levels</a:t>
            </a:r>
          </a:p>
          <a:p>
            <a:pPr marL="285750" indent="-285750">
              <a:buFont typeface="Arial" panose="020B0604020202020204" pitchFamily="34" charset="0"/>
              <a:buChar char="•"/>
            </a:pPr>
            <a:r>
              <a:rPr lang="en-US" sz="1400" dirty="0">
                <a:solidFill>
                  <a:srgbClr val="333333"/>
                </a:solidFill>
                <a:latin typeface="Corbel" panose="020B0503020204020204" pitchFamily="34" charset="0"/>
                <a:cs typeface="Arial" panose="020B0604020202020204" pitchFamily="34" charset="0"/>
              </a:rPr>
              <a:t>Ability to supervise the examination of a complex financial institution operating under an enforcement action</a:t>
            </a:r>
          </a:p>
        </p:txBody>
      </p:sp>
      <p:sp>
        <p:nvSpPr>
          <p:cNvPr id="26" name="TextBox 25"/>
          <p:cNvSpPr txBox="1"/>
          <p:nvPr/>
        </p:nvSpPr>
        <p:spPr>
          <a:xfrm>
            <a:off x="445706" y="3721569"/>
            <a:ext cx="5867400" cy="2523768"/>
          </a:xfrm>
          <a:prstGeom prst="rect">
            <a:avLst/>
          </a:prstGeom>
          <a:noFill/>
        </p:spPr>
        <p:txBody>
          <a:bodyPr wrap="square" rtlCol="0">
            <a:spAutoFit/>
          </a:bodyPr>
          <a:lstStyle/>
          <a:p>
            <a:r>
              <a:rPr lang="en-US" b="1" dirty="0">
                <a:solidFill>
                  <a:srgbClr val="333333"/>
                </a:solidFill>
                <a:latin typeface="Corbel" panose="020B0503020204020204" pitchFamily="34" charset="0"/>
                <a:cs typeface="Arial" panose="020B0604020202020204" pitchFamily="34" charset="0"/>
              </a:rPr>
              <a:t>Your tasks MAY include:</a:t>
            </a:r>
          </a:p>
          <a:p>
            <a:pPr marL="285750" indent="-285750">
              <a:buFont typeface="Arial" panose="020B0604020202020204" pitchFamily="34" charset="0"/>
              <a:buChar char="•"/>
            </a:pPr>
            <a:r>
              <a:rPr lang="en-US" sz="1400" dirty="0">
                <a:solidFill>
                  <a:srgbClr val="333333"/>
                </a:solidFill>
                <a:latin typeface="Corbel" panose="020B0503020204020204" pitchFamily="34" charset="0"/>
                <a:cs typeface="Arial" panose="020B0604020202020204" pitchFamily="34" charset="0"/>
              </a:rPr>
              <a:t>Serve as lead examiner or central POC on large/complex bank examination</a:t>
            </a:r>
          </a:p>
          <a:p>
            <a:pPr marL="285750" indent="-285750">
              <a:buFont typeface="Arial" panose="020B0604020202020204" pitchFamily="34" charset="0"/>
              <a:buChar char="•"/>
            </a:pPr>
            <a:r>
              <a:rPr lang="en-US" sz="1400" dirty="0">
                <a:solidFill>
                  <a:srgbClr val="333333"/>
                </a:solidFill>
                <a:latin typeface="Corbel" panose="020B0503020204020204" pitchFamily="34" charset="0"/>
                <a:cs typeface="Arial" panose="020B0604020202020204" pitchFamily="34" charset="0"/>
              </a:rPr>
              <a:t>Develop department strategic plan and policies</a:t>
            </a:r>
          </a:p>
          <a:p>
            <a:pPr marL="285750" indent="-285750">
              <a:buFont typeface="Arial" panose="020B0604020202020204" pitchFamily="34" charset="0"/>
              <a:buChar char="•"/>
            </a:pPr>
            <a:r>
              <a:rPr lang="en-US" sz="1400" dirty="0">
                <a:solidFill>
                  <a:srgbClr val="333333"/>
                </a:solidFill>
                <a:latin typeface="Corbel" panose="020B0503020204020204" pitchFamily="34" charset="0"/>
                <a:cs typeface="Arial" panose="020B0604020202020204" pitchFamily="34" charset="0"/>
              </a:rPr>
              <a:t>Serve on CSBS committees and/or working groups</a:t>
            </a:r>
          </a:p>
          <a:p>
            <a:pPr marL="285750" indent="-285750">
              <a:buFont typeface="Arial" panose="020B0604020202020204" pitchFamily="34" charset="0"/>
              <a:buChar char="•"/>
            </a:pPr>
            <a:r>
              <a:rPr lang="en-US" sz="1400" dirty="0">
                <a:solidFill>
                  <a:srgbClr val="333333"/>
                </a:solidFill>
                <a:latin typeface="Corbel" panose="020B0503020204020204" pitchFamily="34" charset="0"/>
                <a:cs typeface="Arial" panose="020B0604020202020204" pitchFamily="34" charset="0"/>
              </a:rPr>
              <a:t>Engage in specialty examination training</a:t>
            </a:r>
          </a:p>
          <a:p>
            <a:pPr marL="285750" indent="-285750">
              <a:buFont typeface="Arial" panose="020B0604020202020204" pitchFamily="34" charset="0"/>
              <a:buChar char="•"/>
            </a:pPr>
            <a:r>
              <a:rPr lang="en-US" sz="1400" dirty="0">
                <a:solidFill>
                  <a:srgbClr val="333333"/>
                </a:solidFill>
                <a:latin typeface="Corbel" panose="020B0503020204020204" pitchFamily="34" charset="0"/>
                <a:cs typeface="Arial" panose="020B0604020202020204" pitchFamily="34" charset="0"/>
              </a:rPr>
              <a:t>Assist with training of less experienced examiners</a:t>
            </a:r>
          </a:p>
          <a:p>
            <a:pPr marL="285750" indent="-285750">
              <a:buFont typeface="Arial" panose="020B0604020202020204" pitchFamily="34" charset="0"/>
              <a:buChar char="•"/>
            </a:pPr>
            <a:r>
              <a:rPr lang="en-US" sz="1400" dirty="0">
                <a:solidFill>
                  <a:srgbClr val="333333"/>
                </a:solidFill>
                <a:latin typeface="Corbel" panose="020B0503020204020204" pitchFamily="34" charset="0"/>
                <a:cs typeface="Arial" panose="020B0604020202020204" pitchFamily="34" charset="0"/>
              </a:rPr>
              <a:t>Represent department at bank board meetings</a:t>
            </a:r>
          </a:p>
          <a:p>
            <a:pPr marL="285750" indent="-285750">
              <a:buFont typeface="Arial" panose="020B0604020202020204" pitchFamily="34" charset="0"/>
              <a:buChar char="•"/>
            </a:pPr>
            <a:r>
              <a:rPr lang="en-US" sz="1400" dirty="0">
                <a:solidFill>
                  <a:srgbClr val="333333"/>
                </a:solidFill>
                <a:latin typeface="Corbel" panose="020B0503020204020204" pitchFamily="34" charset="0"/>
                <a:cs typeface="Arial" panose="020B0604020202020204" pitchFamily="34" charset="0"/>
              </a:rPr>
              <a:t>Interpret and draft state/federal laws, regulations, and policies</a:t>
            </a:r>
          </a:p>
          <a:p>
            <a:pPr marL="285750" indent="-285750">
              <a:buFont typeface="Arial" panose="020B0604020202020204" pitchFamily="34" charset="0"/>
              <a:buChar char="•"/>
            </a:pPr>
            <a:r>
              <a:rPr lang="en-US" sz="1400" dirty="0">
                <a:solidFill>
                  <a:srgbClr val="333333"/>
                </a:solidFill>
                <a:latin typeface="Corbel" panose="020B0503020204020204" pitchFamily="34" charset="0"/>
                <a:cs typeface="Arial" panose="020B0604020202020204" pitchFamily="34" charset="0"/>
              </a:rPr>
              <a:t>Safeguard confidential supervisory information</a:t>
            </a:r>
          </a:p>
          <a:p>
            <a:pPr marL="285750" indent="-285750">
              <a:buFont typeface="Arial" panose="020B0604020202020204" pitchFamily="34" charset="0"/>
              <a:buChar char="•"/>
            </a:pPr>
            <a:r>
              <a:rPr lang="en-US" sz="1400" dirty="0">
                <a:solidFill>
                  <a:srgbClr val="333333"/>
                </a:solidFill>
                <a:latin typeface="Corbel" panose="020B0503020204020204" pitchFamily="34" charset="0"/>
                <a:cs typeface="Arial" panose="020B0604020202020204" pitchFamily="34" charset="0"/>
              </a:rPr>
              <a:t>Address cyber security issues</a:t>
            </a:r>
          </a:p>
        </p:txBody>
      </p:sp>
      <p:sp>
        <p:nvSpPr>
          <p:cNvPr id="29" name="Rectangle 28">
            <a:hlinkClick r:id="rId5" action="ppaction://hlinksldjump"/>
          </p:cNvPr>
          <p:cNvSpPr/>
          <p:nvPr/>
        </p:nvSpPr>
        <p:spPr>
          <a:xfrm>
            <a:off x="169443" y="596265"/>
            <a:ext cx="1070610" cy="28575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900" dirty="0">
                <a:solidFill>
                  <a:srgbClr val="5F5F5F"/>
                </a:solidFill>
                <a:latin typeface="Myriad Pro Light" panose="020B0403030403020204" pitchFamily="34" charset="0"/>
              </a:rPr>
              <a:t>Your level of experience</a:t>
            </a:r>
          </a:p>
        </p:txBody>
      </p:sp>
      <p:sp>
        <p:nvSpPr>
          <p:cNvPr id="31" name="Teardrop 30"/>
          <p:cNvSpPr/>
          <p:nvPr/>
        </p:nvSpPr>
        <p:spPr>
          <a:xfrm rot="12956788">
            <a:off x="6344255" y="4035217"/>
            <a:ext cx="2704688" cy="2242435"/>
          </a:xfrm>
          <a:prstGeom prst="teardrop">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orbel" panose="020B0503020204020204" pitchFamily="34" charset="0"/>
            </a:endParaRPr>
          </a:p>
        </p:txBody>
      </p:sp>
      <p:sp>
        <p:nvSpPr>
          <p:cNvPr id="32" name="TextBox 31"/>
          <p:cNvSpPr txBox="1"/>
          <p:nvPr/>
        </p:nvSpPr>
        <p:spPr>
          <a:xfrm>
            <a:off x="6087415" y="4140875"/>
            <a:ext cx="2956599" cy="2031325"/>
          </a:xfrm>
          <a:prstGeom prst="rect">
            <a:avLst/>
          </a:prstGeom>
          <a:noFill/>
        </p:spPr>
        <p:txBody>
          <a:bodyPr wrap="square" rtlCol="0">
            <a:spAutoFit/>
          </a:bodyPr>
          <a:lstStyle/>
          <a:p>
            <a:pPr algn="ctr"/>
            <a:r>
              <a:rPr lang="en-US" b="1" dirty="0">
                <a:solidFill>
                  <a:schemeClr val="bg1"/>
                </a:solidFill>
                <a:latin typeface="Corbel" panose="020B0503020204020204" pitchFamily="34" charset="0"/>
                <a:cs typeface="Arial" panose="020B0604020202020204" pitchFamily="34" charset="0"/>
              </a:rPr>
              <a:t>Fill skill gaps by</a:t>
            </a:r>
          </a:p>
          <a:p>
            <a:pPr algn="ctr"/>
            <a:r>
              <a:rPr lang="en-US" b="1" dirty="0">
                <a:solidFill>
                  <a:schemeClr val="bg1"/>
                </a:solidFill>
                <a:latin typeface="Corbel" panose="020B0503020204020204" pitchFamily="34" charset="0"/>
                <a:cs typeface="Arial" panose="020B0604020202020204" pitchFamily="34" charset="0"/>
              </a:rPr>
              <a:t>attending specialized seminars &amp; state bank association training – discuss with your</a:t>
            </a:r>
          </a:p>
          <a:p>
            <a:pPr algn="ctr"/>
            <a:r>
              <a:rPr lang="en-US" b="1" dirty="0">
                <a:solidFill>
                  <a:schemeClr val="bg1"/>
                </a:solidFill>
                <a:latin typeface="Corbel" panose="020B0503020204020204" pitchFamily="34" charset="0"/>
                <a:cs typeface="Arial" panose="020B0604020202020204" pitchFamily="34" charset="0"/>
              </a:rPr>
              <a:t>        supervisor or training</a:t>
            </a:r>
          </a:p>
          <a:p>
            <a:pPr algn="ctr"/>
            <a:r>
              <a:rPr lang="en-US" b="1" dirty="0">
                <a:solidFill>
                  <a:schemeClr val="bg1"/>
                </a:solidFill>
                <a:latin typeface="Corbel" panose="020B0503020204020204" pitchFamily="34" charset="0"/>
                <a:cs typeface="Arial" panose="020B0604020202020204" pitchFamily="34" charset="0"/>
              </a:rPr>
              <a:t>         coordinator</a:t>
            </a:r>
          </a:p>
        </p:txBody>
      </p:sp>
      <p:sp>
        <p:nvSpPr>
          <p:cNvPr id="33" name="Teardrop 32"/>
          <p:cNvSpPr/>
          <p:nvPr/>
        </p:nvSpPr>
        <p:spPr>
          <a:xfrm rot="12956788">
            <a:off x="6344255" y="1189948"/>
            <a:ext cx="2704688" cy="2242435"/>
          </a:xfrm>
          <a:prstGeom prst="teardrop">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TextBox 33"/>
          <p:cNvSpPr txBox="1"/>
          <p:nvPr/>
        </p:nvSpPr>
        <p:spPr>
          <a:xfrm>
            <a:off x="6248400" y="1752600"/>
            <a:ext cx="2743200" cy="1200329"/>
          </a:xfrm>
          <a:prstGeom prst="rect">
            <a:avLst/>
          </a:prstGeom>
          <a:noFill/>
        </p:spPr>
        <p:txBody>
          <a:bodyPr wrap="square" rtlCol="0">
            <a:spAutoFit/>
          </a:bodyPr>
          <a:lstStyle/>
          <a:p>
            <a:pPr algn="ctr"/>
            <a:r>
              <a:rPr lang="en-US" b="1" dirty="0">
                <a:solidFill>
                  <a:schemeClr val="bg1"/>
                </a:solidFill>
                <a:latin typeface="Corbel" panose="020B0503020204020204" pitchFamily="34" charset="0"/>
                <a:cs typeface="Arial" panose="020B0604020202020204" pitchFamily="34" charset="0"/>
              </a:rPr>
              <a:t>Address skill gaps with CSBS executive training – more info at Schedule CSBS Training tab</a:t>
            </a:r>
          </a:p>
        </p:txBody>
      </p:sp>
      <p:sp>
        <p:nvSpPr>
          <p:cNvPr id="38" name="Rectangle 37"/>
          <p:cNvSpPr/>
          <p:nvPr/>
        </p:nvSpPr>
        <p:spPr>
          <a:xfrm>
            <a:off x="1234440" y="598170"/>
            <a:ext cx="1172580" cy="41587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900" b="0" dirty="0">
                <a:solidFill>
                  <a:srgbClr val="5F5F5F"/>
                </a:solidFill>
                <a:latin typeface="Myriad Pro Light" panose="020B0403030403020204" pitchFamily="34" charset="0"/>
              </a:rPr>
              <a:t>Your level of proficiency:</a:t>
            </a:r>
          </a:p>
          <a:p>
            <a:r>
              <a:rPr lang="en-US" sz="900" b="0" dirty="0">
                <a:solidFill>
                  <a:srgbClr val="5F5F5F"/>
                </a:solidFill>
                <a:latin typeface="Myriad Pro Light" panose="020B0403030403020204" pitchFamily="34" charset="0"/>
              </a:rPr>
              <a:t>CSBE </a:t>
            </a:r>
            <a:r>
              <a:rPr lang="en-US" sz="900" b="0" dirty="0">
                <a:solidFill>
                  <a:srgbClr val="5F5F5F"/>
                </a:solidFill>
                <a:latin typeface="Myriad Pro Light" panose="020B0403030403020204" pitchFamily="34" charset="0"/>
                <a:sym typeface="Symbol" panose="05050102010706020507" pitchFamily="18" charset="2"/>
              </a:rPr>
              <a:t></a:t>
            </a:r>
            <a:r>
              <a:rPr lang="en-US" sz="900" b="0" dirty="0">
                <a:solidFill>
                  <a:srgbClr val="5F5F5F"/>
                </a:solidFill>
                <a:latin typeface="Myriad Pro Light" panose="020B0403030403020204" pitchFamily="34" charset="0"/>
              </a:rPr>
              <a:t> CEM</a:t>
            </a:r>
          </a:p>
        </p:txBody>
      </p:sp>
      <p:sp>
        <p:nvSpPr>
          <p:cNvPr id="39" name="Rectangle 38">
            <a:hlinkClick r:id="rId7" action="ppaction://hlinksldjump"/>
          </p:cNvPr>
          <p:cNvSpPr/>
          <p:nvPr/>
        </p:nvSpPr>
        <p:spPr>
          <a:xfrm>
            <a:off x="1316916" y="937260"/>
            <a:ext cx="283284" cy="15298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Rectangle 39">
            <a:hlinkClick r:id="rId8" action="ppaction://hlinksldjump"/>
          </p:cNvPr>
          <p:cNvSpPr/>
          <p:nvPr/>
        </p:nvSpPr>
        <p:spPr>
          <a:xfrm>
            <a:off x="1676400" y="937260"/>
            <a:ext cx="228600" cy="15298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TextBox 34">
            <a:hlinkClick r:id="rId9" action="ppaction://hlinksldjump"/>
          </p:cNvPr>
          <p:cNvSpPr txBox="1"/>
          <p:nvPr/>
        </p:nvSpPr>
        <p:spPr>
          <a:xfrm>
            <a:off x="3522780" y="609600"/>
            <a:ext cx="1005840" cy="533400"/>
          </a:xfrm>
          <a:prstGeom prst="rect">
            <a:avLst/>
          </a:prstGeom>
          <a:noFill/>
        </p:spPr>
        <p:txBody>
          <a:bodyPr wrap="square" lIns="0" tIns="0" rIns="0" bIns="0" rtlCol="0">
            <a:noAutofit/>
          </a:bodyPr>
          <a:lstStyle/>
          <a:p>
            <a:pPr marL="0" marR="0" indent="-274320" algn="l" defTabSz="914400" rtl="0" eaLnBrk="1" fontAlgn="auto" latinLnBrk="0" hangingPunct="1">
              <a:lnSpc>
                <a:spcPct val="100000"/>
              </a:lnSpc>
              <a:spcBef>
                <a:spcPts val="0"/>
              </a:spcBef>
              <a:spcAft>
                <a:spcPts val="0"/>
              </a:spcAft>
              <a:buClrTx/>
              <a:buSzTx/>
              <a:buFontTx/>
              <a:buNone/>
              <a:tabLst/>
              <a:defRPr/>
            </a:pPr>
            <a:r>
              <a:rPr lang="en-US" sz="900" kern="1200" baseline="0" dirty="0">
                <a:solidFill>
                  <a:srgbClr val="5F5F5F"/>
                </a:solidFill>
                <a:latin typeface="Myriad Pro Light" panose="020B0403030403020204" pitchFamily="34" charset="0"/>
              </a:rPr>
              <a:t>Skill gap training</a:t>
            </a:r>
            <a:endParaRPr lang="en-US" sz="900" kern="1200" dirty="0">
              <a:solidFill>
                <a:srgbClr val="5F5F5F"/>
              </a:solidFill>
              <a:latin typeface="Myriad Pro Light" panose="020B0403030403020204" pitchFamily="34" charset="0"/>
            </a:endParaRPr>
          </a:p>
        </p:txBody>
      </p:sp>
      <p:sp>
        <p:nvSpPr>
          <p:cNvPr id="36" name="TextBox 35"/>
          <p:cNvSpPr txBox="1"/>
          <p:nvPr/>
        </p:nvSpPr>
        <p:spPr>
          <a:xfrm>
            <a:off x="120126" y="83961"/>
            <a:ext cx="7717716" cy="323165"/>
          </a:xfrm>
          <a:prstGeom prst="rect">
            <a:avLst/>
          </a:prstGeom>
          <a:noFill/>
        </p:spPr>
        <p:txBody>
          <a:bodyPr wrap="square" rtlCol="0">
            <a:spAutoFit/>
          </a:bodyPr>
          <a:lstStyle/>
          <a:p>
            <a:r>
              <a:rPr lang="en-US" sz="1500" b="1" dirty="0">
                <a:solidFill>
                  <a:srgbClr val="1C2674"/>
                </a:solidFill>
                <a:latin typeface="Corbel" panose="020B0503020204020204" pitchFamily="34" charset="0"/>
                <a:cs typeface="Arial" panose="020B0604020202020204" pitchFamily="34" charset="0"/>
              </a:rPr>
              <a:t>4.0:</a:t>
            </a:r>
            <a:r>
              <a:rPr lang="en-US" sz="1500" b="1" baseline="0" dirty="0">
                <a:solidFill>
                  <a:srgbClr val="1C2674"/>
                </a:solidFill>
                <a:latin typeface="Corbel" panose="020B0503020204020204" pitchFamily="34" charset="0"/>
                <a:cs typeface="Arial" panose="020B0604020202020204" pitchFamily="34" charset="0"/>
              </a:rPr>
              <a:t> Bank Examiner Manager, Bank Examinations Supervisor, Examiner IV</a:t>
            </a:r>
            <a:endParaRPr lang="en-US" sz="1500" b="1" dirty="0">
              <a:solidFill>
                <a:srgbClr val="1C2674"/>
              </a:solidFill>
              <a:latin typeface="Corbel" panose="020B0503020204020204" pitchFamily="34" charset="0"/>
              <a:cs typeface="Arial" panose="020B0604020202020204" pitchFamily="34" charset="0"/>
            </a:endParaRPr>
          </a:p>
        </p:txBody>
      </p:sp>
    </p:spTree>
    <p:extLst>
      <p:ext uri="{BB962C8B-B14F-4D97-AF65-F5344CB8AC3E}">
        <p14:creationId xmlns:p14="http://schemas.microsoft.com/office/powerpoint/2010/main" val="265871544"/>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533400"/>
            <a:ext cx="1005840" cy="45719"/>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andara" panose="020E0502030303020204" pitchFamily="34" charset="0"/>
            </a:endParaRPr>
          </a:p>
        </p:txBody>
      </p:sp>
      <p:sp>
        <p:nvSpPr>
          <p:cNvPr id="3" name="Rectangle 2"/>
          <p:cNvSpPr/>
          <p:nvPr/>
        </p:nvSpPr>
        <p:spPr>
          <a:xfrm>
            <a:off x="1316916" y="533400"/>
            <a:ext cx="1005840" cy="45719"/>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andara" panose="020E0502030303020204" pitchFamily="34" charset="0"/>
            </a:endParaRPr>
          </a:p>
        </p:txBody>
      </p:sp>
      <p:sp>
        <p:nvSpPr>
          <p:cNvPr id="4" name="Rectangle 3"/>
          <p:cNvSpPr/>
          <p:nvPr/>
        </p:nvSpPr>
        <p:spPr>
          <a:xfrm>
            <a:off x="2407020" y="533400"/>
            <a:ext cx="1005840" cy="45719"/>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andara" panose="020E0502030303020204" pitchFamily="34" charset="0"/>
            </a:endParaRPr>
          </a:p>
        </p:txBody>
      </p:sp>
      <p:sp>
        <p:nvSpPr>
          <p:cNvPr id="5" name="Rectangle 4"/>
          <p:cNvSpPr/>
          <p:nvPr/>
        </p:nvSpPr>
        <p:spPr>
          <a:xfrm>
            <a:off x="3505200" y="533400"/>
            <a:ext cx="1005840" cy="45719"/>
          </a:xfrm>
          <a:prstGeom prst="rect">
            <a:avLst/>
          </a:prstGeom>
          <a:solidFill>
            <a:srgbClr val="FF33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andara" panose="020E0502030303020204" pitchFamily="34" charset="0"/>
            </a:endParaRPr>
          </a:p>
        </p:txBody>
      </p:sp>
      <p:sp>
        <p:nvSpPr>
          <p:cNvPr id="6" name="Rectangle 5"/>
          <p:cNvSpPr/>
          <p:nvPr/>
        </p:nvSpPr>
        <p:spPr>
          <a:xfrm>
            <a:off x="4594410" y="533400"/>
            <a:ext cx="1005840" cy="45719"/>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andara" panose="020E0502030303020204" pitchFamily="34" charset="0"/>
            </a:endParaRPr>
          </a:p>
        </p:txBody>
      </p:sp>
      <p:sp>
        <p:nvSpPr>
          <p:cNvPr id="7" name="Rectangle 6"/>
          <p:cNvSpPr/>
          <p:nvPr/>
        </p:nvSpPr>
        <p:spPr>
          <a:xfrm>
            <a:off x="6761178" y="533400"/>
            <a:ext cx="1005840" cy="45719"/>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andara" panose="020E0502030303020204" pitchFamily="34" charset="0"/>
            </a:endParaRPr>
          </a:p>
        </p:txBody>
      </p:sp>
      <p:sp>
        <p:nvSpPr>
          <p:cNvPr id="8" name="Rectangle 7"/>
          <p:cNvSpPr/>
          <p:nvPr/>
        </p:nvSpPr>
        <p:spPr>
          <a:xfrm>
            <a:off x="7837842" y="533400"/>
            <a:ext cx="1005840" cy="45719"/>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andara" panose="020E0502030303020204" pitchFamily="34" charset="0"/>
            </a:endParaRPr>
          </a:p>
        </p:txBody>
      </p:sp>
      <p:sp>
        <p:nvSpPr>
          <p:cNvPr id="9" name="Rectangle 8"/>
          <p:cNvSpPr/>
          <p:nvPr/>
        </p:nvSpPr>
        <p:spPr>
          <a:xfrm>
            <a:off x="5682726" y="533399"/>
            <a:ext cx="1005840" cy="45719"/>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andara" panose="020E0502030303020204" pitchFamily="34" charset="0"/>
            </a:endParaRPr>
          </a:p>
        </p:txBody>
      </p:sp>
      <p:sp>
        <p:nvSpPr>
          <p:cNvPr id="10" name="TextBox 9"/>
          <p:cNvSpPr txBox="1"/>
          <p:nvPr/>
        </p:nvSpPr>
        <p:spPr>
          <a:xfrm>
            <a:off x="234213" y="609600"/>
            <a:ext cx="1005840" cy="533400"/>
          </a:xfrm>
          <a:prstGeom prst="rect">
            <a:avLst/>
          </a:prstGeom>
          <a:noFill/>
        </p:spPr>
        <p:txBody>
          <a:bodyPr wrap="square" lIns="0" tIns="0" rIns="0" bIns="0" rtlCol="0">
            <a:noAutofit/>
          </a:bodyPr>
          <a:lstStyle/>
          <a:p>
            <a:pPr indent="-274320"/>
            <a:r>
              <a:rPr lang="en-US" sz="900" dirty="0">
                <a:solidFill>
                  <a:srgbClr val="5F5F5F"/>
                </a:solidFill>
                <a:latin typeface="Myriad Pro Light" panose="020B0403030403020204" pitchFamily="34" charset="0"/>
              </a:rPr>
              <a:t>On-the-job experience   </a:t>
            </a:r>
          </a:p>
        </p:txBody>
      </p:sp>
      <p:sp>
        <p:nvSpPr>
          <p:cNvPr id="12" name="TextBox 11">
            <a:hlinkClick r:id="rId2" action="ppaction://hlinksldjump"/>
          </p:cNvPr>
          <p:cNvSpPr txBox="1"/>
          <p:nvPr/>
        </p:nvSpPr>
        <p:spPr>
          <a:xfrm>
            <a:off x="2419419" y="609600"/>
            <a:ext cx="1005840" cy="533400"/>
          </a:xfrm>
          <a:prstGeom prst="rect">
            <a:avLst/>
          </a:prstGeom>
          <a:noFill/>
        </p:spPr>
        <p:txBody>
          <a:bodyPr wrap="square" lIns="0" tIns="0" rIns="0" bIns="0" rtlCol="0">
            <a:noAutofit/>
          </a:bodyPr>
          <a:lstStyle/>
          <a:p>
            <a:r>
              <a:rPr lang="en-US" sz="900" kern="1200" baseline="0" dirty="0">
                <a:solidFill>
                  <a:srgbClr val="5F5F5F"/>
                </a:solidFill>
                <a:latin typeface="Myriad Pro Light" panose="020B0403030403020204" pitchFamily="34" charset="0"/>
              </a:rPr>
              <a:t>Sample Skills/Tasks required in Year 1</a:t>
            </a:r>
            <a:endParaRPr lang="en-US" sz="900" kern="1200" dirty="0">
              <a:solidFill>
                <a:srgbClr val="5F5F5F"/>
              </a:solidFill>
              <a:latin typeface="Myriad Pro Light" panose="020B0403030403020204" pitchFamily="34" charset="0"/>
            </a:endParaRPr>
          </a:p>
        </p:txBody>
      </p:sp>
      <p:sp>
        <p:nvSpPr>
          <p:cNvPr id="13" name="TextBox 12">
            <a:hlinkClick r:id="rId3" action="ppaction://hlinksldjump"/>
          </p:cNvPr>
          <p:cNvSpPr txBox="1"/>
          <p:nvPr/>
        </p:nvSpPr>
        <p:spPr>
          <a:xfrm>
            <a:off x="3522780" y="609600"/>
            <a:ext cx="1005840" cy="533400"/>
          </a:xfrm>
          <a:prstGeom prst="rect">
            <a:avLst/>
          </a:prstGeom>
          <a:noFill/>
        </p:spPr>
        <p:txBody>
          <a:bodyPr wrap="square" lIns="0" tIns="0" rIns="0" bIns="0" rtlCol="0">
            <a:noAutofit/>
          </a:bodyPr>
          <a:lstStyle/>
          <a:p>
            <a:pPr marL="0" marR="0" indent="-274320" algn="l" defTabSz="914400" rtl="0" eaLnBrk="1" fontAlgn="auto" latinLnBrk="0" hangingPunct="1">
              <a:lnSpc>
                <a:spcPct val="100000"/>
              </a:lnSpc>
              <a:spcBef>
                <a:spcPts val="0"/>
              </a:spcBef>
              <a:spcAft>
                <a:spcPts val="0"/>
              </a:spcAft>
              <a:buClrTx/>
              <a:buSzTx/>
              <a:buFontTx/>
              <a:buNone/>
              <a:tabLst/>
              <a:defRPr/>
            </a:pPr>
            <a:r>
              <a:rPr lang="en-US" sz="900" b="1" kern="1200" baseline="0" dirty="0">
                <a:solidFill>
                  <a:srgbClr val="FF3300"/>
                </a:solidFill>
                <a:latin typeface="Myriad Pro Light" panose="020B0403030403020204" pitchFamily="34" charset="0"/>
              </a:rPr>
              <a:t>Skill gap training</a:t>
            </a:r>
            <a:endParaRPr lang="en-US" sz="900" b="1" kern="1200" dirty="0">
              <a:solidFill>
                <a:srgbClr val="FF3300"/>
              </a:solidFill>
              <a:latin typeface="Myriad Pro Light" panose="020B0403030403020204" pitchFamily="34" charset="0"/>
            </a:endParaRPr>
          </a:p>
        </p:txBody>
      </p:sp>
      <p:sp>
        <p:nvSpPr>
          <p:cNvPr id="15" name="TextBox 14">
            <a:hlinkClick r:id="" action="ppaction://noaction"/>
          </p:cNvPr>
          <p:cNvSpPr txBox="1"/>
          <p:nvPr/>
        </p:nvSpPr>
        <p:spPr>
          <a:xfrm>
            <a:off x="4593516" y="609600"/>
            <a:ext cx="1005840" cy="533400"/>
          </a:xfrm>
          <a:prstGeom prst="rect">
            <a:avLst/>
          </a:prstGeom>
          <a:noFill/>
        </p:spPr>
        <p:txBody>
          <a:bodyPr wrap="square" lIns="0" tIns="0" rIns="0" bIns="0" rtlCol="0">
            <a:noAutofit/>
          </a:bodyPr>
          <a:lstStyle/>
          <a:p>
            <a:pPr marL="0" marR="0" lvl="0" indent="-274320" algn="l" defTabSz="914400" rtl="0" eaLnBrk="1" fontAlgn="auto" latinLnBrk="0" hangingPunct="1">
              <a:lnSpc>
                <a:spcPct val="100000"/>
              </a:lnSpc>
              <a:spcBef>
                <a:spcPts val="0"/>
              </a:spcBef>
              <a:spcAft>
                <a:spcPts val="0"/>
              </a:spcAft>
              <a:buClrTx/>
              <a:buSzTx/>
              <a:buFontTx/>
              <a:buNone/>
              <a:tabLst/>
              <a:defRPr/>
            </a:pPr>
            <a:r>
              <a:rPr lang="en-US" sz="900" kern="1200" baseline="0" dirty="0">
                <a:solidFill>
                  <a:srgbClr val="5F5F5F"/>
                </a:solidFill>
                <a:latin typeface="Myriad Pro Light" panose="020B0403030403020204" pitchFamily="34" charset="0"/>
              </a:rPr>
              <a:t>CE/Other Training Options</a:t>
            </a:r>
            <a:endParaRPr lang="en-US" sz="900" kern="1200" dirty="0">
              <a:solidFill>
                <a:srgbClr val="5F5F5F"/>
              </a:solidFill>
              <a:latin typeface="Myriad Pro Light" panose="020B0403030403020204" pitchFamily="34" charset="0"/>
            </a:endParaRPr>
          </a:p>
        </p:txBody>
      </p:sp>
      <p:sp>
        <p:nvSpPr>
          <p:cNvPr id="16" name="TextBox 15">
            <a:hlinkClick r:id="" action="ppaction://noaction"/>
          </p:cNvPr>
          <p:cNvSpPr txBox="1"/>
          <p:nvPr/>
        </p:nvSpPr>
        <p:spPr>
          <a:xfrm>
            <a:off x="5681832" y="609600"/>
            <a:ext cx="1005840" cy="533400"/>
          </a:xfrm>
          <a:prstGeom prst="rect">
            <a:avLst/>
          </a:prstGeom>
          <a:noFill/>
        </p:spPr>
        <p:txBody>
          <a:bodyPr wrap="square" lIns="0" tIns="0" rIns="0" bIns="0" rtlCol="0">
            <a:noAutofit/>
          </a:bodyPr>
          <a:lstStyle/>
          <a:p>
            <a:pPr marL="0" marR="0" indent="-274320" algn="l" defTabSz="914400" rtl="0" eaLnBrk="1" fontAlgn="auto" latinLnBrk="0" hangingPunct="1">
              <a:lnSpc>
                <a:spcPct val="100000"/>
              </a:lnSpc>
              <a:spcBef>
                <a:spcPts val="0"/>
              </a:spcBef>
              <a:spcAft>
                <a:spcPts val="0"/>
              </a:spcAft>
              <a:buClrTx/>
              <a:buSzTx/>
              <a:buFontTx/>
              <a:buNone/>
              <a:tabLst/>
              <a:defRPr/>
            </a:pPr>
            <a:r>
              <a:rPr lang="en-US" sz="900" kern="1200" baseline="0" dirty="0">
                <a:solidFill>
                  <a:srgbClr val="5F5F5F"/>
                </a:solidFill>
                <a:latin typeface="Myriad Pro Light" panose="020B0403030403020204" pitchFamily="34" charset="0"/>
              </a:rPr>
              <a:t>Schedule Training (CSBS)</a:t>
            </a:r>
            <a:endParaRPr lang="en-US" sz="900" kern="1200" dirty="0">
              <a:solidFill>
                <a:srgbClr val="5F5F5F"/>
              </a:solidFill>
              <a:latin typeface="Myriad Pro Light" panose="020B0403030403020204" pitchFamily="34" charset="0"/>
            </a:endParaRPr>
          </a:p>
        </p:txBody>
      </p:sp>
      <p:sp>
        <p:nvSpPr>
          <p:cNvPr id="17" name="TextBox 16">
            <a:hlinkClick r:id="" action="ppaction://noaction"/>
          </p:cNvPr>
          <p:cNvSpPr txBox="1"/>
          <p:nvPr/>
        </p:nvSpPr>
        <p:spPr>
          <a:xfrm>
            <a:off x="6771042" y="609600"/>
            <a:ext cx="1005840" cy="533400"/>
          </a:xfrm>
          <a:prstGeom prst="rect">
            <a:avLst/>
          </a:prstGeom>
          <a:noFill/>
        </p:spPr>
        <p:txBody>
          <a:bodyPr wrap="square" lIns="0" tIns="0" rIns="0" bIns="0" rtlCol="0">
            <a:noAutofit/>
          </a:bodyPr>
          <a:lstStyle/>
          <a:p>
            <a:pPr marL="0" marR="0" indent="-274320" algn="l" defTabSz="914400" rtl="0" eaLnBrk="1" fontAlgn="auto" latinLnBrk="0" hangingPunct="1">
              <a:lnSpc>
                <a:spcPct val="100000"/>
              </a:lnSpc>
              <a:spcBef>
                <a:spcPts val="0"/>
              </a:spcBef>
              <a:spcAft>
                <a:spcPts val="0"/>
              </a:spcAft>
              <a:buClrTx/>
              <a:buSzTx/>
              <a:buFontTx/>
              <a:buNone/>
              <a:tabLst/>
              <a:defRPr/>
            </a:pPr>
            <a:r>
              <a:rPr lang="en-US" sz="900" kern="1200" baseline="0" dirty="0">
                <a:solidFill>
                  <a:srgbClr val="5F5F5F"/>
                </a:solidFill>
                <a:latin typeface="Myriad Pro Light" panose="020B0403030403020204" pitchFamily="34" charset="0"/>
              </a:rPr>
              <a:t>Schedule Training (All Others)</a:t>
            </a:r>
            <a:endParaRPr lang="en-US" sz="900" kern="1200" dirty="0">
              <a:solidFill>
                <a:srgbClr val="5F5F5F"/>
              </a:solidFill>
              <a:latin typeface="Myriad Pro Light" panose="020B0403030403020204" pitchFamily="34" charset="0"/>
            </a:endParaRPr>
          </a:p>
        </p:txBody>
      </p:sp>
      <p:sp>
        <p:nvSpPr>
          <p:cNvPr id="19" name="Rectangle 18">
            <a:hlinkClick r:id="rId4" action="ppaction://hlinksldjump"/>
          </p:cNvPr>
          <p:cNvSpPr/>
          <p:nvPr/>
        </p:nvSpPr>
        <p:spPr>
          <a:xfrm>
            <a:off x="6692598" y="590550"/>
            <a:ext cx="1076664" cy="2971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900" dirty="0">
                <a:solidFill>
                  <a:srgbClr val="5F5F5F"/>
                </a:solidFill>
                <a:latin typeface="Myriad Pro Light" panose="020B0403030403020204" pitchFamily="34" charset="0"/>
              </a:rPr>
              <a:t>Schedule Training (All Others)</a:t>
            </a:r>
          </a:p>
        </p:txBody>
      </p:sp>
      <p:sp>
        <p:nvSpPr>
          <p:cNvPr id="20" name="Rectangle 19">
            <a:hlinkClick r:id="rId5" action="ppaction://hlinksldjump"/>
          </p:cNvPr>
          <p:cNvSpPr/>
          <p:nvPr/>
        </p:nvSpPr>
        <p:spPr>
          <a:xfrm>
            <a:off x="5596890" y="609600"/>
            <a:ext cx="1089210" cy="2667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900" dirty="0">
                <a:solidFill>
                  <a:srgbClr val="5F5F5F"/>
                </a:solidFill>
                <a:latin typeface="Myriad Pro Light" panose="020B0403030403020204" pitchFamily="34" charset="0"/>
              </a:rPr>
              <a:t>Schedule CSBS Training</a:t>
            </a:r>
          </a:p>
        </p:txBody>
      </p:sp>
      <p:sp>
        <p:nvSpPr>
          <p:cNvPr id="21" name="Rectangle 20">
            <a:hlinkClick r:id="rId2" action="ppaction://hlinksldjump"/>
          </p:cNvPr>
          <p:cNvSpPr/>
          <p:nvPr/>
        </p:nvSpPr>
        <p:spPr>
          <a:xfrm>
            <a:off x="4511040" y="609600"/>
            <a:ext cx="1089210" cy="2667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900" dirty="0">
                <a:solidFill>
                  <a:srgbClr val="5F5F5F"/>
                </a:solidFill>
                <a:latin typeface="Myriad Pro Light" panose="020B0403030403020204" pitchFamily="34" charset="0"/>
              </a:rPr>
              <a:t>CE/Other Training Options</a:t>
            </a:r>
          </a:p>
        </p:txBody>
      </p:sp>
      <p:sp>
        <p:nvSpPr>
          <p:cNvPr id="22" name="Rectangle 21">
            <a:hlinkClick r:id="rId6" action="ppaction://hlinksldjump"/>
          </p:cNvPr>
          <p:cNvSpPr/>
          <p:nvPr/>
        </p:nvSpPr>
        <p:spPr>
          <a:xfrm>
            <a:off x="2332656" y="590549"/>
            <a:ext cx="1080204" cy="30861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900" dirty="0">
                <a:solidFill>
                  <a:srgbClr val="5F5F5F"/>
                </a:solidFill>
                <a:latin typeface="Myriad Pro Light" panose="020B0403030403020204" pitchFamily="34" charset="0"/>
              </a:rPr>
              <a:t>Skills/Tasks </a:t>
            </a:r>
            <a:r>
              <a:rPr lang="en-US" sz="900" dirty="0" err="1">
                <a:solidFill>
                  <a:srgbClr val="5F5F5F"/>
                </a:solidFill>
                <a:latin typeface="Myriad Pro Light" panose="020B0403030403020204" pitchFamily="34" charset="0"/>
              </a:rPr>
              <a:t>req’d</a:t>
            </a:r>
            <a:r>
              <a:rPr lang="en-US" sz="900" dirty="0">
                <a:solidFill>
                  <a:srgbClr val="5F5F5F"/>
                </a:solidFill>
                <a:latin typeface="Myriad Pro Light" panose="020B0403030403020204" pitchFamily="34" charset="0"/>
              </a:rPr>
              <a:t> 5+ Years</a:t>
            </a:r>
          </a:p>
        </p:txBody>
      </p:sp>
      <p:sp>
        <p:nvSpPr>
          <p:cNvPr id="24" name="Rectangle 23">
            <a:hlinkClick r:id="rId7" action="ppaction://hlinksldjump"/>
          </p:cNvPr>
          <p:cNvSpPr/>
          <p:nvPr/>
        </p:nvSpPr>
        <p:spPr>
          <a:xfrm>
            <a:off x="163830" y="609600"/>
            <a:ext cx="1070610" cy="28575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900" dirty="0">
                <a:solidFill>
                  <a:srgbClr val="5F5F5F"/>
                </a:solidFill>
                <a:latin typeface="Myriad Pro Light" panose="020B0403030403020204" pitchFamily="34" charset="0"/>
              </a:rPr>
              <a:t>On-the-job experience</a:t>
            </a:r>
          </a:p>
        </p:txBody>
      </p:sp>
      <p:sp>
        <p:nvSpPr>
          <p:cNvPr id="27" name="TextBox 26">
            <a:hlinkClick r:id="" action="ppaction://noaction"/>
          </p:cNvPr>
          <p:cNvSpPr txBox="1"/>
          <p:nvPr/>
        </p:nvSpPr>
        <p:spPr>
          <a:xfrm>
            <a:off x="7848600" y="685800"/>
            <a:ext cx="1005840" cy="533400"/>
          </a:xfrm>
          <a:prstGeom prst="rect">
            <a:avLst/>
          </a:prstGeom>
          <a:noFill/>
        </p:spPr>
        <p:txBody>
          <a:bodyPr wrap="square" lIns="0" tIns="0" rIns="0" bIns="0" rtlCol="0">
            <a:noAutofit/>
          </a:bodyPr>
          <a:lstStyle/>
          <a:p>
            <a:pPr marL="0" lvl="1"/>
            <a:r>
              <a:rPr lang="en-US" sz="900" kern="1200" baseline="0" dirty="0">
                <a:solidFill>
                  <a:srgbClr val="5F5F5F"/>
                </a:solidFill>
                <a:latin typeface="Myriad Pro Light" panose="020B0403030403020204" pitchFamily="34" charset="0"/>
              </a:rPr>
              <a:t>Certification Options</a:t>
            </a:r>
            <a:endParaRPr lang="en-US" sz="900" kern="1200" dirty="0">
              <a:solidFill>
                <a:srgbClr val="5F5F5F"/>
              </a:solidFill>
              <a:latin typeface="Myriad Pro Light" panose="020B0403030403020204" pitchFamily="34" charset="0"/>
            </a:endParaRPr>
          </a:p>
        </p:txBody>
      </p:sp>
      <p:sp>
        <p:nvSpPr>
          <p:cNvPr id="28" name="Rectangle 27">
            <a:hlinkClick r:id="rId8" action="ppaction://hlinksldjump"/>
          </p:cNvPr>
          <p:cNvSpPr/>
          <p:nvPr/>
        </p:nvSpPr>
        <p:spPr>
          <a:xfrm>
            <a:off x="7763880" y="632460"/>
            <a:ext cx="1168998" cy="2286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lvl="1"/>
            <a:r>
              <a:rPr lang="en-US" sz="900" dirty="0">
                <a:solidFill>
                  <a:srgbClr val="5F5F5F"/>
                </a:solidFill>
                <a:latin typeface="Myriad Pro Light" panose="020B0403030403020204" pitchFamily="34" charset="0"/>
              </a:rPr>
              <a:t>Certification</a:t>
            </a:r>
          </a:p>
          <a:p>
            <a:endParaRPr lang="en-US" sz="900" dirty="0">
              <a:solidFill>
                <a:srgbClr val="5F5F5F"/>
              </a:solidFill>
              <a:latin typeface="Myriad Pro Light" panose="020B0403030403020204" pitchFamily="34" charset="0"/>
            </a:endParaRPr>
          </a:p>
        </p:txBody>
      </p:sp>
      <p:sp>
        <p:nvSpPr>
          <p:cNvPr id="18" name="Rectangle 17">
            <a:hlinkClick r:id="rId9"/>
          </p:cNvPr>
          <p:cNvSpPr/>
          <p:nvPr/>
        </p:nvSpPr>
        <p:spPr>
          <a:xfrm>
            <a:off x="1904999" y="1802130"/>
            <a:ext cx="5410199" cy="3048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rgbClr val="333333"/>
                </a:solidFill>
                <a:latin typeface="Corbel" panose="020B0503020204020204" pitchFamily="34" charset="0"/>
                <a:cs typeface="Arial" panose="020B0604020202020204" pitchFamily="34" charset="0"/>
              </a:rPr>
              <a:t>CSBS Large Institution Examiner Training</a:t>
            </a:r>
          </a:p>
        </p:txBody>
      </p:sp>
      <p:sp>
        <p:nvSpPr>
          <p:cNvPr id="29" name="TextBox 28"/>
          <p:cNvSpPr txBox="1"/>
          <p:nvPr/>
        </p:nvSpPr>
        <p:spPr>
          <a:xfrm>
            <a:off x="3918440" y="3608009"/>
            <a:ext cx="691658" cy="461665"/>
          </a:xfrm>
          <a:prstGeom prst="rect">
            <a:avLst/>
          </a:prstGeom>
          <a:noFill/>
        </p:spPr>
        <p:txBody>
          <a:bodyPr wrap="square" rtlCol="0">
            <a:spAutoFit/>
          </a:bodyPr>
          <a:lstStyle/>
          <a:p>
            <a:pPr algn="ctr"/>
            <a:r>
              <a:rPr lang="en-US" sz="2400" dirty="0">
                <a:solidFill>
                  <a:srgbClr val="333333"/>
                </a:solidFill>
                <a:latin typeface="Corbel" panose="020B0503020204020204" pitchFamily="34" charset="0"/>
                <a:cs typeface="Arial" panose="020B0604020202020204" pitchFamily="34" charset="0"/>
              </a:rPr>
              <a:t>OR</a:t>
            </a:r>
          </a:p>
        </p:txBody>
      </p:sp>
      <p:sp>
        <p:nvSpPr>
          <p:cNvPr id="30" name="Rectangle 29">
            <a:hlinkClick r:id="rId7" action="ppaction://hlinksldjump"/>
          </p:cNvPr>
          <p:cNvSpPr/>
          <p:nvPr/>
        </p:nvSpPr>
        <p:spPr>
          <a:xfrm>
            <a:off x="169443" y="596265"/>
            <a:ext cx="1070610" cy="28575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900" dirty="0">
                <a:solidFill>
                  <a:srgbClr val="5F5F5F"/>
                </a:solidFill>
                <a:latin typeface="Myriad Pro Light" panose="020B0403030403020204" pitchFamily="34" charset="0"/>
              </a:rPr>
              <a:t>Your level of experience</a:t>
            </a:r>
          </a:p>
        </p:txBody>
      </p:sp>
      <p:sp>
        <p:nvSpPr>
          <p:cNvPr id="31" name="Rectangle 30">
            <a:hlinkClick r:id="rId10"/>
          </p:cNvPr>
          <p:cNvSpPr/>
          <p:nvPr/>
        </p:nvSpPr>
        <p:spPr>
          <a:xfrm>
            <a:off x="1978094" y="4263267"/>
            <a:ext cx="4651306" cy="3048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rgbClr val="333333"/>
                </a:solidFill>
                <a:latin typeface="Corbel" panose="020B0503020204020204" pitchFamily="34" charset="0"/>
                <a:cs typeface="Arial" panose="020B0604020202020204" pitchFamily="34" charset="0"/>
              </a:rPr>
              <a:t>FFIEC Capital Markets Conference</a:t>
            </a:r>
          </a:p>
        </p:txBody>
      </p:sp>
      <p:grpSp>
        <p:nvGrpSpPr>
          <p:cNvPr id="11" name="Group 10"/>
          <p:cNvGrpSpPr/>
          <p:nvPr/>
        </p:nvGrpSpPr>
        <p:grpSpPr>
          <a:xfrm>
            <a:off x="756234" y="1649730"/>
            <a:ext cx="978984" cy="609600"/>
            <a:chOff x="1087560" y="1675381"/>
            <a:chExt cx="978984" cy="609600"/>
          </a:xfrm>
        </p:grpSpPr>
        <p:sp>
          <p:nvSpPr>
            <p:cNvPr id="33" name="Right Arrow 32">
              <a:hlinkClick r:id="rId11"/>
            </p:cNvPr>
            <p:cNvSpPr/>
            <p:nvPr/>
          </p:nvSpPr>
          <p:spPr>
            <a:xfrm>
              <a:off x="1089279" y="1675381"/>
              <a:ext cx="977265" cy="609600"/>
            </a:xfrm>
            <a:prstGeom prst="rightArrow">
              <a:avLst/>
            </a:prstGeom>
            <a:solidFill>
              <a:srgbClr val="1C267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orbel" panose="020B0503020204020204" pitchFamily="34" charset="0"/>
              </a:endParaRPr>
            </a:p>
          </p:txBody>
        </p:sp>
        <p:sp>
          <p:nvSpPr>
            <p:cNvPr id="34" name="TextBox 33">
              <a:hlinkClick r:id="rId12"/>
            </p:cNvPr>
            <p:cNvSpPr txBox="1"/>
            <p:nvPr/>
          </p:nvSpPr>
          <p:spPr>
            <a:xfrm>
              <a:off x="1087560" y="1786890"/>
              <a:ext cx="822861" cy="369332"/>
            </a:xfrm>
            <a:prstGeom prst="rect">
              <a:avLst/>
            </a:prstGeom>
            <a:noFill/>
          </p:spPr>
          <p:txBody>
            <a:bodyPr wrap="square" rtlCol="0">
              <a:spAutoFit/>
            </a:bodyPr>
            <a:lstStyle/>
            <a:p>
              <a:pPr algn="ctr"/>
              <a:r>
                <a:rPr lang="en-US" b="1" dirty="0">
                  <a:solidFill>
                    <a:schemeClr val="bg1"/>
                  </a:solidFill>
                  <a:latin typeface="Corbel" panose="020B0503020204020204" pitchFamily="34" charset="0"/>
                </a:rPr>
                <a:t>CLICK</a:t>
              </a:r>
            </a:p>
          </p:txBody>
        </p:sp>
      </p:grpSp>
      <p:grpSp>
        <p:nvGrpSpPr>
          <p:cNvPr id="23" name="Group 22"/>
          <p:cNvGrpSpPr/>
          <p:nvPr/>
        </p:nvGrpSpPr>
        <p:grpSpPr>
          <a:xfrm>
            <a:off x="7474355" y="5252695"/>
            <a:ext cx="977265" cy="609600"/>
            <a:chOff x="6738662" y="4184945"/>
            <a:chExt cx="977265" cy="609600"/>
          </a:xfrm>
        </p:grpSpPr>
        <p:sp>
          <p:nvSpPr>
            <p:cNvPr id="36" name="Right Arrow 35">
              <a:hlinkClick r:id="rId11"/>
            </p:cNvPr>
            <p:cNvSpPr/>
            <p:nvPr/>
          </p:nvSpPr>
          <p:spPr>
            <a:xfrm rot="10757236">
              <a:off x="6738662" y="4184945"/>
              <a:ext cx="977265" cy="609600"/>
            </a:xfrm>
            <a:prstGeom prst="rightArrow">
              <a:avLst/>
            </a:prstGeom>
            <a:solidFill>
              <a:srgbClr val="1C267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orbel" panose="020B0503020204020204" pitchFamily="34" charset="0"/>
              </a:endParaRPr>
            </a:p>
          </p:txBody>
        </p:sp>
        <p:sp>
          <p:nvSpPr>
            <p:cNvPr id="37" name="TextBox 36">
              <a:hlinkClick r:id="rId13"/>
            </p:cNvPr>
            <p:cNvSpPr txBox="1"/>
            <p:nvPr/>
          </p:nvSpPr>
          <p:spPr>
            <a:xfrm rot="21551353">
              <a:off x="6865817" y="4303946"/>
              <a:ext cx="822861" cy="369332"/>
            </a:xfrm>
            <a:prstGeom prst="rect">
              <a:avLst/>
            </a:prstGeom>
            <a:noFill/>
          </p:spPr>
          <p:txBody>
            <a:bodyPr wrap="square" rtlCol="0">
              <a:spAutoFit/>
            </a:bodyPr>
            <a:lstStyle/>
            <a:p>
              <a:pPr algn="ctr"/>
              <a:r>
                <a:rPr lang="en-US" b="1" dirty="0">
                  <a:solidFill>
                    <a:schemeClr val="bg1"/>
                  </a:solidFill>
                  <a:latin typeface="Corbel" panose="020B0503020204020204" pitchFamily="34" charset="0"/>
                </a:rPr>
                <a:t>CLICK</a:t>
              </a:r>
            </a:p>
          </p:txBody>
        </p:sp>
      </p:grpSp>
      <p:sp>
        <p:nvSpPr>
          <p:cNvPr id="35" name="Rectangle 34">
            <a:hlinkClick r:id="rId10"/>
          </p:cNvPr>
          <p:cNvSpPr/>
          <p:nvPr/>
        </p:nvSpPr>
        <p:spPr>
          <a:xfrm>
            <a:off x="1458558" y="5425502"/>
            <a:ext cx="5942705" cy="3048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rgbClr val="333333"/>
                </a:solidFill>
                <a:latin typeface="Corbel" panose="020B0503020204020204" pitchFamily="34" charset="0"/>
                <a:cs typeface="Arial" panose="020B0604020202020204" pitchFamily="34" charset="0"/>
              </a:rPr>
              <a:t>FFIEC Capital Markets Specialists Conference</a:t>
            </a:r>
          </a:p>
        </p:txBody>
      </p:sp>
      <p:grpSp>
        <p:nvGrpSpPr>
          <p:cNvPr id="25" name="Group 24"/>
          <p:cNvGrpSpPr/>
          <p:nvPr/>
        </p:nvGrpSpPr>
        <p:grpSpPr>
          <a:xfrm>
            <a:off x="785213" y="4141501"/>
            <a:ext cx="977265" cy="609600"/>
            <a:chOff x="820616" y="5257800"/>
            <a:chExt cx="977265" cy="609600"/>
          </a:xfrm>
        </p:grpSpPr>
        <p:sp>
          <p:nvSpPr>
            <p:cNvPr id="40" name="Right Arrow 32">
              <a:hlinkClick r:id="rId11"/>
            </p:cNvPr>
            <p:cNvSpPr/>
            <p:nvPr/>
          </p:nvSpPr>
          <p:spPr>
            <a:xfrm>
              <a:off x="820616" y="5257800"/>
              <a:ext cx="977265" cy="609600"/>
            </a:xfrm>
            <a:prstGeom prst="rightArrow">
              <a:avLst/>
            </a:prstGeom>
            <a:solidFill>
              <a:srgbClr val="1C267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orbel" panose="020B0503020204020204" pitchFamily="34" charset="0"/>
              </a:endParaRPr>
            </a:p>
          </p:txBody>
        </p:sp>
        <p:sp>
          <p:nvSpPr>
            <p:cNvPr id="41" name="TextBox 40">
              <a:hlinkClick r:id="rId14"/>
            </p:cNvPr>
            <p:cNvSpPr txBox="1"/>
            <p:nvPr/>
          </p:nvSpPr>
          <p:spPr>
            <a:xfrm>
              <a:off x="853100" y="5368290"/>
              <a:ext cx="822861" cy="369332"/>
            </a:xfrm>
            <a:prstGeom prst="rect">
              <a:avLst/>
            </a:prstGeom>
            <a:noFill/>
          </p:spPr>
          <p:txBody>
            <a:bodyPr wrap="square" rtlCol="0">
              <a:spAutoFit/>
            </a:bodyPr>
            <a:lstStyle/>
            <a:p>
              <a:pPr algn="ctr"/>
              <a:r>
                <a:rPr lang="en-US" b="1" dirty="0">
                  <a:solidFill>
                    <a:schemeClr val="bg1"/>
                  </a:solidFill>
                  <a:latin typeface="Corbel" panose="020B0503020204020204" pitchFamily="34" charset="0"/>
                </a:rPr>
                <a:t>CLICK</a:t>
              </a:r>
            </a:p>
          </p:txBody>
        </p:sp>
      </p:grpSp>
      <p:sp>
        <p:nvSpPr>
          <p:cNvPr id="42" name="TextBox 41"/>
          <p:cNvSpPr txBox="1"/>
          <p:nvPr/>
        </p:nvSpPr>
        <p:spPr>
          <a:xfrm>
            <a:off x="3956542" y="4796135"/>
            <a:ext cx="664284" cy="461665"/>
          </a:xfrm>
          <a:prstGeom prst="rect">
            <a:avLst/>
          </a:prstGeom>
          <a:noFill/>
        </p:spPr>
        <p:txBody>
          <a:bodyPr wrap="square" rtlCol="0">
            <a:spAutoFit/>
          </a:bodyPr>
          <a:lstStyle/>
          <a:p>
            <a:pPr algn="ctr"/>
            <a:r>
              <a:rPr lang="en-US" sz="2400" dirty="0">
                <a:solidFill>
                  <a:srgbClr val="333333"/>
                </a:solidFill>
                <a:latin typeface="Corbel" panose="020B0503020204020204" pitchFamily="34" charset="0"/>
                <a:cs typeface="Arial" panose="020B0604020202020204" pitchFamily="34" charset="0"/>
              </a:rPr>
              <a:t>OR</a:t>
            </a:r>
          </a:p>
        </p:txBody>
      </p:sp>
      <p:sp>
        <p:nvSpPr>
          <p:cNvPr id="43" name="TextBox 42"/>
          <p:cNvSpPr txBox="1"/>
          <p:nvPr/>
        </p:nvSpPr>
        <p:spPr>
          <a:xfrm>
            <a:off x="3956542" y="2333902"/>
            <a:ext cx="609600" cy="461665"/>
          </a:xfrm>
          <a:prstGeom prst="rect">
            <a:avLst/>
          </a:prstGeom>
          <a:noFill/>
        </p:spPr>
        <p:txBody>
          <a:bodyPr wrap="square" rtlCol="0">
            <a:spAutoFit/>
          </a:bodyPr>
          <a:lstStyle/>
          <a:p>
            <a:pPr algn="ctr"/>
            <a:r>
              <a:rPr lang="en-US" sz="2400" dirty="0">
                <a:solidFill>
                  <a:srgbClr val="333333"/>
                </a:solidFill>
                <a:latin typeface="Corbel" panose="020B0503020204020204" pitchFamily="34" charset="0"/>
                <a:cs typeface="Arial" panose="020B0604020202020204" pitchFamily="34" charset="0"/>
              </a:rPr>
              <a:t>OR</a:t>
            </a:r>
          </a:p>
        </p:txBody>
      </p:sp>
      <p:sp>
        <p:nvSpPr>
          <p:cNvPr id="44" name="Rectangle 43">
            <a:hlinkClick r:id="rId15"/>
          </p:cNvPr>
          <p:cNvSpPr/>
          <p:nvPr/>
        </p:nvSpPr>
        <p:spPr>
          <a:xfrm>
            <a:off x="1734190" y="3009900"/>
            <a:ext cx="5123810" cy="3048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rgbClr val="333333"/>
                </a:solidFill>
                <a:latin typeface="Corbel" panose="020B0503020204020204" pitchFamily="34" charset="0"/>
                <a:cs typeface="Arial" panose="020B0604020202020204" pitchFamily="34" charset="0"/>
              </a:rPr>
              <a:t>CSBS State-Federal Supervisory Forum</a:t>
            </a:r>
          </a:p>
        </p:txBody>
      </p:sp>
      <p:grpSp>
        <p:nvGrpSpPr>
          <p:cNvPr id="14" name="Group 13"/>
          <p:cNvGrpSpPr/>
          <p:nvPr/>
        </p:nvGrpSpPr>
        <p:grpSpPr>
          <a:xfrm>
            <a:off x="7010400" y="2895014"/>
            <a:ext cx="977265" cy="609600"/>
            <a:chOff x="7014154" y="2939368"/>
            <a:chExt cx="977265" cy="609600"/>
          </a:xfrm>
        </p:grpSpPr>
        <p:sp>
          <p:nvSpPr>
            <p:cNvPr id="45" name="Right Arrow 35">
              <a:hlinkClick r:id="rId11"/>
            </p:cNvPr>
            <p:cNvSpPr/>
            <p:nvPr/>
          </p:nvSpPr>
          <p:spPr>
            <a:xfrm rot="10757236">
              <a:off x="7014154" y="2939368"/>
              <a:ext cx="977265" cy="609600"/>
            </a:xfrm>
            <a:prstGeom prst="rightArrow">
              <a:avLst/>
            </a:prstGeom>
            <a:solidFill>
              <a:srgbClr val="1C267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orbel" panose="020B0503020204020204" pitchFamily="34" charset="0"/>
              </a:endParaRPr>
            </a:p>
          </p:txBody>
        </p:sp>
        <p:sp>
          <p:nvSpPr>
            <p:cNvPr id="46" name="TextBox 45">
              <a:hlinkClick r:id="rId16"/>
            </p:cNvPr>
            <p:cNvSpPr txBox="1"/>
            <p:nvPr/>
          </p:nvSpPr>
          <p:spPr>
            <a:xfrm rot="21551353">
              <a:off x="7141309" y="3058369"/>
              <a:ext cx="822861" cy="369332"/>
            </a:xfrm>
            <a:prstGeom prst="rect">
              <a:avLst/>
            </a:prstGeom>
            <a:noFill/>
          </p:spPr>
          <p:txBody>
            <a:bodyPr wrap="square" rtlCol="0">
              <a:spAutoFit/>
            </a:bodyPr>
            <a:lstStyle/>
            <a:p>
              <a:pPr algn="ctr"/>
              <a:r>
                <a:rPr lang="en-US" b="1" dirty="0">
                  <a:solidFill>
                    <a:schemeClr val="bg1"/>
                  </a:solidFill>
                  <a:latin typeface="Corbel" panose="020B0503020204020204" pitchFamily="34" charset="0"/>
                </a:rPr>
                <a:t>CLICK</a:t>
              </a:r>
            </a:p>
          </p:txBody>
        </p:sp>
      </p:grpSp>
      <p:sp>
        <p:nvSpPr>
          <p:cNvPr id="50" name="Rectangle 49"/>
          <p:cNvSpPr/>
          <p:nvPr/>
        </p:nvSpPr>
        <p:spPr>
          <a:xfrm>
            <a:off x="1234440" y="598170"/>
            <a:ext cx="1172580" cy="41587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900" b="0" dirty="0">
                <a:solidFill>
                  <a:srgbClr val="5F5F5F"/>
                </a:solidFill>
                <a:latin typeface="Myriad Pro Light" panose="020B0403030403020204" pitchFamily="34" charset="0"/>
              </a:rPr>
              <a:t>Your level of proficiency:</a:t>
            </a:r>
          </a:p>
          <a:p>
            <a:r>
              <a:rPr lang="en-US" sz="900" b="0" dirty="0">
                <a:solidFill>
                  <a:srgbClr val="5F5F5F"/>
                </a:solidFill>
                <a:latin typeface="Myriad Pro Light" panose="020B0403030403020204" pitchFamily="34" charset="0"/>
              </a:rPr>
              <a:t>CSBE </a:t>
            </a:r>
            <a:r>
              <a:rPr lang="en-US" sz="900" b="0" dirty="0">
                <a:solidFill>
                  <a:srgbClr val="5F5F5F"/>
                </a:solidFill>
                <a:latin typeface="Myriad Pro Light" panose="020B0403030403020204" pitchFamily="34" charset="0"/>
                <a:sym typeface="Symbol" panose="05050102010706020507" pitchFamily="18" charset="2"/>
              </a:rPr>
              <a:t></a:t>
            </a:r>
            <a:r>
              <a:rPr lang="en-US" sz="900" b="0" dirty="0">
                <a:solidFill>
                  <a:srgbClr val="5F5F5F"/>
                </a:solidFill>
                <a:latin typeface="Myriad Pro Light" panose="020B0403030403020204" pitchFamily="34" charset="0"/>
              </a:rPr>
              <a:t> CEM</a:t>
            </a:r>
          </a:p>
        </p:txBody>
      </p:sp>
      <p:sp>
        <p:nvSpPr>
          <p:cNvPr id="51" name="Rectangle 50">
            <a:hlinkClick r:id="rId17" action="ppaction://hlinksldjump"/>
          </p:cNvPr>
          <p:cNvSpPr/>
          <p:nvPr/>
        </p:nvSpPr>
        <p:spPr>
          <a:xfrm>
            <a:off x="1316916" y="861060"/>
            <a:ext cx="283284" cy="15298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Rectangle 51">
            <a:hlinkClick r:id="rId18" action="ppaction://hlinksldjump"/>
          </p:cNvPr>
          <p:cNvSpPr/>
          <p:nvPr/>
        </p:nvSpPr>
        <p:spPr>
          <a:xfrm>
            <a:off x="1676400" y="861060"/>
            <a:ext cx="228600" cy="15298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TextBox 46"/>
          <p:cNvSpPr txBox="1"/>
          <p:nvPr/>
        </p:nvSpPr>
        <p:spPr>
          <a:xfrm>
            <a:off x="120126" y="83961"/>
            <a:ext cx="7717716" cy="323165"/>
          </a:xfrm>
          <a:prstGeom prst="rect">
            <a:avLst/>
          </a:prstGeom>
          <a:noFill/>
        </p:spPr>
        <p:txBody>
          <a:bodyPr wrap="square" rtlCol="0">
            <a:spAutoFit/>
          </a:bodyPr>
          <a:lstStyle/>
          <a:p>
            <a:r>
              <a:rPr lang="en-US" sz="1500" b="1" dirty="0">
                <a:solidFill>
                  <a:srgbClr val="1C2674"/>
                </a:solidFill>
                <a:latin typeface="Corbel" panose="020B0503020204020204" pitchFamily="34" charset="0"/>
                <a:cs typeface="Arial" panose="020B0604020202020204" pitchFamily="34" charset="0"/>
              </a:rPr>
              <a:t>4.0:</a:t>
            </a:r>
            <a:r>
              <a:rPr lang="en-US" sz="1500" b="1" baseline="0" dirty="0">
                <a:solidFill>
                  <a:srgbClr val="1C2674"/>
                </a:solidFill>
                <a:latin typeface="Corbel" panose="020B0503020204020204" pitchFamily="34" charset="0"/>
                <a:cs typeface="Arial" panose="020B0604020202020204" pitchFamily="34" charset="0"/>
              </a:rPr>
              <a:t> Bank Examiner Manager, Bank Examinations Supervisor, Examiner IV</a:t>
            </a:r>
            <a:endParaRPr lang="en-US" sz="1500" b="1" dirty="0">
              <a:solidFill>
                <a:srgbClr val="1C2674"/>
              </a:solidFill>
              <a:latin typeface="Corbel" panose="020B0503020204020204" pitchFamily="34" charset="0"/>
              <a:cs typeface="Arial" panose="020B0604020202020204" pitchFamily="34" charset="0"/>
            </a:endParaRPr>
          </a:p>
        </p:txBody>
      </p:sp>
    </p:spTree>
    <p:extLst>
      <p:ext uri="{BB962C8B-B14F-4D97-AF65-F5344CB8AC3E}">
        <p14:creationId xmlns:p14="http://schemas.microsoft.com/office/powerpoint/2010/main" val="2424410481"/>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533400"/>
            <a:ext cx="1005840" cy="45719"/>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Myriad Pro Light" panose="020B0403030403020204" pitchFamily="34" charset="0"/>
            </a:endParaRPr>
          </a:p>
        </p:txBody>
      </p:sp>
      <p:sp>
        <p:nvSpPr>
          <p:cNvPr id="3" name="Rectangle 2"/>
          <p:cNvSpPr/>
          <p:nvPr/>
        </p:nvSpPr>
        <p:spPr>
          <a:xfrm>
            <a:off x="1316916" y="533400"/>
            <a:ext cx="1005840" cy="45719"/>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Myriad Pro Light" panose="020B0403030403020204" pitchFamily="34" charset="0"/>
            </a:endParaRPr>
          </a:p>
        </p:txBody>
      </p:sp>
      <p:sp>
        <p:nvSpPr>
          <p:cNvPr id="4" name="Rectangle 3"/>
          <p:cNvSpPr/>
          <p:nvPr/>
        </p:nvSpPr>
        <p:spPr>
          <a:xfrm>
            <a:off x="2407020" y="533400"/>
            <a:ext cx="1005840" cy="45719"/>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Myriad Pro Light" panose="020B0403030403020204" pitchFamily="34" charset="0"/>
            </a:endParaRPr>
          </a:p>
        </p:txBody>
      </p:sp>
      <p:sp>
        <p:nvSpPr>
          <p:cNvPr id="5" name="Rectangle 4"/>
          <p:cNvSpPr/>
          <p:nvPr/>
        </p:nvSpPr>
        <p:spPr>
          <a:xfrm>
            <a:off x="3505200" y="533400"/>
            <a:ext cx="1005840" cy="45719"/>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Myriad Pro Light" panose="020B0403030403020204" pitchFamily="34" charset="0"/>
            </a:endParaRPr>
          </a:p>
        </p:txBody>
      </p:sp>
      <p:sp>
        <p:nvSpPr>
          <p:cNvPr id="6" name="Rectangle 5"/>
          <p:cNvSpPr/>
          <p:nvPr/>
        </p:nvSpPr>
        <p:spPr>
          <a:xfrm>
            <a:off x="4594410" y="533400"/>
            <a:ext cx="1005840" cy="45719"/>
          </a:xfrm>
          <a:prstGeom prst="rect">
            <a:avLst/>
          </a:prstGeom>
          <a:solidFill>
            <a:srgbClr val="FF33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Myriad Pro Light" panose="020B0403030403020204" pitchFamily="34" charset="0"/>
            </a:endParaRPr>
          </a:p>
        </p:txBody>
      </p:sp>
      <p:sp>
        <p:nvSpPr>
          <p:cNvPr id="7" name="Rectangle 6"/>
          <p:cNvSpPr/>
          <p:nvPr/>
        </p:nvSpPr>
        <p:spPr>
          <a:xfrm>
            <a:off x="6761178" y="533400"/>
            <a:ext cx="1005840" cy="45719"/>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Myriad Pro Light" panose="020B0403030403020204" pitchFamily="34" charset="0"/>
            </a:endParaRPr>
          </a:p>
        </p:txBody>
      </p:sp>
      <p:sp>
        <p:nvSpPr>
          <p:cNvPr id="8" name="Rectangle 7"/>
          <p:cNvSpPr/>
          <p:nvPr/>
        </p:nvSpPr>
        <p:spPr>
          <a:xfrm>
            <a:off x="7837842" y="533400"/>
            <a:ext cx="1005840" cy="45719"/>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Myriad Pro Light" panose="020B0403030403020204" pitchFamily="34" charset="0"/>
            </a:endParaRPr>
          </a:p>
        </p:txBody>
      </p:sp>
      <p:sp>
        <p:nvSpPr>
          <p:cNvPr id="9" name="Rectangle 8"/>
          <p:cNvSpPr/>
          <p:nvPr/>
        </p:nvSpPr>
        <p:spPr>
          <a:xfrm>
            <a:off x="5682726" y="533399"/>
            <a:ext cx="1005840" cy="45719"/>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p:cNvSpPr txBox="1"/>
          <p:nvPr/>
        </p:nvSpPr>
        <p:spPr>
          <a:xfrm>
            <a:off x="234213" y="609600"/>
            <a:ext cx="1005840" cy="533400"/>
          </a:xfrm>
          <a:prstGeom prst="rect">
            <a:avLst/>
          </a:prstGeom>
          <a:noFill/>
        </p:spPr>
        <p:txBody>
          <a:bodyPr wrap="square" lIns="0" tIns="0" rIns="0" bIns="0" rtlCol="0">
            <a:noAutofit/>
          </a:bodyPr>
          <a:lstStyle/>
          <a:p>
            <a:pPr indent="-274320"/>
            <a:r>
              <a:rPr lang="en-US" sz="900" dirty="0">
                <a:solidFill>
                  <a:srgbClr val="5F5F5F"/>
                </a:solidFill>
                <a:latin typeface="Myriad Pro Light" panose="020B0403030403020204" pitchFamily="34" charset="0"/>
              </a:rPr>
              <a:t>On-the-job experience   </a:t>
            </a:r>
          </a:p>
        </p:txBody>
      </p:sp>
      <p:sp>
        <p:nvSpPr>
          <p:cNvPr id="12" name="TextBox 11">
            <a:hlinkClick r:id="rId2" action="ppaction://hlinksldjump"/>
          </p:cNvPr>
          <p:cNvSpPr txBox="1"/>
          <p:nvPr/>
        </p:nvSpPr>
        <p:spPr>
          <a:xfrm>
            <a:off x="2419419" y="609600"/>
            <a:ext cx="1005840" cy="533400"/>
          </a:xfrm>
          <a:prstGeom prst="rect">
            <a:avLst/>
          </a:prstGeom>
          <a:noFill/>
        </p:spPr>
        <p:txBody>
          <a:bodyPr wrap="square" lIns="0" tIns="0" rIns="0" bIns="0" rtlCol="0">
            <a:noAutofit/>
          </a:bodyPr>
          <a:lstStyle/>
          <a:p>
            <a:r>
              <a:rPr lang="en-US" sz="900" kern="1200" baseline="0" dirty="0">
                <a:solidFill>
                  <a:srgbClr val="5F5F5F"/>
                </a:solidFill>
                <a:latin typeface="Myriad Pro Light" panose="020B0403030403020204" pitchFamily="34" charset="0"/>
              </a:rPr>
              <a:t>Sample Skills/Tasks required in Year 1</a:t>
            </a:r>
            <a:endParaRPr lang="en-US" sz="900" kern="1200" dirty="0">
              <a:solidFill>
                <a:srgbClr val="5F5F5F"/>
              </a:solidFill>
              <a:latin typeface="Myriad Pro Light" panose="020B0403030403020204" pitchFamily="34" charset="0"/>
            </a:endParaRPr>
          </a:p>
        </p:txBody>
      </p:sp>
      <p:sp>
        <p:nvSpPr>
          <p:cNvPr id="15" name="TextBox 14">
            <a:hlinkClick r:id="" action="ppaction://noaction"/>
          </p:cNvPr>
          <p:cNvSpPr txBox="1"/>
          <p:nvPr/>
        </p:nvSpPr>
        <p:spPr>
          <a:xfrm>
            <a:off x="4593516" y="609600"/>
            <a:ext cx="1005840" cy="533400"/>
          </a:xfrm>
          <a:prstGeom prst="rect">
            <a:avLst/>
          </a:prstGeom>
          <a:noFill/>
        </p:spPr>
        <p:txBody>
          <a:bodyPr wrap="square" lIns="0" tIns="0" rIns="0" bIns="0" rtlCol="0">
            <a:noAutofit/>
          </a:bodyPr>
          <a:lstStyle/>
          <a:p>
            <a:pPr marL="0" marR="0" lvl="0" indent="-274320" algn="l" defTabSz="914400" rtl="0" eaLnBrk="1" fontAlgn="auto" latinLnBrk="0" hangingPunct="1">
              <a:lnSpc>
                <a:spcPct val="100000"/>
              </a:lnSpc>
              <a:spcBef>
                <a:spcPts val="0"/>
              </a:spcBef>
              <a:spcAft>
                <a:spcPts val="0"/>
              </a:spcAft>
              <a:buClrTx/>
              <a:buSzTx/>
              <a:buFontTx/>
              <a:buNone/>
              <a:tabLst/>
              <a:defRPr/>
            </a:pPr>
            <a:r>
              <a:rPr lang="en-US" sz="900" b="1" kern="1200" baseline="0" dirty="0">
                <a:solidFill>
                  <a:srgbClr val="FF3300"/>
                </a:solidFill>
                <a:latin typeface="Myriad Pro Light" panose="020B0403030403020204" pitchFamily="34" charset="0"/>
              </a:rPr>
              <a:t>CE/Other Training Options</a:t>
            </a:r>
            <a:endParaRPr lang="en-US" sz="900" b="1" kern="1200" dirty="0">
              <a:solidFill>
                <a:srgbClr val="FF3300"/>
              </a:solidFill>
              <a:latin typeface="Myriad Pro Light" panose="020B0403030403020204" pitchFamily="34" charset="0"/>
            </a:endParaRPr>
          </a:p>
        </p:txBody>
      </p:sp>
      <p:sp>
        <p:nvSpPr>
          <p:cNvPr id="16" name="TextBox 15">
            <a:hlinkClick r:id="" action="ppaction://noaction"/>
          </p:cNvPr>
          <p:cNvSpPr txBox="1"/>
          <p:nvPr/>
        </p:nvSpPr>
        <p:spPr>
          <a:xfrm>
            <a:off x="5681832" y="609600"/>
            <a:ext cx="1005840" cy="533400"/>
          </a:xfrm>
          <a:prstGeom prst="rect">
            <a:avLst/>
          </a:prstGeom>
          <a:noFill/>
        </p:spPr>
        <p:txBody>
          <a:bodyPr wrap="square" lIns="0" tIns="0" rIns="0" bIns="0" rtlCol="0">
            <a:noAutofit/>
          </a:bodyPr>
          <a:lstStyle/>
          <a:p>
            <a:pPr marL="0" marR="0" indent="-274320" algn="l" defTabSz="914400" rtl="0" eaLnBrk="1" fontAlgn="auto" latinLnBrk="0" hangingPunct="1">
              <a:lnSpc>
                <a:spcPct val="100000"/>
              </a:lnSpc>
              <a:spcBef>
                <a:spcPts val="0"/>
              </a:spcBef>
              <a:spcAft>
                <a:spcPts val="0"/>
              </a:spcAft>
              <a:buClrTx/>
              <a:buSzTx/>
              <a:buFontTx/>
              <a:buNone/>
              <a:tabLst/>
              <a:defRPr/>
            </a:pPr>
            <a:r>
              <a:rPr lang="en-US" sz="900" kern="1200" baseline="0" dirty="0">
                <a:solidFill>
                  <a:srgbClr val="5F5F5F"/>
                </a:solidFill>
                <a:latin typeface="Myriad Pro Light" panose="020B0403030403020204" pitchFamily="34" charset="0"/>
              </a:rPr>
              <a:t>Schedule Training (CSBS)</a:t>
            </a:r>
            <a:endParaRPr lang="en-US" sz="900" kern="1200" dirty="0">
              <a:solidFill>
                <a:srgbClr val="5F5F5F"/>
              </a:solidFill>
              <a:latin typeface="Myriad Pro Light" panose="020B0403030403020204" pitchFamily="34" charset="0"/>
            </a:endParaRPr>
          </a:p>
        </p:txBody>
      </p:sp>
      <p:sp>
        <p:nvSpPr>
          <p:cNvPr id="17" name="TextBox 16">
            <a:hlinkClick r:id="" action="ppaction://noaction"/>
          </p:cNvPr>
          <p:cNvSpPr txBox="1"/>
          <p:nvPr/>
        </p:nvSpPr>
        <p:spPr>
          <a:xfrm>
            <a:off x="6771042" y="609600"/>
            <a:ext cx="1005840" cy="533400"/>
          </a:xfrm>
          <a:prstGeom prst="rect">
            <a:avLst/>
          </a:prstGeom>
          <a:noFill/>
        </p:spPr>
        <p:txBody>
          <a:bodyPr wrap="square" lIns="0" tIns="0" rIns="0" bIns="0" rtlCol="0">
            <a:noAutofit/>
          </a:bodyPr>
          <a:lstStyle/>
          <a:p>
            <a:pPr marL="0" marR="0" indent="-274320" algn="l" defTabSz="914400" rtl="0" eaLnBrk="1" fontAlgn="auto" latinLnBrk="0" hangingPunct="1">
              <a:lnSpc>
                <a:spcPct val="100000"/>
              </a:lnSpc>
              <a:spcBef>
                <a:spcPts val="0"/>
              </a:spcBef>
              <a:spcAft>
                <a:spcPts val="0"/>
              </a:spcAft>
              <a:buClrTx/>
              <a:buSzTx/>
              <a:buFontTx/>
              <a:buNone/>
              <a:tabLst/>
              <a:defRPr/>
            </a:pPr>
            <a:r>
              <a:rPr lang="en-US" sz="900" kern="1200" baseline="0" dirty="0">
                <a:solidFill>
                  <a:srgbClr val="5F5F5F"/>
                </a:solidFill>
                <a:latin typeface="Myriad Pro Light" panose="020B0403030403020204" pitchFamily="34" charset="0"/>
              </a:rPr>
              <a:t>Schedule Training (All Others)</a:t>
            </a:r>
            <a:endParaRPr lang="en-US" sz="900" kern="1200" dirty="0">
              <a:solidFill>
                <a:srgbClr val="5F5F5F"/>
              </a:solidFill>
              <a:latin typeface="Myriad Pro Light" panose="020B0403030403020204" pitchFamily="34" charset="0"/>
            </a:endParaRPr>
          </a:p>
        </p:txBody>
      </p:sp>
      <p:sp>
        <p:nvSpPr>
          <p:cNvPr id="19" name="Rectangle 18">
            <a:hlinkClick r:id="rId3" action="ppaction://hlinksldjump"/>
          </p:cNvPr>
          <p:cNvSpPr/>
          <p:nvPr/>
        </p:nvSpPr>
        <p:spPr>
          <a:xfrm>
            <a:off x="6692598" y="590550"/>
            <a:ext cx="1076664" cy="2971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900" dirty="0">
                <a:solidFill>
                  <a:srgbClr val="5F5F5F"/>
                </a:solidFill>
                <a:latin typeface="Myriad Pro Light" panose="020B0403030403020204" pitchFamily="34" charset="0"/>
              </a:rPr>
              <a:t>Schedule Training (All Others)</a:t>
            </a:r>
          </a:p>
        </p:txBody>
      </p:sp>
      <p:sp>
        <p:nvSpPr>
          <p:cNvPr id="20" name="Rectangle 19">
            <a:hlinkClick r:id="rId4" action="ppaction://hlinksldjump"/>
          </p:cNvPr>
          <p:cNvSpPr/>
          <p:nvPr/>
        </p:nvSpPr>
        <p:spPr>
          <a:xfrm>
            <a:off x="5596890" y="609600"/>
            <a:ext cx="1089210" cy="2667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900" dirty="0">
                <a:solidFill>
                  <a:srgbClr val="5F5F5F"/>
                </a:solidFill>
                <a:latin typeface="Myriad Pro Light" panose="020B0403030403020204" pitchFamily="34" charset="0"/>
              </a:rPr>
              <a:t>Schedule CSBS Training</a:t>
            </a:r>
          </a:p>
        </p:txBody>
      </p:sp>
      <p:sp>
        <p:nvSpPr>
          <p:cNvPr id="22" name="Rectangle 21">
            <a:hlinkClick r:id="rId5" action="ppaction://hlinksldjump"/>
          </p:cNvPr>
          <p:cNvSpPr/>
          <p:nvPr/>
        </p:nvSpPr>
        <p:spPr>
          <a:xfrm>
            <a:off x="2332656" y="590549"/>
            <a:ext cx="1080204" cy="30861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900" dirty="0">
                <a:solidFill>
                  <a:srgbClr val="5F5F5F"/>
                </a:solidFill>
                <a:latin typeface="Myriad Pro Light" panose="020B0403030403020204" pitchFamily="34" charset="0"/>
              </a:rPr>
              <a:t>Skills/Tasks </a:t>
            </a:r>
            <a:r>
              <a:rPr lang="en-US" sz="900" dirty="0" err="1">
                <a:solidFill>
                  <a:srgbClr val="5F5F5F"/>
                </a:solidFill>
                <a:latin typeface="Myriad Pro Light" panose="020B0403030403020204" pitchFamily="34" charset="0"/>
              </a:rPr>
              <a:t>req’d</a:t>
            </a:r>
            <a:r>
              <a:rPr lang="en-US" sz="900" dirty="0">
                <a:solidFill>
                  <a:srgbClr val="5F5F5F"/>
                </a:solidFill>
                <a:latin typeface="Myriad Pro Light" panose="020B0403030403020204" pitchFamily="34" charset="0"/>
              </a:rPr>
              <a:t> 5+ Years</a:t>
            </a:r>
          </a:p>
        </p:txBody>
      </p:sp>
      <p:sp>
        <p:nvSpPr>
          <p:cNvPr id="24" name="Rectangle 23">
            <a:hlinkClick r:id="rId6" action="ppaction://hlinksldjump"/>
          </p:cNvPr>
          <p:cNvSpPr/>
          <p:nvPr/>
        </p:nvSpPr>
        <p:spPr>
          <a:xfrm>
            <a:off x="163830" y="609600"/>
            <a:ext cx="1070610" cy="28575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900" dirty="0">
                <a:solidFill>
                  <a:srgbClr val="5F5F5F"/>
                </a:solidFill>
                <a:latin typeface="Myriad Pro Light" panose="020B0403030403020204" pitchFamily="34" charset="0"/>
              </a:rPr>
              <a:t>On-the-job experience</a:t>
            </a:r>
          </a:p>
        </p:txBody>
      </p:sp>
      <p:sp>
        <p:nvSpPr>
          <p:cNvPr id="25" name="TextBox 24">
            <a:hlinkClick r:id="" action="ppaction://noaction"/>
          </p:cNvPr>
          <p:cNvSpPr txBox="1"/>
          <p:nvPr/>
        </p:nvSpPr>
        <p:spPr>
          <a:xfrm>
            <a:off x="7848600" y="685800"/>
            <a:ext cx="1005840" cy="533400"/>
          </a:xfrm>
          <a:prstGeom prst="rect">
            <a:avLst/>
          </a:prstGeom>
          <a:noFill/>
        </p:spPr>
        <p:txBody>
          <a:bodyPr wrap="square" lIns="0" tIns="0" rIns="0" bIns="0" rtlCol="0">
            <a:noAutofit/>
          </a:bodyPr>
          <a:lstStyle/>
          <a:p>
            <a:pPr marL="0" lvl="1"/>
            <a:r>
              <a:rPr lang="en-US" sz="900" kern="1200" baseline="0" dirty="0">
                <a:latin typeface="Myriad Pro Light" panose="020B0403030403020204" pitchFamily="34" charset="0"/>
              </a:rPr>
              <a:t>Certification Options</a:t>
            </a:r>
            <a:endParaRPr lang="en-US" sz="900" kern="1200" dirty="0">
              <a:latin typeface="Myriad Pro Light" panose="020B0403030403020204" pitchFamily="34" charset="0"/>
            </a:endParaRPr>
          </a:p>
        </p:txBody>
      </p:sp>
      <p:sp>
        <p:nvSpPr>
          <p:cNvPr id="26" name="Rectangle 25">
            <a:hlinkClick r:id="rId7" action="ppaction://hlinksldjump"/>
          </p:cNvPr>
          <p:cNvSpPr/>
          <p:nvPr/>
        </p:nvSpPr>
        <p:spPr>
          <a:xfrm>
            <a:off x="7763880" y="632460"/>
            <a:ext cx="1168998" cy="2286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lvl="1"/>
            <a:r>
              <a:rPr lang="en-US" sz="900" dirty="0">
                <a:solidFill>
                  <a:srgbClr val="5F5F5F"/>
                </a:solidFill>
                <a:latin typeface="Myriad Pro Light" panose="020B0403030403020204" pitchFamily="34" charset="0"/>
              </a:rPr>
              <a:t>Certification</a:t>
            </a:r>
          </a:p>
          <a:p>
            <a:endParaRPr lang="en-US" sz="900" dirty="0">
              <a:solidFill>
                <a:srgbClr val="5F5F5F"/>
              </a:solidFill>
              <a:latin typeface="Myriad Pro Light" panose="020B0403030403020204" pitchFamily="34" charset="0"/>
            </a:endParaRPr>
          </a:p>
        </p:txBody>
      </p:sp>
      <p:sp>
        <p:nvSpPr>
          <p:cNvPr id="14" name="TextBox 13"/>
          <p:cNvSpPr txBox="1"/>
          <p:nvPr/>
        </p:nvSpPr>
        <p:spPr>
          <a:xfrm>
            <a:off x="685800" y="1295400"/>
            <a:ext cx="7421880" cy="5016758"/>
          </a:xfrm>
          <a:prstGeom prst="rect">
            <a:avLst/>
          </a:prstGeom>
          <a:noFill/>
        </p:spPr>
        <p:txBody>
          <a:bodyPr wrap="square" rtlCol="0">
            <a:spAutoFit/>
          </a:bodyPr>
          <a:lstStyle/>
          <a:p>
            <a:r>
              <a:rPr lang="en-US" dirty="0">
                <a:solidFill>
                  <a:srgbClr val="333333"/>
                </a:solidFill>
                <a:latin typeface="Corbel" panose="020B0503020204020204" pitchFamily="34" charset="0"/>
                <a:cs typeface="Arial" panose="020B0604020202020204" pitchFamily="34" charset="0"/>
              </a:rPr>
              <a:t>If you hold the Certified Examinations Manager or Certified Senior Bank Examiner credential, you must submit 63 training hours over the three-year certification term. Participate in the following training in order to keep your certification in good standing:</a:t>
            </a:r>
          </a:p>
          <a:p>
            <a:endParaRPr lang="en-US" sz="800" dirty="0">
              <a:latin typeface="Corbel" panose="020B0503020204020204" pitchFamily="34" charset="0"/>
              <a:cs typeface="Arial" panose="020B0604020202020204" pitchFamily="34" charset="0"/>
            </a:endParaRPr>
          </a:p>
          <a:p>
            <a:pPr marL="914400" indent="-285750">
              <a:buFont typeface="Arial" panose="020B0604020202020204" pitchFamily="34" charset="0"/>
              <a:buChar char="•"/>
            </a:pPr>
            <a:r>
              <a:rPr lang="en-US" dirty="0">
                <a:latin typeface="Corbel" panose="020B0503020204020204" pitchFamily="34" charset="0"/>
                <a:cs typeface="Arial" panose="020B0604020202020204" pitchFamily="34" charset="0"/>
                <a:hlinkClick r:id="rId8"/>
              </a:rPr>
              <a:t>CSBS Calendar of Events</a:t>
            </a:r>
            <a:r>
              <a:rPr lang="en-US" dirty="0">
                <a:latin typeface="Corbel" panose="020B0503020204020204" pitchFamily="34" charset="0"/>
                <a:cs typeface="Arial" panose="020B0604020202020204" pitchFamily="34" charset="0"/>
              </a:rPr>
              <a:t> </a:t>
            </a:r>
            <a:r>
              <a:rPr lang="en-US" dirty="0">
                <a:solidFill>
                  <a:schemeClr val="tx1">
                    <a:lumMod val="75000"/>
                    <a:lumOff val="25000"/>
                  </a:schemeClr>
                </a:solidFill>
                <a:latin typeface="Corbel" panose="020B0503020204020204" pitchFamily="34" charset="0"/>
                <a:cs typeface="Arial" panose="020B0604020202020204" pitchFamily="34" charset="0"/>
              </a:rPr>
              <a:t>contains all schedule CSBS training:</a:t>
            </a:r>
          </a:p>
          <a:p>
            <a:pPr marL="1371600" lvl="1" indent="-285750">
              <a:buFont typeface="Arial" panose="020B0604020202020204" pitchFamily="34" charset="0"/>
              <a:buChar char="•"/>
            </a:pPr>
            <a:r>
              <a:rPr lang="en-US" sz="1600" dirty="0">
                <a:solidFill>
                  <a:schemeClr val="tx1">
                    <a:lumMod val="75000"/>
                    <a:lumOff val="25000"/>
                  </a:schemeClr>
                </a:solidFill>
                <a:latin typeface="Corbel" panose="020B0503020204020204" pitchFamily="34" charset="0"/>
                <a:cs typeface="Arial" panose="020B0604020202020204" pitchFamily="34" charset="0"/>
              </a:rPr>
              <a:t>Examiner Education Forum (for training coordinators)</a:t>
            </a:r>
          </a:p>
          <a:p>
            <a:pPr marL="1371600" lvl="1" indent="-285750">
              <a:buFont typeface="Arial" panose="020B0604020202020204" pitchFamily="34" charset="0"/>
              <a:buChar char="•"/>
            </a:pPr>
            <a:r>
              <a:rPr lang="en-US" sz="1600" dirty="0">
                <a:solidFill>
                  <a:schemeClr val="tx1">
                    <a:lumMod val="75000"/>
                    <a:lumOff val="25000"/>
                  </a:schemeClr>
                </a:solidFill>
                <a:latin typeface="Corbel" panose="020B0503020204020204" pitchFamily="34" charset="0"/>
                <a:cs typeface="Arial" panose="020B0604020202020204" pitchFamily="34" charset="0"/>
              </a:rPr>
              <a:t>Examiner Forum</a:t>
            </a:r>
          </a:p>
          <a:p>
            <a:pPr marL="1371600" lvl="1" indent="-285750">
              <a:buFont typeface="Arial" panose="020B0604020202020204" pitchFamily="34" charset="0"/>
              <a:buChar char="•"/>
            </a:pPr>
            <a:r>
              <a:rPr lang="en-US" sz="1600" dirty="0">
                <a:solidFill>
                  <a:schemeClr val="tx1">
                    <a:lumMod val="75000"/>
                    <a:lumOff val="25000"/>
                  </a:schemeClr>
                </a:solidFill>
                <a:latin typeface="Corbel" panose="020B0503020204020204" pitchFamily="34" charset="0"/>
                <a:cs typeface="Arial" panose="020B0604020202020204" pitchFamily="34" charset="0"/>
              </a:rPr>
              <a:t>Supervisors Symposium</a:t>
            </a:r>
          </a:p>
          <a:p>
            <a:pPr marL="1371600" lvl="1" indent="-285750">
              <a:buFont typeface="Arial" panose="020B0604020202020204" pitchFamily="34" charset="0"/>
              <a:buChar char="•"/>
            </a:pPr>
            <a:r>
              <a:rPr lang="en-US" sz="1600" dirty="0">
                <a:solidFill>
                  <a:schemeClr val="tx1">
                    <a:lumMod val="75000"/>
                    <a:lumOff val="25000"/>
                  </a:schemeClr>
                </a:solidFill>
                <a:latin typeface="Corbel" panose="020B0503020204020204" pitchFamily="34" charset="0"/>
                <a:cs typeface="Arial" panose="020B0604020202020204" pitchFamily="34" charset="0"/>
              </a:rPr>
              <a:t>Large Bank Examination School</a:t>
            </a:r>
          </a:p>
          <a:p>
            <a:pPr marL="1371600" lvl="1" indent="-285750">
              <a:buFont typeface="Arial" panose="020B0604020202020204" pitchFamily="34" charset="0"/>
              <a:buChar char="•"/>
            </a:pPr>
            <a:r>
              <a:rPr lang="en-US" sz="1600" dirty="0">
                <a:solidFill>
                  <a:schemeClr val="tx1">
                    <a:lumMod val="75000"/>
                    <a:lumOff val="25000"/>
                  </a:schemeClr>
                </a:solidFill>
                <a:latin typeface="Corbel" panose="020B0503020204020204" pitchFamily="34" charset="0"/>
                <a:cs typeface="Arial" panose="020B0604020202020204" pitchFamily="34" charset="0"/>
              </a:rPr>
              <a:t>State-Federal Supervisory Forum</a:t>
            </a:r>
          </a:p>
          <a:p>
            <a:pPr marL="1371600" lvl="1" indent="-285750">
              <a:buFont typeface="Arial" panose="020B0604020202020204" pitchFamily="34" charset="0"/>
              <a:buChar char="•"/>
            </a:pPr>
            <a:r>
              <a:rPr lang="en-US" sz="1600" dirty="0">
                <a:solidFill>
                  <a:schemeClr val="tx1">
                    <a:lumMod val="75000"/>
                    <a:lumOff val="25000"/>
                  </a:schemeClr>
                </a:solidFill>
                <a:latin typeface="Corbel" panose="020B0503020204020204" pitchFamily="34" charset="0"/>
                <a:cs typeface="Arial" panose="020B0604020202020204" pitchFamily="34" charset="0"/>
              </a:rPr>
              <a:t>Deputy and Legal Seminars</a:t>
            </a:r>
          </a:p>
          <a:p>
            <a:pPr marL="914400" indent="-285750">
              <a:buFont typeface="Arial" panose="020B0604020202020204" pitchFamily="34" charset="0"/>
              <a:buChar char="•"/>
            </a:pPr>
            <a:r>
              <a:rPr lang="en-US" dirty="0">
                <a:solidFill>
                  <a:schemeClr val="tx1">
                    <a:lumMod val="75000"/>
                    <a:lumOff val="25000"/>
                  </a:schemeClr>
                </a:solidFill>
                <a:latin typeface="Corbel" panose="020B0503020204020204" pitchFamily="34" charset="0"/>
                <a:cs typeface="Arial" panose="020B0604020202020204" pitchFamily="34" charset="0"/>
              </a:rPr>
              <a:t>Graduate School of Banking</a:t>
            </a:r>
          </a:p>
          <a:p>
            <a:pPr marL="914400" indent="-285750">
              <a:buFont typeface="Arial" panose="020B0604020202020204" pitchFamily="34" charset="0"/>
              <a:buChar char="•"/>
            </a:pPr>
            <a:r>
              <a:rPr lang="en-US" dirty="0">
                <a:solidFill>
                  <a:srgbClr val="333333"/>
                </a:solidFill>
                <a:latin typeface="Corbel" panose="020B0503020204020204" pitchFamily="34" charset="0"/>
                <a:cs typeface="Arial" panose="020B0604020202020204" pitchFamily="34" charset="0"/>
              </a:rPr>
              <a:t>CSBS </a:t>
            </a:r>
            <a:r>
              <a:rPr lang="en-US" dirty="0" err="1">
                <a:solidFill>
                  <a:srgbClr val="333333"/>
                </a:solidFill>
                <a:latin typeface="Corbel" panose="020B0503020204020204" pitchFamily="34" charset="0"/>
                <a:cs typeface="Arial" panose="020B0604020202020204" pitchFamily="34" charset="0"/>
              </a:rPr>
              <a:t>RegU</a:t>
            </a:r>
            <a:r>
              <a:rPr lang="en-US" dirty="0">
                <a:solidFill>
                  <a:srgbClr val="333333"/>
                </a:solidFill>
                <a:latin typeface="Corbel" panose="020B0503020204020204" pitchFamily="34" charset="0"/>
                <a:cs typeface="Arial" panose="020B0604020202020204" pitchFamily="34" charset="0"/>
              </a:rPr>
              <a:t> courses (contact your training director for enrollment information). Click </a:t>
            </a:r>
            <a:r>
              <a:rPr lang="en-US" dirty="0">
                <a:latin typeface="Corbel" panose="020B0503020204020204" pitchFamily="34" charset="0"/>
                <a:cs typeface="Arial" panose="020B0604020202020204" pitchFamily="34" charset="0"/>
                <a:hlinkClick r:id="rId9"/>
              </a:rPr>
              <a:t>here</a:t>
            </a:r>
            <a:r>
              <a:rPr lang="en-US" dirty="0">
                <a:latin typeface="Corbel" panose="020B0503020204020204" pitchFamily="34" charset="0"/>
                <a:cs typeface="Arial" panose="020B0604020202020204" pitchFamily="34" charset="0"/>
              </a:rPr>
              <a:t> </a:t>
            </a:r>
            <a:r>
              <a:rPr lang="en-US" dirty="0">
                <a:solidFill>
                  <a:srgbClr val="333333"/>
                </a:solidFill>
                <a:latin typeface="Corbel" panose="020B0503020204020204" pitchFamily="34" charset="0"/>
                <a:cs typeface="Arial" panose="020B0604020202020204" pitchFamily="34" charset="0"/>
              </a:rPr>
              <a:t>for the complete </a:t>
            </a:r>
            <a:r>
              <a:rPr lang="en-US" dirty="0" err="1">
                <a:solidFill>
                  <a:srgbClr val="333333"/>
                </a:solidFill>
                <a:latin typeface="Corbel" panose="020B0503020204020204" pitchFamily="34" charset="0"/>
                <a:cs typeface="Arial" panose="020B0604020202020204" pitchFamily="34" charset="0"/>
              </a:rPr>
              <a:t>RegU</a:t>
            </a:r>
            <a:r>
              <a:rPr lang="en-US" dirty="0">
                <a:solidFill>
                  <a:srgbClr val="333333"/>
                </a:solidFill>
                <a:latin typeface="Corbel" panose="020B0503020204020204" pitchFamily="34" charset="0"/>
                <a:cs typeface="Arial" panose="020B0604020202020204" pitchFamily="34" charset="0"/>
              </a:rPr>
              <a:t> course catalog.</a:t>
            </a:r>
          </a:p>
          <a:p>
            <a:pPr marL="914400" indent="-285750">
              <a:buFont typeface="Arial" panose="020B0604020202020204" pitchFamily="34" charset="0"/>
              <a:buChar char="•"/>
            </a:pPr>
            <a:r>
              <a:rPr lang="en-US" dirty="0">
                <a:solidFill>
                  <a:srgbClr val="333333"/>
                </a:solidFill>
                <a:latin typeface="Corbel" panose="020B0503020204020204" pitchFamily="34" charset="0"/>
                <a:cs typeface="Arial" panose="020B0604020202020204" pitchFamily="34" charset="0"/>
              </a:rPr>
              <a:t>Federal Reserve’s </a:t>
            </a:r>
            <a:r>
              <a:rPr lang="en-US" dirty="0">
                <a:latin typeface="Corbel" panose="020B0503020204020204" pitchFamily="34" charset="0"/>
                <a:cs typeface="Arial" panose="020B0604020202020204" pitchFamily="34" charset="0"/>
                <a:hlinkClick r:id="rId10"/>
              </a:rPr>
              <a:t>Ask the Fed</a:t>
            </a:r>
            <a:r>
              <a:rPr lang="en-US" dirty="0">
                <a:latin typeface="Corbel" panose="020B0503020204020204" pitchFamily="34" charset="0"/>
                <a:cs typeface="Arial" panose="020B0604020202020204" pitchFamily="34" charset="0"/>
              </a:rPr>
              <a:t> </a:t>
            </a:r>
            <a:r>
              <a:rPr lang="en-US" dirty="0">
                <a:solidFill>
                  <a:srgbClr val="333333"/>
                </a:solidFill>
                <a:latin typeface="Corbel" panose="020B0503020204020204" pitchFamily="34" charset="0"/>
                <a:cs typeface="Arial" panose="020B0604020202020204" pitchFamily="34" charset="0"/>
              </a:rPr>
              <a:t>and</a:t>
            </a:r>
            <a:r>
              <a:rPr lang="en-US" dirty="0">
                <a:latin typeface="Corbel" panose="020B0503020204020204" pitchFamily="34" charset="0"/>
                <a:cs typeface="Arial" panose="020B0604020202020204" pitchFamily="34" charset="0"/>
              </a:rPr>
              <a:t> </a:t>
            </a:r>
            <a:r>
              <a:rPr lang="en-US" dirty="0">
                <a:latin typeface="Corbel" panose="020B0503020204020204" pitchFamily="34" charset="0"/>
                <a:cs typeface="Arial" panose="020B0604020202020204" pitchFamily="34" charset="0"/>
                <a:hlinkClick r:id="rId11"/>
              </a:rPr>
              <a:t>Rapid Response</a:t>
            </a:r>
            <a:r>
              <a:rPr lang="en-US" dirty="0">
                <a:latin typeface="Corbel" panose="020B0503020204020204" pitchFamily="34" charset="0"/>
                <a:cs typeface="Arial" panose="020B0604020202020204" pitchFamily="34" charset="0"/>
              </a:rPr>
              <a:t> </a:t>
            </a:r>
            <a:r>
              <a:rPr lang="en-US" dirty="0">
                <a:solidFill>
                  <a:srgbClr val="333333"/>
                </a:solidFill>
                <a:latin typeface="Corbel" panose="020B0503020204020204" pitchFamily="34" charset="0"/>
                <a:cs typeface="Arial" panose="020B0604020202020204" pitchFamily="34" charset="0"/>
              </a:rPr>
              <a:t>webinars</a:t>
            </a:r>
          </a:p>
          <a:p>
            <a:pPr marL="914400" indent="-285750">
              <a:buFont typeface="Arial" panose="020B0604020202020204" pitchFamily="34" charset="0"/>
              <a:buChar char="•"/>
            </a:pPr>
            <a:r>
              <a:rPr lang="en-US" dirty="0">
                <a:solidFill>
                  <a:srgbClr val="333333"/>
                </a:solidFill>
                <a:latin typeface="Corbel" panose="020B0503020204020204" pitchFamily="34" charset="0"/>
                <a:cs typeface="Arial" panose="020B0604020202020204" pitchFamily="34" charset="0"/>
              </a:rPr>
              <a:t>State bank association training on emerging issues</a:t>
            </a:r>
          </a:p>
          <a:p>
            <a:pPr marL="914400" indent="-285750">
              <a:buFont typeface="Arial" panose="020B0604020202020204" pitchFamily="34" charset="0"/>
              <a:buChar char="•"/>
            </a:pPr>
            <a:r>
              <a:rPr lang="en-US" dirty="0">
                <a:solidFill>
                  <a:srgbClr val="333333"/>
                </a:solidFill>
                <a:latin typeface="Corbel" panose="020B0503020204020204" pitchFamily="34" charset="0"/>
                <a:cs typeface="Arial" panose="020B0604020202020204" pitchFamily="34" charset="0"/>
              </a:rPr>
              <a:t>Interdepartmental training on current events, emerging issues, regulatory updates, etc.</a:t>
            </a:r>
          </a:p>
        </p:txBody>
      </p:sp>
      <p:sp>
        <p:nvSpPr>
          <p:cNvPr id="27" name="Rectangle 26">
            <a:hlinkClick r:id="rId6" action="ppaction://hlinksldjump"/>
          </p:cNvPr>
          <p:cNvSpPr/>
          <p:nvPr/>
        </p:nvSpPr>
        <p:spPr>
          <a:xfrm>
            <a:off x="169443" y="596265"/>
            <a:ext cx="1070610" cy="28575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900" dirty="0">
                <a:solidFill>
                  <a:srgbClr val="5F5F5F"/>
                </a:solidFill>
                <a:latin typeface="Myriad Pro Light" panose="020B0403030403020204" pitchFamily="34" charset="0"/>
              </a:rPr>
              <a:t>Your level of experience</a:t>
            </a:r>
          </a:p>
        </p:txBody>
      </p:sp>
      <p:sp>
        <p:nvSpPr>
          <p:cNvPr id="32" name="Rectangle 31"/>
          <p:cNvSpPr/>
          <p:nvPr/>
        </p:nvSpPr>
        <p:spPr>
          <a:xfrm>
            <a:off x="1234440" y="598170"/>
            <a:ext cx="1172580" cy="41587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900" b="0" dirty="0">
                <a:solidFill>
                  <a:srgbClr val="5F5F5F"/>
                </a:solidFill>
                <a:latin typeface="Myriad Pro Light" panose="020B0403030403020204" pitchFamily="34" charset="0"/>
              </a:rPr>
              <a:t>Your level of proficiency:</a:t>
            </a:r>
          </a:p>
          <a:p>
            <a:r>
              <a:rPr lang="en-US" sz="900" b="0" dirty="0">
                <a:solidFill>
                  <a:srgbClr val="5F5F5F"/>
                </a:solidFill>
                <a:latin typeface="Myriad Pro Light" panose="020B0403030403020204" pitchFamily="34" charset="0"/>
              </a:rPr>
              <a:t>CSBE </a:t>
            </a:r>
            <a:r>
              <a:rPr lang="en-US" sz="900" b="0" dirty="0">
                <a:solidFill>
                  <a:srgbClr val="5F5F5F"/>
                </a:solidFill>
                <a:latin typeface="Myriad Pro Light" panose="020B0403030403020204" pitchFamily="34" charset="0"/>
                <a:sym typeface="Symbol" panose="05050102010706020507" pitchFamily="18" charset="2"/>
              </a:rPr>
              <a:t></a:t>
            </a:r>
            <a:r>
              <a:rPr lang="en-US" sz="900" b="0" dirty="0">
                <a:solidFill>
                  <a:srgbClr val="5F5F5F"/>
                </a:solidFill>
                <a:latin typeface="Myriad Pro Light" panose="020B0403030403020204" pitchFamily="34" charset="0"/>
              </a:rPr>
              <a:t> CEM</a:t>
            </a:r>
          </a:p>
        </p:txBody>
      </p:sp>
      <p:sp>
        <p:nvSpPr>
          <p:cNvPr id="33" name="Rectangle 32">
            <a:hlinkClick r:id="rId12" action="ppaction://hlinksldjump"/>
          </p:cNvPr>
          <p:cNvSpPr/>
          <p:nvPr/>
        </p:nvSpPr>
        <p:spPr>
          <a:xfrm>
            <a:off x="1316916" y="861060"/>
            <a:ext cx="283284" cy="15298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Rectangle 33">
            <a:hlinkClick r:id="rId13" action="ppaction://hlinksldjump"/>
          </p:cNvPr>
          <p:cNvSpPr/>
          <p:nvPr/>
        </p:nvSpPr>
        <p:spPr>
          <a:xfrm>
            <a:off x="1676400" y="861060"/>
            <a:ext cx="228600" cy="15298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TextBox 28">
            <a:hlinkClick r:id="rId14" action="ppaction://hlinksldjump"/>
          </p:cNvPr>
          <p:cNvSpPr txBox="1"/>
          <p:nvPr/>
        </p:nvSpPr>
        <p:spPr>
          <a:xfrm>
            <a:off x="3522780" y="609600"/>
            <a:ext cx="1005840" cy="533400"/>
          </a:xfrm>
          <a:prstGeom prst="rect">
            <a:avLst/>
          </a:prstGeom>
          <a:noFill/>
        </p:spPr>
        <p:txBody>
          <a:bodyPr wrap="square" lIns="0" tIns="0" rIns="0" bIns="0" rtlCol="0">
            <a:noAutofit/>
          </a:bodyPr>
          <a:lstStyle/>
          <a:p>
            <a:pPr marL="0" marR="0" indent="-274320" algn="l" defTabSz="914400" rtl="0" eaLnBrk="1" fontAlgn="auto" latinLnBrk="0" hangingPunct="1">
              <a:lnSpc>
                <a:spcPct val="100000"/>
              </a:lnSpc>
              <a:spcBef>
                <a:spcPts val="0"/>
              </a:spcBef>
              <a:spcAft>
                <a:spcPts val="0"/>
              </a:spcAft>
              <a:buClrTx/>
              <a:buSzTx/>
              <a:buFontTx/>
              <a:buNone/>
              <a:tabLst/>
              <a:defRPr/>
            </a:pPr>
            <a:r>
              <a:rPr lang="en-US" sz="900" kern="1200" baseline="0" dirty="0">
                <a:solidFill>
                  <a:srgbClr val="5F5F5F"/>
                </a:solidFill>
                <a:latin typeface="Myriad Pro Light" panose="020B0403030403020204" pitchFamily="34" charset="0"/>
              </a:rPr>
              <a:t>Skill gap training</a:t>
            </a:r>
            <a:endParaRPr lang="en-US" sz="900" kern="1200" dirty="0">
              <a:solidFill>
                <a:srgbClr val="5F5F5F"/>
              </a:solidFill>
              <a:latin typeface="Myriad Pro Light" panose="020B0403030403020204" pitchFamily="34" charset="0"/>
            </a:endParaRPr>
          </a:p>
        </p:txBody>
      </p:sp>
      <p:sp>
        <p:nvSpPr>
          <p:cNvPr id="28" name="TextBox 27"/>
          <p:cNvSpPr txBox="1"/>
          <p:nvPr/>
        </p:nvSpPr>
        <p:spPr>
          <a:xfrm>
            <a:off x="120126" y="83961"/>
            <a:ext cx="7717716" cy="323165"/>
          </a:xfrm>
          <a:prstGeom prst="rect">
            <a:avLst/>
          </a:prstGeom>
          <a:noFill/>
        </p:spPr>
        <p:txBody>
          <a:bodyPr wrap="square" rtlCol="0">
            <a:spAutoFit/>
          </a:bodyPr>
          <a:lstStyle/>
          <a:p>
            <a:r>
              <a:rPr lang="en-US" sz="1500" b="1" dirty="0">
                <a:solidFill>
                  <a:srgbClr val="1C2674"/>
                </a:solidFill>
                <a:latin typeface="Corbel" panose="020B0503020204020204" pitchFamily="34" charset="0"/>
                <a:cs typeface="Arial" panose="020B0604020202020204" pitchFamily="34" charset="0"/>
              </a:rPr>
              <a:t>4.0:</a:t>
            </a:r>
            <a:r>
              <a:rPr lang="en-US" sz="1500" b="1" baseline="0" dirty="0">
                <a:solidFill>
                  <a:srgbClr val="1C2674"/>
                </a:solidFill>
                <a:latin typeface="Corbel" panose="020B0503020204020204" pitchFamily="34" charset="0"/>
                <a:cs typeface="Arial" panose="020B0604020202020204" pitchFamily="34" charset="0"/>
              </a:rPr>
              <a:t> Bank Examiner Manager, Bank Examinations Supervisor, Examiner IV</a:t>
            </a:r>
            <a:endParaRPr lang="en-US" sz="1500" b="1" dirty="0">
              <a:solidFill>
                <a:srgbClr val="1C2674"/>
              </a:solidFill>
              <a:latin typeface="Corbel" panose="020B0503020204020204" pitchFamily="34" charset="0"/>
              <a:cs typeface="Arial" panose="020B0604020202020204" pitchFamily="34" charset="0"/>
            </a:endParaRPr>
          </a:p>
        </p:txBody>
      </p:sp>
    </p:spTree>
    <p:extLst>
      <p:ext uri="{BB962C8B-B14F-4D97-AF65-F5344CB8AC3E}">
        <p14:creationId xmlns:p14="http://schemas.microsoft.com/office/powerpoint/2010/main" val="4177748644"/>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533400"/>
            <a:ext cx="1005840" cy="45719"/>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Rectangle 2"/>
          <p:cNvSpPr/>
          <p:nvPr/>
        </p:nvSpPr>
        <p:spPr>
          <a:xfrm>
            <a:off x="1316916" y="533400"/>
            <a:ext cx="1005840" cy="45719"/>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p:cNvSpPr/>
          <p:nvPr/>
        </p:nvSpPr>
        <p:spPr>
          <a:xfrm>
            <a:off x="2407020" y="533400"/>
            <a:ext cx="1005840" cy="45719"/>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a:off x="3505200" y="533400"/>
            <a:ext cx="1005840" cy="45719"/>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4594410" y="533400"/>
            <a:ext cx="1005840" cy="45719"/>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6761178" y="533400"/>
            <a:ext cx="1005840" cy="45719"/>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7837842" y="533400"/>
            <a:ext cx="1005840" cy="45719"/>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5682726" y="533399"/>
            <a:ext cx="1005840" cy="45719"/>
          </a:xfrm>
          <a:prstGeom prst="rect">
            <a:avLst/>
          </a:prstGeom>
          <a:solidFill>
            <a:srgbClr val="FF33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p:cNvSpPr txBox="1"/>
          <p:nvPr/>
        </p:nvSpPr>
        <p:spPr>
          <a:xfrm>
            <a:off x="234213" y="609600"/>
            <a:ext cx="1005840" cy="533400"/>
          </a:xfrm>
          <a:prstGeom prst="rect">
            <a:avLst/>
          </a:prstGeom>
          <a:noFill/>
        </p:spPr>
        <p:txBody>
          <a:bodyPr wrap="square" lIns="0" tIns="0" rIns="0" bIns="0" rtlCol="0">
            <a:noAutofit/>
          </a:bodyPr>
          <a:lstStyle/>
          <a:p>
            <a:pPr indent="-274320"/>
            <a:r>
              <a:rPr lang="en-US" sz="900" dirty="0">
                <a:solidFill>
                  <a:srgbClr val="5F5F5F"/>
                </a:solidFill>
                <a:latin typeface="Myriad Pro Light" panose="020B0403030403020204" pitchFamily="34" charset="0"/>
              </a:rPr>
              <a:t>On-the-job experience   </a:t>
            </a:r>
          </a:p>
        </p:txBody>
      </p:sp>
      <p:sp>
        <p:nvSpPr>
          <p:cNvPr id="12" name="TextBox 11">
            <a:hlinkClick r:id="rId2" action="ppaction://hlinksldjump"/>
          </p:cNvPr>
          <p:cNvSpPr txBox="1"/>
          <p:nvPr/>
        </p:nvSpPr>
        <p:spPr>
          <a:xfrm>
            <a:off x="2419419" y="609600"/>
            <a:ext cx="1005840" cy="533400"/>
          </a:xfrm>
          <a:prstGeom prst="rect">
            <a:avLst/>
          </a:prstGeom>
          <a:noFill/>
        </p:spPr>
        <p:txBody>
          <a:bodyPr wrap="square" lIns="0" tIns="0" rIns="0" bIns="0" rtlCol="0">
            <a:noAutofit/>
          </a:bodyPr>
          <a:lstStyle/>
          <a:p>
            <a:r>
              <a:rPr lang="en-US" sz="900" kern="1200" baseline="0" dirty="0">
                <a:solidFill>
                  <a:srgbClr val="5F5F5F"/>
                </a:solidFill>
                <a:latin typeface="Myriad Pro Light" panose="020B0403030403020204" pitchFamily="34" charset="0"/>
              </a:rPr>
              <a:t>Sample Skills/Tasks required in Year 1</a:t>
            </a:r>
            <a:endParaRPr lang="en-US" sz="900" kern="1200" dirty="0">
              <a:solidFill>
                <a:srgbClr val="5F5F5F"/>
              </a:solidFill>
              <a:latin typeface="Myriad Pro Light" panose="020B0403030403020204" pitchFamily="34" charset="0"/>
            </a:endParaRPr>
          </a:p>
        </p:txBody>
      </p:sp>
      <p:sp>
        <p:nvSpPr>
          <p:cNvPr id="15" name="TextBox 14">
            <a:hlinkClick r:id="" action="ppaction://noaction"/>
          </p:cNvPr>
          <p:cNvSpPr txBox="1"/>
          <p:nvPr/>
        </p:nvSpPr>
        <p:spPr>
          <a:xfrm>
            <a:off x="4593516" y="609600"/>
            <a:ext cx="1005840" cy="533400"/>
          </a:xfrm>
          <a:prstGeom prst="rect">
            <a:avLst/>
          </a:prstGeom>
          <a:noFill/>
        </p:spPr>
        <p:txBody>
          <a:bodyPr wrap="square" lIns="0" tIns="0" rIns="0" bIns="0" rtlCol="0">
            <a:noAutofit/>
          </a:bodyPr>
          <a:lstStyle/>
          <a:p>
            <a:pPr marL="0" marR="0" lvl="0" indent="-274320" algn="l" defTabSz="914400" rtl="0" eaLnBrk="1" fontAlgn="auto" latinLnBrk="0" hangingPunct="1">
              <a:lnSpc>
                <a:spcPct val="100000"/>
              </a:lnSpc>
              <a:spcBef>
                <a:spcPts val="0"/>
              </a:spcBef>
              <a:spcAft>
                <a:spcPts val="0"/>
              </a:spcAft>
              <a:buClrTx/>
              <a:buSzTx/>
              <a:buFontTx/>
              <a:buNone/>
              <a:tabLst/>
              <a:defRPr/>
            </a:pPr>
            <a:r>
              <a:rPr lang="en-US" sz="900" kern="1200" baseline="0" dirty="0">
                <a:solidFill>
                  <a:srgbClr val="5F5F5F"/>
                </a:solidFill>
                <a:latin typeface="Myriad Pro Light" panose="020B0403030403020204" pitchFamily="34" charset="0"/>
              </a:rPr>
              <a:t>CE/Other Training Options</a:t>
            </a:r>
            <a:endParaRPr lang="en-US" sz="900" kern="1200" dirty="0">
              <a:solidFill>
                <a:srgbClr val="5F5F5F"/>
              </a:solidFill>
              <a:latin typeface="Myriad Pro Light" panose="020B0403030403020204" pitchFamily="34" charset="0"/>
            </a:endParaRPr>
          </a:p>
        </p:txBody>
      </p:sp>
      <p:sp>
        <p:nvSpPr>
          <p:cNvPr id="16" name="TextBox 15">
            <a:hlinkClick r:id="" action="ppaction://noaction"/>
          </p:cNvPr>
          <p:cNvSpPr txBox="1"/>
          <p:nvPr/>
        </p:nvSpPr>
        <p:spPr>
          <a:xfrm>
            <a:off x="5681832" y="609600"/>
            <a:ext cx="1005840" cy="533400"/>
          </a:xfrm>
          <a:prstGeom prst="rect">
            <a:avLst/>
          </a:prstGeom>
          <a:noFill/>
        </p:spPr>
        <p:txBody>
          <a:bodyPr wrap="square" lIns="0" tIns="0" rIns="0" bIns="0" rtlCol="0">
            <a:noAutofit/>
          </a:bodyPr>
          <a:lstStyle/>
          <a:p>
            <a:pPr marL="0" marR="0" indent="-274320" algn="l" defTabSz="914400" rtl="0" eaLnBrk="1" fontAlgn="auto" latinLnBrk="0" hangingPunct="1">
              <a:lnSpc>
                <a:spcPct val="100000"/>
              </a:lnSpc>
              <a:spcBef>
                <a:spcPts val="0"/>
              </a:spcBef>
              <a:spcAft>
                <a:spcPts val="0"/>
              </a:spcAft>
              <a:buClrTx/>
              <a:buSzTx/>
              <a:buFontTx/>
              <a:buNone/>
              <a:tabLst/>
              <a:defRPr/>
            </a:pPr>
            <a:r>
              <a:rPr lang="en-US" sz="900" b="1" kern="1200" baseline="0" dirty="0">
                <a:solidFill>
                  <a:srgbClr val="FF3300"/>
                </a:solidFill>
                <a:latin typeface="Myriad Pro Light" panose="020B0403030403020204" pitchFamily="34" charset="0"/>
              </a:rPr>
              <a:t>Schedule CSBS Training</a:t>
            </a:r>
            <a:endParaRPr lang="en-US" sz="900" b="1" kern="1200" dirty="0">
              <a:solidFill>
                <a:srgbClr val="FF3300"/>
              </a:solidFill>
              <a:latin typeface="Myriad Pro Light" panose="020B0403030403020204" pitchFamily="34" charset="0"/>
            </a:endParaRPr>
          </a:p>
        </p:txBody>
      </p:sp>
      <p:sp>
        <p:nvSpPr>
          <p:cNvPr id="17" name="TextBox 16">
            <a:hlinkClick r:id="" action="ppaction://noaction"/>
          </p:cNvPr>
          <p:cNvSpPr txBox="1"/>
          <p:nvPr/>
        </p:nvSpPr>
        <p:spPr>
          <a:xfrm>
            <a:off x="6771042" y="609600"/>
            <a:ext cx="1005840" cy="533400"/>
          </a:xfrm>
          <a:prstGeom prst="rect">
            <a:avLst/>
          </a:prstGeom>
          <a:noFill/>
        </p:spPr>
        <p:txBody>
          <a:bodyPr wrap="square" lIns="0" tIns="0" rIns="0" bIns="0" rtlCol="0">
            <a:noAutofit/>
          </a:bodyPr>
          <a:lstStyle/>
          <a:p>
            <a:pPr marL="0" marR="0" indent="-274320" algn="l" defTabSz="914400" rtl="0" eaLnBrk="1" fontAlgn="auto" latinLnBrk="0" hangingPunct="1">
              <a:lnSpc>
                <a:spcPct val="100000"/>
              </a:lnSpc>
              <a:spcBef>
                <a:spcPts val="0"/>
              </a:spcBef>
              <a:spcAft>
                <a:spcPts val="0"/>
              </a:spcAft>
              <a:buClrTx/>
              <a:buSzTx/>
              <a:buFontTx/>
              <a:buNone/>
              <a:tabLst/>
              <a:defRPr/>
            </a:pPr>
            <a:r>
              <a:rPr lang="en-US" sz="900" kern="1200" baseline="0" dirty="0">
                <a:solidFill>
                  <a:srgbClr val="5F5F5F"/>
                </a:solidFill>
                <a:latin typeface="Myriad Pro Light" panose="020B0403030403020204" pitchFamily="34" charset="0"/>
              </a:rPr>
              <a:t>Schedule Training (All Others)</a:t>
            </a:r>
            <a:endParaRPr lang="en-US" sz="900" kern="1200" dirty="0">
              <a:solidFill>
                <a:srgbClr val="5F5F5F"/>
              </a:solidFill>
              <a:latin typeface="Myriad Pro Light" panose="020B0403030403020204" pitchFamily="34" charset="0"/>
            </a:endParaRPr>
          </a:p>
        </p:txBody>
      </p:sp>
      <p:sp>
        <p:nvSpPr>
          <p:cNvPr id="19" name="Rectangle 18">
            <a:hlinkClick r:id="rId3" action="ppaction://hlinksldjump"/>
          </p:cNvPr>
          <p:cNvSpPr/>
          <p:nvPr/>
        </p:nvSpPr>
        <p:spPr>
          <a:xfrm>
            <a:off x="6692598" y="590550"/>
            <a:ext cx="1076664" cy="2971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900" dirty="0">
                <a:solidFill>
                  <a:srgbClr val="5F5F5F"/>
                </a:solidFill>
                <a:latin typeface="Myriad Pro Light" panose="020B0403030403020204" pitchFamily="34" charset="0"/>
              </a:rPr>
              <a:t>Schedule Training (All Others)</a:t>
            </a:r>
          </a:p>
        </p:txBody>
      </p:sp>
      <p:sp>
        <p:nvSpPr>
          <p:cNvPr id="20" name="Rectangle 19">
            <a:hlinkClick r:id="rId2" action="ppaction://hlinksldjump"/>
          </p:cNvPr>
          <p:cNvSpPr/>
          <p:nvPr/>
        </p:nvSpPr>
        <p:spPr>
          <a:xfrm>
            <a:off x="4511040" y="609600"/>
            <a:ext cx="1089210" cy="2667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900" dirty="0">
                <a:solidFill>
                  <a:srgbClr val="5F5F5F"/>
                </a:solidFill>
                <a:latin typeface="Myriad Pro Light" panose="020B0403030403020204" pitchFamily="34" charset="0"/>
              </a:rPr>
              <a:t>CE/Other Training Options</a:t>
            </a:r>
          </a:p>
        </p:txBody>
      </p:sp>
      <p:sp>
        <p:nvSpPr>
          <p:cNvPr id="22" name="Rectangle 21">
            <a:hlinkClick r:id="rId4" action="ppaction://hlinksldjump"/>
          </p:cNvPr>
          <p:cNvSpPr/>
          <p:nvPr/>
        </p:nvSpPr>
        <p:spPr>
          <a:xfrm>
            <a:off x="2332656" y="590549"/>
            <a:ext cx="1080204" cy="30861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900" dirty="0">
                <a:solidFill>
                  <a:srgbClr val="5F5F5F"/>
                </a:solidFill>
                <a:latin typeface="Myriad Pro Light" panose="020B0403030403020204" pitchFamily="34" charset="0"/>
              </a:rPr>
              <a:t>Skills/Tasks </a:t>
            </a:r>
            <a:r>
              <a:rPr lang="en-US" sz="900" dirty="0" err="1">
                <a:solidFill>
                  <a:srgbClr val="5F5F5F"/>
                </a:solidFill>
                <a:latin typeface="Myriad Pro Light" panose="020B0403030403020204" pitchFamily="34" charset="0"/>
              </a:rPr>
              <a:t>req’d</a:t>
            </a:r>
            <a:r>
              <a:rPr lang="en-US" sz="900" dirty="0">
                <a:solidFill>
                  <a:srgbClr val="5F5F5F"/>
                </a:solidFill>
                <a:latin typeface="Myriad Pro Light" panose="020B0403030403020204" pitchFamily="34" charset="0"/>
              </a:rPr>
              <a:t> 5+ Years</a:t>
            </a:r>
          </a:p>
        </p:txBody>
      </p:sp>
      <p:sp>
        <p:nvSpPr>
          <p:cNvPr id="24" name="Rectangle 23">
            <a:hlinkClick r:id="rId5" action="ppaction://hlinksldjump"/>
          </p:cNvPr>
          <p:cNvSpPr/>
          <p:nvPr/>
        </p:nvSpPr>
        <p:spPr>
          <a:xfrm>
            <a:off x="163830" y="609600"/>
            <a:ext cx="1070610" cy="28575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900" dirty="0">
                <a:solidFill>
                  <a:srgbClr val="5F5F5F"/>
                </a:solidFill>
                <a:latin typeface="Myriad Pro Light" panose="020B0403030403020204" pitchFamily="34" charset="0"/>
              </a:rPr>
              <a:t>On-the-job experience</a:t>
            </a:r>
          </a:p>
        </p:txBody>
      </p:sp>
      <p:sp>
        <p:nvSpPr>
          <p:cNvPr id="25" name="TextBox 24">
            <a:hlinkClick r:id="" action="ppaction://noaction"/>
          </p:cNvPr>
          <p:cNvSpPr txBox="1"/>
          <p:nvPr/>
        </p:nvSpPr>
        <p:spPr>
          <a:xfrm>
            <a:off x="7848600" y="685800"/>
            <a:ext cx="1005840" cy="533400"/>
          </a:xfrm>
          <a:prstGeom prst="rect">
            <a:avLst/>
          </a:prstGeom>
          <a:noFill/>
        </p:spPr>
        <p:txBody>
          <a:bodyPr wrap="square" lIns="0" tIns="0" rIns="0" bIns="0" rtlCol="0">
            <a:noAutofit/>
          </a:bodyPr>
          <a:lstStyle/>
          <a:p>
            <a:pPr marL="0" lvl="1"/>
            <a:r>
              <a:rPr lang="en-US" sz="900" kern="1200" baseline="0" dirty="0">
                <a:solidFill>
                  <a:srgbClr val="5F5F5F"/>
                </a:solidFill>
                <a:latin typeface="Myriad Pro Light" panose="020B0403030403020204" pitchFamily="34" charset="0"/>
              </a:rPr>
              <a:t>Certification Options</a:t>
            </a:r>
            <a:endParaRPr lang="en-US" sz="900" kern="1200" dirty="0">
              <a:solidFill>
                <a:srgbClr val="5F5F5F"/>
              </a:solidFill>
              <a:latin typeface="Myriad Pro Light" panose="020B0403030403020204" pitchFamily="34" charset="0"/>
            </a:endParaRPr>
          </a:p>
        </p:txBody>
      </p:sp>
      <p:sp>
        <p:nvSpPr>
          <p:cNvPr id="26" name="Rectangle 25">
            <a:hlinkClick r:id="rId6" action="ppaction://hlinksldjump"/>
          </p:cNvPr>
          <p:cNvSpPr/>
          <p:nvPr/>
        </p:nvSpPr>
        <p:spPr>
          <a:xfrm>
            <a:off x="7763880" y="632460"/>
            <a:ext cx="1168998" cy="2286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lvl="1"/>
            <a:r>
              <a:rPr lang="en-US" sz="900" dirty="0">
                <a:solidFill>
                  <a:srgbClr val="5F5F5F"/>
                </a:solidFill>
                <a:latin typeface="Myriad Pro Light" panose="020B0403030403020204" pitchFamily="34" charset="0"/>
              </a:rPr>
              <a:t>Certification</a:t>
            </a:r>
          </a:p>
          <a:p>
            <a:endParaRPr lang="en-US" sz="900" dirty="0">
              <a:solidFill>
                <a:srgbClr val="5F5F5F"/>
              </a:solidFill>
              <a:latin typeface="Myriad Pro Light" panose="020B0403030403020204" pitchFamily="34" charset="0"/>
            </a:endParaRPr>
          </a:p>
        </p:txBody>
      </p:sp>
      <p:sp>
        <p:nvSpPr>
          <p:cNvPr id="14" name="TextBox 13"/>
          <p:cNvSpPr txBox="1"/>
          <p:nvPr/>
        </p:nvSpPr>
        <p:spPr>
          <a:xfrm>
            <a:off x="609600" y="1937400"/>
            <a:ext cx="7502562" cy="600164"/>
          </a:xfrm>
          <a:prstGeom prst="rect">
            <a:avLst/>
          </a:prstGeom>
          <a:noFill/>
        </p:spPr>
        <p:txBody>
          <a:bodyPr wrap="square" rtlCol="0">
            <a:spAutoFit/>
          </a:bodyPr>
          <a:lstStyle/>
          <a:p>
            <a:pPr algn="just"/>
            <a:r>
              <a:rPr lang="en-US" sz="1100" dirty="0">
                <a:solidFill>
                  <a:srgbClr val="333333"/>
                </a:solidFill>
                <a:latin typeface="Corbel" panose="020B0503020204020204" pitchFamily="34" charset="0"/>
                <a:cs typeface="Arial" panose="020B0604020202020204" pitchFamily="34" charset="0"/>
              </a:rPr>
              <a:t>Senior School is designed to meet the specific leadership training needs of state financial regulators who are rising into supervisory and/or management positions within their departments, serve as an examiner-in-charge in the field, or currently hold a managerial position within the agency.  The 2017 Senior School will be held in San Francisco; other details TBD.</a:t>
            </a:r>
          </a:p>
        </p:txBody>
      </p:sp>
      <p:sp>
        <p:nvSpPr>
          <p:cNvPr id="18" name="Right Arrow 17">
            <a:hlinkClick r:id="rId7"/>
          </p:cNvPr>
          <p:cNvSpPr/>
          <p:nvPr/>
        </p:nvSpPr>
        <p:spPr>
          <a:xfrm>
            <a:off x="1774757" y="1219976"/>
            <a:ext cx="977265" cy="609600"/>
          </a:xfrm>
          <a:prstGeom prst="rightArrow">
            <a:avLst/>
          </a:prstGeom>
          <a:solidFill>
            <a:srgbClr val="1C267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orbel" panose="020B0503020204020204" pitchFamily="34" charset="0"/>
            </a:endParaRPr>
          </a:p>
        </p:txBody>
      </p:sp>
      <p:sp>
        <p:nvSpPr>
          <p:cNvPr id="28" name="TextBox 27">
            <a:hlinkClick r:id="rId8"/>
          </p:cNvPr>
          <p:cNvSpPr txBox="1"/>
          <p:nvPr/>
        </p:nvSpPr>
        <p:spPr>
          <a:xfrm>
            <a:off x="1807241" y="1330466"/>
            <a:ext cx="822861" cy="369332"/>
          </a:xfrm>
          <a:prstGeom prst="rect">
            <a:avLst/>
          </a:prstGeom>
          <a:noFill/>
        </p:spPr>
        <p:txBody>
          <a:bodyPr wrap="square" rtlCol="0">
            <a:spAutoFit/>
          </a:bodyPr>
          <a:lstStyle/>
          <a:p>
            <a:pPr algn="ctr"/>
            <a:r>
              <a:rPr lang="en-US" b="1" dirty="0">
                <a:solidFill>
                  <a:schemeClr val="bg1"/>
                </a:solidFill>
                <a:latin typeface="Corbel" panose="020B0503020204020204" pitchFamily="34" charset="0"/>
              </a:rPr>
              <a:t>CLICK</a:t>
            </a:r>
          </a:p>
        </p:txBody>
      </p:sp>
      <p:sp>
        <p:nvSpPr>
          <p:cNvPr id="29" name="Rectangle 28">
            <a:hlinkClick r:id="rId5" action="ppaction://hlinksldjump"/>
          </p:cNvPr>
          <p:cNvSpPr/>
          <p:nvPr/>
        </p:nvSpPr>
        <p:spPr>
          <a:xfrm>
            <a:off x="169443" y="596265"/>
            <a:ext cx="1070610" cy="28575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900" dirty="0">
                <a:solidFill>
                  <a:srgbClr val="5F5F5F"/>
                </a:solidFill>
                <a:latin typeface="Myriad Pro Light" panose="020B0403030403020204" pitchFamily="34" charset="0"/>
              </a:rPr>
              <a:t>Your level of experience</a:t>
            </a:r>
          </a:p>
        </p:txBody>
      </p:sp>
      <p:sp>
        <p:nvSpPr>
          <p:cNvPr id="34" name="Rectangle 33"/>
          <p:cNvSpPr/>
          <p:nvPr/>
        </p:nvSpPr>
        <p:spPr>
          <a:xfrm>
            <a:off x="1234440" y="598170"/>
            <a:ext cx="1172580" cy="41587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900" b="0" dirty="0">
                <a:solidFill>
                  <a:srgbClr val="5F5F5F"/>
                </a:solidFill>
                <a:latin typeface="Myriad Pro Light" panose="020B0403030403020204" pitchFamily="34" charset="0"/>
              </a:rPr>
              <a:t>Your level of proficiency:</a:t>
            </a:r>
          </a:p>
          <a:p>
            <a:r>
              <a:rPr lang="en-US" sz="900" b="0" dirty="0">
                <a:solidFill>
                  <a:srgbClr val="5F5F5F"/>
                </a:solidFill>
                <a:latin typeface="Myriad Pro Light" panose="020B0403030403020204" pitchFamily="34" charset="0"/>
              </a:rPr>
              <a:t>CSBE </a:t>
            </a:r>
            <a:r>
              <a:rPr lang="en-US" sz="900" b="0" dirty="0">
                <a:solidFill>
                  <a:srgbClr val="5F5F5F"/>
                </a:solidFill>
                <a:latin typeface="Myriad Pro Light" panose="020B0403030403020204" pitchFamily="34" charset="0"/>
                <a:sym typeface="Symbol" panose="05050102010706020507" pitchFamily="18" charset="2"/>
              </a:rPr>
              <a:t></a:t>
            </a:r>
            <a:r>
              <a:rPr lang="en-US" sz="900" b="0" dirty="0">
                <a:solidFill>
                  <a:srgbClr val="5F5F5F"/>
                </a:solidFill>
                <a:latin typeface="Myriad Pro Light" panose="020B0403030403020204" pitchFamily="34" charset="0"/>
              </a:rPr>
              <a:t> CEM</a:t>
            </a:r>
          </a:p>
        </p:txBody>
      </p:sp>
      <p:sp>
        <p:nvSpPr>
          <p:cNvPr id="35" name="Rectangle 34">
            <a:hlinkClick r:id="rId9" action="ppaction://hlinksldjump"/>
          </p:cNvPr>
          <p:cNvSpPr/>
          <p:nvPr/>
        </p:nvSpPr>
        <p:spPr>
          <a:xfrm>
            <a:off x="1316916" y="861060"/>
            <a:ext cx="283284" cy="15298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Rectangle 35">
            <a:hlinkClick r:id="rId10" action="ppaction://hlinksldjump"/>
          </p:cNvPr>
          <p:cNvSpPr/>
          <p:nvPr/>
        </p:nvSpPr>
        <p:spPr>
          <a:xfrm>
            <a:off x="1676400" y="861060"/>
            <a:ext cx="228600" cy="15298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TextBox 30">
            <a:hlinkClick r:id="rId11" action="ppaction://hlinksldjump"/>
          </p:cNvPr>
          <p:cNvSpPr txBox="1"/>
          <p:nvPr/>
        </p:nvSpPr>
        <p:spPr>
          <a:xfrm>
            <a:off x="3522780" y="609600"/>
            <a:ext cx="1005840" cy="533400"/>
          </a:xfrm>
          <a:prstGeom prst="rect">
            <a:avLst/>
          </a:prstGeom>
          <a:noFill/>
        </p:spPr>
        <p:txBody>
          <a:bodyPr wrap="square" lIns="0" tIns="0" rIns="0" bIns="0" rtlCol="0">
            <a:noAutofit/>
          </a:bodyPr>
          <a:lstStyle/>
          <a:p>
            <a:pPr marL="0" marR="0" indent="-274320" algn="l" defTabSz="914400" rtl="0" eaLnBrk="1" fontAlgn="auto" latinLnBrk="0" hangingPunct="1">
              <a:lnSpc>
                <a:spcPct val="100000"/>
              </a:lnSpc>
              <a:spcBef>
                <a:spcPts val="0"/>
              </a:spcBef>
              <a:spcAft>
                <a:spcPts val="0"/>
              </a:spcAft>
              <a:buClrTx/>
              <a:buSzTx/>
              <a:buFontTx/>
              <a:buNone/>
              <a:tabLst/>
              <a:defRPr/>
            </a:pPr>
            <a:r>
              <a:rPr lang="en-US" sz="900" kern="1200" baseline="0" dirty="0">
                <a:solidFill>
                  <a:srgbClr val="5F5F5F"/>
                </a:solidFill>
                <a:latin typeface="Myriad Pro Light" panose="020B0403030403020204" pitchFamily="34" charset="0"/>
              </a:rPr>
              <a:t>Skill gap training</a:t>
            </a:r>
            <a:endParaRPr lang="en-US" sz="900" kern="1200" dirty="0">
              <a:solidFill>
                <a:srgbClr val="5F5F5F"/>
              </a:solidFill>
              <a:latin typeface="Myriad Pro Light" panose="020B0403030403020204" pitchFamily="34" charset="0"/>
            </a:endParaRPr>
          </a:p>
        </p:txBody>
      </p:sp>
      <p:sp>
        <p:nvSpPr>
          <p:cNvPr id="33" name="TextBox 32"/>
          <p:cNvSpPr txBox="1"/>
          <p:nvPr/>
        </p:nvSpPr>
        <p:spPr>
          <a:xfrm>
            <a:off x="609600" y="5261343"/>
            <a:ext cx="7502562" cy="1077218"/>
          </a:xfrm>
          <a:prstGeom prst="rect">
            <a:avLst/>
          </a:prstGeom>
          <a:noFill/>
        </p:spPr>
        <p:txBody>
          <a:bodyPr wrap="square" rtlCol="0">
            <a:spAutoFit/>
          </a:bodyPr>
          <a:lstStyle/>
          <a:p>
            <a:pPr algn="just"/>
            <a:r>
              <a:rPr lang="en-US" sz="1400" b="1" i="1" dirty="0">
                <a:solidFill>
                  <a:srgbClr val="333333"/>
                </a:solidFill>
                <a:latin typeface="Corbel" panose="020B0503020204020204" pitchFamily="34" charset="0"/>
                <a:cs typeface="Arial" panose="020B0604020202020204" pitchFamily="34" charset="0"/>
              </a:rPr>
              <a:t>Remember, your supervisor and training department should be consulted before you enroll in any training event.</a:t>
            </a:r>
          </a:p>
          <a:p>
            <a:pPr algn="just"/>
            <a:endParaRPr lang="en-US" sz="800" dirty="0">
              <a:solidFill>
                <a:srgbClr val="333333"/>
              </a:solidFill>
              <a:latin typeface="Corbel" panose="020B0503020204020204" pitchFamily="34" charset="0"/>
              <a:cs typeface="Arial" panose="020B0604020202020204" pitchFamily="34" charset="0"/>
            </a:endParaRPr>
          </a:p>
          <a:p>
            <a:pPr algn="just"/>
            <a:r>
              <a:rPr lang="en-US" sz="1400" dirty="0">
                <a:solidFill>
                  <a:srgbClr val="333333"/>
                </a:solidFill>
                <a:latin typeface="Corbel" panose="020B0503020204020204" pitchFamily="34" charset="0"/>
                <a:cs typeface="Arial" panose="020B0604020202020204" pitchFamily="34" charset="0"/>
              </a:rPr>
              <a:t>Additional CSBS training is available at </a:t>
            </a:r>
            <a:r>
              <a:rPr lang="en-US" sz="1400" dirty="0">
                <a:latin typeface="Corbel" panose="020B0503020204020204" pitchFamily="34" charset="0"/>
                <a:cs typeface="Arial" panose="020B0604020202020204" pitchFamily="34" charset="0"/>
                <a:hlinkClick r:id="rId12"/>
              </a:rPr>
              <a:t>www.csbs.org</a:t>
            </a:r>
            <a:r>
              <a:rPr lang="en-US" sz="1400" dirty="0">
                <a:latin typeface="Corbel" panose="020B0503020204020204" pitchFamily="34" charset="0"/>
                <a:cs typeface="Arial" panose="020B0604020202020204" pitchFamily="34" charset="0"/>
              </a:rPr>
              <a:t> </a:t>
            </a:r>
            <a:r>
              <a:rPr lang="en-US" sz="1400" dirty="0">
                <a:solidFill>
                  <a:srgbClr val="333333"/>
                </a:solidFill>
                <a:latin typeface="Corbel" panose="020B0503020204020204" pitchFamily="34" charset="0"/>
                <a:cs typeface="Arial" panose="020B0604020202020204" pitchFamily="34" charset="0"/>
              </a:rPr>
              <a:t>(click Calendar of Events) or discuss the CSBS online training platform with your training coordinator or supervisor.</a:t>
            </a:r>
          </a:p>
        </p:txBody>
      </p:sp>
      <p:sp>
        <p:nvSpPr>
          <p:cNvPr id="37" name="Right Arrow 17">
            <a:hlinkClick r:id="rId7"/>
          </p:cNvPr>
          <p:cNvSpPr/>
          <p:nvPr/>
        </p:nvSpPr>
        <p:spPr>
          <a:xfrm>
            <a:off x="1807241" y="2684248"/>
            <a:ext cx="977265" cy="609600"/>
          </a:xfrm>
          <a:prstGeom prst="rightArrow">
            <a:avLst/>
          </a:prstGeom>
          <a:solidFill>
            <a:srgbClr val="1C267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orbel" panose="020B0503020204020204" pitchFamily="34" charset="0"/>
            </a:endParaRPr>
          </a:p>
        </p:txBody>
      </p:sp>
      <p:sp>
        <p:nvSpPr>
          <p:cNvPr id="38" name="TextBox 37">
            <a:hlinkClick r:id="rId13"/>
          </p:cNvPr>
          <p:cNvSpPr txBox="1"/>
          <p:nvPr/>
        </p:nvSpPr>
        <p:spPr>
          <a:xfrm>
            <a:off x="1839725" y="2794738"/>
            <a:ext cx="822861" cy="369332"/>
          </a:xfrm>
          <a:prstGeom prst="rect">
            <a:avLst/>
          </a:prstGeom>
          <a:noFill/>
        </p:spPr>
        <p:txBody>
          <a:bodyPr wrap="square" rtlCol="0">
            <a:spAutoFit/>
          </a:bodyPr>
          <a:lstStyle/>
          <a:p>
            <a:pPr algn="ctr"/>
            <a:r>
              <a:rPr lang="en-US" b="1" dirty="0">
                <a:solidFill>
                  <a:schemeClr val="bg1"/>
                </a:solidFill>
                <a:latin typeface="Corbel" panose="020B0503020204020204" pitchFamily="34" charset="0"/>
              </a:rPr>
              <a:t>CLICK</a:t>
            </a:r>
          </a:p>
        </p:txBody>
      </p:sp>
      <p:sp>
        <p:nvSpPr>
          <p:cNvPr id="39" name="TextBox 38"/>
          <p:cNvSpPr txBox="1"/>
          <p:nvPr/>
        </p:nvSpPr>
        <p:spPr>
          <a:xfrm>
            <a:off x="609600" y="3369177"/>
            <a:ext cx="7502562" cy="430887"/>
          </a:xfrm>
          <a:prstGeom prst="rect">
            <a:avLst/>
          </a:prstGeom>
          <a:noFill/>
        </p:spPr>
        <p:txBody>
          <a:bodyPr wrap="square" rtlCol="0">
            <a:spAutoFit/>
          </a:bodyPr>
          <a:lstStyle/>
          <a:p>
            <a:pPr algn="just"/>
            <a:r>
              <a:rPr lang="en-US" sz="1100" dirty="0">
                <a:solidFill>
                  <a:srgbClr val="333333"/>
                </a:solidFill>
                <a:latin typeface="Corbel" panose="020B0503020204020204" pitchFamily="34" charset="0"/>
                <a:cs typeface="Arial" panose="020B0604020202020204" pitchFamily="34" charset="0"/>
              </a:rPr>
              <a:t>The State Federal Supervisory Forum is an annual gathering of senior executives in key leadership positions with state and federal regulatory agencies. The 2017 Forum will be held in New Orleans.</a:t>
            </a:r>
          </a:p>
        </p:txBody>
      </p:sp>
      <p:sp>
        <p:nvSpPr>
          <p:cNvPr id="42" name="TextBox 41"/>
          <p:cNvSpPr txBox="1"/>
          <p:nvPr/>
        </p:nvSpPr>
        <p:spPr>
          <a:xfrm>
            <a:off x="609600" y="4581436"/>
            <a:ext cx="7502562" cy="600164"/>
          </a:xfrm>
          <a:prstGeom prst="rect">
            <a:avLst/>
          </a:prstGeom>
          <a:noFill/>
        </p:spPr>
        <p:txBody>
          <a:bodyPr wrap="square" rtlCol="0">
            <a:spAutoFit/>
          </a:bodyPr>
          <a:lstStyle/>
          <a:p>
            <a:pPr algn="just"/>
            <a:r>
              <a:rPr lang="en-US" sz="1100" dirty="0">
                <a:solidFill>
                  <a:srgbClr val="333333"/>
                </a:solidFill>
                <a:latin typeface="Corbel" panose="020B0503020204020204" pitchFamily="34" charset="0"/>
                <a:cs typeface="Arial" panose="020B0604020202020204" pitchFamily="34" charset="0"/>
              </a:rPr>
              <a:t>Comprised predominantly of presentations and facilitated discussions, this training is designed to provide participants with an overview of the large bank supervisory processes and key regulatory concerns that are specific to large, complex financial institutions.  Check the CSBS website Calendar of Events for details about the 2017 session.</a:t>
            </a:r>
          </a:p>
        </p:txBody>
      </p:sp>
      <p:sp>
        <p:nvSpPr>
          <p:cNvPr id="40" name="TextBox 39"/>
          <p:cNvSpPr txBox="1"/>
          <p:nvPr/>
        </p:nvSpPr>
        <p:spPr>
          <a:xfrm>
            <a:off x="120126" y="83961"/>
            <a:ext cx="7717716" cy="323165"/>
          </a:xfrm>
          <a:prstGeom prst="rect">
            <a:avLst/>
          </a:prstGeom>
          <a:noFill/>
        </p:spPr>
        <p:txBody>
          <a:bodyPr wrap="square" rtlCol="0">
            <a:spAutoFit/>
          </a:bodyPr>
          <a:lstStyle/>
          <a:p>
            <a:r>
              <a:rPr lang="en-US" sz="1500" b="1" dirty="0">
                <a:solidFill>
                  <a:srgbClr val="1C2674"/>
                </a:solidFill>
                <a:latin typeface="Corbel" panose="020B0503020204020204" pitchFamily="34" charset="0"/>
                <a:cs typeface="Arial" panose="020B0604020202020204" pitchFamily="34" charset="0"/>
              </a:rPr>
              <a:t>4.0:</a:t>
            </a:r>
            <a:r>
              <a:rPr lang="en-US" sz="1500" b="1" baseline="0" dirty="0">
                <a:solidFill>
                  <a:srgbClr val="1C2674"/>
                </a:solidFill>
                <a:latin typeface="Corbel" panose="020B0503020204020204" pitchFamily="34" charset="0"/>
                <a:cs typeface="Arial" panose="020B0604020202020204" pitchFamily="34" charset="0"/>
              </a:rPr>
              <a:t> Bank Examiner Manager, Bank Examinations Supervisor, Examiner IV</a:t>
            </a:r>
            <a:endParaRPr lang="en-US" sz="1500" b="1" dirty="0">
              <a:solidFill>
                <a:srgbClr val="1C2674"/>
              </a:solidFill>
              <a:latin typeface="Corbel" panose="020B0503020204020204" pitchFamily="34" charset="0"/>
              <a:cs typeface="Arial" panose="020B0604020202020204" pitchFamily="34" charset="0"/>
            </a:endParaRPr>
          </a:p>
        </p:txBody>
      </p:sp>
      <p:sp>
        <p:nvSpPr>
          <p:cNvPr id="41" name="Rectangle: Rounded Corners 12">
            <a:hlinkClick r:id="rId14"/>
          </p:cNvPr>
          <p:cNvSpPr/>
          <p:nvPr/>
        </p:nvSpPr>
        <p:spPr>
          <a:xfrm>
            <a:off x="2971946" y="1252053"/>
            <a:ext cx="4250767" cy="535712"/>
          </a:xfrm>
          <a:prstGeom prst="roundRect">
            <a:avLst/>
          </a:prstGeom>
          <a:solidFill>
            <a:schemeClr val="tx2">
              <a:lumMod val="40000"/>
              <a:lumOff val="60000"/>
            </a:schemeClr>
          </a:solidFill>
          <a:ln>
            <a:solidFill>
              <a:srgbClr val="1C267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latin typeface="Corbel" panose="020B0503020204020204" pitchFamily="34" charset="0"/>
              </a:rPr>
              <a:t>Senior School</a:t>
            </a:r>
          </a:p>
        </p:txBody>
      </p:sp>
      <p:sp>
        <p:nvSpPr>
          <p:cNvPr id="43" name="Rectangle: Rounded Corners 12">
            <a:hlinkClick r:id="rId14"/>
          </p:cNvPr>
          <p:cNvSpPr/>
          <p:nvPr/>
        </p:nvSpPr>
        <p:spPr>
          <a:xfrm>
            <a:off x="3001147" y="2684248"/>
            <a:ext cx="4237921" cy="539206"/>
          </a:xfrm>
          <a:prstGeom prst="roundRect">
            <a:avLst/>
          </a:prstGeom>
          <a:solidFill>
            <a:schemeClr val="tx2">
              <a:lumMod val="40000"/>
              <a:lumOff val="60000"/>
            </a:schemeClr>
          </a:solidFill>
          <a:ln>
            <a:solidFill>
              <a:srgbClr val="1C267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latin typeface="Corbel" panose="020B0503020204020204" pitchFamily="34" charset="0"/>
              </a:rPr>
              <a:t>CSBS State Federal Supervisory Forum</a:t>
            </a:r>
          </a:p>
        </p:txBody>
      </p:sp>
      <p:sp>
        <p:nvSpPr>
          <p:cNvPr id="44" name="Rectangle: Rounded Corners 12">
            <a:hlinkClick r:id="rId15"/>
          </p:cNvPr>
          <p:cNvSpPr/>
          <p:nvPr/>
        </p:nvSpPr>
        <p:spPr>
          <a:xfrm>
            <a:off x="3001147" y="3910674"/>
            <a:ext cx="4237921" cy="539206"/>
          </a:xfrm>
          <a:prstGeom prst="roundRect">
            <a:avLst/>
          </a:prstGeom>
          <a:solidFill>
            <a:schemeClr val="tx2">
              <a:lumMod val="40000"/>
              <a:lumOff val="60000"/>
            </a:schemeClr>
          </a:solidFill>
          <a:ln>
            <a:solidFill>
              <a:srgbClr val="1C267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latin typeface="Corbel" panose="020B0503020204020204" pitchFamily="34" charset="0"/>
              </a:rPr>
              <a:t>Large Bank Supervision Training</a:t>
            </a:r>
          </a:p>
        </p:txBody>
      </p:sp>
      <p:sp>
        <p:nvSpPr>
          <p:cNvPr id="45" name="Right Arrow 17">
            <a:hlinkClick r:id="rId7"/>
          </p:cNvPr>
          <p:cNvSpPr/>
          <p:nvPr/>
        </p:nvSpPr>
        <p:spPr>
          <a:xfrm>
            <a:off x="1853984" y="3886200"/>
            <a:ext cx="977265" cy="609600"/>
          </a:xfrm>
          <a:prstGeom prst="rightArrow">
            <a:avLst/>
          </a:prstGeom>
          <a:solidFill>
            <a:srgbClr val="1C267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orbel" panose="020B0503020204020204" pitchFamily="34" charset="0"/>
            </a:endParaRPr>
          </a:p>
        </p:txBody>
      </p:sp>
      <p:sp>
        <p:nvSpPr>
          <p:cNvPr id="46" name="TextBox 45">
            <a:hlinkClick r:id="rId13"/>
          </p:cNvPr>
          <p:cNvSpPr txBox="1"/>
          <p:nvPr/>
        </p:nvSpPr>
        <p:spPr>
          <a:xfrm>
            <a:off x="1886468" y="3996690"/>
            <a:ext cx="822861" cy="369332"/>
          </a:xfrm>
          <a:prstGeom prst="rect">
            <a:avLst/>
          </a:prstGeom>
          <a:noFill/>
        </p:spPr>
        <p:txBody>
          <a:bodyPr wrap="square" rtlCol="0">
            <a:spAutoFit/>
          </a:bodyPr>
          <a:lstStyle/>
          <a:p>
            <a:pPr algn="ctr"/>
            <a:r>
              <a:rPr lang="en-US" b="1" dirty="0">
                <a:solidFill>
                  <a:schemeClr val="bg1"/>
                </a:solidFill>
                <a:latin typeface="Corbel" panose="020B0503020204020204" pitchFamily="34" charset="0"/>
              </a:rPr>
              <a:t>CLICK</a:t>
            </a:r>
          </a:p>
        </p:txBody>
      </p:sp>
    </p:spTree>
    <p:extLst>
      <p:ext uri="{BB962C8B-B14F-4D97-AF65-F5344CB8AC3E}">
        <p14:creationId xmlns:p14="http://schemas.microsoft.com/office/powerpoint/2010/main" val="3434403672"/>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533400"/>
            <a:ext cx="1005840" cy="45719"/>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Rectangle 2"/>
          <p:cNvSpPr/>
          <p:nvPr/>
        </p:nvSpPr>
        <p:spPr>
          <a:xfrm>
            <a:off x="1316916" y="533400"/>
            <a:ext cx="1005840" cy="45719"/>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p:cNvSpPr/>
          <p:nvPr/>
        </p:nvSpPr>
        <p:spPr>
          <a:xfrm>
            <a:off x="2407020" y="533400"/>
            <a:ext cx="1005840" cy="45719"/>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a:off x="3505200" y="533400"/>
            <a:ext cx="1005840" cy="45719"/>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4594410" y="533400"/>
            <a:ext cx="1005840" cy="45719"/>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6761178" y="533400"/>
            <a:ext cx="1005840" cy="45719"/>
          </a:xfrm>
          <a:prstGeom prst="rect">
            <a:avLst/>
          </a:prstGeom>
          <a:solidFill>
            <a:srgbClr val="FF33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7837842" y="533400"/>
            <a:ext cx="1005840" cy="45719"/>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5682726" y="533399"/>
            <a:ext cx="1005840" cy="45719"/>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p:cNvSpPr txBox="1"/>
          <p:nvPr/>
        </p:nvSpPr>
        <p:spPr>
          <a:xfrm>
            <a:off x="234213" y="609600"/>
            <a:ext cx="1005840" cy="533400"/>
          </a:xfrm>
          <a:prstGeom prst="rect">
            <a:avLst/>
          </a:prstGeom>
          <a:noFill/>
        </p:spPr>
        <p:txBody>
          <a:bodyPr wrap="square" lIns="0" tIns="0" rIns="0" bIns="0" rtlCol="0">
            <a:noAutofit/>
          </a:bodyPr>
          <a:lstStyle/>
          <a:p>
            <a:pPr indent="-274320"/>
            <a:r>
              <a:rPr lang="en-US" sz="900" dirty="0">
                <a:solidFill>
                  <a:srgbClr val="5F5F5F"/>
                </a:solidFill>
                <a:latin typeface="Myriad Pro Light" panose="020B0403030403020204" pitchFamily="34" charset="0"/>
              </a:rPr>
              <a:t>On-the-job experience   </a:t>
            </a:r>
          </a:p>
        </p:txBody>
      </p:sp>
      <p:sp>
        <p:nvSpPr>
          <p:cNvPr id="12" name="TextBox 11">
            <a:hlinkClick r:id="rId2" action="ppaction://hlinksldjump"/>
          </p:cNvPr>
          <p:cNvSpPr txBox="1"/>
          <p:nvPr/>
        </p:nvSpPr>
        <p:spPr>
          <a:xfrm>
            <a:off x="2419419" y="609600"/>
            <a:ext cx="1005840" cy="533400"/>
          </a:xfrm>
          <a:prstGeom prst="rect">
            <a:avLst/>
          </a:prstGeom>
          <a:noFill/>
        </p:spPr>
        <p:txBody>
          <a:bodyPr wrap="square" lIns="0" tIns="0" rIns="0" bIns="0" rtlCol="0">
            <a:noAutofit/>
          </a:bodyPr>
          <a:lstStyle/>
          <a:p>
            <a:r>
              <a:rPr lang="en-US" sz="900" kern="1200" baseline="0" dirty="0">
                <a:solidFill>
                  <a:srgbClr val="5F5F5F"/>
                </a:solidFill>
                <a:latin typeface="Myriad Pro Light" panose="020B0403030403020204" pitchFamily="34" charset="0"/>
              </a:rPr>
              <a:t>Sample Skills/Tasks required in Year 1</a:t>
            </a:r>
            <a:endParaRPr lang="en-US" sz="900" kern="1200" dirty="0">
              <a:solidFill>
                <a:srgbClr val="5F5F5F"/>
              </a:solidFill>
              <a:latin typeface="Myriad Pro Light" panose="020B0403030403020204" pitchFamily="34" charset="0"/>
            </a:endParaRPr>
          </a:p>
        </p:txBody>
      </p:sp>
      <p:sp>
        <p:nvSpPr>
          <p:cNvPr id="15" name="TextBox 14">
            <a:hlinkClick r:id="" action="ppaction://noaction"/>
          </p:cNvPr>
          <p:cNvSpPr txBox="1"/>
          <p:nvPr/>
        </p:nvSpPr>
        <p:spPr>
          <a:xfrm>
            <a:off x="4593516" y="609600"/>
            <a:ext cx="1005840" cy="533400"/>
          </a:xfrm>
          <a:prstGeom prst="rect">
            <a:avLst/>
          </a:prstGeom>
          <a:noFill/>
        </p:spPr>
        <p:txBody>
          <a:bodyPr wrap="square" lIns="0" tIns="0" rIns="0" bIns="0" rtlCol="0">
            <a:noAutofit/>
          </a:bodyPr>
          <a:lstStyle/>
          <a:p>
            <a:pPr marL="0" marR="0" lvl="0" indent="-274320" algn="l" defTabSz="914400" rtl="0" eaLnBrk="1" fontAlgn="auto" latinLnBrk="0" hangingPunct="1">
              <a:lnSpc>
                <a:spcPct val="100000"/>
              </a:lnSpc>
              <a:spcBef>
                <a:spcPts val="0"/>
              </a:spcBef>
              <a:spcAft>
                <a:spcPts val="0"/>
              </a:spcAft>
              <a:buClrTx/>
              <a:buSzTx/>
              <a:buFontTx/>
              <a:buNone/>
              <a:tabLst/>
              <a:defRPr/>
            </a:pPr>
            <a:r>
              <a:rPr lang="en-US" sz="900" kern="1200" baseline="0" dirty="0">
                <a:solidFill>
                  <a:srgbClr val="5F5F5F"/>
                </a:solidFill>
                <a:latin typeface="Myriad Pro Light" panose="020B0403030403020204" pitchFamily="34" charset="0"/>
              </a:rPr>
              <a:t>CE/Other Training Options</a:t>
            </a:r>
            <a:endParaRPr lang="en-US" sz="900" kern="1200" dirty="0">
              <a:solidFill>
                <a:srgbClr val="5F5F5F"/>
              </a:solidFill>
              <a:latin typeface="Myriad Pro Light" panose="020B0403030403020204" pitchFamily="34" charset="0"/>
            </a:endParaRPr>
          </a:p>
        </p:txBody>
      </p:sp>
      <p:sp>
        <p:nvSpPr>
          <p:cNvPr id="16" name="TextBox 15">
            <a:hlinkClick r:id="" action="ppaction://noaction"/>
          </p:cNvPr>
          <p:cNvSpPr txBox="1"/>
          <p:nvPr/>
        </p:nvSpPr>
        <p:spPr>
          <a:xfrm>
            <a:off x="5681832" y="609600"/>
            <a:ext cx="1005840" cy="533400"/>
          </a:xfrm>
          <a:prstGeom prst="rect">
            <a:avLst/>
          </a:prstGeom>
          <a:noFill/>
        </p:spPr>
        <p:txBody>
          <a:bodyPr wrap="square" lIns="0" tIns="0" rIns="0" bIns="0" rtlCol="0">
            <a:noAutofit/>
          </a:bodyPr>
          <a:lstStyle/>
          <a:p>
            <a:pPr marL="0" marR="0" indent="-274320" algn="l" defTabSz="914400" rtl="0" eaLnBrk="1" fontAlgn="auto" latinLnBrk="0" hangingPunct="1">
              <a:lnSpc>
                <a:spcPct val="100000"/>
              </a:lnSpc>
              <a:spcBef>
                <a:spcPts val="0"/>
              </a:spcBef>
              <a:spcAft>
                <a:spcPts val="0"/>
              </a:spcAft>
              <a:buClrTx/>
              <a:buSzTx/>
              <a:buFontTx/>
              <a:buNone/>
              <a:tabLst/>
              <a:defRPr/>
            </a:pPr>
            <a:r>
              <a:rPr lang="en-US" sz="900" kern="1200" baseline="0" dirty="0">
                <a:solidFill>
                  <a:srgbClr val="5F5F5F"/>
                </a:solidFill>
                <a:latin typeface="Myriad Pro Light" panose="020B0403030403020204" pitchFamily="34" charset="0"/>
              </a:rPr>
              <a:t>Schedule Training (CSBS)</a:t>
            </a:r>
            <a:endParaRPr lang="en-US" sz="900" kern="1200" dirty="0">
              <a:solidFill>
                <a:srgbClr val="5F5F5F"/>
              </a:solidFill>
              <a:latin typeface="Myriad Pro Light" panose="020B0403030403020204" pitchFamily="34" charset="0"/>
            </a:endParaRPr>
          </a:p>
        </p:txBody>
      </p:sp>
      <p:sp>
        <p:nvSpPr>
          <p:cNvPr id="17" name="TextBox 16">
            <a:hlinkClick r:id="" action="ppaction://noaction"/>
          </p:cNvPr>
          <p:cNvSpPr txBox="1"/>
          <p:nvPr/>
        </p:nvSpPr>
        <p:spPr>
          <a:xfrm>
            <a:off x="6771042" y="609600"/>
            <a:ext cx="1005840" cy="533400"/>
          </a:xfrm>
          <a:prstGeom prst="rect">
            <a:avLst/>
          </a:prstGeom>
          <a:noFill/>
        </p:spPr>
        <p:txBody>
          <a:bodyPr wrap="square" lIns="0" tIns="0" rIns="0" bIns="0" rtlCol="0">
            <a:noAutofit/>
          </a:bodyPr>
          <a:lstStyle/>
          <a:p>
            <a:pPr marL="0" marR="0" indent="-274320" algn="l" defTabSz="914400" rtl="0" eaLnBrk="1" fontAlgn="auto" latinLnBrk="0" hangingPunct="1">
              <a:lnSpc>
                <a:spcPct val="100000"/>
              </a:lnSpc>
              <a:spcBef>
                <a:spcPts val="0"/>
              </a:spcBef>
              <a:spcAft>
                <a:spcPts val="0"/>
              </a:spcAft>
              <a:buClrTx/>
              <a:buSzTx/>
              <a:buFontTx/>
              <a:buNone/>
              <a:tabLst/>
              <a:defRPr/>
            </a:pPr>
            <a:r>
              <a:rPr lang="en-US" sz="900" b="1" kern="1200" baseline="0" dirty="0">
                <a:solidFill>
                  <a:srgbClr val="FF3300"/>
                </a:solidFill>
                <a:latin typeface="Myriad Pro Light" panose="020B0403030403020204" pitchFamily="34" charset="0"/>
              </a:rPr>
              <a:t>Schedule Training (All Others)</a:t>
            </a:r>
            <a:endParaRPr lang="en-US" sz="900" b="1" kern="1200" dirty="0">
              <a:solidFill>
                <a:srgbClr val="FF3300"/>
              </a:solidFill>
              <a:latin typeface="Myriad Pro Light" panose="020B0403030403020204" pitchFamily="34" charset="0"/>
            </a:endParaRPr>
          </a:p>
        </p:txBody>
      </p:sp>
      <p:sp>
        <p:nvSpPr>
          <p:cNvPr id="19" name="Rectangle 18">
            <a:hlinkClick r:id="rId3" action="ppaction://hlinksldjump"/>
          </p:cNvPr>
          <p:cNvSpPr/>
          <p:nvPr/>
        </p:nvSpPr>
        <p:spPr>
          <a:xfrm>
            <a:off x="5596890" y="609600"/>
            <a:ext cx="1089210" cy="2667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900" dirty="0">
                <a:solidFill>
                  <a:srgbClr val="5F5F5F"/>
                </a:solidFill>
                <a:latin typeface="Myriad Pro Light" panose="020B0403030403020204" pitchFamily="34" charset="0"/>
              </a:rPr>
              <a:t>Schedule CSBS Training</a:t>
            </a:r>
          </a:p>
        </p:txBody>
      </p:sp>
      <p:sp>
        <p:nvSpPr>
          <p:cNvPr id="20" name="Rectangle 19">
            <a:hlinkClick r:id="rId2" action="ppaction://hlinksldjump"/>
          </p:cNvPr>
          <p:cNvSpPr/>
          <p:nvPr/>
        </p:nvSpPr>
        <p:spPr>
          <a:xfrm>
            <a:off x="4511040" y="609600"/>
            <a:ext cx="1089210" cy="2667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900" dirty="0">
                <a:solidFill>
                  <a:srgbClr val="5F5F5F"/>
                </a:solidFill>
                <a:latin typeface="Myriad Pro Light" panose="020B0403030403020204" pitchFamily="34" charset="0"/>
              </a:rPr>
              <a:t>CE/Other Training Options</a:t>
            </a:r>
          </a:p>
        </p:txBody>
      </p:sp>
      <p:sp>
        <p:nvSpPr>
          <p:cNvPr id="22" name="Rectangle 21">
            <a:hlinkClick r:id="rId4" action="ppaction://hlinksldjump"/>
          </p:cNvPr>
          <p:cNvSpPr/>
          <p:nvPr/>
        </p:nvSpPr>
        <p:spPr>
          <a:xfrm>
            <a:off x="2332656" y="590549"/>
            <a:ext cx="1080204" cy="30861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900" dirty="0">
                <a:solidFill>
                  <a:srgbClr val="5F5F5F"/>
                </a:solidFill>
                <a:latin typeface="Myriad Pro Light" panose="020B0403030403020204" pitchFamily="34" charset="0"/>
              </a:rPr>
              <a:t>Skills/Tasks </a:t>
            </a:r>
            <a:r>
              <a:rPr lang="en-US" sz="900" dirty="0" err="1">
                <a:solidFill>
                  <a:srgbClr val="5F5F5F"/>
                </a:solidFill>
                <a:latin typeface="Myriad Pro Light" panose="020B0403030403020204" pitchFamily="34" charset="0"/>
              </a:rPr>
              <a:t>req’d</a:t>
            </a:r>
            <a:r>
              <a:rPr lang="en-US" sz="900" dirty="0">
                <a:solidFill>
                  <a:srgbClr val="5F5F5F"/>
                </a:solidFill>
                <a:latin typeface="Myriad Pro Light" panose="020B0403030403020204" pitchFamily="34" charset="0"/>
              </a:rPr>
              <a:t> 5+ Years</a:t>
            </a:r>
          </a:p>
        </p:txBody>
      </p:sp>
      <p:sp>
        <p:nvSpPr>
          <p:cNvPr id="24" name="Rectangle 23">
            <a:hlinkClick r:id="rId5" action="ppaction://hlinksldjump"/>
          </p:cNvPr>
          <p:cNvSpPr/>
          <p:nvPr/>
        </p:nvSpPr>
        <p:spPr>
          <a:xfrm>
            <a:off x="163830" y="609600"/>
            <a:ext cx="1070610" cy="28575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900" dirty="0">
                <a:solidFill>
                  <a:srgbClr val="5F5F5F"/>
                </a:solidFill>
                <a:latin typeface="Myriad Pro Light" panose="020B0403030403020204" pitchFamily="34" charset="0"/>
              </a:rPr>
              <a:t>On-the-job experience</a:t>
            </a:r>
          </a:p>
        </p:txBody>
      </p:sp>
      <p:sp>
        <p:nvSpPr>
          <p:cNvPr id="25" name="TextBox 24">
            <a:hlinkClick r:id="" action="ppaction://noaction"/>
          </p:cNvPr>
          <p:cNvSpPr txBox="1"/>
          <p:nvPr/>
        </p:nvSpPr>
        <p:spPr>
          <a:xfrm>
            <a:off x="7848600" y="685800"/>
            <a:ext cx="1005840" cy="533400"/>
          </a:xfrm>
          <a:prstGeom prst="rect">
            <a:avLst/>
          </a:prstGeom>
          <a:noFill/>
        </p:spPr>
        <p:txBody>
          <a:bodyPr wrap="square" lIns="0" tIns="0" rIns="0" bIns="0" rtlCol="0">
            <a:noAutofit/>
          </a:bodyPr>
          <a:lstStyle/>
          <a:p>
            <a:pPr marL="0" lvl="1"/>
            <a:r>
              <a:rPr lang="en-US" sz="900" kern="1200" baseline="0" dirty="0">
                <a:latin typeface="Myriad Pro Light" panose="020B0403030403020204" pitchFamily="34" charset="0"/>
              </a:rPr>
              <a:t>Certification Options</a:t>
            </a:r>
            <a:endParaRPr lang="en-US" sz="900" kern="1200" dirty="0">
              <a:latin typeface="Myriad Pro Light" panose="020B0403030403020204" pitchFamily="34" charset="0"/>
            </a:endParaRPr>
          </a:p>
        </p:txBody>
      </p:sp>
      <p:sp>
        <p:nvSpPr>
          <p:cNvPr id="26" name="Rectangle 25">
            <a:hlinkClick r:id="rId6" action="ppaction://hlinksldjump"/>
          </p:cNvPr>
          <p:cNvSpPr/>
          <p:nvPr/>
        </p:nvSpPr>
        <p:spPr>
          <a:xfrm>
            <a:off x="7763880" y="632460"/>
            <a:ext cx="1168998" cy="2286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lvl="1"/>
            <a:r>
              <a:rPr lang="en-US" sz="900" dirty="0">
                <a:solidFill>
                  <a:srgbClr val="5F5F5F"/>
                </a:solidFill>
                <a:latin typeface="Myriad Pro Light" panose="020B0403030403020204" pitchFamily="34" charset="0"/>
              </a:rPr>
              <a:t>Certification</a:t>
            </a:r>
          </a:p>
          <a:p>
            <a:endParaRPr lang="en-US" sz="900" dirty="0">
              <a:solidFill>
                <a:srgbClr val="5F5F5F"/>
              </a:solidFill>
              <a:latin typeface="Myriad Pro Light" panose="020B0403030403020204" pitchFamily="34" charset="0"/>
            </a:endParaRPr>
          </a:p>
        </p:txBody>
      </p:sp>
      <p:sp>
        <p:nvSpPr>
          <p:cNvPr id="29" name="Rectangle 28">
            <a:hlinkClick r:id="rId5" action="ppaction://hlinksldjump"/>
          </p:cNvPr>
          <p:cNvSpPr/>
          <p:nvPr/>
        </p:nvSpPr>
        <p:spPr>
          <a:xfrm>
            <a:off x="158013" y="596265"/>
            <a:ext cx="1070610" cy="28575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900" dirty="0">
                <a:solidFill>
                  <a:srgbClr val="5F5F5F"/>
                </a:solidFill>
                <a:latin typeface="Myriad Pro Light" panose="020B0403030403020204" pitchFamily="34" charset="0"/>
              </a:rPr>
              <a:t>Your level of experience</a:t>
            </a:r>
          </a:p>
        </p:txBody>
      </p:sp>
      <p:sp>
        <p:nvSpPr>
          <p:cNvPr id="31" name="TextBox 30"/>
          <p:cNvSpPr txBox="1"/>
          <p:nvPr/>
        </p:nvSpPr>
        <p:spPr>
          <a:xfrm>
            <a:off x="472440" y="1981200"/>
            <a:ext cx="8077200" cy="3231654"/>
          </a:xfrm>
          <a:prstGeom prst="rect">
            <a:avLst/>
          </a:prstGeom>
          <a:noFill/>
        </p:spPr>
        <p:txBody>
          <a:bodyPr wrap="square" rtlCol="0">
            <a:spAutoFit/>
          </a:bodyPr>
          <a:lstStyle/>
          <a:p>
            <a:pPr marL="285750" indent="-285750" algn="just">
              <a:buFont typeface="Arial" panose="020B0604020202020204" pitchFamily="34" charset="0"/>
              <a:buChar char="•"/>
            </a:pPr>
            <a:r>
              <a:rPr lang="en-US" dirty="0">
                <a:solidFill>
                  <a:srgbClr val="333333"/>
                </a:solidFill>
                <a:latin typeface="Corbel" panose="020B0503020204020204" pitchFamily="34" charset="0"/>
                <a:cs typeface="Arial" panose="020B0604020202020204" pitchFamily="34" charset="0"/>
              </a:rPr>
              <a:t>FDIC’s course catalogue is available </a:t>
            </a:r>
            <a:r>
              <a:rPr lang="en-US" dirty="0">
                <a:solidFill>
                  <a:srgbClr val="333333"/>
                </a:solidFill>
                <a:latin typeface="Corbel" panose="020B0503020204020204" pitchFamily="34" charset="0"/>
                <a:cs typeface="Arial" panose="020B0604020202020204" pitchFamily="34" charset="0"/>
                <a:hlinkClick r:id="rId7"/>
              </a:rPr>
              <a:t>here</a:t>
            </a:r>
            <a:r>
              <a:rPr lang="en-US" dirty="0">
                <a:solidFill>
                  <a:srgbClr val="333333"/>
                </a:solidFill>
                <a:latin typeface="Corbel" panose="020B0503020204020204" pitchFamily="34" charset="0"/>
                <a:cs typeface="Arial" panose="020B0604020202020204" pitchFamily="34" charset="0"/>
              </a:rPr>
              <a:t>.</a:t>
            </a:r>
          </a:p>
          <a:p>
            <a:pPr marL="285750" indent="-285750" algn="just">
              <a:buFont typeface="Arial" panose="020B0604020202020204" pitchFamily="34" charset="0"/>
              <a:buChar char="•"/>
            </a:pPr>
            <a:endParaRPr lang="en-US" sz="800" dirty="0">
              <a:solidFill>
                <a:srgbClr val="333333"/>
              </a:solidFill>
              <a:latin typeface="Corbel" panose="020B0503020204020204" pitchFamily="34" charset="0"/>
              <a:cs typeface="Arial" panose="020B0604020202020204" pitchFamily="34" charset="0"/>
            </a:endParaRPr>
          </a:p>
          <a:p>
            <a:pPr marL="285750" indent="-285750" algn="just">
              <a:buFont typeface="Arial" panose="020B0604020202020204" pitchFamily="34" charset="0"/>
              <a:buChar char="•"/>
            </a:pPr>
            <a:r>
              <a:rPr lang="en-US" dirty="0">
                <a:solidFill>
                  <a:srgbClr val="333333"/>
                </a:solidFill>
                <a:latin typeface="Corbel" panose="020B0503020204020204" pitchFamily="34" charset="0"/>
                <a:cs typeface="Arial" panose="020B0604020202020204" pitchFamily="34" charset="0"/>
              </a:rPr>
              <a:t>The Federal Reserve’s course catalogue is available </a:t>
            </a:r>
            <a:r>
              <a:rPr lang="en-US" dirty="0">
                <a:solidFill>
                  <a:srgbClr val="333333"/>
                </a:solidFill>
                <a:latin typeface="Corbel" panose="020B0503020204020204" pitchFamily="34" charset="0"/>
                <a:cs typeface="Arial" panose="020B0604020202020204" pitchFamily="34" charset="0"/>
                <a:hlinkClick r:id="rId8"/>
              </a:rPr>
              <a:t>here</a:t>
            </a:r>
            <a:r>
              <a:rPr lang="en-US" dirty="0">
                <a:solidFill>
                  <a:srgbClr val="333333"/>
                </a:solidFill>
                <a:latin typeface="Corbel" panose="020B0503020204020204" pitchFamily="34" charset="0"/>
                <a:cs typeface="Arial" panose="020B0604020202020204" pitchFamily="34" charset="0"/>
              </a:rPr>
              <a:t>.</a:t>
            </a:r>
          </a:p>
          <a:p>
            <a:pPr marL="285750" indent="-285750" algn="just">
              <a:buFont typeface="Arial" panose="020B0604020202020204" pitchFamily="34" charset="0"/>
              <a:buChar char="•"/>
            </a:pPr>
            <a:endParaRPr lang="en-US" sz="800" b="1" i="1" dirty="0">
              <a:solidFill>
                <a:srgbClr val="333333"/>
              </a:solidFill>
              <a:latin typeface="Corbel" panose="020B0503020204020204" pitchFamily="34" charset="0"/>
              <a:cs typeface="Arial" panose="020B0604020202020204" pitchFamily="34" charset="0"/>
            </a:endParaRPr>
          </a:p>
          <a:p>
            <a:pPr marL="285750" indent="-285750" algn="just">
              <a:buFont typeface="Arial" panose="020B0604020202020204" pitchFamily="34" charset="0"/>
              <a:buChar char="•"/>
            </a:pPr>
            <a:r>
              <a:rPr lang="en-US" dirty="0">
                <a:solidFill>
                  <a:srgbClr val="333333"/>
                </a:solidFill>
                <a:latin typeface="Corbel" panose="020B0503020204020204" pitchFamily="34" charset="0"/>
                <a:cs typeface="Arial" panose="020B0604020202020204" pitchFamily="34" charset="0"/>
              </a:rPr>
              <a:t>Through the collaborative State Examiner Training Initiative (SETI) with CFPB, CSBS is awarded seats at FFIEC/CFPB training throughout the year. The number varies program-to-program. These seats are offered to the state training directors as they become available and are awarded on a first come-first served basis.</a:t>
            </a:r>
          </a:p>
          <a:p>
            <a:pPr marL="285750" indent="-285750" algn="just">
              <a:buFont typeface="Arial" panose="020B0604020202020204" pitchFamily="34" charset="0"/>
              <a:buChar char="•"/>
            </a:pPr>
            <a:endParaRPr lang="en-US" sz="800" dirty="0">
              <a:solidFill>
                <a:srgbClr val="333333"/>
              </a:solidFill>
              <a:latin typeface="Corbel" panose="020B0503020204020204" pitchFamily="34" charset="0"/>
              <a:cs typeface="Arial" panose="020B0604020202020204" pitchFamily="34" charset="0"/>
            </a:endParaRPr>
          </a:p>
          <a:p>
            <a:pPr marL="285750" indent="-285750" algn="just">
              <a:buFont typeface="Arial" panose="020B0604020202020204" pitchFamily="34" charset="0"/>
              <a:buChar char="•"/>
            </a:pPr>
            <a:r>
              <a:rPr lang="en-US" dirty="0">
                <a:solidFill>
                  <a:srgbClr val="333333"/>
                </a:solidFill>
                <a:latin typeface="Corbel" panose="020B0503020204020204" pitchFamily="34" charset="0"/>
                <a:cs typeface="Arial" panose="020B0604020202020204" pitchFamily="34" charset="0"/>
              </a:rPr>
              <a:t>Enrollment in FRB/FDIC/FFIEC/CFPB training is managed through your agency’s training department. </a:t>
            </a:r>
            <a:r>
              <a:rPr lang="en-US" b="1" i="1" dirty="0">
                <a:solidFill>
                  <a:srgbClr val="333333"/>
                </a:solidFill>
                <a:latin typeface="Corbel" panose="020B0503020204020204" pitchFamily="34" charset="0"/>
                <a:cs typeface="Arial" panose="020B0604020202020204" pitchFamily="34" charset="0"/>
              </a:rPr>
              <a:t>Consult with your supervisor or training coordinator to register for available Federal agency training.</a:t>
            </a:r>
          </a:p>
        </p:txBody>
      </p:sp>
      <p:sp>
        <p:nvSpPr>
          <p:cNvPr id="33" name="Rectangle 32"/>
          <p:cNvSpPr/>
          <p:nvPr/>
        </p:nvSpPr>
        <p:spPr>
          <a:xfrm>
            <a:off x="1234440" y="598170"/>
            <a:ext cx="1172580" cy="41587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900" b="0" dirty="0">
                <a:solidFill>
                  <a:srgbClr val="5F5F5F"/>
                </a:solidFill>
                <a:latin typeface="Myriad Pro Light" panose="020B0403030403020204" pitchFamily="34" charset="0"/>
              </a:rPr>
              <a:t>Your level of proficiency:</a:t>
            </a:r>
          </a:p>
          <a:p>
            <a:r>
              <a:rPr lang="en-US" sz="900" b="0" dirty="0">
                <a:solidFill>
                  <a:srgbClr val="5F5F5F"/>
                </a:solidFill>
                <a:latin typeface="Myriad Pro Light" panose="020B0403030403020204" pitchFamily="34" charset="0"/>
              </a:rPr>
              <a:t>CSBE </a:t>
            </a:r>
            <a:r>
              <a:rPr lang="en-US" sz="900" b="0" dirty="0">
                <a:solidFill>
                  <a:srgbClr val="5F5F5F"/>
                </a:solidFill>
                <a:latin typeface="Myriad Pro Light" panose="020B0403030403020204" pitchFamily="34" charset="0"/>
                <a:sym typeface="Symbol" panose="05050102010706020507" pitchFamily="18" charset="2"/>
              </a:rPr>
              <a:t></a:t>
            </a:r>
            <a:r>
              <a:rPr lang="en-US" sz="900" b="0" dirty="0">
                <a:solidFill>
                  <a:srgbClr val="5F5F5F"/>
                </a:solidFill>
                <a:latin typeface="Myriad Pro Light" panose="020B0403030403020204" pitchFamily="34" charset="0"/>
              </a:rPr>
              <a:t> CEM</a:t>
            </a:r>
          </a:p>
        </p:txBody>
      </p:sp>
      <p:sp>
        <p:nvSpPr>
          <p:cNvPr id="34" name="Rectangle 33">
            <a:hlinkClick r:id="rId9" action="ppaction://hlinksldjump"/>
          </p:cNvPr>
          <p:cNvSpPr/>
          <p:nvPr/>
        </p:nvSpPr>
        <p:spPr>
          <a:xfrm>
            <a:off x="1316916" y="861060"/>
            <a:ext cx="283284" cy="15298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Rectangle 34">
            <a:hlinkClick r:id="rId10" action="ppaction://hlinksldjump"/>
          </p:cNvPr>
          <p:cNvSpPr/>
          <p:nvPr/>
        </p:nvSpPr>
        <p:spPr>
          <a:xfrm>
            <a:off x="1676400" y="861060"/>
            <a:ext cx="228600" cy="15298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TextBox 26">
            <a:hlinkClick r:id="rId11" action="ppaction://hlinksldjump"/>
          </p:cNvPr>
          <p:cNvSpPr txBox="1"/>
          <p:nvPr/>
        </p:nvSpPr>
        <p:spPr>
          <a:xfrm>
            <a:off x="3522780" y="609600"/>
            <a:ext cx="1005840" cy="533400"/>
          </a:xfrm>
          <a:prstGeom prst="rect">
            <a:avLst/>
          </a:prstGeom>
          <a:noFill/>
        </p:spPr>
        <p:txBody>
          <a:bodyPr wrap="square" lIns="0" tIns="0" rIns="0" bIns="0" rtlCol="0">
            <a:noAutofit/>
          </a:bodyPr>
          <a:lstStyle/>
          <a:p>
            <a:pPr marL="0" marR="0" indent="-274320" algn="l" defTabSz="914400" rtl="0" eaLnBrk="1" fontAlgn="auto" latinLnBrk="0" hangingPunct="1">
              <a:lnSpc>
                <a:spcPct val="100000"/>
              </a:lnSpc>
              <a:spcBef>
                <a:spcPts val="0"/>
              </a:spcBef>
              <a:spcAft>
                <a:spcPts val="0"/>
              </a:spcAft>
              <a:buClrTx/>
              <a:buSzTx/>
              <a:buFontTx/>
              <a:buNone/>
              <a:tabLst/>
              <a:defRPr/>
            </a:pPr>
            <a:r>
              <a:rPr lang="en-US" sz="900" kern="1200" baseline="0" dirty="0">
                <a:solidFill>
                  <a:srgbClr val="5F5F5F"/>
                </a:solidFill>
                <a:latin typeface="Myriad Pro Light" panose="020B0403030403020204" pitchFamily="34" charset="0"/>
              </a:rPr>
              <a:t>Skill gap training</a:t>
            </a:r>
            <a:endParaRPr lang="en-US" sz="900" kern="1200" dirty="0">
              <a:solidFill>
                <a:srgbClr val="5F5F5F"/>
              </a:solidFill>
              <a:latin typeface="Myriad Pro Light" panose="020B0403030403020204" pitchFamily="34" charset="0"/>
            </a:endParaRPr>
          </a:p>
        </p:txBody>
      </p:sp>
      <p:sp>
        <p:nvSpPr>
          <p:cNvPr id="28" name="TextBox 27"/>
          <p:cNvSpPr txBox="1"/>
          <p:nvPr/>
        </p:nvSpPr>
        <p:spPr>
          <a:xfrm>
            <a:off x="120126" y="83961"/>
            <a:ext cx="7717716" cy="323165"/>
          </a:xfrm>
          <a:prstGeom prst="rect">
            <a:avLst/>
          </a:prstGeom>
          <a:noFill/>
        </p:spPr>
        <p:txBody>
          <a:bodyPr wrap="square" rtlCol="0">
            <a:spAutoFit/>
          </a:bodyPr>
          <a:lstStyle/>
          <a:p>
            <a:r>
              <a:rPr lang="en-US" sz="1500" b="1" dirty="0">
                <a:solidFill>
                  <a:srgbClr val="1C2674"/>
                </a:solidFill>
                <a:latin typeface="Corbel" panose="020B0503020204020204" pitchFamily="34" charset="0"/>
                <a:cs typeface="Arial" panose="020B0604020202020204" pitchFamily="34" charset="0"/>
              </a:rPr>
              <a:t>4.0:</a:t>
            </a:r>
            <a:r>
              <a:rPr lang="en-US" sz="1500" b="1" baseline="0" dirty="0">
                <a:solidFill>
                  <a:srgbClr val="1C2674"/>
                </a:solidFill>
                <a:latin typeface="Corbel" panose="020B0503020204020204" pitchFamily="34" charset="0"/>
                <a:cs typeface="Arial" panose="020B0604020202020204" pitchFamily="34" charset="0"/>
              </a:rPr>
              <a:t> Bank Examiner Manager, Bank Examinations Supervisor, Examiner IV</a:t>
            </a:r>
            <a:endParaRPr lang="en-US" sz="1500" b="1" dirty="0">
              <a:solidFill>
                <a:srgbClr val="1C2674"/>
              </a:solidFill>
              <a:latin typeface="Corbel" panose="020B0503020204020204" pitchFamily="34" charset="0"/>
              <a:cs typeface="Arial" panose="020B0604020202020204" pitchFamily="34" charset="0"/>
            </a:endParaRPr>
          </a:p>
        </p:txBody>
      </p:sp>
    </p:spTree>
    <p:extLst>
      <p:ext uri="{BB962C8B-B14F-4D97-AF65-F5344CB8AC3E}">
        <p14:creationId xmlns:p14="http://schemas.microsoft.com/office/powerpoint/2010/main" val="1683256417"/>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533400"/>
            <a:ext cx="1005840" cy="45719"/>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orbel" panose="020B0503020204020204" pitchFamily="34" charset="0"/>
            </a:endParaRPr>
          </a:p>
        </p:txBody>
      </p:sp>
      <p:sp>
        <p:nvSpPr>
          <p:cNvPr id="3" name="Rectangle 2"/>
          <p:cNvSpPr/>
          <p:nvPr/>
        </p:nvSpPr>
        <p:spPr>
          <a:xfrm>
            <a:off x="1316916" y="533400"/>
            <a:ext cx="1005840" cy="45719"/>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orbel" panose="020B0503020204020204" pitchFamily="34" charset="0"/>
            </a:endParaRPr>
          </a:p>
        </p:txBody>
      </p:sp>
      <p:sp>
        <p:nvSpPr>
          <p:cNvPr id="4" name="Rectangle 3"/>
          <p:cNvSpPr/>
          <p:nvPr/>
        </p:nvSpPr>
        <p:spPr>
          <a:xfrm>
            <a:off x="2407020" y="533400"/>
            <a:ext cx="1005840" cy="45719"/>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orbel" panose="020B0503020204020204" pitchFamily="34" charset="0"/>
            </a:endParaRPr>
          </a:p>
        </p:txBody>
      </p:sp>
      <p:sp>
        <p:nvSpPr>
          <p:cNvPr id="5" name="Rectangle 4"/>
          <p:cNvSpPr/>
          <p:nvPr/>
        </p:nvSpPr>
        <p:spPr>
          <a:xfrm>
            <a:off x="3505200" y="533400"/>
            <a:ext cx="1005840" cy="45719"/>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orbel" panose="020B0503020204020204" pitchFamily="34" charset="0"/>
            </a:endParaRPr>
          </a:p>
        </p:txBody>
      </p:sp>
      <p:sp>
        <p:nvSpPr>
          <p:cNvPr id="6" name="Rectangle 5"/>
          <p:cNvSpPr/>
          <p:nvPr/>
        </p:nvSpPr>
        <p:spPr>
          <a:xfrm>
            <a:off x="4594410" y="533400"/>
            <a:ext cx="1005840" cy="45719"/>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orbel" panose="020B0503020204020204" pitchFamily="34" charset="0"/>
            </a:endParaRPr>
          </a:p>
        </p:txBody>
      </p:sp>
      <p:sp>
        <p:nvSpPr>
          <p:cNvPr id="7" name="Rectangle 6"/>
          <p:cNvSpPr/>
          <p:nvPr/>
        </p:nvSpPr>
        <p:spPr>
          <a:xfrm>
            <a:off x="6761178" y="533400"/>
            <a:ext cx="1005840" cy="45719"/>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orbel" panose="020B0503020204020204" pitchFamily="34" charset="0"/>
            </a:endParaRPr>
          </a:p>
        </p:txBody>
      </p:sp>
      <p:sp>
        <p:nvSpPr>
          <p:cNvPr id="8" name="Rectangle 7"/>
          <p:cNvSpPr/>
          <p:nvPr/>
        </p:nvSpPr>
        <p:spPr>
          <a:xfrm>
            <a:off x="7837842" y="533400"/>
            <a:ext cx="1005840" cy="45719"/>
          </a:xfrm>
          <a:prstGeom prst="rect">
            <a:avLst/>
          </a:prstGeom>
          <a:solidFill>
            <a:srgbClr val="FF33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orbel" panose="020B0503020204020204" pitchFamily="34" charset="0"/>
            </a:endParaRPr>
          </a:p>
        </p:txBody>
      </p:sp>
      <p:sp>
        <p:nvSpPr>
          <p:cNvPr id="9" name="Rectangle 8"/>
          <p:cNvSpPr/>
          <p:nvPr/>
        </p:nvSpPr>
        <p:spPr>
          <a:xfrm>
            <a:off x="5682726" y="533399"/>
            <a:ext cx="1005840" cy="45719"/>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orbel" panose="020B0503020204020204" pitchFamily="34" charset="0"/>
            </a:endParaRPr>
          </a:p>
        </p:txBody>
      </p:sp>
      <p:sp>
        <p:nvSpPr>
          <p:cNvPr id="10" name="TextBox 9"/>
          <p:cNvSpPr txBox="1"/>
          <p:nvPr/>
        </p:nvSpPr>
        <p:spPr>
          <a:xfrm>
            <a:off x="234213" y="609600"/>
            <a:ext cx="1005840" cy="533400"/>
          </a:xfrm>
          <a:prstGeom prst="rect">
            <a:avLst/>
          </a:prstGeom>
          <a:noFill/>
        </p:spPr>
        <p:txBody>
          <a:bodyPr wrap="square" lIns="0" tIns="0" rIns="0" bIns="0" rtlCol="0">
            <a:noAutofit/>
          </a:bodyPr>
          <a:lstStyle/>
          <a:p>
            <a:pPr indent="-274320"/>
            <a:r>
              <a:rPr lang="en-US" sz="900" dirty="0">
                <a:solidFill>
                  <a:srgbClr val="5F5F5F"/>
                </a:solidFill>
                <a:latin typeface="Corbel" panose="020B0503020204020204" pitchFamily="34" charset="0"/>
              </a:rPr>
              <a:t>On-the-job experience   </a:t>
            </a:r>
          </a:p>
        </p:txBody>
      </p:sp>
      <p:sp>
        <p:nvSpPr>
          <p:cNvPr id="12" name="TextBox 11">
            <a:hlinkClick r:id="rId2" action="ppaction://hlinksldjump"/>
          </p:cNvPr>
          <p:cNvSpPr txBox="1"/>
          <p:nvPr/>
        </p:nvSpPr>
        <p:spPr>
          <a:xfrm>
            <a:off x="2419419" y="609600"/>
            <a:ext cx="1005840" cy="533400"/>
          </a:xfrm>
          <a:prstGeom prst="rect">
            <a:avLst/>
          </a:prstGeom>
          <a:noFill/>
        </p:spPr>
        <p:txBody>
          <a:bodyPr wrap="square" lIns="0" tIns="0" rIns="0" bIns="0" rtlCol="0">
            <a:noAutofit/>
          </a:bodyPr>
          <a:lstStyle/>
          <a:p>
            <a:r>
              <a:rPr lang="en-US" sz="900" kern="1200" baseline="0" dirty="0">
                <a:solidFill>
                  <a:srgbClr val="5F5F5F"/>
                </a:solidFill>
                <a:latin typeface="Corbel" panose="020B0503020204020204" pitchFamily="34" charset="0"/>
              </a:rPr>
              <a:t>Sample Skills/Tasks required in Year 1</a:t>
            </a:r>
            <a:endParaRPr lang="en-US" sz="900" kern="1200" dirty="0">
              <a:solidFill>
                <a:srgbClr val="5F5F5F"/>
              </a:solidFill>
              <a:latin typeface="Corbel" panose="020B0503020204020204" pitchFamily="34" charset="0"/>
            </a:endParaRPr>
          </a:p>
        </p:txBody>
      </p:sp>
      <p:sp>
        <p:nvSpPr>
          <p:cNvPr id="14" name="TextBox 13">
            <a:hlinkClick r:id="" action="ppaction://noaction"/>
          </p:cNvPr>
          <p:cNvSpPr txBox="1"/>
          <p:nvPr/>
        </p:nvSpPr>
        <p:spPr>
          <a:xfrm>
            <a:off x="7848600" y="609600"/>
            <a:ext cx="1005840" cy="533400"/>
          </a:xfrm>
          <a:prstGeom prst="rect">
            <a:avLst/>
          </a:prstGeom>
          <a:noFill/>
        </p:spPr>
        <p:txBody>
          <a:bodyPr wrap="square" lIns="0" tIns="0" rIns="0" bIns="0" rtlCol="0">
            <a:noAutofit/>
          </a:bodyPr>
          <a:lstStyle/>
          <a:p>
            <a:pPr marL="0" lvl="1"/>
            <a:r>
              <a:rPr lang="en-US" sz="900" b="1" kern="1200" baseline="0" dirty="0">
                <a:solidFill>
                  <a:srgbClr val="FF3300"/>
                </a:solidFill>
                <a:latin typeface="Corbel" panose="020B0503020204020204" pitchFamily="34" charset="0"/>
              </a:rPr>
              <a:t>Certification</a:t>
            </a:r>
            <a:endParaRPr lang="en-US" sz="900" b="1" kern="1200" dirty="0">
              <a:solidFill>
                <a:srgbClr val="FF3300"/>
              </a:solidFill>
              <a:latin typeface="Corbel" panose="020B0503020204020204" pitchFamily="34" charset="0"/>
            </a:endParaRPr>
          </a:p>
        </p:txBody>
      </p:sp>
      <p:sp>
        <p:nvSpPr>
          <p:cNvPr id="15" name="TextBox 14">
            <a:hlinkClick r:id="" action="ppaction://noaction"/>
          </p:cNvPr>
          <p:cNvSpPr txBox="1"/>
          <p:nvPr/>
        </p:nvSpPr>
        <p:spPr>
          <a:xfrm>
            <a:off x="4593516" y="609600"/>
            <a:ext cx="1005840" cy="533400"/>
          </a:xfrm>
          <a:prstGeom prst="rect">
            <a:avLst/>
          </a:prstGeom>
          <a:noFill/>
        </p:spPr>
        <p:txBody>
          <a:bodyPr wrap="square" lIns="0" tIns="0" rIns="0" bIns="0" rtlCol="0">
            <a:noAutofit/>
          </a:bodyPr>
          <a:lstStyle/>
          <a:p>
            <a:pPr marL="0" marR="0" lvl="0" indent="-274320" algn="l" defTabSz="914400" rtl="0" eaLnBrk="1" fontAlgn="auto" latinLnBrk="0" hangingPunct="1">
              <a:lnSpc>
                <a:spcPct val="100000"/>
              </a:lnSpc>
              <a:spcBef>
                <a:spcPts val="0"/>
              </a:spcBef>
              <a:spcAft>
                <a:spcPts val="0"/>
              </a:spcAft>
              <a:buClrTx/>
              <a:buSzTx/>
              <a:buFontTx/>
              <a:buNone/>
              <a:tabLst/>
              <a:defRPr/>
            </a:pPr>
            <a:r>
              <a:rPr lang="en-US" sz="900" kern="1200" baseline="0" dirty="0">
                <a:solidFill>
                  <a:srgbClr val="5F5F5F"/>
                </a:solidFill>
                <a:latin typeface="Corbel" panose="020B0503020204020204" pitchFamily="34" charset="0"/>
              </a:rPr>
              <a:t>CE/Other Training Options</a:t>
            </a:r>
            <a:endParaRPr lang="en-US" sz="900" kern="1200" dirty="0">
              <a:solidFill>
                <a:srgbClr val="5F5F5F"/>
              </a:solidFill>
              <a:latin typeface="Corbel" panose="020B0503020204020204" pitchFamily="34" charset="0"/>
            </a:endParaRPr>
          </a:p>
        </p:txBody>
      </p:sp>
      <p:sp>
        <p:nvSpPr>
          <p:cNvPr id="16" name="TextBox 15">
            <a:hlinkClick r:id="" action="ppaction://noaction"/>
          </p:cNvPr>
          <p:cNvSpPr txBox="1"/>
          <p:nvPr/>
        </p:nvSpPr>
        <p:spPr>
          <a:xfrm>
            <a:off x="5681832" y="609600"/>
            <a:ext cx="1005840" cy="533400"/>
          </a:xfrm>
          <a:prstGeom prst="rect">
            <a:avLst/>
          </a:prstGeom>
          <a:noFill/>
        </p:spPr>
        <p:txBody>
          <a:bodyPr wrap="square" lIns="0" tIns="0" rIns="0" bIns="0" rtlCol="0">
            <a:noAutofit/>
          </a:bodyPr>
          <a:lstStyle/>
          <a:p>
            <a:pPr marL="0" marR="0" indent="-274320" algn="l" defTabSz="914400" rtl="0" eaLnBrk="1" fontAlgn="auto" latinLnBrk="0" hangingPunct="1">
              <a:lnSpc>
                <a:spcPct val="100000"/>
              </a:lnSpc>
              <a:spcBef>
                <a:spcPts val="0"/>
              </a:spcBef>
              <a:spcAft>
                <a:spcPts val="0"/>
              </a:spcAft>
              <a:buClrTx/>
              <a:buSzTx/>
              <a:buFontTx/>
              <a:buNone/>
              <a:tabLst/>
              <a:defRPr/>
            </a:pPr>
            <a:r>
              <a:rPr lang="en-US" sz="900" kern="1200" baseline="0" dirty="0">
                <a:solidFill>
                  <a:srgbClr val="5F5F5F"/>
                </a:solidFill>
                <a:latin typeface="Corbel" panose="020B0503020204020204" pitchFamily="34" charset="0"/>
              </a:rPr>
              <a:t>Schedule Training (CSBS)</a:t>
            </a:r>
            <a:endParaRPr lang="en-US" sz="900" kern="1200" dirty="0">
              <a:solidFill>
                <a:srgbClr val="5F5F5F"/>
              </a:solidFill>
              <a:latin typeface="Corbel" panose="020B0503020204020204" pitchFamily="34" charset="0"/>
            </a:endParaRPr>
          </a:p>
        </p:txBody>
      </p:sp>
      <p:sp>
        <p:nvSpPr>
          <p:cNvPr id="17" name="TextBox 16">
            <a:hlinkClick r:id="" action="ppaction://noaction"/>
          </p:cNvPr>
          <p:cNvSpPr txBox="1"/>
          <p:nvPr/>
        </p:nvSpPr>
        <p:spPr>
          <a:xfrm>
            <a:off x="6771042" y="609600"/>
            <a:ext cx="1005840" cy="533400"/>
          </a:xfrm>
          <a:prstGeom prst="rect">
            <a:avLst/>
          </a:prstGeom>
          <a:noFill/>
        </p:spPr>
        <p:txBody>
          <a:bodyPr wrap="square" lIns="0" tIns="0" rIns="0" bIns="0" rtlCol="0">
            <a:noAutofit/>
          </a:bodyPr>
          <a:lstStyle/>
          <a:p>
            <a:pPr marL="0" marR="0" indent="-274320" algn="l" defTabSz="914400" rtl="0" eaLnBrk="1" fontAlgn="auto" latinLnBrk="0" hangingPunct="1">
              <a:lnSpc>
                <a:spcPct val="100000"/>
              </a:lnSpc>
              <a:spcBef>
                <a:spcPts val="0"/>
              </a:spcBef>
              <a:spcAft>
                <a:spcPts val="0"/>
              </a:spcAft>
              <a:buClrTx/>
              <a:buSzTx/>
              <a:buFontTx/>
              <a:buNone/>
              <a:tabLst/>
              <a:defRPr/>
            </a:pPr>
            <a:r>
              <a:rPr lang="en-US" sz="900" kern="1200" baseline="0" dirty="0">
                <a:solidFill>
                  <a:srgbClr val="5F5F5F"/>
                </a:solidFill>
                <a:latin typeface="Corbel" panose="020B0503020204020204" pitchFamily="34" charset="0"/>
              </a:rPr>
              <a:t>Schedule Training (All Others)</a:t>
            </a:r>
            <a:endParaRPr lang="en-US" sz="900" kern="1200" dirty="0">
              <a:solidFill>
                <a:srgbClr val="5F5F5F"/>
              </a:solidFill>
              <a:latin typeface="Corbel" panose="020B0503020204020204" pitchFamily="34" charset="0"/>
            </a:endParaRPr>
          </a:p>
        </p:txBody>
      </p:sp>
      <p:sp>
        <p:nvSpPr>
          <p:cNvPr id="26" name="Rectangle 25">
            <a:hlinkClick r:id="rId3" action="ppaction://hlinksldjump"/>
          </p:cNvPr>
          <p:cNvSpPr/>
          <p:nvPr/>
        </p:nvSpPr>
        <p:spPr>
          <a:xfrm>
            <a:off x="5596890" y="609600"/>
            <a:ext cx="1089210" cy="2667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900" dirty="0">
                <a:solidFill>
                  <a:srgbClr val="5F5F5F"/>
                </a:solidFill>
                <a:latin typeface="Corbel" panose="020B0503020204020204" pitchFamily="34" charset="0"/>
              </a:rPr>
              <a:t>Schedule CSBS Training</a:t>
            </a:r>
          </a:p>
        </p:txBody>
      </p:sp>
      <p:sp>
        <p:nvSpPr>
          <p:cNvPr id="27" name="Rectangle 26">
            <a:hlinkClick r:id="rId2" action="ppaction://hlinksldjump"/>
          </p:cNvPr>
          <p:cNvSpPr/>
          <p:nvPr/>
        </p:nvSpPr>
        <p:spPr>
          <a:xfrm>
            <a:off x="4511040" y="609600"/>
            <a:ext cx="1089210" cy="2667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900" dirty="0">
                <a:solidFill>
                  <a:srgbClr val="5F5F5F"/>
                </a:solidFill>
                <a:latin typeface="Corbel" panose="020B0503020204020204" pitchFamily="34" charset="0"/>
              </a:rPr>
              <a:t>CE/Other Training Options</a:t>
            </a:r>
          </a:p>
        </p:txBody>
      </p:sp>
      <p:sp>
        <p:nvSpPr>
          <p:cNvPr id="29" name="Rectangle 28">
            <a:hlinkClick r:id="rId4" action="ppaction://hlinksldjump"/>
          </p:cNvPr>
          <p:cNvSpPr/>
          <p:nvPr/>
        </p:nvSpPr>
        <p:spPr>
          <a:xfrm>
            <a:off x="2332656" y="590549"/>
            <a:ext cx="1080204" cy="30861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900" dirty="0">
                <a:solidFill>
                  <a:srgbClr val="5F5F5F"/>
                </a:solidFill>
                <a:latin typeface="Corbel" panose="020B0503020204020204" pitchFamily="34" charset="0"/>
              </a:rPr>
              <a:t>Skills/Tasks </a:t>
            </a:r>
            <a:r>
              <a:rPr lang="en-US" sz="900" dirty="0" err="1">
                <a:solidFill>
                  <a:srgbClr val="5F5F5F"/>
                </a:solidFill>
                <a:latin typeface="Corbel" panose="020B0503020204020204" pitchFamily="34" charset="0"/>
              </a:rPr>
              <a:t>req’d</a:t>
            </a:r>
            <a:r>
              <a:rPr lang="en-US" sz="900" dirty="0">
                <a:solidFill>
                  <a:srgbClr val="5F5F5F"/>
                </a:solidFill>
                <a:latin typeface="Corbel" panose="020B0503020204020204" pitchFamily="34" charset="0"/>
              </a:rPr>
              <a:t> 5+ Years</a:t>
            </a:r>
          </a:p>
        </p:txBody>
      </p:sp>
      <p:sp>
        <p:nvSpPr>
          <p:cNvPr id="32" name="Rectangle 31">
            <a:hlinkClick r:id="rId5" action="ppaction://hlinksldjump"/>
          </p:cNvPr>
          <p:cNvSpPr/>
          <p:nvPr/>
        </p:nvSpPr>
        <p:spPr>
          <a:xfrm>
            <a:off x="163830" y="609600"/>
            <a:ext cx="1070610" cy="28575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900" dirty="0">
                <a:solidFill>
                  <a:srgbClr val="5F5F5F"/>
                </a:solidFill>
                <a:latin typeface="Corbel" panose="020B0503020204020204" pitchFamily="34" charset="0"/>
              </a:rPr>
              <a:t>On-the-job experience</a:t>
            </a:r>
          </a:p>
        </p:txBody>
      </p:sp>
      <p:sp>
        <p:nvSpPr>
          <p:cNvPr id="30" name="Rectangle 29">
            <a:hlinkClick r:id="rId5" action="ppaction://hlinksldjump"/>
          </p:cNvPr>
          <p:cNvSpPr/>
          <p:nvPr/>
        </p:nvSpPr>
        <p:spPr>
          <a:xfrm>
            <a:off x="158013" y="594360"/>
            <a:ext cx="1070610" cy="28575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900" dirty="0">
                <a:solidFill>
                  <a:srgbClr val="5F5F5F"/>
                </a:solidFill>
                <a:latin typeface="Corbel" panose="020B0503020204020204" pitchFamily="34" charset="0"/>
              </a:rPr>
              <a:t>Your level of experience</a:t>
            </a:r>
          </a:p>
        </p:txBody>
      </p:sp>
      <p:sp>
        <p:nvSpPr>
          <p:cNvPr id="20" name="TextBox 19"/>
          <p:cNvSpPr txBox="1"/>
          <p:nvPr/>
        </p:nvSpPr>
        <p:spPr>
          <a:xfrm>
            <a:off x="764501" y="5365540"/>
            <a:ext cx="7120890" cy="461665"/>
          </a:xfrm>
          <a:prstGeom prst="rect">
            <a:avLst/>
          </a:prstGeom>
          <a:noFill/>
        </p:spPr>
        <p:txBody>
          <a:bodyPr wrap="square" rtlCol="0">
            <a:spAutoFit/>
          </a:bodyPr>
          <a:lstStyle/>
          <a:p>
            <a:r>
              <a:rPr lang="en-US" sz="1200" dirty="0">
                <a:latin typeface="Corbel" panose="020B0503020204020204" pitchFamily="34" charset="0"/>
              </a:rPr>
              <a:t>*FDIC Large Complex Financial Institutions Conference is an acceptable alternative</a:t>
            </a:r>
            <a:endParaRPr lang="en-US" sz="1200" dirty="0">
              <a:solidFill>
                <a:srgbClr val="333333"/>
              </a:solidFill>
              <a:latin typeface="Corbel" panose="020B0503020204020204" pitchFamily="34" charset="0"/>
              <a:cs typeface="Arial" panose="020B0604020202020204" pitchFamily="34" charset="0"/>
            </a:endParaRPr>
          </a:p>
          <a:p>
            <a:endParaRPr lang="en-US" sz="1200" dirty="0">
              <a:latin typeface="Corbel" panose="020B0503020204020204" pitchFamily="34" charset="0"/>
            </a:endParaRPr>
          </a:p>
        </p:txBody>
      </p:sp>
      <p:sp>
        <p:nvSpPr>
          <p:cNvPr id="13" name="TextBox 12"/>
          <p:cNvSpPr txBox="1"/>
          <p:nvPr/>
        </p:nvSpPr>
        <p:spPr>
          <a:xfrm>
            <a:off x="726495" y="5622478"/>
            <a:ext cx="7600950" cy="461665"/>
          </a:xfrm>
          <a:prstGeom prst="rect">
            <a:avLst/>
          </a:prstGeom>
          <a:noFill/>
        </p:spPr>
        <p:txBody>
          <a:bodyPr wrap="square" rtlCol="0">
            <a:spAutoFit/>
          </a:bodyPr>
          <a:lstStyle/>
          <a:p>
            <a:r>
              <a:rPr lang="en-US" sz="1200" dirty="0">
                <a:solidFill>
                  <a:srgbClr val="333333"/>
                </a:solidFill>
                <a:latin typeface="Corbel" panose="020B0503020204020204" pitchFamily="34" charset="0"/>
                <a:cs typeface="Arial" panose="020B0604020202020204" pitchFamily="34" charset="0"/>
              </a:rPr>
              <a:t>**Under development. FFIEC’s Capital Markets Conference is an acceptable alternative (both general and advanced  </a:t>
            </a:r>
          </a:p>
          <a:p>
            <a:r>
              <a:rPr lang="en-US" sz="1200" dirty="0">
                <a:solidFill>
                  <a:srgbClr val="333333"/>
                </a:solidFill>
                <a:latin typeface="Corbel" panose="020B0503020204020204" pitchFamily="34" charset="0"/>
                <a:cs typeface="Arial" panose="020B0604020202020204" pitchFamily="34" charset="0"/>
              </a:rPr>
              <a:t>   sessions must be completed to qualify)</a:t>
            </a:r>
            <a:endParaRPr lang="en-US" sz="1200" dirty="0">
              <a:solidFill>
                <a:srgbClr val="333333"/>
              </a:solidFill>
              <a:latin typeface="Corbel" panose="020B0503020204020204" pitchFamily="34" charset="0"/>
            </a:endParaRPr>
          </a:p>
        </p:txBody>
      </p:sp>
      <p:sp>
        <p:nvSpPr>
          <p:cNvPr id="25" name="TextBox 24"/>
          <p:cNvSpPr txBox="1"/>
          <p:nvPr/>
        </p:nvSpPr>
        <p:spPr>
          <a:xfrm>
            <a:off x="565070" y="1609457"/>
            <a:ext cx="6717030" cy="1923604"/>
          </a:xfrm>
          <a:prstGeom prst="rect">
            <a:avLst/>
          </a:prstGeom>
          <a:noFill/>
        </p:spPr>
        <p:txBody>
          <a:bodyPr wrap="square" rtlCol="0">
            <a:spAutoFit/>
          </a:bodyPr>
          <a:lstStyle/>
          <a:p>
            <a:pPr algn="just"/>
            <a:r>
              <a:rPr lang="en-US" sz="1700" dirty="0">
                <a:solidFill>
                  <a:srgbClr val="333333"/>
                </a:solidFill>
                <a:latin typeface="Corbel" panose="020B0503020204020204" pitchFamily="34" charset="0"/>
                <a:cs typeface="Arial" panose="020B0604020202020204" pitchFamily="34" charset="0"/>
              </a:rPr>
              <a:t>Examiners who have completed the CSBS Large Bank Supervision Training* or Capital Markets Examiner Training**, and have 3 or 5 years, respectively, of on-the-job experience in a state regulatory agency, may apply for the Certified Large Institution Examiner or Certified Capital Markets Examiner designation. Click the appropriate icon to r</a:t>
            </a:r>
            <a:r>
              <a:rPr lang="en-US" sz="1700" dirty="0">
                <a:latin typeface="Corbel" panose="020B0503020204020204" pitchFamily="34" charset="0"/>
                <a:cs typeface="Arial" panose="020B0604020202020204" pitchFamily="34" charset="0"/>
              </a:rPr>
              <a:t>eview a</a:t>
            </a:r>
            <a:r>
              <a:rPr lang="en-US" sz="1700" dirty="0">
                <a:solidFill>
                  <a:srgbClr val="333333"/>
                </a:solidFill>
                <a:latin typeface="Corbel" panose="020B0503020204020204" pitchFamily="34" charset="0"/>
                <a:cs typeface="Arial" panose="020B0604020202020204" pitchFamily="34" charset="0"/>
              </a:rPr>
              <a:t>ll requirements for either certification.</a:t>
            </a:r>
          </a:p>
          <a:p>
            <a:pPr algn="just"/>
            <a:endParaRPr lang="en-US" sz="1700" dirty="0">
              <a:solidFill>
                <a:srgbClr val="333333"/>
              </a:solidFill>
              <a:latin typeface="Corbel" panose="020B0503020204020204" pitchFamily="34" charset="0"/>
              <a:cs typeface="Arial" panose="020B0604020202020204" pitchFamily="34" charset="0"/>
            </a:endParaRPr>
          </a:p>
        </p:txBody>
      </p:sp>
      <p:pic>
        <p:nvPicPr>
          <p:cNvPr id="22" name="Picture 21"/>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7707292" y="1662131"/>
            <a:ext cx="787400" cy="590550"/>
          </a:xfrm>
          <a:prstGeom prst="rect">
            <a:avLst/>
          </a:prstGeom>
        </p:spPr>
      </p:pic>
      <p:pic>
        <p:nvPicPr>
          <p:cNvPr id="1026" name="Picture 2" descr="https://www.csbs.org/development/efsbs/PublishingImages/Certified%20Large%20Institution%20Examiner%20logo.jpg"/>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7707292" y="2413927"/>
            <a:ext cx="787400" cy="594924"/>
          </a:xfrm>
          <a:prstGeom prst="rect">
            <a:avLst/>
          </a:prstGeom>
          <a:noFill/>
          <a:extLst>
            <a:ext uri="{909E8E84-426E-40DD-AFC4-6F175D3DCCD1}">
              <a14:hiddenFill xmlns:a14="http://schemas.microsoft.com/office/drawing/2010/main">
                <a:solidFill>
                  <a:srgbClr val="FFFFFF"/>
                </a:solidFill>
              </a14:hiddenFill>
            </a:ext>
          </a:extLst>
        </p:spPr>
      </p:pic>
      <p:sp>
        <p:nvSpPr>
          <p:cNvPr id="33" name="TextBox 32"/>
          <p:cNvSpPr txBox="1"/>
          <p:nvPr/>
        </p:nvSpPr>
        <p:spPr>
          <a:xfrm>
            <a:off x="548900" y="3342664"/>
            <a:ext cx="7552092" cy="1800493"/>
          </a:xfrm>
          <a:prstGeom prst="rect">
            <a:avLst/>
          </a:prstGeom>
          <a:noFill/>
        </p:spPr>
        <p:txBody>
          <a:bodyPr wrap="square" rtlCol="0">
            <a:spAutoFit/>
          </a:bodyPr>
          <a:lstStyle/>
          <a:p>
            <a:pPr algn="just"/>
            <a:endParaRPr lang="en-US" sz="900" dirty="0">
              <a:latin typeface="Corbel" panose="020B0503020204020204" pitchFamily="34" charset="0"/>
              <a:cs typeface="Arial" panose="020B0604020202020204" pitchFamily="34" charset="0"/>
            </a:endParaRPr>
          </a:p>
          <a:p>
            <a:pPr algn="just"/>
            <a:r>
              <a:rPr lang="en-US" sz="1700" i="1" dirty="0">
                <a:solidFill>
                  <a:srgbClr val="333333"/>
                </a:solidFill>
                <a:latin typeface="Corbel" panose="020B0503020204020204" pitchFamily="34" charset="0"/>
                <a:cs typeface="Arial" panose="020B0604020202020204" pitchFamily="34" charset="0"/>
              </a:rPr>
              <a:t>You may apply for either of these advanced credentials even if you are already certified.</a:t>
            </a:r>
          </a:p>
          <a:p>
            <a:pPr algn="just"/>
            <a:endParaRPr lang="en-US" sz="1700" dirty="0">
              <a:solidFill>
                <a:srgbClr val="333333"/>
              </a:solidFill>
              <a:latin typeface="Corbel" panose="020B0503020204020204" pitchFamily="34" charset="0"/>
              <a:cs typeface="Arial" panose="020B0604020202020204" pitchFamily="34" charset="0"/>
            </a:endParaRPr>
          </a:p>
          <a:p>
            <a:pPr algn="ctr"/>
            <a:r>
              <a:rPr lang="en-US" sz="1600" dirty="0">
                <a:solidFill>
                  <a:srgbClr val="333333"/>
                </a:solidFill>
                <a:latin typeface="Corbel" panose="020B0503020204020204" pitchFamily="34" charset="0"/>
                <a:cs typeface="Arial" panose="020B0604020202020204" pitchFamily="34" charset="0"/>
              </a:rPr>
              <a:t>Questions? Contact Rose Shaheen, CSBS’s certification program manager, at 202-728-5710 or send an email to </a:t>
            </a:r>
            <a:r>
              <a:rPr lang="en-US" sz="1600" dirty="0">
                <a:latin typeface="Corbel" panose="020B0503020204020204" pitchFamily="34" charset="0"/>
                <a:cs typeface="Arial" panose="020B0604020202020204" pitchFamily="34" charset="0"/>
                <a:hlinkClick r:id="rId8"/>
              </a:rPr>
              <a:t>certification@csbs.org</a:t>
            </a:r>
            <a:r>
              <a:rPr lang="en-US" sz="1600" dirty="0">
                <a:solidFill>
                  <a:srgbClr val="333333"/>
                </a:solidFill>
                <a:latin typeface="Corbel" panose="020B0503020204020204" pitchFamily="34" charset="0"/>
                <a:cs typeface="Arial" panose="020B0604020202020204" pitchFamily="34" charset="0"/>
              </a:rPr>
              <a:t>. </a:t>
            </a:r>
          </a:p>
          <a:p>
            <a:pPr algn="just"/>
            <a:endParaRPr lang="en-US" sz="1700" dirty="0">
              <a:solidFill>
                <a:srgbClr val="333333"/>
              </a:solidFill>
              <a:latin typeface="Corbel" panose="020B0503020204020204" pitchFamily="34" charset="0"/>
              <a:cs typeface="Arial" panose="020B0604020202020204" pitchFamily="34" charset="0"/>
            </a:endParaRPr>
          </a:p>
        </p:txBody>
      </p:sp>
      <p:sp>
        <p:nvSpPr>
          <p:cNvPr id="37" name="Rectangle 36">
            <a:hlinkClick r:id="rId9" action="ppaction://hlinksldjump"/>
          </p:cNvPr>
          <p:cNvSpPr/>
          <p:nvPr/>
        </p:nvSpPr>
        <p:spPr>
          <a:xfrm>
            <a:off x="1682676" y="1551434"/>
            <a:ext cx="283284" cy="15298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orbel" panose="020B0503020204020204" pitchFamily="34" charset="0"/>
            </a:endParaRPr>
          </a:p>
        </p:txBody>
      </p:sp>
      <p:sp>
        <p:nvSpPr>
          <p:cNvPr id="38" name="Rectangle 37">
            <a:hlinkClick r:id="rId10" action="ppaction://hlinksldjump"/>
          </p:cNvPr>
          <p:cNvSpPr/>
          <p:nvPr/>
        </p:nvSpPr>
        <p:spPr>
          <a:xfrm>
            <a:off x="2042160" y="1551434"/>
            <a:ext cx="228600" cy="15298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orbel" panose="020B0503020204020204" pitchFamily="34" charset="0"/>
            </a:endParaRPr>
          </a:p>
        </p:txBody>
      </p:sp>
      <p:sp>
        <p:nvSpPr>
          <p:cNvPr id="39" name="Rectangle 38"/>
          <p:cNvSpPr/>
          <p:nvPr/>
        </p:nvSpPr>
        <p:spPr>
          <a:xfrm>
            <a:off x="1234440" y="598170"/>
            <a:ext cx="1172580" cy="41587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900" b="0" dirty="0">
                <a:solidFill>
                  <a:srgbClr val="5F5F5F"/>
                </a:solidFill>
                <a:latin typeface="Corbel" panose="020B0503020204020204" pitchFamily="34" charset="0"/>
              </a:rPr>
              <a:t>Your level of proficiency:</a:t>
            </a:r>
          </a:p>
          <a:p>
            <a:r>
              <a:rPr lang="en-US" sz="900" b="0" dirty="0">
                <a:solidFill>
                  <a:srgbClr val="5F5F5F"/>
                </a:solidFill>
                <a:latin typeface="Corbel" panose="020B0503020204020204" pitchFamily="34" charset="0"/>
              </a:rPr>
              <a:t>CSBE </a:t>
            </a:r>
            <a:r>
              <a:rPr lang="en-US" sz="900" b="0" dirty="0">
                <a:solidFill>
                  <a:srgbClr val="5F5F5F"/>
                </a:solidFill>
                <a:latin typeface="Corbel" panose="020B0503020204020204" pitchFamily="34" charset="0"/>
                <a:sym typeface="Symbol" panose="05050102010706020507" pitchFamily="18" charset="2"/>
              </a:rPr>
              <a:t></a:t>
            </a:r>
            <a:r>
              <a:rPr lang="en-US" sz="900" b="0" dirty="0">
                <a:solidFill>
                  <a:srgbClr val="5F5F5F"/>
                </a:solidFill>
                <a:latin typeface="Corbel" panose="020B0503020204020204" pitchFamily="34" charset="0"/>
              </a:rPr>
              <a:t> CEM</a:t>
            </a:r>
          </a:p>
        </p:txBody>
      </p:sp>
      <p:sp>
        <p:nvSpPr>
          <p:cNvPr id="40" name="Rectangle 39">
            <a:hlinkClick r:id="rId9" action="ppaction://hlinksldjump"/>
          </p:cNvPr>
          <p:cNvSpPr/>
          <p:nvPr/>
        </p:nvSpPr>
        <p:spPr>
          <a:xfrm>
            <a:off x="1316916" y="861060"/>
            <a:ext cx="283284" cy="15298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orbel" panose="020B0503020204020204" pitchFamily="34" charset="0"/>
            </a:endParaRPr>
          </a:p>
        </p:txBody>
      </p:sp>
      <p:sp>
        <p:nvSpPr>
          <p:cNvPr id="41" name="Rectangle 40">
            <a:hlinkClick r:id="rId10" action="ppaction://hlinksldjump"/>
          </p:cNvPr>
          <p:cNvSpPr/>
          <p:nvPr/>
        </p:nvSpPr>
        <p:spPr>
          <a:xfrm>
            <a:off x="1676400" y="861060"/>
            <a:ext cx="228600" cy="15298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orbel" panose="020B0503020204020204" pitchFamily="34" charset="0"/>
            </a:endParaRPr>
          </a:p>
        </p:txBody>
      </p:sp>
      <p:sp>
        <p:nvSpPr>
          <p:cNvPr id="34" name="TextBox 33">
            <a:hlinkClick r:id="rId11" action="ppaction://hlinksldjump"/>
          </p:cNvPr>
          <p:cNvSpPr txBox="1"/>
          <p:nvPr/>
        </p:nvSpPr>
        <p:spPr>
          <a:xfrm>
            <a:off x="3522780" y="609600"/>
            <a:ext cx="1005840" cy="533400"/>
          </a:xfrm>
          <a:prstGeom prst="rect">
            <a:avLst/>
          </a:prstGeom>
          <a:noFill/>
        </p:spPr>
        <p:txBody>
          <a:bodyPr wrap="square" lIns="0" tIns="0" rIns="0" bIns="0" rtlCol="0">
            <a:noAutofit/>
          </a:bodyPr>
          <a:lstStyle/>
          <a:p>
            <a:pPr marL="0" marR="0" indent="-274320" algn="l" defTabSz="914400" rtl="0" eaLnBrk="1" fontAlgn="auto" latinLnBrk="0" hangingPunct="1">
              <a:lnSpc>
                <a:spcPct val="100000"/>
              </a:lnSpc>
              <a:spcBef>
                <a:spcPts val="0"/>
              </a:spcBef>
              <a:spcAft>
                <a:spcPts val="0"/>
              </a:spcAft>
              <a:buClrTx/>
              <a:buSzTx/>
              <a:buFontTx/>
              <a:buNone/>
              <a:tabLst/>
              <a:defRPr/>
            </a:pPr>
            <a:r>
              <a:rPr lang="en-US" sz="900" kern="1200" baseline="0" dirty="0">
                <a:solidFill>
                  <a:srgbClr val="5F5F5F"/>
                </a:solidFill>
                <a:latin typeface="Corbel" panose="020B0503020204020204" pitchFamily="34" charset="0"/>
              </a:rPr>
              <a:t>Skill gap training</a:t>
            </a:r>
            <a:endParaRPr lang="en-US" sz="900" kern="1200" dirty="0">
              <a:solidFill>
                <a:srgbClr val="5F5F5F"/>
              </a:solidFill>
              <a:latin typeface="Corbel" panose="020B0503020204020204" pitchFamily="34" charset="0"/>
            </a:endParaRPr>
          </a:p>
        </p:txBody>
      </p:sp>
      <p:sp>
        <p:nvSpPr>
          <p:cNvPr id="35" name="TextBox 34"/>
          <p:cNvSpPr txBox="1"/>
          <p:nvPr/>
        </p:nvSpPr>
        <p:spPr>
          <a:xfrm>
            <a:off x="120126" y="83961"/>
            <a:ext cx="7717716" cy="323165"/>
          </a:xfrm>
          <a:prstGeom prst="rect">
            <a:avLst/>
          </a:prstGeom>
          <a:noFill/>
        </p:spPr>
        <p:txBody>
          <a:bodyPr wrap="square" rtlCol="0">
            <a:spAutoFit/>
          </a:bodyPr>
          <a:lstStyle/>
          <a:p>
            <a:r>
              <a:rPr lang="en-US" sz="1500" b="1" dirty="0">
                <a:solidFill>
                  <a:srgbClr val="1C2674"/>
                </a:solidFill>
                <a:latin typeface="Corbel" panose="020B0503020204020204" pitchFamily="34" charset="0"/>
                <a:cs typeface="Arial" panose="020B0604020202020204" pitchFamily="34" charset="0"/>
              </a:rPr>
              <a:t>4.0:</a:t>
            </a:r>
            <a:r>
              <a:rPr lang="en-US" sz="1500" b="1" baseline="0" dirty="0">
                <a:solidFill>
                  <a:srgbClr val="1C2674"/>
                </a:solidFill>
                <a:latin typeface="Corbel" panose="020B0503020204020204" pitchFamily="34" charset="0"/>
                <a:cs typeface="Arial" panose="020B0604020202020204" pitchFamily="34" charset="0"/>
              </a:rPr>
              <a:t> Bank Examiner Manager, Bank Examinations Supervisor, Examiner IV</a:t>
            </a:r>
            <a:endParaRPr lang="en-US" sz="1500" b="1" dirty="0">
              <a:solidFill>
                <a:srgbClr val="1C2674"/>
              </a:solidFill>
              <a:latin typeface="Corbel" panose="020B0503020204020204" pitchFamily="34" charset="0"/>
              <a:cs typeface="Arial" panose="020B0604020202020204" pitchFamily="34" charset="0"/>
            </a:endParaRPr>
          </a:p>
        </p:txBody>
      </p:sp>
    </p:spTree>
    <p:extLst>
      <p:ext uri="{BB962C8B-B14F-4D97-AF65-F5344CB8AC3E}">
        <p14:creationId xmlns:p14="http://schemas.microsoft.com/office/powerpoint/2010/main" val="3707426127"/>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Diagram 2"/>
          <p:cNvGraphicFramePr/>
          <p:nvPr>
            <p:extLst>
              <p:ext uri="{D42A27DB-BD31-4B8C-83A1-F6EECF244321}">
                <p14:modId xmlns:p14="http://schemas.microsoft.com/office/powerpoint/2010/main" val="4131321109"/>
              </p:ext>
            </p:extLst>
          </p:nvPr>
        </p:nvGraphicFramePr>
        <p:xfrm>
          <a:off x="304800" y="762000"/>
          <a:ext cx="8458200" cy="5638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Rectangle 4"/>
          <p:cNvSpPr/>
          <p:nvPr/>
        </p:nvSpPr>
        <p:spPr>
          <a:xfrm>
            <a:off x="198120" y="0"/>
            <a:ext cx="7536180" cy="6096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b="1" dirty="0">
                <a:solidFill>
                  <a:srgbClr val="1C2674"/>
                </a:solidFill>
                <a:latin typeface="Corbel" panose="020B0503020204020204" pitchFamily="34" charset="0"/>
                <a:cs typeface="Arial" panose="020B0604020202020204" pitchFamily="34" charset="0"/>
              </a:rPr>
              <a:t>Competency 1: TECHNICAL</a:t>
            </a:r>
          </a:p>
        </p:txBody>
      </p:sp>
      <p:sp>
        <p:nvSpPr>
          <p:cNvPr id="6" name="TextBox 5">
            <a:hlinkClick r:id="rId7" action="ppaction://hlinksldjump"/>
          </p:cNvPr>
          <p:cNvSpPr txBox="1"/>
          <p:nvPr/>
        </p:nvSpPr>
        <p:spPr>
          <a:xfrm>
            <a:off x="6553200" y="6488430"/>
            <a:ext cx="2362200" cy="307777"/>
          </a:xfrm>
          <a:prstGeom prst="rect">
            <a:avLst/>
          </a:prstGeom>
          <a:noFill/>
        </p:spPr>
        <p:txBody>
          <a:bodyPr wrap="square" rtlCol="0">
            <a:spAutoFit/>
          </a:bodyPr>
          <a:lstStyle/>
          <a:p>
            <a:r>
              <a:rPr lang="en-US" sz="1400" b="1" dirty="0">
                <a:solidFill>
                  <a:srgbClr val="1C2674"/>
                </a:solidFill>
                <a:effectLst>
                  <a:outerShdw blurRad="38100" dist="38100" dir="2700000" algn="tl">
                    <a:srgbClr val="000000">
                      <a:alpha val="43137"/>
                    </a:srgbClr>
                  </a:outerShdw>
                </a:effectLst>
                <a:latin typeface="Corbel" panose="020B0503020204020204" pitchFamily="34" charset="0"/>
              </a:rPr>
              <a:t>BACK TO COMPETENCIES</a:t>
            </a:r>
          </a:p>
        </p:txBody>
      </p:sp>
      <p:graphicFrame>
        <p:nvGraphicFramePr>
          <p:cNvPr id="7" name="Table 6"/>
          <p:cNvGraphicFramePr>
            <a:graphicFrameLocks noGrp="1"/>
          </p:cNvGraphicFramePr>
          <p:nvPr>
            <p:extLst>
              <p:ext uri="{D42A27DB-BD31-4B8C-83A1-F6EECF244321}">
                <p14:modId xmlns:p14="http://schemas.microsoft.com/office/powerpoint/2010/main" val="1977484177"/>
              </p:ext>
            </p:extLst>
          </p:nvPr>
        </p:nvGraphicFramePr>
        <p:xfrm>
          <a:off x="1257298" y="2941320"/>
          <a:ext cx="6553202" cy="640080"/>
        </p:xfrm>
        <a:graphic>
          <a:graphicData uri="http://schemas.openxmlformats.org/drawingml/2006/table">
            <a:tbl>
              <a:tblPr firstRow="1" bandRow="1">
                <a:tableStyleId>{5C22544A-7EE6-4342-B048-85BDC9FD1C3A}</a:tableStyleId>
              </a:tblPr>
              <a:tblGrid>
                <a:gridCol w="3276601">
                  <a:extLst>
                    <a:ext uri="{9D8B030D-6E8A-4147-A177-3AD203B41FA5}">
                      <a16:colId xmlns:a16="http://schemas.microsoft.com/office/drawing/2014/main" val="20000"/>
                    </a:ext>
                  </a:extLst>
                </a:gridCol>
                <a:gridCol w="3276601">
                  <a:extLst>
                    <a:ext uri="{9D8B030D-6E8A-4147-A177-3AD203B41FA5}">
                      <a16:colId xmlns:a16="http://schemas.microsoft.com/office/drawing/2014/main" val="20001"/>
                    </a:ext>
                  </a:extLst>
                </a:gridCol>
              </a:tblGrid>
              <a:tr h="64008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baseline="0" dirty="0">
                          <a:solidFill>
                            <a:srgbClr val="333333"/>
                          </a:solidFill>
                          <a:latin typeface="Corbel" panose="020B0503020204020204" pitchFamily="34" charset="0"/>
                          <a:cs typeface="Arial" panose="020B0604020202020204" pitchFamily="34" charset="0"/>
                        </a:rPr>
                        <a:t>Effectively monitors personnel to ensure department mission, goals, and responsibilities are being met</a:t>
                      </a:r>
                      <a:endParaRPr lang="en-US" sz="1200" dirty="0">
                        <a:solidFill>
                          <a:srgbClr val="333333"/>
                        </a:solidFill>
                        <a:latin typeface="Corbel" panose="020B0503020204020204" pitchFamily="34" charset="0"/>
                        <a:cs typeface="Arial" panose="020B0604020202020204" pitchFamily="34" charset="0"/>
                      </a:endParaRPr>
                    </a:p>
                  </a:txBody>
                  <a:tcPr anchor="ctr">
                    <a:solidFill>
                      <a:schemeClr val="bg1">
                        <a:lumMod val="85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a:solidFill>
                            <a:srgbClr val="333333"/>
                          </a:solidFill>
                          <a:latin typeface="Corbel" panose="020B0503020204020204" pitchFamily="34" charset="0"/>
                          <a:cs typeface="Arial" panose="020B0604020202020204" pitchFamily="34" charset="0"/>
                        </a:rPr>
                        <a:t>Effectively organize and delegate examination assignments and supervise examination process</a:t>
                      </a:r>
                    </a:p>
                  </a:txBody>
                  <a:tcPr anchor="ctr">
                    <a:solidFill>
                      <a:schemeClr val="bg1">
                        <a:lumMod val="85000"/>
                      </a:schemeClr>
                    </a:solidFill>
                  </a:tcPr>
                </a:tc>
                <a:extLst>
                  <a:ext uri="{0D108BD9-81ED-4DB2-BD59-A6C34878D82A}">
                    <a16:rowId xmlns:a16="http://schemas.microsoft.com/office/drawing/2014/main" val="10000"/>
                  </a:ext>
                </a:extLst>
              </a:tr>
            </a:tbl>
          </a:graphicData>
        </a:graphic>
      </p:graphicFrame>
      <p:graphicFrame>
        <p:nvGraphicFramePr>
          <p:cNvPr id="9" name="Table 8"/>
          <p:cNvGraphicFramePr>
            <a:graphicFrameLocks noGrp="1"/>
          </p:cNvGraphicFramePr>
          <p:nvPr>
            <p:extLst>
              <p:ext uri="{D42A27DB-BD31-4B8C-83A1-F6EECF244321}">
                <p14:modId xmlns:p14="http://schemas.microsoft.com/office/powerpoint/2010/main" val="1514469857"/>
              </p:ext>
            </p:extLst>
          </p:nvPr>
        </p:nvGraphicFramePr>
        <p:xfrm>
          <a:off x="1257298" y="3600450"/>
          <a:ext cx="6553202" cy="640080"/>
        </p:xfrm>
        <a:graphic>
          <a:graphicData uri="http://schemas.openxmlformats.org/drawingml/2006/table">
            <a:tbl>
              <a:tblPr firstRow="1" bandRow="1">
                <a:tableStyleId>{5C22544A-7EE6-4342-B048-85BDC9FD1C3A}</a:tableStyleId>
              </a:tblPr>
              <a:tblGrid>
                <a:gridCol w="3276601">
                  <a:extLst>
                    <a:ext uri="{9D8B030D-6E8A-4147-A177-3AD203B41FA5}">
                      <a16:colId xmlns:a16="http://schemas.microsoft.com/office/drawing/2014/main" val="20000"/>
                    </a:ext>
                  </a:extLst>
                </a:gridCol>
                <a:gridCol w="3276601">
                  <a:extLst>
                    <a:ext uri="{9D8B030D-6E8A-4147-A177-3AD203B41FA5}">
                      <a16:colId xmlns:a16="http://schemas.microsoft.com/office/drawing/2014/main" val="20001"/>
                    </a:ext>
                  </a:extLst>
                </a:gridCol>
              </a:tblGrid>
              <a:tr h="64008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a:solidFill>
                            <a:srgbClr val="333333"/>
                          </a:solidFill>
                          <a:latin typeface="Corbel" panose="020B0503020204020204" pitchFamily="34" charset="0"/>
                          <a:cs typeface="Arial" panose="020B0604020202020204" pitchFamily="34" charset="0"/>
                        </a:rPr>
                        <a:t>Effectively provide for personnel management (budgeting,</a:t>
                      </a:r>
                      <a:r>
                        <a:rPr lang="en-US" sz="1200" baseline="0" dirty="0">
                          <a:solidFill>
                            <a:srgbClr val="333333"/>
                          </a:solidFill>
                          <a:latin typeface="Corbel" panose="020B0503020204020204" pitchFamily="34" charset="0"/>
                          <a:cs typeface="Arial" panose="020B0604020202020204" pitchFamily="34" charset="0"/>
                        </a:rPr>
                        <a:t> recruiting, training, team-building, coaching/counseling, discipline)</a:t>
                      </a:r>
                      <a:endParaRPr lang="en-US" sz="1200" dirty="0">
                        <a:solidFill>
                          <a:srgbClr val="333333"/>
                        </a:solidFill>
                        <a:latin typeface="Corbel" panose="020B0503020204020204" pitchFamily="34" charset="0"/>
                        <a:cs typeface="Arial" panose="020B0604020202020204" pitchFamily="34" charset="0"/>
                      </a:endParaRPr>
                    </a:p>
                  </a:txBody>
                  <a:tcPr anchor="ctr">
                    <a:solidFill>
                      <a:schemeClr val="bg1">
                        <a:lumMod val="85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a:solidFill>
                            <a:srgbClr val="333333"/>
                          </a:solidFill>
                          <a:latin typeface="Corbel" panose="020B0503020204020204" pitchFamily="34" charset="0"/>
                          <a:cs typeface="Arial" panose="020B0604020202020204" pitchFamily="34" charset="0"/>
                        </a:rPr>
                        <a:t>Effectively participate in departmental policy formulation and strategic planning</a:t>
                      </a:r>
                    </a:p>
                  </a:txBody>
                  <a:tcPr anchor="ctr">
                    <a:solidFill>
                      <a:schemeClr val="bg1">
                        <a:lumMod val="85000"/>
                      </a:schemeClr>
                    </a:solidFill>
                  </a:tcPr>
                </a:tc>
                <a:extLst>
                  <a:ext uri="{0D108BD9-81ED-4DB2-BD59-A6C34878D82A}">
                    <a16:rowId xmlns:a16="http://schemas.microsoft.com/office/drawing/2014/main" val="10000"/>
                  </a:ext>
                </a:extLst>
              </a:tr>
            </a:tbl>
          </a:graphicData>
        </a:graphic>
      </p:graphicFrame>
    </p:spTree>
    <p:extLst>
      <p:ext uri="{BB962C8B-B14F-4D97-AF65-F5344CB8AC3E}">
        <p14:creationId xmlns:p14="http://schemas.microsoft.com/office/powerpoint/2010/main" val="7503159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533400"/>
            <a:ext cx="1005840" cy="45719"/>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Rectangle 2"/>
          <p:cNvSpPr/>
          <p:nvPr/>
        </p:nvSpPr>
        <p:spPr>
          <a:xfrm>
            <a:off x="1316916" y="533400"/>
            <a:ext cx="1005840" cy="45719"/>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p:cNvSpPr/>
          <p:nvPr/>
        </p:nvSpPr>
        <p:spPr>
          <a:xfrm>
            <a:off x="2407020" y="533400"/>
            <a:ext cx="1005840" cy="45719"/>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a:off x="3505200" y="533400"/>
            <a:ext cx="1005840" cy="45719"/>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4594410" y="533400"/>
            <a:ext cx="1005840" cy="45719"/>
          </a:xfrm>
          <a:prstGeom prst="rect">
            <a:avLst/>
          </a:prstGeom>
          <a:solidFill>
            <a:srgbClr val="FF33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6761178" y="533400"/>
            <a:ext cx="1005840" cy="45719"/>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7837842" y="533400"/>
            <a:ext cx="1005840" cy="45719"/>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5682726" y="533399"/>
            <a:ext cx="1005840" cy="45719"/>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p:cNvSpPr txBox="1"/>
          <p:nvPr/>
        </p:nvSpPr>
        <p:spPr>
          <a:xfrm>
            <a:off x="234213" y="609600"/>
            <a:ext cx="1005840" cy="533400"/>
          </a:xfrm>
          <a:prstGeom prst="rect">
            <a:avLst/>
          </a:prstGeom>
          <a:noFill/>
        </p:spPr>
        <p:txBody>
          <a:bodyPr wrap="square" lIns="0" tIns="0" rIns="0" bIns="0" rtlCol="0">
            <a:noAutofit/>
          </a:bodyPr>
          <a:lstStyle/>
          <a:p>
            <a:pPr indent="-274320"/>
            <a:r>
              <a:rPr lang="en-US" sz="900" dirty="0">
                <a:latin typeface="Myriad Pro Light" panose="020B0403030403020204" pitchFamily="34" charset="0"/>
              </a:rPr>
              <a:t>On-the-job experience   </a:t>
            </a:r>
          </a:p>
        </p:txBody>
      </p:sp>
      <p:sp>
        <p:nvSpPr>
          <p:cNvPr id="11" name="TextBox 10">
            <a:hlinkClick r:id="rId2" action="ppaction://hlinksldjump"/>
          </p:cNvPr>
          <p:cNvSpPr txBox="1"/>
          <p:nvPr/>
        </p:nvSpPr>
        <p:spPr>
          <a:xfrm>
            <a:off x="1326816" y="609600"/>
            <a:ext cx="1005840" cy="533400"/>
          </a:xfrm>
          <a:prstGeom prst="rect">
            <a:avLst/>
          </a:prstGeom>
          <a:noFill/>
        </p:spPr>
        <p:txBody>
          <a:bodyPr wrap="square" lIns="0" tIns="0" rIns="0" bIns="0" rtlCol="0">
            <a:noAutofit/>
          </a:bodyPr>
          <a:lstStyle/>
          <a:p>
            <a:pPr indent="-274320"/>
            <a:r>
              <a:rPr lang="en-US" sz="900" dirty="0">
                <a:latin typeface="Myriad Pro Light" panose="020B0403030403020204" pitchFamily="34" charset="0"/>
              </a:rPr>
              <a:t>Proficiency Level</a:t>
            </a:r>
            <a:r>
              <a:rPr lang="en-US" sz="900" baseline="0" dirty="0">
                <a:latin typeface="Myriad Pro Light" panose="020B0403030403020204" pitchFamily="34" charset="0"/>
              </a:rPr>
              <a:t> for </a:t>
            </a:r>
            <a:r>
              <a:rPr lang="en-US" sz="900" dirty="0">
                <a:latin typeface="Myriad Pro Light" panose="020B0403030403020204" pitchFamily="34" charset="0"/>
              </a:rPr>
              <a:t>Core Competencies</a:t>
            </a:r>
          </a:p>
        </p:txBody>
      </p:sp>
      <p:sp>
        <p:nvSpPr>
          <p:cNvPr id="12" name="TextBox 11">
            <a:hlinkClick r:id="rId3" action="ppaction://hlinksldjump"/>
          </p:cNvPr>
          <p:cNvSpPr txBox="1"/>
          <p:nvPr/>
        </p:nvSpPr>
        <p:spPr>
          <a:xfrm>
            <a:off x="2419419" y="609600"/>
            <a:ext cx="1005840" cy="533400"/>
          </a:xfrm>
          <a:prstGeom prst="rect">
            <a:avLst/>
          </a:prstGeom>
          <a:noFill/>
        </p:spPr>
        <p:txBody>
          <a:bodyPr wrap="square" lIns="0" tIns="0" rIns="0" bIns="0" rtlCol="0">
            <a:noAutofit/>
          </a:bodyPr>
          <a:lstStyle/>
          <a:p>
            <a:r>
              <a:rPr lang="en-US" sz="900" kern="1200" baseline="0" dirty="0">
                <a:solidFill>
                  <a:schemeClr val="tx1"/>
                </a:solidFill>
                <a:latin typeface="Myriad Pro Light" panose="020B0403030403020204" pitchFamily="34" charset="0"/>
              </a:rPr>
              <a:t>Sample Skills/Tasks required in Year 1</a:t>
            </a:r>
            <a:endParaRPr lang="en-US" sz="900" kern="1200" dirty="0">
              <a:solidFill>
                <a:schemeClr val="tx1"/>
              </a:solidFill>
              <a:latin typeface="Myriad Pro Light" panose="020B0403030403020204" pitchFamily="34" charset="0"/>
            </a:endParaRPr>
          </a:p>
        </p:txBody>
      </p:sp>
      <p:sp>
        <p:nvSpPr>
          <p:cNvPr id="15" name="TextBox 14">
            <a:hlinkClick r:id="rId3" action="ppaction://hlinksldjump"/>
          </p:cNvPr>
          <p:cNvSpPr txBox="1"/>
          <p:nvPr/>
        </p:nvSpPr>
        <p:spPr>
          <a:xfrm>
            <a:off x="4593516" y="609600"/>
            <a:ext cx="1005840" cy="533400"/>
          </a:xfrm>
          <a:prstGeom prst="rect">
            <a:avLst/>
          </a:prstGeom>
          <a:noFill/>
        </p:spPr>
        <p:txBody>
          <a:bodyPr wrap="square" lIns="0" tIns="0" rIns="0" bIns="0" rtlCol="0">
            <a:noAutofit/>
          </a:bodyPr>
          <a:lstStyle/>
          <a:p>
            <a:pPr marL="0" marR="0" lvl="0" indent="-274320" algn="l" defTabSz="914400" rtl="0" eaLnBrk="1" fontAlgn="auto" latinLnBrk="0" hangingPunct="1">
              <a:lnSpc>
                <a:spcPct val="100000"/>
              </a:lnSpc>
              <a:spcBef>
                <a:spcPts val="0"/>
              </a:spcBef>
              <a:spcAft>
                <a:spcPts val="0"/>
              </a:spcAft>
              <a:buClrTx/>
              <a:buSzTx/>
              <a:buFontTx/>
              <a:buNone/>
              <a:tabLst/>
              <a:defRPr/>
            </a:pPr>
            <a:r>
              <a:rPr lang="en-US" sz="900" b="1" kern="1200" baseline="0" dirty="0">
                <a:solidFill>
                  <a:srgbClr val="FF3300"/>
                </a:solidFill>
                <a:latin typeface="Myriad Pro Light" panose="020B0403030403020204" pitchFamily="34" charset="0"/>
              </a:rPr>
              <a:t>CE/Other Training Options</a:t>
            </a:r>
            <a:endParaRPr lang="en-US" sz="900" b="1" kern="1200" dirty="0">
              <a:solidFill>
                <a:srgbClr val="FF3300"/>
              </a:solidFill>
              <a:latin typeface="Myriad Pro Light" panose="020B0403030403020204" pitchFamily="34" charset="0"/>
            </a:endParaRPr>
          </a:p>
        </p:txBody>
      </p:sp>
      <p:sp>
        <p:nvSpPr>
          <p:cNvPr id="16" name="TextBox 15">
            <a:hlinkClick r:id="" action="ppaction://noaction"/>
          </p:cNvPr>
          <p:cNvSpPr txBox="1"/>
          <p:nvPr/>
        </p:nvSpPr>
        <p:spPr>
          <a:xfrm>
            <a:off x="5681832" y="609600"/>
            <a:ext cx="1005840" cy="533400"/>
          </a:xfrm>
          <a:prstGeom prst="rect">
            <a:avLst/>
          </a:prstGeom>
          <a:noFill/>
        </p:spPr>
        <p:txBody>
          <a:bodyPr wrap="square" lIns="0" tIns="0" rIns="0" bIns="0" rtlCol="0">
            <a:noAutofit/>
          </a:bodyPr>
          <a:lstStyle/>
          <a:p>
            <a:pPr marL="0" marR="0" indent="-274320" algn="l" defTabSz="914400" rtl="0" eaLnBrk="1" fontAlgn="auto" latinLnBrk="0" hangingPunct="1">
              <a:lnSpc>
                <a:spcPct val="100000"/>
              </a:lnSpc>
              <a:spcBef>
                <a:spcPts val="0"/>
              </a:spcBef>
              <a:spcAft>
                <a:spcPts val="0"/>
              </a:spcAft>
              <a:buClrTx/>
              <a:buSzTx/>
              <a:buFontTx/>
              <a:buNone/>
              <a:tabLst/>
              <a:defRPr/>
            </a:pPr>
            <a:r>
              <a:rPr lang="en-US" sz="900" kern="1200" baseline="0" dirty="0">
                <a:solidFill>
                  <a:schemeClr val="tx1"/>
                </a:solidFill>
                <a:latin typeface="Myriad Pro Light" panose="020B0403030403020204" pitchFamily="34" charset="0"/>
              </a:rPr>
              <a:t>Schedule Training (CSBS)</a:t>
            </a:r>
            <a:endParaRPr lang="en-US" sz="900" kern="1200" dirty="0">
              <a:solidFill>
                <a:schemeClr val="tx1"/>
              </a:solidFill>
              <a:latin typeface="Myriad Pro Light" panose="020B0403030403020204" pitchFamily="34" charset="0"/>
            </a:endParaRPr>
          </a:p>
        </p:txBody>
      </p:sp>
      <p:sp>
        <p:nvSpPr>
          <p:cNvPr id="17" name="TextBox 16">
            <a:hlinkClick r:id="" action="ppaction://noaction"/>
          </p:cNvPr>
          <p:cNvSpPr txBox="1"/>
          <p:nvPr/>
        </p:nvSpPr>
        <p:spPr>
          <a:xfrm>
            <a:off x="6771042" y="609600"/>
            <a:ext cx="1005840" cy="533400"/>
          </a:xfrm>
          <a:prstGeom prst="rect">
            <a:avLst/>
          </a:prstGeom>
          <a:noFill/>
        </p:spPr>
        <p:txBody>
          <a:bodyPr wrap="square" lIns="0" tIns="0" rIns="0" bIns="0" rtlCol="0">
            <a:noAutofit/>
          </a:bodyPr>
          <a:lstStyle/>
          <a:p>
            <a:pPr marL="0" marR="0" indent="-274320" algn="l" defTabSz="914400" rtl="0" eaLnBrk="1" fontAlgn="auto" latinLnBrk="0" hangingPunct="1">
              <a:lnSpc>
                <a:spcPct val="100000"/>
              </a:lnSpc>
              <a:spcBef>
                <a:spcPts val="0"/>
              </a:spcBef>
              <a:spcAft>
                <a:spcPts val="0"/>
              </a:spcAft>
              <a:buClrTx/>
              <a:buSzTx/>
              <a:buFontTx/>
              <a:buNone/>
              <a:tabLst/>
              <a:defRPr/>
            </a:pPr>
            <a:r>
              <a:rPr lang="en-US" sz="900" kern="1200" baseline="0" dirty="0">
                <a:solidFill>
                  <a:schemeClr val="tx1"/>
                </a:solidFill>
                <a:latin typeface="Myriad Pro Light" panose="020B0403030403020204" pitchFamily="34" charset="0"/>
              </a:rPr>
              <a:t>Schedule Training (All Others)</a:t>
            </a:r>
            <a:endParaRPr lang="en-US" sz="900" kern="1200" dirty="0">
              <a:solidFill>
                <a:schemeClr val="tx1"/>
              </a:solidFill>
              <a:latin typeface="Myriad Pro Light" panose="020B0403030403020204" pitchFamily="34" charset="0"/>
            </a:endParaRPr>
          </a:p>
        </p:txBody>
      </p:sp>
      <p:sp>
        <p:nvSpPr>
          <p:cNvPr id="19" name="Rectangle 18">
            <a:hlinkClick r:id="rId4" action="ppaction://hlinksldjump"/>
          </p:cNvPr>
          <p:cNvSpPr/>
          <p:nvPr/>
        </p:nvSpPr>
        <p:spPr>
          <a:xfrm>
            <a:off x="6692598" y="590550"/>
            <a:ext cx="1076664" cy="2971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900" dirty="0">
                <a:solidFill>
                  <a:schemeClr val="tx1"/>
                </a:solidFill>
                <a:latin typeface="Myriad Pro Light" panose="020B0403030403020204" pitchFamily="34" charset="0"/>
              </a:rPr>
              <a:t>Schedule Training (All Others)</a:t>
            </a:r>
          </a:p>
        </p:txBody>
      </p:sp>
      <p:sp>
        <p:nvSpPr>
          <p:cNvPr id="20" name="Rectangle 19">
            <a:hlinkClick r:id="rId5" action="ppaction://hlinksldjump"/>
          </p:cNvPr>
          <p:cNvSpPr/>
          <p:nvPr/>
        </p:nvSpPr>
        <p:spPr>
          <a:xfrm>
            <a:off x="5596890" y="609600"/>
            <a:ext cx="1089210" cy="2667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900" dirty="0">
                <a:solidFill>
                  <a:schemeClr val="tx1"/>
                </a:solidFill>
                <a:latin typeface="Myriad Pro Light" panose="020B0403030403020204" pitchFamily="34" charset="0"/>
              </a:rPr>
              <a:t>Schedule CSBS Training</a:t>
            </a:r>
          </a:p>
        </p:txBody>
      </p:sp>
      <p:sp>
        <p:nvSpPr>
          <p:cNvPr id="22" name="Rectangle 21">
            <a:hlinkClick r:id="rId6" action="ppaction://hlinksldjump"/>
          </p:cNvPr>
          <p:cNvSpPr/>
          <p:nvPr/>
        </p:nvSpPr>
        <p:spPr>
          <a:xfrm>
            <a:off x="2332656" y="590549"/>
            <a:ext cx="1080204" cy="30861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900" dirty="0">
                <a:solidFill>
                  <a:schemeClr val="tx1"/>
                </a:solidFill>
                <a:latin typeface="Myriad Pro Light" panose="020B0403030403020204" pitchFamily="34" charset="0"/>
              </a:rPr>
              <a:t>Skills/Tasks required in Year 1</a:t>
            </a:r>
          </a:p>
        </p:txBody>
      </p:sp>
      <p:sp>
        <p:nvSpPr>
          <p:cNvPr id="23" name="Rectangle 22">
            <a:hlinkClick r:id="rId2" action="ppaction://hlinksldjump"/>
          </p:cNvPr>
          <p:cNvSpPr/>
          <p:nvPr/>
        </p:nvSpPr>
        <p:spPr>
          <a:xfrm>
            <a:off x="1234440" y="598170"/>
            <a:ext cx="1172580" cy="28575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900" dirty="0">
                <a:solidFill>
                  <a:schemeClr val="tx1"/>
                </a:solidFill>
                <a:latin typeface="Myriad Pro Light" panose="020B0403030403020204" pitchFamily="34" charset="0"/>
              </a:rPr>
              <a:t>Your level of proficiency</a:t>
            </a:r>
          </a:p>
        </p:txBody>
      </p:sp>
      <p:sp>
        <p:nvSpPr>
          <p:cNvPr id="24" name="Rectangle 23">
            <a:hlinkClick r:id="rId7" action="ppaction://hlinksldjump"/>
          </p:cNvPr>
          <p:cNvSpPr/>
          <p:nvPr/>
        </p:nvSpPr>
        <p:spPr>
          <a:xfrm>
            <a:off x="163830" y="609600"/>
            <a:ext cx="1070610" cy="28575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900" dirty="0">
                <a:solidFill>
                  <a:schemeClr val="tx1"/>
                </a:solidFill>
                <a:latin typeface="Myriad Pro Light" panose="020B0403030403020204" pitchFamily="34" charset="0"/>
              </a:rPr>
              <a:t>On-the-job experience</a:t>
            </a:r>
          </a:p>
        </p:txBody>
      </p:sp>
      <p:sp>
        <p:nvSpPr>
          <p:cNvPr id="25" name="TextBox 24">
            <a:hlinkClick r:id="" action="ppaction://noaction"/>
          </p:cNvPr>
          <p:cNvSpPr txBox="1"/>
          <p:nvPr/>
        </p:nvSpPr>
        <p:spPr>
          <a:xfrm>
            <a:off x="7848600" y="685800"/>
            <a:ext cx="1005840" cy="533400"/>
          </a:xfrm>
          <a:prstGeom prst="rect">
            <a:avLst/>
          </a:prstGeom>
          <a:noFill/>
        </p:spPr>
        <p:txBody>
          <a:bodyPr wrap="square" lIns="0" tIns="0" rIns="0" bIns="0" rtlCol="0">
            <a:noAutofit/>
          </a:bodyPr>
          <a:lstStyle/>
          <a:p>
            <a:pPr marL="0" lvl="1"/>
            <a:r>
              <a:rPr lang="en-US" sz="900" kern="1200" baseline="0" dirty="0">
                <a:latin typeface="Myriad Pro Light" panose="020B0403030403020204" pitchFamily="34" charset="0"/>
              </a:rPr>
              <a:t>Certification Options</a:t>
            </a:r>
            <a:endParaRPr lang="en-US" sz="900" kern="1200" dirty="0">
              <a:latin typeface="Myriad Pro Light" panose="020B0403030403020204" pitchFamily="34" charset="0"/>
            </a:endParaRPr>
          </a:p>
        </p:txBody>
      </p:sp>
      <p:sp>
        <p:nvSpPr>
          <p:cNvPr id="26" name="Rectangle 25">
            <a:hlinkClick r:id="rId8" action="ppaction://hlinksldjump"/>
          </p:cNvPr>
          <p:cNvSpPr/>
          <p:nvPr/>
        </p:nvSpPr>
        <p:spPr>
          <a:xfrm>
            <a:off x="7763880" y="632460"/>
            <a:ext cx="1168998" cy="2286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lvl="1"/>
            <a:r>
              <a:rPr lang="en-US" sz="900" dirty="0">
                <a:solidFill>
                  <a:schemeClr val="tx1"/>
                </a:solidFill>
                <a:latin typeface="Myriad Pro Light" panose="020B0403030403020204" pitchFamily="34" charset="0"/>
              </a:rPr>
              <a:t>Certification </a:t>
            </a:r>
          </a:p>
          <a:p>
            <a:endParaRPr lang="en-US" sz="900" dirty="0">
              <a:solidFill>
                <a:schemeClr val="tx1"/>
              </a:solidFill>
              <a:latin typeface="Myriad Pro Light" panose="020B0403030403020204" pitchFamily="34" charset="0"/>
            </a:endParaRPr>
          </a:p>
        </p:txBody>
      </p:sp>
      <p:sp>
        <p:nvSpPr>
          <p:cNvPr id="14" name="TextBox 13"/>
          <p:cNvSpPr txBox="1"/>
          <p:nvPr/>
        </p:nvSpPr>
        <p:spPr>
          <a:xfrm>
            <a:off x="533400" y="1295400"/>
            <a:ext cx="7924800" cy="4647426"/>
          </a:xfrm>
          <a:prstGeom prst="rect">
            <a:avLst/>
          </a:prstGeom>
          <a:noFill/>
        </p:spPr>
        <p:txBody>
          <a:bodyPr wrap="square" rtlCol="0">
            <a:spAutoFit/>
          </a:bodyPr>
          <a:lstStyle/>
          <a:p>
            <a:r>
              <a:rPr lang="en-US" dirty="0">
                <a:latin typeface="Corbel" panose="020B0503020204020204" pitchFamily="34" charset="0"/>
                <a:cs typeface="Arial" panose="020B0604020202020204" pitchFamily="34" charset="0"/>
              </a:rPr>
              <a:t>Talk to your supervisor and training department about available formal classroom training on the basics as soon as you start your new job. These skills are the building blocks of a successful examiner career!</a:t>
            </a:r>
          </a:p>
          <a:p>
            <a:endParaRPr lang="en-US" sz="800" dirty="0">
              <a:latin typeface="Corbel" panose="020B0503020204020204" pitchFamily="34" charset="0"/>
              <a:cs typeface="Arial" panose="020B0604020202020204" pitchFamily="34" charset="0"/>
            </a:endParaRPr>
          </a:p>
          <a:p>
            <a:pPr marL="914400" indent="-285750">
              <a:buFont typeface="Arial" panose="020B0604020202020204" pitchFamily="34" charset="0"/>
              <a:buChar char="•"/>
            </a:pPr>
            <a:r>
              <a:rPr lang="en-US" b="1" dirty="0">
                <a:latin typeface="Corbel" panose="020B0503020204020204" pitchFamily="34" charset="0"/>
                <a:cs typeface="Arial" panose="020B0604020202020204" pitchFamily="34" charset="0"/>
              </a:rPr>
              <a:t>General on-boarding and new hire orientation</a:t>
            </a:r>
          </a:p>
          <a:p>
            <a:pPr marL="1371600" lvl="2" indent="-285750">
              <a:buFont typeface="Arial" panose="020B0604020202020204" pitchFamily="34" charset="0"/>
              <a:buChar char="•"/>
            </a:pPr>
            <a:r>
              <a:rPr lang="en-US" dirty="0">
                <a:latin typeface="Corbel" panose="020B0503020204020204" pitchFamily="34" charset="0"/>
                <a:cs typeface="Arial" panose="020B0604020202020204" pitchFamily="34" charset="0"/>
              </a:rPr>
              <a:t>Department mission, goals, and objectives</a:t>
            </a:r>
          </a:p>
          <a:p>
            <a:pPr marL="1371600" lvl="2" indent="-285750">
              <a:buFont typeface="Arial" panose="020B0604020202020204" pitchFamily="34" charset="0"/>
              <a:buChar char="•"/>
            </a:pPr>
            <a:r>
              <a:rPr lang="en-US" dirty="0">
                <a:latin typeface="Corbel" panose="020B0503020204020204" pitchFamily="34" charset="0"/>
                <a:cs typeface="Arial" panose="020B0604020202020204" pitchFamily="34" charset="0"/>
              </a:rPr>
              <a:t>Department policies and procedures</a:t>
            </a:r>
          </a:p>
          <a:p>
            <a:pPr marL="914400" indent="-285750">
              <a:buFont typeface="Arial" panose="020B0604020202020204" pitchFamily="34" charset="0"/>
              <a:buChar char="•"/>
            </a:pPr>
            <a:r>
              <a:rPr lang="en-US" b="1" dirty="0">
                <a:latin typeface="Corbel" panose="020B0503020204020204" pitchFamily="34" charset="0"/>
                <a:cs typeface="Arial" panose="020B0604020202020204" pitchFamily="34" charset="0"/>
              </a:rPr>
              <a:t>Technical training </a:t>
            </a:r>
          </a:p>
          <a:p>
            <a:pPr marL="1371600" lvl="2" indent="-285750">
              <a:buFont typeface="Arial" panose="020B0604020202020204" pitchFamily="34" charset="0"/>
              <a:buChar char="•"/>
            </a:pPr>
            <a:r>
              <a:rPr lang="en-US" dirty="0">
                <a:latin typeface="Corbel" panose="020B0503020204020204" pitchFamily="34" charset="0"/>
                <a:cs typeface="Arial" panose="020B0604020202020204" pitchFamily="34" charset="0"/>
              </a:rPr>
              <a:t>Basic terminology</a:t>
            </a:r>
          </a:p>
          <a:p>
            <a:pPr marL="1371600" lvl="2" indent="-285750">
              <a:buFont typeface="Arial" panose="020B0604020202020204" pitchFamily="34" charset="0"/>
              <a:buChar char="•"/>
            </a:pPr>
            <a:r>
              <a:rPr lang="en-US" dirty="0">
                <a:latin typeface="Corbel" panose="020B0503020204020204" pitchFamily="34" charset="0"/>
                <a:cs typeface="Arial" panose="020B0604020202020204" pitchFamily="34" charset="0"/>
              </a:rPr>
              <a:t>Introduction to report of examination, required regulatory reports, off-site monitoring</a:t>
            </a:r>
          </a:p>
          <a:p>
            <a:pPr marL="1371600" lvl="2" indent="-285750">
              <a:buFont typeface="Arial" panose="020B0604020202020204" pitchFamily="34" charset="0"/>
              <a:buChar char="•"/>
            </a:pPr>
            <a:r>
              <a:rPr lang="en-US" dirty="0">
                <a:latin typeface="Corbel" panose="020B0503020204020204" pitchFamily="34" charset="0"/>
                <a:cs typeface="Arial" panose="020B0604020202020204" pitchFamily="34" charset="0"/>
              </a:rPr>
              <a:t>Banking laws and regulations</a:t>
            </a:r>
          </a:p>
          <a:p>
            <a:pPr marL="914400" lvl="1" indent="-285750">
              <a:buFont typeface="Arial" panose="020B0604020202020204" pitchFamily="34" charset="0"/>
              <a:buChar char="•"/>
            </a:pPr>
            <a:r>
              <a:rPr lang="en-US" b="1" dirty="0">
                <a:latin typeface="Corbel" panose="020B0503020204020204" pitchFamily="34" charset="0"/>
                <a:cs typeface="Arial" panose="020B0604020202020204" pitchFamily="34" charset="0"/>
              </a:rPr>
              <a:t>Self-study</a:t>
            </a:r>
          </a:p>
          <a:p>
            <a:pPr marL="1371600" lvl="2" indent="-285750">
              <a:buFont typeface="Arial" panose="020B0604020202020204" pitchFamily="34" charset="0"/>
              <a:buChar char="•"/>
            </a:pPr>
            <a:r>
              <a:rPr lang="en-US" dirty="0">
                <a:latin typeface="Corbel" panose="020B0503020204020204" pitchFamily="34" charset="0"/>
                <a:cs typeface="Arial" panose="020B0604020202020204" pitchFamily="34" charset="0"/>
              </a:rPr>
              <a:t>Read and study various reference materials including your state’s Finance Code, FDIC manual of examination policies and procedures, departmental memorandums, and the Department of Banking Procedures manuals</a:t>
            </a:r>
          </a:p>
        </p:txBody>
      </p:sp>
      <p:sp>
        <p:nvSpPr>
          <p:cNvPr id="27" name="Rectangle 26">
            <a:hlinkClick r:id="rId7" action="ppaction://hlinksldjump"/>
          </p:cNvPr>
          <p:cNvSpPr/>
          <p:nvPr/>
        </p:nvSpPr>
        <p:spPr>
          <a:xfrm>
            <a:off x="169443" y="596265"/>
            <a:ext cx="1070610" cy="28575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900" dirty="0">
                <a:solidFill>
                  <a:schemeClr val="tx1"/>
                </a:solidFill>
                <a:latin typeface="Myriad Pro Light" panose="020B0403030403020204" pitchFamily="34" charset="0"/>
              </a:rPr>
              <a:t>Your level of experience</a:t>
            </a:r>
          </a:p>
        </p:txBody>
      </p:sp>
      <p:sp>
        <p:nvSpPr>
          <p:cNvPr id="28" name="TextBox 27">
            <a:hlinkClick r:id="rId9" action="ppaction://hlinksldjump"/>
          </p:cNvPr>
          <p:cNvSpPr txBox="1"/>
          <p:nvPr/>
        </p:nvSpPr>
        <p:spPr>
          <a:xfrm>
            <a:off x="3522780" y="609600"/>
            <a:ext cx="1005840" cy="533400"/>
          </a:xfrm>
          <a:prstGeom prst="rect">
            <a:avLst/>
          </a:prstGeom>
          <a:noFill/>
        </p:spPr>
        <p:txBody>
          <a:bodyPr wrap="square" lIns="0" tIns="0" rIns="0" bIns="0" rtlCol="0">
            <a:noAutofit/>
          </a:bodyPr>
          <a:lstStyle/>
          <a:p>
            <a:pPr marL="0" marR="0" indent="-274320" algn="l" defTabSz="914400" rtl="0" eaLnBrk="1" fontAlgn="auto" latinLnBrk="0" hangingPunct="1">
              <a:lnSpc>
                <a:spcPct val="100000"/>
              </a:lnSpc>
              <a:spcBef>
                <a:spcPts val="0"/>
              </a:spcBef>
              <a:spcAft>
                <a:spcPts val="0"/>
              </a:spcAft>
              <a:buClrTx/>
              <a:buSzTx/>
              <a:buFontTx/>
              <a:buNone/>
              <a:tabLst/>
              <a:defRPr/>
            </a:pPr>
            <a:r>
              <a:rPr lang="en-US" sz="900" kern="1200" baseline="0" dirty="0">
                <a:latin typeface="Myriad Pro Light" panose="020B0403030403020204" pitchFamily="34" charset="0"/>
              </a:rPr>
              <a:t>Training required to reach next level</a:t>
            </a:r>
            <a:endParaRPr lang="en-US" sz="900" kern="1200" dirty="0">
              <a:latin typeface="Myriad Pro Light" panose="020B0403030403020204" pitchFamily="34" charset="0"/>
            </a:endParaRPr>
          </a:p>
        </p:txBody>
      </p:sp>
      <p:sp>
        <p:nvSpPr>
          <p:cNvPr id="29" name="TextBox 28"/>
          <p:cNvSpPr txBox="1"/>
          <p:nvPr/>
        </p:nvSpPr>
        <p:spPr>
          <a:xfrm>
            <a:off x="120126" y="118646"/>
            <a:ext cx="7717716" cy="33855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1" dirty="0">
                <a:solidFill>
                  <a:srgbClr val="1C2674"/>
                </a:solidFill>
                <a:latin typeface="Corbel" panose="020B0503020204020204" pitchFamily="34" charset="0"/>
                <a:cs typeface="Arial" panose="020B0604020202020204" pitchFamily="34" charset="0"/>
              </a:rPr>
              <a:t>0.0: State Professional Trainee, Examiner</a:t>
            </a:r>
            <a:r>
              <a:rPr lang="en-US" sz="1600" b="1" baseline="0" dirty="0">
                <a:solidFill>
                  <a:srgbClr val="1C2674"/>
                </a:solidFill>
                <a:latin typeface="Corbel" panose="020B0503020204020204" pitchFamily="34" charset="0"/>
                <a:cs typeface="Arial" panose="020B0604020202020204" pitchFamily="34" charset="0"/>
              </a:rPr>
              <a:t> Trainee</a:t>
            </a:r>
            <a:endParaRPr lang="en-US" sz="1600" b="1" dirty="0">
              <a:solidFill>
                <a:srgbClr val="1C2674"/>
              </a:solidFill>
              <a:latin typeface="Corbel" panose="020B0503020204020204" pitchFamily="34" charset="0"/>
              <a:cs typeface="Arial" panose="020B0604020202020204" pitchFamily="34" charset="0"/>
            </a:endParaRPr>
          </a:p>
        </p:txBody>
      </p:sp>
    </p:spTree>
    <p:extLst>
      <p:ext uri="{BB962C8B-B14F-4D97-AF65-F5344CB8AC3E}">
        <p14:creationId xmlns:p14="http://schemas.microsoft.com/office/powerpoint/2010/main" val="1720258123"/>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98120" y="0"/>
            <a:ext cx="7581900" cy="5334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b="1" dirty="0">
                <a:solidFill>
                  <a:srgbClr val="1C2674"/>
                </a:solidFill>
                <a:latin typeface="Corbel" panose="020B0503020204020204" pitchFamily="34" charset="0"/>
                <a:cs typeface="Arial" panose="020B0604020202020204" pitchFamily="34" charset="0"/>
              </a:rPr>
              <a:t>Competency 2: CONCEPTUAL</a:t>
            </a:r>
          </a:p>
        </p:txBody>
      </p:sp>
      <p:graphicFrame>
        <p:nvGraphicFramePr>
          <p:cNvPr id="4" name="Table 3"/>
          <p:cNvGraphicFramePr>
            <a:graphicFrameLocks noGrp="1"/>
          </p:cNvGraphicFramePr>
          <p:nvPr/>
        </p:nvGraphicFramePr>
        <p:xfrm>
          <a:off x="1600200" y="4343400"/>
          <a:ext cx="6096000" cy="370840"/>
        </p:xfrm>
        <a:graphic>
          <a:graphicData uri="http://schemas.openxmlformats.org/drawingml/2006/table">
            <a:tbl>
              <a:tblPr firstRow="1" bandRow="1">
                <a:tableStyleId>{5C22544A-7EE6-4342-B048-85BDC9FD1C3A}</a:tableStyleId>
              </a:tblPr>
              <a:tblGrid>
                <a:gridCol w="3048000">
                  <a:extLst>
                    <a:ext uri="{9D8B030D-6E8A-4147-A177-3AD203B41FA5}">
                      <a16:colId xmlns:a16="http://schemas.microsoft.com/office/drawing/2014/main" val="20000"/>
                    </a:ext>
                  </a:extLst>
                </a:gridCol>
                <a:gridCol w="3048000">
                  <a:extLst>
                    <a:ext uri="{9D8B030D-6E8A-4147-A177-3AD203B41FA5}">
                      <a16:colId xmlns:a16="http://schemas.microsoft.com/office/drawing/2014/main" val="20001"/>
                    </a:ext>
                  </a:extLst>
                </a:gridCol>
              </a:tblGrid>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900" dirty="0">
                          <a:solidFill>
                            <a:schemeClr val="tx1"/>
                          </a:solidFill>
                          <a:latin typeface="Arial" panose="020B0604020202020204" pitchFamily="34" charset="0"/>
                          <a:cs typeface="Arial" panose="020B0604020202020204" pitchFamily="34" charset="0"/>
                        </a:rPr>
                        <a:t>Effectively follows established examination procedures to collect and analyze data</a:t>
                      </a:r>
                    </a:p>
                  </a:txBody>
                  <a:tcPr>
                    <a:solidFill>
                      <a:schemeClr val="bg1">
                        <a:lumMod val="85000"/>
                      </a:schemeClr>
                    </a:solidFill>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en-US" sz="900" dirty="0">
                          <a:solidFill>
                            <a:schemeClr val="tx1"/>
                          </a:solidFill>
                          <a:latin typeface="Arial" panose="020B0604020202020204" pitchFamily="34" charset="0"/>
                          <a:cs typeface="Arial" panose="020B0604020202020204" pitchFamily="34" charset="0"/>
                        </a:rPr>
                        <a:t>Develops correct conclusions from collected data</a:t>
                      </a:r>
                    </a:p>
                  </a:txBody>
                  <a:tcPr>
                    <a:solidFill>
                      <a:schemeClr val="bg1">
                        <a:lumMod val="85000"/>
                      </a:schemeClr>
                    </a:solidFill>
                  </a:tcPr>
                </a:tc>
                <a:extLst>
                  <a:ext uri="{0D108BD9-81ED-4DB2-BD59-A6C34878D82A}">
                    <a16:rowId xmlns:a16="http://schemas.microsoft.com/office/drawing/2014/main" val="10000"/>
                  </a:ext>
                </a:extLst>
              </a:tr>
            </a:tbl>
          </a:graphicData>
        </a:graphic>
      </p:graphicFrame>
      <p:graphicFrame>
        <p:nvGraphicFramePr>
          <p:cNvPr id="5" name="Diagram 4"/>
          <p:cNvGraphicFramePr/>
          <p:nvPr>
            <p:extLst>
              <p:ext uri="{D42A27DB-BD31-4B8C-83A1-F6EECF244321}">
                <p14:modId xmlns:p14="http://schemas.microsoft.com/office/powerpoint/2010/main" val="4125549415"/>
              </p:ext>
            </p:extLst>
          </p:nvPr>
        </p:nvGraphicFramePr>
        <p:xfrm>
          <a:off x="304800" y="762000"/>
          <a:ext cx="8458200" cy="564184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7" name="TextBox 6">
            <a:hlinkClick r:id="rId7" action="ppaction://hlinksldjump"/>
          </p:cNvPr>
          <p:cNvSpPr txBox="1"/>
          <p:nvPr/>
        </p:nvSpPr>
        <p:spPr>
          <a:xfrm>
            <a:off x="6598920" y="6488430"/>
            <a:ext cx="2362200" cy="307777"/>
          </a:xfrm>
          <a:prstGeom prst="rect">
            <a:avLst/>
          </a:prstGeom>
          <a:noFill/>
        </p:spPr>
        <p:txBody>
          <a:bodyPr wrap="square" rtlCol="0">
            <a:spAutoFit/>
          </a:bodyPr>
          <a:lstStyle/>
          <a:p>
            <a:r>
              <a:rPr lang="en-US" sz="1400" b="1" dirty="0">
                <a:solidFill>
                  <a:srgbClr val="1C2674"/>
                </a:solidFill>
                <a:effectLst>
                  <a:outerShdw blurRad="38100" dist="38100" dir="2700000" algn="tl">
                    <a:srgbClr val="000000">
                      <a:alpha val="43137"/>
                    </a:srgbClr>
                  </a:outerShdw>
                </a:effectLst>
                <a:latin typeface="Corbel" panose="020B0503020204020204" pitchFamily="34" charset="0"/>
              </a:rPr>
              <a:t>BACK TO COMPETENCIES</a:t>
            </a:r>
          </a:p>
        </p:txBody>
      </p:sp>
      <p:graphicFrame>
        <p:nvGraphicFramePr>
          <p:cNvPr id="8" name="Table 7"/>
          <p:cNvGraphicFramePr>
            <a:graphicFrameLocks noGrp="1"/>
          </p:cNvGraphicFramePr>
          <p:nvPr>
            <p:extLst>
              <p:ext uri="{D42A27DB-BD31-4B8C-83A1-F6EECF244321}">
                <p14:modId xmlns:p14="http://schemas.microsoft.com/office/powerpoint/2010/main" val="1075839505"/>
              </p:ext>
            </p:extLst>
          </p:nvPr>
        </p:nvGraphicFramePr>
        <p:xfrm>
          <a:off x="1104900" y="3352800"/>
          <a:ext cx="6858000" cy="640080"/>
        </p:xfrm>
        <a:graphic>
          <a:graphicData uri="http://schemas.openxmlformats.org/drawingml/2006/table">
            <a:tbl>
              <a:tblPr firstRow="1" bandRow="1">
                <a:tableStyleId>{5C22544A-7EE6-4342-B048-85BDC9FD1C3A}</a:tableStyleId>
              </a:tblPr>
              <a:tblGrid>
                <a:gridCol w="3429000">
                  <a:extLst>
                    <a:ext uri="{9D8B030D-6E8A-4147-A177-3AD203B41FA5}">
                      <a16:colId xmlns:a16="http://schemas.microsoft.com/office/drawing/2014/main" val="20000"/>
                    </a:ext>
                  </a:extLst>
                </a:gridCol>
                <a:gridCol w="3429000">
                  <a:extLst>
                    <a:ext uri="{9D8B030D-6E8A-4147-A177-3AD203B41FA5}">
                      <a16:colId xmlns:a16="http://schemas.microsoft.com/office/drawing/2014/main" val="20001"/>
                    </a:ext>
                  </a:extLst>
                </a:gridCol>
              </a:tblGrid>
              <a:tr h="64008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a:solidFill>
                            <a:srgbClr val="333333"/>
                          </a:solidFill>
                          <a:latin typeface="Corbel" panose="020B0503020204020204" pitchFamily="34" charset="0"/>
                          <a:cs typeface="Arial" panose="020B0604020202020204" pitchFamily="34" charset="0"/>
                        </a:rPr>
                        <a:t>Effectively</a:t>
                      </a:r>
                      <a:r>
                        <a:rPr lang="en-US" sz="1200" baseline="0" dirty="0">
                          <a:solidFill>
                            <a:srgbClr val="333333"/>
                          </a:solidFill>
                          <a:latin typeface="Corbel" panose="020B0503020204020204" pitchFamily="34" charset="0"/>
                          <a:cs typeface="Arial" panose="020B0604020202020204" pitchFamily="34" charset="0"/>
                        </a:rPr>
                        <a:t> d</a:t>
                      </a:r>
                      <a:r>
                        <a:rPr lang="en-US" sz="1200" dirty="0">
                          <a:solidFill>
                            <a:srgbClr val="333333"/>
                          </a:solidFill>
                          <a:latin typeface="Corbel" panose="020B0503020204020204" pitchFamily="34" charset="0"/>
                          <a:cs typeface="Arial" panose="020B0604020202020204" pitchFamily="34" charset="0"/>
                        </a:rPr>
                        <a:t>etermine financial institution</a:t>
                      </a:r>
                      <a:r>
                        <a:rPr lang="en-US" sz="1200" baseline="0" dirty="0">
                          <a:solidFill>
                            <a:srgbClr val="333333"/>
                          </a:solidFill>
                          <a:latin typeface="Corbel" panose="020B0503020204020204" pitchFamily="34" charset="0"/>
                          <a:cs typeface="Arial" panose="020B0604020202020204" pitchFamily="34" charset="0"/>
                        </a:rPr>
                        <a:t> condition from completed reports of examination</a:t>
                      </a:r>
                      <a:endParaRPr lang="en-US" sz="1200" dirty="0">
                        <a:solidFill>
                          <a:srgbClr val="333333"/>
                        </a:solidFill>
                        <a:latin typeface="Corbel" panose="020B0503020204020204" pitchFamily="34" charset="0"/>
                        <a:cs typeface="Arial" panose="020B0604020202020204" pitchFamily="34" charset="0"/>
                      </a:endParaRP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a:solidFill>
                            <a:srgbClr val="333333"/>
                          </a:solidFill>
                          <a:latin typeface="Corbel" panose="020B0503020204020204" pitchFamily="34" charset="0"/>
                          <a:cs typeface="Arial" panose="020B0604020202020204" pitchFamily="34" charset="0"/>
                        </a:rPr>
                        <a:t>Effectively administer appropriate departmental response from examination findings</a:t>
                      </a:r>
                    </a:p>
                  </a:txBody>
                  <a:tcPr>
                    <a:solidFill>
                      <a:schemeClr val="bg1">
                        <a:lumMod val="85000"/>
                      </a:schemeClr>
                    </a:solidFill>
                  </a:tcPr>
                </a:tc>
                <a:extLst>
                  <a:ext uri="{0D108BD9-81ED-4DB2-BD59-A6C34878D82A}">
                    <a16:rowId xmlns:a16="http://schemas.microsoft.com/office/drawing/2014/main" val="10000"/>
                  </a:ext>
                </a:extLst>
              </a:tr>
            </a:tbl>
          </a:graphicData>
        </a:graphic>
      </p:graphicFrame>
    </p:spTree>
    <p:extLst>
      <p:ext uri="{BB962C8B-B14F-4D97-AF65-F5344CB8AC3E}">
        <p14:creationId xmlns:p14="http://schemas.microsoft.com/office/powerpoint/2010/main" val="801662141"/>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98120" y="0"/>
            <a:ext cx="7650480" cy="5334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b="1" dirty="0">
                <a:solidFill>
                  <a:srgbClr val="1C2674"/>
                </a:solidFill>
                <a:latin typeface="Corbel" panose="020B0503020204020204" pitchFamily="34" charset="0"/>
                <a:cs typeface="Arial" panose="020B0604020202020204" pitchFamily="34" charset="0"/>
              </a:rPr>
              <a:t>Competency 3: LEGAL/COMPLIANCE</a:t>
            </a:r>
          </a:p>
        </p:txBody>
      </p:sp>
      <p:graphicFrame>
        <p:nvGraphicFramePr>
          <p:cNvPr id="8" name="Diagram 7"/>
          <p:cNvGraphicFramePr/>
          <p:nvPr>
            <p:extLst>
              <p:ext uri="{D42A27DB-BD31-4B8C-83A1-F6EECF244321}">
                <p14:modId xmlns:p14="http://schemas.microsoft.com/office/powerpoint/2010/main" val="366079980"/>
              </p:ext>
            </p:extLst>
          </p:nvPr>
        </p:nvGraphicFramePr>
        <p:xfrm>
          <a:off x="323850" y="891540"/>
          <a:ext cx="8458200" cy="564184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1" name="Rectangle 10"/>
          <p:cNvSpPr/>
          <p:nvPr/>
        </p:nvSpPr>
        <p:spPr>
          <a:xfrm rot="16200000">
            <a:off x="2019300" y="3893820"/>
            <a:ext cx="5029200" cy="22860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00B050"/>
              </a:solidFill>
            </a:endParaRPr>
          </a:p>
        </p:txBody>
      </p:sp>
      <p:graphicFrame>
        <p:nvGraphicFramePr>
          <p:cNvPr id="9" name="Table 8"/>
          <p:cNvGraphicFramePr>
            <a:graphicFrameLocks noGrp="1"/>
          </p:cNvGraphicFramePr>
          <p:nvPr>
            <p:extLst>
              <p:ext uri="{D42A27DB-BD31-4B8C-83A1-F6EECF244321}">
                <p14:modId xmlns:p14="http://schemas.microsoft.com/office/powerpoint/2010/main" val="404757064"/>
              </p:ext>
            </p:extLst>
          </p:nvPr>
        </p:nvGraphicFramePr>
        <p:xfrm>
          <a:off x="2377440" y="3503930"/>
          <a:ext cx="4343400" cy="457200"/>
        </p:xfrm>
        <a:graphic>
          <a:graphicData uri="http://schemas.openxmlformats.org/drawingml/2006/table">
            <a:tbl>
              <a:tblPr firstRow="1" bandRow="1">
                <a:tableStyleId>{5C22544A-7EE6-4342-B048-85BDC9FD1C3A}</a:tableStyleId>
              </a:tblPr>
              <a:tblGrid>
                <a:gridCol w="4343400">
                  <a:extLst>
                    <a:ext uri="{9D8B030D-6E8A-4147-A177-3AD203B41FA5}">
                      <a16:colId xmlns:a16="http://schemas.microsoft.com/office/drawing/2014/main" val="20000"/>
                    </a:ext>
                  </a:extLst>
                </a:gridCol>
              </a:tblGrid>
              <a:tr h="42418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a:solidFill>
                            <a:srgbClr val="333333"/>
                          </a:solidFill>
                          <a:latin typeface="Corbel" panose="020B0503020204020204" pitchFamily="34" charset="0"/>
                          <a:cs typeface="Arial" panose="020B0604020202020204" pitchFamily="34" charset="0"/>
                        </a:rPr>
                        <a:t>Effectively demonstrates knowledge of policies, procedures, laws, rules and regulations</a:t>
                      </a:r>
                    </a:p>
                  </a:txBody>
                  <a:tcPr anchor="ctr">
                    <a:solidFill>
                      <a:schemeClr val="bg1">
                        <a:lumMod val="85000"/>
                      </a:schemeClr>
                    </a:solidFill>
                  </a:tcPr>
                </a:tc>
                <a:extLst>
                  <a:ext uri="{0D108BD9-81ED-4DB2-BD59-A6C34878D82A}">
                    <a16:rowId xmlns:a16="http://schemas.microsoft.com/office/drawing/2014/main" val="10000"/>
                  </a:ext>
                </a:extLst>
              </a:tr>
            </a:tbl>
          </a:graphicData>
        </a:graphic>
      </p:graphicFrame>
      <p:sp>
        <p:nvSpPr>
          <p:cNvPr id="10" name="TextBox 9">
            <a:hlinkClick r:id="rId7" action="ppaction://hlinksldjump"/>
          </p:cNvPr>
          <p:cNvSpPr txBox="1"/>
          <p:nvPr/>
        </p:nvSpPr>
        <p:spPr>
          <a:xfrm>
            <a:off x="6621780" y="6534150"/>
            <a:ext cx="2362200" cy="307777"/>
          </a:xfrm>
          <a:prstGeom prst="rect">
            <a:avLst/>
          </a:prstGeom>
          <a:noFill/>
        </p:spPr>
        <p:txBody>
          <a:bodyPr wrap="square" rtlCol="0">
            <a:spAutoFit/>
          </a:bodyPr>
          <a:lstStyle/>
          <a:p>
            <a:r>
              <a:rPr lang="en-US" sz="1400" b="1" dirty="0">
                <a:solidFill>
                  <a:srgbClr val="1C2674"/>
                </a:solidFill>
                <a:effectLst>
                  <a:outerShdw blurRad="38100" dist="38100" dir="2700000" algn="tl">
                    <a:srgbClr val="000000">
                      <a:alpha val="43137"/>
                    </a:srgbClr>
                  </a:outerShdw>
                </a:effectLst>
                <a:latin typeface="Corbel" panose="020B0503020204020204" pitchFamily="34" charset="0"/>
              </a:rPr>
              <a:t>BACK TO COMPETENCIES</a:t>
            </a:r>
          </a:p>
        </p:txBody>
      </p:sp>
      <p:sp>
        <p:nvSpPr>
          <p:cNvPr id="12" name="TextBox 11"/>
          <p:cNvSpPr txBox="1"/>
          <p:nvPr/>
        </p:nvSpPr>
        <p:spPr>
          <a:xfrm>
            <a:off x="457200" y="2014988"/>
            <a:ext cx="8229600" cy="1292662"/>
          </a:xfrm>
          <a:prstGeom prst="rect">
            <a:avLst/>
          </a:prstGeom>
          <a:noFill/>
        </p:spPr>
        <p:txBody>
          <a:bodyPr wrap="square" rtlCol="0">
            <a:spAutoFit/>
          </a:bodyPr>
          <a:lstStyle/>
          <a:p>
            <a:pPr algn="ctr"/>
            <a:r>
              <a:rPr lang="en-US" sz="2600" b="1" dirty="0">
                <a:solidFill>
                  <a:schemeClr val="bg1"/>
                </a:solidFill>
                <a:latin typeface="Corbel" panose="020B0503020204020204" pitchFamily="34" charset="0"/>
              </a:rPr>
              <a:t>Portions of CSBS Examiner-in-Charge and Credit Evaluation Schools (or FDIC Loan Analysis/Exam Management)</a:t>
            </a:r>
          </a:p>
        </p:txBody>
      </p:sp>
      <p:sp>
        <p:nvSpPr>
          <p:cNvPr id="13" name="TextBox 12"/>
          <p:cNvSpPr txBox="1"/>
          <p:nvPr/>
        </p:nvSpPr>
        <p:spPr>
          <a:xfrm>
            <a:off x="447368" y="4401970"/>
            <a:ext cx="8229600" cy="1600438"/>
          </a:xfrm>
          <a:prstGeom prst="rect">
            <a:avLst/>
          </a:prstGeom>
          <a:noFill/>
        </p:spPr>
        <p:txBody>
          <a:bodyPr wrap="square" rtlCol="0">
            <a:spAutoFit/>
          </a:bodyPr>
          <a:lstStyle/>
          <a:p>
            <a:pPr algn="ctr"/>
            <a:r>
              <a:rPr lang="en-US" sz="2600" b="1" dirty="0">
                <a:solidFill>
                  <a:schemeClr val="bg1"/>
                </a:solidFill>
                <a:latin typeface="Corbel" panose="020B0503020204020204" pitchFamily="34" charset="0"/>
              </a:rPr>
              <a:t>In-house training programs on specific topics</a:t>
            </a:r>
            <a:br>
              <a:rPr lang="en-US" sz="2000" b="1" dirty="0">
                <a:solidFill>
                  <a:schemeClr val="bg1"/>
                </a:solidFill>
                <a:latin typeface="Corbel" panose="020B0503020204020204" pitchFamily="34" charset="0"/>
              </a:rPr>
            </a:br>
            <a:r>
              <a:rPr lang="en-US" sz="2000" b="1" dirty="0">
                <a:solidFill>
                  <a:schemeClr val="bg1"/>
                </a:solidFill>
                <a:latin typeface="Corbel" panose="020B0503020204020204" pitchFamily="34" charset="0"/>
              </a:rPr>
              <a:t>(capital markets, loans, audit, BSA)</a:t>
            </a:r>
            <a:br>
              <a:rPr lang="en-US" sz="2000" b="1" dirty="0">
                <a:solidFill>
                  <a:schemeClr val="bg1"/>
                </a:solidFill>
                <a:latin typeface="Corbel" panose="020B0503020204020204" pitchFamily="34" charset="0"/>
              </a:rPr>
            </a:br>
            <a:br>
              <a:rPr lang="en-US" sz="2600" b="1" dirty="0">
                <a:solidFill>
                  <a:schemeClr val="bg1"/>
                </a:solidFill>
                <a:latin typeface="Corbel" panose="020B0503020204020204" pitchFamily="34" charset="0"/>
              </a:rPr>
            </a:br>
            <a:r>
              <a:rPr lang="en-US" sz="2600" b="1" dirty="0" err="1">
                <a:solidFill>
                  <a:schemeClr val="bg1"/>
                </a:solidFill>
                <a:latin typeface="Corbel" panose="020B0503020204020204" pitchFamily="34" charset="0"/>
              </a:rPr>
              <a:t>RegU</a:t>
            </a:r>
            <a:endParaRPr lang="en-US" sz="2600" b="1" dirty="0">
              <a:solidFill>
                <a:schemeClr val="bg1"/>
              </a:solidFill>
              <a:latin typeface="Corbel" panose="020B0503020204020204" pitchFamily="34" charset="0"/>
            </a:endParaRPr>
          </a:p>
        </p:txBody>
      </p:sp>
    </p:spTree>
    <p:extLst>
      <p:ext uri="{BB962C8B-B14F-4D97-AF65-F5344CB8AC3E}">
        <p14:creationId xmlns:p14="http://schemas.microsoft.com/office/powerpoint/2010/main" val="2054259390"/>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98120" y="0"/>
            <a:ext cx="7600950" cy="5334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b="1" dirty="0">
                <a:solidFill>
                  <a:srgbClr val="1C2674"/>
                </a:solidFill>
                <a:latin typeface="Corbel" panose="020B0503020204020204" pitchFamily="34" charset="0"/>
                <a:cs typeface="Arial" panose="020B0604020202020204" pitchFamily="34" charset="0"/>
              </a:rPr>
              <a:t>Competency 4: HUMAN RELATIONS</a:t>
            </a:r>
          </a:p>
        </p:txBody>
      </p:sp>
      <p:graphicFrame>
        <p:nvGraphicFramePr>
          <p:cNvPr id="3" name="Diagram 2"/>
          <p:cNvGraphicFramePr/>
          <p:nvPr>
            <p:extLst>
              <p:ext uri="{D42A27DB-BD31-4B8C-83A1-F6EECF244321}">
                <p14:modId xmlns:p14="http://schemas.microsoft.com/office/powerpoint/2010/main" val="3455730403"/>
              </p:ext>
            </p:extLst>
          </p:nvPr>
        </p:nvGraphicFramePr>
        <p:xfrm>
          <a:off x="327660" y="838200"/>
          <a:ext cx="8458200" cy="5638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4" name="Table 3"/>
          <p:cNvGraphicFramePr>
            <a:graphicFrameLocks noGrp="1"/>
          </p:cNvGraphicFramePr>
          <p:nvPr>
            <p:extLst>
              <p:ext uri="{D42A27DB-BD31-4B8C-83A1-F6EECF244321}">
                <p14:modId xmlns:p14="http://schemas.microsoft.com/office/powerpoint/2010/main" val="410549844"/>
              </p:ext>
            </p:extLst>
          </p:nvPr>
        </p:nvGraphicFramePr>
        <p:xfrm>
          <a:off x="969645" y="3028950"/>
          <a:ext cx="7174230" cy="1463040"/>
        </p:xfrm>
        <a:graphic>
          <a:graphicData uri="http://schemas.openxmlformats.org/drawingml/2006/table">
            <a:tbl>
              <a:tblPr firstRow="1" bandRow="1">
                <a:tableStyleId>{5C22544A-7EE6-4342-B048-85BDC9FD1C3A}</a:tableStyleId>
              </a:tblPr>
              <a:tblGrid>
                <a:gridCol w="3587115">
                  <a:extLst>
                    <a:ext uri="{9D8B030D-6E8A-4147-A177-3AD203B41FA5}">
                      <a16:colId xmlns:a16="http://schemas.microsoft.com/office/drawing/2014/main" val="20000"/>
                    </a:ext>
                  </a:extLst>
                </a:gridCol>
                <a:gridCol w="3587115">
                  <a:extLst>
                    <a:ext uri="{9D8B030D-6E8A-4147-A177-3AD203B41FA5}">
                      <a16:colId xmlns:a16="http://schemas.microsoft.com/office/drawing/2014/main" val="20001"/>
                    </a:ext>
                  </a:extLst>
                </a:gridCol>
              </a:tblGrid>
              <a:tr h="64008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a:solidFill>
                            <a:srgbClr val="333333"/>
                          </a:solidFill>
                          <a:latin typeface="Corbel" panose="020B0503020204020204" pitchFamily="34" charset="0"/>
                          <a:cs typeface="Arial" panose="020B0604020202020204" pitchFamily="34" charset="0"/>
                        </a:rPr>
                        <a:t>Effectively and clearly communicates with people and organizations internal and external to the department</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a:solidFill>
                            <a:srgbClr val="333333"/>
                          </a:solidFill>
                          <a:latin typeface="Corbel" panose="020B0503020204020204" pitchFamily="34" charset="0"/>
                          <a:cs typeface="Arial" panose="020B0604020202020204" pitchFamily="34" charset="0"/>
                        </a:rPr>
                        <a:t>Effectively conducting</a:t>
                      </a:r>
                      <a:r>
                        <a:rPr lang="en-US" sz="1200" baseline="0" dirty="0">
                          <a:solidFill>
                            <a:srgbClr val="333333"/>
                          </a:solidFill>
                          <a:latin typeface="Corbel" panose="020B0503020204020204" pitchFamily="34" charset="0"/>
                          <a:cs typeface="Arial" panose="020B0604020202020204" pitchFamily="34" charset="0"/>
                        </a:rPr>
                        <a:t> meetings with management and the boards of directors of financial institutions</a:t>
                      </a:r>
                      <a:endParaRPr lang="en-US" sz="1200" dirty="0">
                        <a:solidFill>
                          <a:srgbClr val="333333"/>
                        </a:solidFill>
                        <a:latin typeface="Corbel" panose="020B0503020204020204" pitchFamily="34" charset="0"/>
                        <a:cs typeface="Arial" panose="020B0604020202020204" pitchFamily="34" charset="0"/>
                      </a:endParaRPr>
                    </a:p>
                  </a:txBody>
                  <a:tcPr>
                    <a:solidFill>
                      <a:schemeClr val="bg1">
                        <a:lumMod val="85000"/>
                      </a:schemeClr>
                    </a:solidFill>
                  </a:tcPr>
                </a:tc>
                <a:extLst>
                  <a:ext uri="{0D108BD9-81ED-4DB2-BD59-A6C34878D82A}">
                    <a16:rowId xmlns:a16="http://schemas.microsoft.com/office/drawing/2014/main" val="10000"/>
                  </a:ext>
                </a:extLst>
              </a:tr>
              <a:tr h="82296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1" dirty="0">
                          <a:solidFill>
                            <a:srgbClr val="333333"/>
                          </a:solidFill>
                          <a:latin typeface="Corbel" panose="020B0503020204020204" pitchFamily="34" charset="0"/>
                          <a:cs typeface="Arial" panose="020B0604020202020204" pitchFamily="34" charset="0"/>
                        </a:rPr>
                        <a:t>Effectively coordinating examination planning, execution, and regulatory</a:t>
                      </a:r>
                      <a:r>
                        <a:rPr lang="en-US" sz="1200" b="1" baseline="0" dirty="0">
                          <a:solidFill>
                            <a:srgbClr val="333333"/>
                          </a:solidFill>
                          <a:latin typeface="Corbel" panose="020B0503020204020204" pitchFamily="34" charset="0"/>
                          <a:cs typeface="Arial" panose="020B0604020202020204" pitchFamily="34" charset="0"/>
                        </a:rPr>
                        <a:t> response with other state and federal financial institution supervisory authorities</a:t>
                      </a:r>
                      <a:endParaRPr lang="en-US" sz="1200" b="1" dirty="0">
                        <a:solidFill>
                          <a:srgbClr val="333333"/>
                        </a:solidFill>
                        <a:latin typeface="Corbel" panose="020B0503020204020204" pitchFamily="34" charset="0"/>
                        <a:cs typeface="Arial" panose="020B0604020202020204" pitchFamily="34" charset="0"/>
                      </a:endParaRP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1" dirty="0">
                          <a:solidFill>
                            <a:srgbClr val="333333"/>
                          </a:solidFill>
                          <a:latin typeface="Corbel" panose="020B0503020204020204" pitchFamily="34" charset="0"/>
                          <a:cs typeface="Arial" panose="020B0604020202020204" pitchFamily="34" charset="0"/>
                        </a:rPr>
                        <a:t>Effectively and clearly communicating with other state agencies and the state legislature</a:t>
                      </a:r>
                      <a:endParaRPr lang="en-US" sz="1200" b="1" dirty="0">
                        <a:solidFill>
                          <a:srgbClr val="333333"/>
                        </a:solidFill>
                        <a:latin typeface="Corbel" panose="020B0503020204020204" pitchFamily="34" charset="0"/>
                      </a:endParaRPr>
                    </a:p>
                  </a:txBody>
                  <a:tcPr anchor="ctr">
                    <a:solidFill>
                      <a:schemeClr val="bg1">
                        <a:lumMod val="85000"/>
                      </a:schemeClr>
                    </a:solidFill>
                  </a:tcPr>
                </a:tc>
                <a:extLst>
                  <a:ext uri="{0D108BD9-81ED-4DB2-BD59-A6C34878D82A}">
                    <a16:rowId xmlns:a16="http://schemas.microsoft.com/office/drawing/2014/main" val="10001"/>
                  </a:ext>
                </a:extLst>
              </a:tr>
            </a:tbl>
          </a:graphicData>
        </a:graphic>
      </p:graphicFrame>
      <p:sp>
        <p:nvSpPr>
          <p:cNvPr id="5" name="TextBox 4">
            <a:hlinkClick r:id="rId7" action="ppaction://hlinksldjump"/>
          </p:cNvPr>
          <p:cNvSpPr txBox="1"/>
          <p:nvPr/>
        </p:nvSpPr>
        <p:spPr>
          <a:xfrm>
            <a:off x="6617970" y="6511290"/>
            <a:ext cx="2362200" cy="307777"/>
          </a:xfrm>
          <a:prstGeom prst="rect">
            <a:avLst/>
          </a:prstGeom>
          <a:noFill/>
        </p:spPr>
        <p:txBody>
          <a:bodyPr wrap="square" rtlCol="0">
            <a:spAutoFit/>
          </a:bodyPr>
          <a:lstStyle/>
          <a:p>
            <a:r>
              <a:rPr lang="en-US" sz="1400" b="1" dirty="0">
                <a:solidFill>
                  <a:srgbClr val="1C2674"/>
                </a:solidFill>
                <a:effectLst>
                  <a:outerShdw blurRad="38100" dist="38100" dir="2700000" algn="tl">
                    <a:srgbClr val="000000">
                      <a:alpha val="43137"/>
                    </a:srgbClr>
                  </a:outerShdw>
                </a:effectLst>
                <a:latin typeface="Corbel" panose="020B0503020204020204" pitchFamily="34" charset="0"/>
              </a:rPr>
              <a:t>BACK TO COMPETENCIES</a:t>
            </a:r>
          </a:p>
        </p:txBody>
      </p:sp>
    </p:spTree>
    <p:extLst>
      <p:ext uri="{BB962C8B-B14F-4D97-AF65-F5344CB8AC3E}">
        <p14:creationId xmlns:p14="http://schemas.microsoft.com/office/powerpoint/2010/main" val="115820230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533400"/>
            <a:ext cx="1005840" cy="45719"/>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Rectangle 2"/>
          <p:cNvSpPr/>
          <p:nvPr/>
        </p:nvSpPr>
        <p:spPr>
          <a:xfrm>
            <a:off x="1316916" y="533400"/>
            <a:ext cx="1005840" cy="45719"/>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p:cNvSpPr/>
          <p:nvPr/>
        </p:nvSpPr>
        <p:spPr>
          <a:xfrm>
            <a:off x="2407020" y="533400"/>
            <a:ext cx="1005840" cy="45719"/>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a:off x="3505200" y="533400"/>
            <a:ext cx="1005840" cy="45719"/>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4594410" y="533400"/>
            <a:ext cx="1005840" cy="45719"/>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6761178" y="533400"/>
            <a:ext cx="1005840" cy="45719"/>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7837842" y="533400"/>
            <a:ext cx="1005840" cy="45719"/>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5682726" y="533399"/>
            <a:ext cx="1005840" cy="45719"/>
          </a:xfrm>
          <a:prstGeom prst="rect">
            <a:avLst/>
          </a:prstGeom>
          <a:solidFill>
            <a:srgbClr val="FF33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p:cNvSpPr txBox="1"/>
          <p:nvPr/>
        </p:nvSpPr>
        <p:spPr>
          <a:xfrm>
            <a:off x="234213" y="609600"/>
            <a:ext cx="1005840" cy="533400"/>
          </a:xfrm>
          <a:prstGeom prst="rect">
            <a:avLst/>
          </a:prstGeom>
          <a:noFill/>
        </p:spPr>
        <p:txBody>
          <a:bodyPr wrap="square" lIns="0" tIns="0" rIns="0" bIns="0" rtlCol="0">
            <a:noAutofit/>
          </a:bodyPr>
          <a:lstStyle/>
          <a:p>
            <a:pPr indent="-274320"/>
            <a:r>
              <a:rPr lang="en-US" sz="900" dirty="0">
                <a:latin typeface="Myriad Pro Light" panose="020B0403030403020204" pitchFamily="34" charset="0"/>
              </a:rPr>
              <a:t>On-the-job experience   </a:t>
            </a:r>
          </a:p>
        </p:txBody>
      </p:sp>
      <p:sp>
        <p:nvSpPr>
          <p:cNvPr id="11" name="TextBox 10">
            <a:hlinkClick r:id="rId2" action="ppaction://hlinksldjump"/>
          </p:cNvPr>
          <p:cNvSpPr txBox="1"/>
          <p:nvPr/>
        </p:nvSpPr>
        <p:spPr>
          <a:xfrm>
            <a:off x="1326816" y="609600"/>
            <a:ext cx="1005840" cy="533400"/>
          </a:xfrm>
          <a:prstGeom prst="rect">
            <a:avLst/>
          </a:prstGeom>
          <a:noFill/>
        </p:spPr>
        <p:txBody>
          <a:bodyPr wrap="square" lIns="0" tIns="0" rIns="0" bIns="0" rtlCol="0">
            <a:noAutofit/>
          </a:bodyPr>
          <a:lstStyle/>
          <a:p>
            <a:pPr indent="-274320"/>
            <a:r>
              <a:rPr lang="en-US" sz="900" dirty="0">
                <a:latin typeface="Myriad Pro Light" panose="020B0403030403020204" pitchFamily="34" charset="0"/>
              </a:rPr>
              <a:t>Proficiency Level</a:t>
            </a:r>
            <a:r>
              <a:rPr lang="en-US" sz="900" baseline="0" dirty="0">
                <a:latin typeface="Myriad Pro Light" panose="020B0403030403020204" pitchFamily="34" charset="0"/>
              </a:rPr>
              <a:t> for </a:t>
            </a:r>
            <a:r>
              <a:rPr lang="en-US" sz="900" dirty="0">
                <a:latin typeface="Myriad Pro Light" panose="020B0403030403020204" pitchFamily="34" charset="0"/>
              </a:rPr>
              <a:t>Core Competencies</a:t>
            </a:r>
          </a:p>
        </p:txBody>
      </p:sp>
      <p:sp>
        <p:nvSpPr>
          <p:cNvPr id="12" name="TextBox 11">
            <a:hlinkClick r:id="rId3" action="ppaction://hlinksldjump"/>
          </p:cNvPr>
          <p:cNvSpPr txBox="1"/>
          <p:nvPr/>
        </p:nvSpPr>
        <p:spPr>
          <a:xfrm>
            <a:off x="2419419" y="609600"/>
            <a:ext cx="1005840" cy="533400"/>
          </a:xfrm>
          <a:prstGeom prst="rect">
            <a:avLst/>
          </a:prstGeom>
          <a:noFill/>
        </p:spPr>
        <p:txBody>
          <a:bodyPr wrap="square" lIns="0" tIns="0" rIns="0" bIns="0" rtlCol="0">
            <a:noAutofit/>
          </a:bodyPr>
          <a:lstStyle/>
          <a:p>
            <a:r>
              <a:rPr lang="en-US" sz="900" kern="1200" baseline="0" dirty="0">
                <a:solidFill>
                  <a:schemeClr val="tx1"/>
                </a:solidFill>
                <a:latin typeface="Myriad Pro Light" panose="020B0403030403020204" pitchFamily="34" charset="0"/>
              </a:rPr>
              <a:t>Sample Skills/Tasks required in Year 1</a:t>
            </a:r>
            <a:endParaRPr lang="en-US" sz="900" kern="1200" dirty="0">
              <a:solidFill>
                <a:schemeClr val="tx1"/>
              </a:solidFill>
              <a:latin typeface="Myriad Pro Light" panose="020B0403030403020204" pitchFamily="34" charset="0"/>
            </a:endParaRPr>
          </a:p>
        </p:txBody>
      </p:sp>
      <p:sp>
        <p:nvSpPr>
          <p:cNvPr id="15" name="TextBox 14">
            <a:hlinkClick r:id="rId4" action="ppaction://hlinksldjump"/>
          </p:cNvPr>
          <p:cNvSpPr txBox="1"/>
          <p:nvPr/>
        </p:nvSpPr>
        <p:spPr>
          <a:xfrm>
            <a:off x="4593516" y="609600"/>
            <a:ext cx="1005840" cy="533400"/>
          </a:xfrm>
          <a:prstGeom prst="rect">
            <a:avLst/>
          </a:prstGeom>
          <a:noFill/>
        </p:spPr>
        <p:txBody>
          <a:bodyPr wrap="square" lIns="0" tIns="0" rIns="0" bIns="0" rtlCol="0">
            <a:noAutofit/>
          </a:bodyPr>
          <a:lstStyle/>
          <a:p>
            <a:pPr marL="0" marR="0" lvl="0" indent="-274320" algn="l" defTabSz="914400" rtl="0" eaLnBrk="1" fontAlgn="auto" latinLnBrk="0" hangingPunct="1">
              <a:lnSpc>
                <a:spcPct val="100000"/>
              </a:lnSpc>
              <a:spcBef>
                <a:spcPts val="0"/>
              </a:spcBef>
              <a:spcAft>
                <a:spcPts val="0"/>
              </a:spcAft>
              <a:buClrTx/>
              <a:buSzTx/>
              <a:buFontTx/>
              <a:buNone/>
              <a:tabLst/>
              <a:defRPr/>
            </a:pPr>
            <a:r>
              <a:rPr lang="en-US" sz="900" kern="1200" baseline="0" dirty="0">
                <a:solidFill>
                  <a:schemeClr val="tx1"/>
                </a:solidFill>
                <a:latin typeface="Myriad Pro Light" panose="020B0403030403020204" pitchFamily="34" charset="0"/>
              </a:rPr>
              <a:t>CE/Other Training Options</a:t>
            </a:r>
            <a:endParaRPr lang="en-US" sz="900" kern="1200" dirty="0">
              <a:solidFill>
                <a:schemeClr val="tx1"/>
              </a:solidFill>
              <a:latin typeface="Myriad Pro Light" panose="020B0403030403020204" pitchFamily="34" charset="0"/>
            </a:endParaRPr>
          </a:p>
        </p:txBody>
      </p:sp>
      <p:sp>
        <p:nvSpPr>
          <p:cNvPr id="16" name="TextBox 15">
            <a:hlinkClick r:id="rId5" action="ppaction://hlinksldjump"/>
          </p:cNvPr>
          <p:cNvSpPr txBox="1"/>
          <p:nvPr/>
        </p:nvSpPr>
        <p:spPr>
          <a:xfrm>
            <a:off x="5681832" y="609600"/>
            <a:ext cx="1005840" cy="533400"/>
          </a:xfrm>
          <a:prstGeom prst="rect">
            <a:avLst/>
          </a:prstGeom>
          <a:noFill/>
        </p:spPr>
        <p:txBody>
          <a:bodyPr wrap="square" lIns="0" tIns="0" rIns="0" bIns="0" rtlCol="0">
            <a:noAutofit/>
          </a:bodyPr>
          <a:lstStyle/>
          <a:p>
            <a:pPr marL="0" marR="0" indent="-274320" algn="l" defTabSz="914400" rtl="0" eaLnBrk="1" fontAlgn="auto" latinLnBrk="0" hangingPunct="1">
              <a:lnSpc>
                <a:spcPct val="100000"/>
              </a:lnSpc>
              <a:spcBef>
                <a:spcPts val="0"/>
              </a:spcBef>
              <a:spcAft>
                <a:spcPts val="0"/>
              </a:spcAft>
              <a:buClrTx/>
              <a:buSzTx/>
              <a:buFontTx/>
              <a:buNone/>
              <a:tabLst/>
              <a:defRPr/>
            </a:pPr>
            <a:r>
              <a:rPr lang="en-US" sz="900" b="1" kern="1200" baseline="0" dirty="0">
                <a:solidFill>
                  <a:srgbClr val="FF3300"/>
                </a:solidFill>
                <a:latin typeface="Myriad Pro Light" panose="020B0403030403020204" pitchFamily="34" charset="0"/>
              </a:rPr>
              <a:t>Schedule CSBS Training</a:t>
            </a:r>
            <a:endParaRPr lang="en-US" sz="900" b="1" kern="1200" dirty="0">
              <a:solidFill>
                <a:srgbClr val="FF3300"/>
              </a:solidFill>
              <a:latin typeface="Myriad Pro Light" panose="020B0403030403020204" pitchFamily="34" charset="0"/>
            </a:endParaRPr>
          </a:p>
        </p:txBody>
      </p:sp>
      <p:sp>
        <p:nvSpPr>
          <p:cNvPr id="17" name="TextBox 16">
            <a:hlinkClick r:id="" action="ppaction://noaction"/>
          </p:cNvPr>
          <p:cNvSpPr txBox="1"/>
          <p:nvPr/>
        </p:nvSpPr>
        <p:spPr>
          <a:xfrm>
            <a:off x="6771042" y="609600"/>
            <a:ext cx="1005840" cy="533400"/>
          </a:xfrm>
          <a:prstGeom prst="rect">
            <a:avLst/>
          </a:prstGeom>
          <a:noFill/>
        </p:spPr>
        <p:txBody>
          <a:bodyPr wrap="square" lIns="0" tIns="0" rIns="0" bIns="0" rtlCol="0">
            <a:noAutofit/>
          </a:bodyPr>
          <a:lstStyle/>
          <a:p>
            <a:pPr marL="0" marR="0" indent="-274320" algn="l" defTabSz="914400" rtl="0" eaLnBrk="1" fontAlgn="auto" latinLnBrk="0" hangingPunct="1">
              <a:lnSpc>
                <a:spcPct val="100000"/>
              </a:lnSpc>
              <a:spcBef>
                <a:spcPts val="0"/>
              </a:spcBef>
              <a:spcAft>
                <a:spcPts val="0"/>
              </a:spcAft>
              <a:buClrTx/>
              <a:buSzTx/>
              <a:buFontTx/>
              <a:buNone/>
              <a:tabLst/>
              <a:defRPr/>
            </a:pPr>
            <a:r>
              <a:rPr lang="en-US" sz="900" kern="1200" baseline="0" dirty="0">
                <a:solidFill>
                  <a:schemeClr val="tx1"/>
                </a:solidFill>
                <a:latin typeface="Myriad Pro Light" panose="020B0403030403020204" pitchFamily="34" charset="0"/>
              </a:rPr>
              <a:t>Schedule Training (All Others)</a:t>
            </a:r>
            <a:endParaRPr lang="en-US" sz="900" kern="1200" dirty="0">
              <a:solidFill>
                <a:schemeClr val="tx1"/>
              </a:solidFill>
              <a:latin typeface="Myriad Pro Light" panose="020B0403030403020204" pitchFamily="34" charset="0"/>
            </a:endParaRPr>
          </a:p>
        </p:txBody>
      </p:sp>
      <p:sp>
        <p:nvSpPr>
          <p:cNvPr id="19" name="Rectangle 18">
            <a:hlinkClick r:id="rId6" action="ppaction://hlinksldjump"/>
          </p:cNvPr>
          <p:cNvSpPr/>
          <p:nvPr/>
        </p:nvSpPr>
        <p:spPr>
          <a:xfrm>
            <a:off x="6692598" y="590550"/>
            <a:ext cx="1076664" cy="2971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900" dirty="0">
                <a:solidFill>
                  <a:schemeClr val="tx1"/>
                </a:solidFill>
                <a:latin typeface="Myriad Pro Light" panose="020B0403030403020204" pitchFamily="34" charset="0"/>
              </a:rPr>
              <a:t>Schedule Training (All Others)</a:t>
            </a:r>
          </a:p>
        </p:txBody>
      </p:sp>
      <p:sp>
        <p:nvSpPr>
          <p:cNvPr id="22" name="Rectangle 21">
            <a:hlinkClick r:id="rId3" action="ppaction://hlinksldjump"/>
          </p:cNvPr>
          <p:cNvSpPr/>
          <p:nvPr/>
        </p:nvSpPr>
        <p:spPr>
          <a:xfrm>
            <a:off x="2332656" y="590549"/>
            <a:ext cx="1080204" cy="30861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900" dirty="0">
                <a:solidFill>
                  <a:schemeClr val="tx1"/>
                </a:solidFill>
                <a:latin typeface="Myriad Pro Light" panose="020B0403030403020204" pitchFamily="34" charset="0"/>
              </a:rPr>
              <a:t>Skills/Tasks required in Year 1</a:t>
            </a:r>
          </a:p>
        </p:txBody>
      </p:sp>
      <p:sp>
        <p:nvSpPr>
          <p:cNvPr id="23" name="Rectangle 22">
            <a:hlinkClick r:id="rId7" action="ppaction://hlinksldjump"/>
          </p:cNvPr>
          <p:cNvSpPr/>
          <p:nvPr/>
        </p:nvSpPr>
        <p:spPr>
          <a:xfrm>
            <a:off x="1234440" y="598170"/>
            <a:ext cx="1172580" cy="28575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900" dirty="0">
                <a:solidFill>
                  <a:schemeClr val="tx1"/>
                </a:solidFill>
                <a:latin typeface="Myriad Pro Light" panose="020B0403030403020204" pitchFamily="34" charset="0"/>
              </a:rPr>
              <a:t>Your level of proficiency</a:t>
            </a:r>
          </a:p>
        </p:txBody>
      </p:sp>
      <p:sp>
        <p:nvSpPr>
          <p:cNvPr id="24" name="Rectangle 23">
            <a:hlinkClick r:id="rId8" action="ppaction://hlinksldjump"/>
          </p:cNvPr>
          <p:cNvSpPr/>
          <p:nvPr/>
        </p:nvSpPr>
        <p:spPr>
          <a:xfrm>
            <a:off x="163830" y="609600"/>
            <a:ext cx="1070610" cy="28575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900" dirty="0">
                <a:solidFill>
                  <a:schemeClr val="tx1"/>
                </a:solidFill>
                <a:latin typeface="Myriad Pro Light" panose="020B0403030403020204" pitchFamily="34" charset="0"/>
              </a:rPr>
              <a:t>On-the-job experience</a:t>
            </a:r>
          </a:p>
        </p:txBody>
      </p:sp>
      <p:sp>
        <p:nvSpPr>
          <p:cNvPr id="25" name="TextBox 24">
            <a:hlinkClick r:id="" action="ppaction://noaction"/>
          </p:cNvPr>
          <p:cNvSpPr txBox="1"/>
          <p:nvPr/>
        </p:nvSpPr>
        <p:spPr>
          <a:xfrm>
            <a:off x="7848600" y="685800"/>
            <a:ext cx="1005840" cy="533400"/>
          </a:xfrm>
          <a:prstGeom prst="rect">
            <a:avLst/>
          </a:prstGeom>
          <a:noFill/>
        </p:spPr>
        <p:txBody>
          <a:bodyPr wrap="square" lIns="0" tIns="0" rIns="0" bIns="0" rtlCol="0">
            <a:noAutofit/>
          </a:bodyPr>
          <a:lstStyle/>
          <a:p>
            <a:pPr marL="0" lvl="1"/>
            <a:r>
              <a:rPr lang="en-US" sz="900" kern="1200" baseline="0" dirty="0">
                <a:latin typeface="Myriad Pro Light" panose="020B0403030403020204" pitchFamily="34" charset="0"/>
              </a:rPr>
              <a:t>Certification Options</a:t>
            </a:r>
            <a:endParaRPr lang="en-US" sz="900" kern="1200" dirty="0">
              <a:latin typeface="Myriad Pro Light" panose="020B0403030403020204" pitchFamily="34" charset="0"/>
            </a:endParaRPr>
          </a:p>
        </p:txBody>
      </p:sp>
      <p:sp>
        <p:nvSpPr>
          <p:cNvPr id="26" name="Rectangle 25">
            <a:hlinkClick r:id="rId9" action="ppaction://hlinksldjump"/>
          </p:cNvPr>
          <p:cNvSpPr/>
          <p:nvPr/>
        </p:nvSpPr>
        <p:spPr>
          <a:xfrm>
            <a:off x="7763880" y="632460"/>
            <a:ext cx="1168998" cy="2286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lvl="1"/>
            <a:r>
              <a:rPr lang="en-US" sz="900" dirty="0">
                <a:solidFill>
                  <a:schemeClr val="tx1"/>
                </a:solidFill>
                <a:latin typeface="Myriad Pro Light" panose="020B0403030403020204" pitchFamily="34" charset="0"/>
              </a:rPr>
              <a:t>Certification </a:t>
            </a:r>
          </a:p>
          <a:p>
            <a:endParaRPr lang="en-US" sz="900" dirty="0">
              <a:solidFill>
                <a:schemeClr val="tx1"/>
              </a:solidFill>
              <a:latin typeface="Myriad Pro Light" panose="020B0403030403020204" pitchFamily="34" charset="0"/>
            </a:endParaRPr>
          </a:p>
        </p:txBody>
      </p:sp>
      <p:sp>
        <p:nvSpPr>
          <p:cNvPr id="14" name="TextBox 13"/>
          <p:cNvSpPr txBox="1"/>
          <p:nvPr/>
        </p:nvSpPr>
        <p:spPr>
          <a:xfrm>
            <a:off x="685800" y="2514600"/>
            <a:ext cx="7502562" cy="3354765"/>
          </a:xfrm>
          <a:prstGeom prst="rect">
            <a:avLst/>
          </a:prstGeom>
          <a:noFill/>
        </p:spPr>
        <p:txBody>
          <a:bodyPr wrap="square" rtlCol="0">
            <a:spAutoFit/>
          </a:bodyPr>
          <a:lstStyle/>
          <a:p>
            <a:pPr algn="just"/>
            <a:r>
              <a:rPr lang="en-US" dirty="0">
                <a:latin typeface="Corbel" panose="020B0503020204020204" pitchFamily="34" charset="0"/>
                <a:cs typeface="Arial" panose="020B0604020202020204" pitchFamily="34" charset="0"/>
              </a:rPr>
              <a:t>The Day One course is required for promotion to examiner and in order to apply for the basic bank safety and soundness certification credential. It is an on-demand course – </a:t>
            </a:r>
            <a:r>
              <a:rPr lang="en-US" i="1" dirty="0">
                <a:latin typeface="Corbel" panose="020B0503020204020204" pitchFamily="34" charset="0"/>
                <a:cs typeface="Arial" panose="020B0604020202020204" pitchFamily="34" charset="0"/>
              </a:rPr>
              <a:t>you may enroll at any time and take as much time as you need to complete it</a:t>
            </a:r>
            <a:r>
              <a:rPr lang="en-US" dirty="0">
                <a:latin typeface="Corbel" panose="020B0503020204020204" pitchFamily="34" charset="0"/>
                <a:cs typeface="Arial" panose="020B0604020202020204" pitchFamily="34" charset="0"/>
              </a:rPr>
              <a:t>. Remember, your supervisor and training department should be consulted before you enroll in any training event.</a:t>
            </a:r>
          </a:p>
          <a:p>
            <a:pPr algn="just"/>
            <a:endParaRPr lang="en-US" dirty="0">
              <a:latin typeface="Corbel" panose="020B0503020204020204" pitchFamily="34" charset="0"/>
              <a:cs typeface="Arial" panose="020B0604020202020204" pitchFamily="34" charset="0"/>
            </a:endParaRPr>
          </a:p>
          <a:p>
            <a:pPr algn="just"/>
            <a:endParaRPr lang="en-US" sz="800" dirty="0">
              <a:latin typeface="Corbel" panose="020B0503020204020204" pitchFamily="34" charset="0"/>
              <a:cs typeface="Arial" panose="020B0604020202020204" pitchFamily="34" charset="0"/>
            </a:endParaRPr>
          </a:p>
          <a:p>
            <a:pPr algn="just"/>
            <a:r>
              <a:rPr lang="en-US" dirty="0">
                <a:latin typeface="Corbel" panose="020B0503020204020204" pitchFamily="34" charset="0"/>
                <a:cs typeface="Arial" panose="020B0604020202020204" pitchFamily="34" charset="0"/>
              </a:rPr>
              <a:t>Additional CSBS training is available at </a:t>
            </a:r>
            <a:r>
              <a:rPr lang="en-US" dirty="0">
                <a:latin typeface="Corbel" panose="020B0503020204020204" pitchFamily="34" charset="0"/>
                <a:cs typeface="Arial" panose="020B0604020202020204" pitchFamily="34" charset="0"/>
                <a:hlinkClick r:id="rId10"/>
              </a:rPr>
              <a:t>www.csbs.org</a:t>
            </a:r>
            <a:r>
              <a:rPr lang="en-US" dirty="0">
                <a:latin typeface="Corbel" panose="020B0503020204020204" pitchFamily="34" charset="0"/>
                <a:cs typeface="Arial" panose="020B0604020202020204" pitchFamily="34" charset="0"/>
              </a:rPr>
              <a:t> (click Calendar of Events) or discuss the CSBS online training platform with your training coordinator or supervisor.</a:t>
            </a:r>
          </a:p>
          <a:p>
            <a:pPr algn="just"/>
            <a:endParaRPr lang="en-US" dirty="0">
              <a:latin typeface="Corbel" panose="020B0503020204020204" pitchFamily="34" charset="0"/>
              <a:cs typeface="Arial" panose="020B0604020202020204" pitchFamily="34" charset="0"/>
            </a:endParaRPr>
          </a:p>
          <a:p>
            <a:pPr algn="just"/>
            <a:endParaRPr lang="en-US" sz="800" dirty="0">
              <a:latin typeface="Corbel" panose="020B0503020204020204" pitchFamily="34" charset="0"/>
              <a:cs typeface="Arial" panose="020B0604020202020204" pitchFamily="34" charset="0"/>
            </a:endParaRPr>
          </a:p>
          <a:p>
            <a:pPr algn="just"/>
            <a:r>
              <a:rPr lang="en-US" sz="1600" dirty="0">
                <a:latin typeface="Corbel" panose="020B0503020204020204" pitchFamily="34" charset="0"/>
                <a:cs typeface="Arial" panose="020B0604020202020204" pitchFamily="34" charset="0"/>
              </a:rPr>
              <a:t>Questions or registration assistance: Katie Hoyle (</a:t>
            </a:r>
            <a:r>
              <a:rPr lang="en-US" sz="1600" dirty="0">
                <a:latin typeface="Corbel" panose="020B0503020204020204" pitchFamily="34" charset="0"/>
                <a:cs typeface="Arial" panose="020B0604020202020204" pitchFamily="34" charset="0"/>
                <a:hlinkClick r:id="rId11"/>
              </a:rPr>
              <a:t>khoyle@csbs.org</a:t>
            </a:r>
            <a:r>
              <a:rPr lang="en-US" sz="1600" dirty="0">
                <a:latin typeface="Corbel" panose="020B0503020204020204" pitchFamily="34" charset="0"/>
                <a:cs typeface="Arial" panose="020B0604020202020204" pitchFamily="34" charset="0"/>
              </a:rPr>
              <a:t>; 202-808-3556.</a:t>
            </a:r>
          </a:p>
        </p:txBody>
      </p:sp>
      <p:sp>
        <p:nvSpPr>
          <p:cNvPr id="18" name="Right Arrow 17">
            <a:hlinkClick r:id="rId12"/>
          </p:cNvPr>
          <p:cNvSpPr/>
          <p:nvPr/>
        </p:nvSpPr>
        <p:spPr>
          <a:xfrm>
            <a:off x="1080135" y="1447799"/>
            <a:ext cx="1129665" cy="708659"/>
          </a:xfrm>
          <a:prstGeom prst="rightArrow">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Myriad Pro Light" panose="020B0403030403020204" pitchFamily="34" charset="0"/>
            </a:endParaRPr>
          </a:p>
        </p:txBody>
      </p:sp>
      <p:sp>
        <p:nvSpPr>
          <p:cNvPr id="28" name="TextBox 27"/>
          <p:cNvSpPr txBox="1"/>
          <p:nvPr/>
        </p:nvSpPr>
        <p:spPr>
          <a:xfrm>
            <a:off x="1100110" y="1613653"/>
            <a:ext cx="822861" cy="369332"/>
          </a:xfrm>
          <a:prstGeom prst="rect">
            <a:avLst/>
          </a:prstGeom>
          <a:noFill/>
        </p:spPr>
        <p:txBody>
          <a:bodyPr wrap="square" rtlCol="0">
            <a:spAutoFit/>
          </a:bodyPr>
          <a:lstStyle/>
          <a:p>
            <a:pPr algn="ctr"/>
            <a:r>
              <a:rPr lang="en-US" b="1" dirty="0">
                <a:solidFill>
                  <a:schemeClr val="bg1"/>
                </a:solidFill>
                <a:latin typeface="Corbel" panose="020B0503020204020204" pitchFamily="34" charset="0"/>
              </a:rPr>
              <a:t>CLICK</a:t>
            </a:r>
          </a:p>
        </p:txBody>
      </p:sp>
      <p:sp>
        <p:nvSpPr>
          <p:cNvPr id="29" name="Rectangle 28">
            <a:hlinkClick r:id="rId8" action="ppaction://hlinksldjump"/>
          </p:cNvPr>
          <p:cNvSpPr/>
          <p:nvPr/>
        </p:nvSpPr>
        <p:spPr>
          <a:xfrm>
            <a:off x="169443" y="596265"/>
            <a:ext cx="1070610" cy="28575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900" dirty="0">
                <a:solidFill>
                  <a:schemeClr val="tx1"/>
                </a:solidFill>
                <a:latin typeface="Myriad Pro Light" panose="020B0403030403020204" pitchFamily="34" charset="0"/>
              </a:rPr>
              <a:t>Your level of experience</a:t>
            </a:r>
          </a:p>
        </p:txBody>
      </p:sp>
      <p:sp>
        <p:nvSpPr>
          <p:cNvPr id="30" name="TextBox 29">
            <a:hlinkClick r:id="rId2" action="ppaction://hlinksldjump"/>
          </p:cNvPr>
          <p:cNvSpPr txBox="1"/>
          <p:nvPr/>
        </p:nvSpPr>
        <p:spPr>
          <a:xfrm>
            <a:off x="3522780" y="609600"/>
            <a:ext cx="1005840" cy="533400"/>
          </a:xfrm>
          <a:prstGeom prst="rect">
            <a:avLst/>
          </a:prstGeom>
          <a:noFill/>
        </p:spPr>
        <p:txBody>
          <a:bodyPr wrap="square" lIns="0" tIns="0" rIns="0" bIns="0" rtlCol="0">
            <a:noAutofit/>
          </a:bodyPr>
          <a:lstStyle/>
          <a:p>
            <a:pPr marL="0" marR="0" indent="-274320" algn="l" defTabSz="914400" rtl="0" eaLnBrk="1" fontAlgn="auto" latinLnBrk="0" hangingPunct="1">
              <a:lnSpc>
                <a:spcPct val="100000"/>
              </a:lnSpc>
              <a:spcBef>
                <a:spcPts val="0"/>
              </a:spcBef>
              <a:spcAft>
                <a:spcPts val="0"/>
              </a:spcAft>
              <a:buClrTx/>
              <a:buSzTx/>
              <a:buFontTx/>
              <a:buNone/>
              <a:tabLst/>
              <a:defRPr/>
            </a:pPr>
            <a:r>
              <a:rPr lang="en-US" sz="900" kern="1200" baseline="0" dirty="0">
                <a:latin typeface="Myriad Pro Light" panose="020B0403030403020204" pitchFamily="34" charset="0"/>
              </a:rPr>
              <a:t>Training required to reach next level</a:t>
            </a:r>
            <a:endParaRPr lang="en-US" sz="900" kern="1200" dirty="0">
              <a:latin typeface="Myriad Pro Light" panose="020B0403030403020204" pitchFamily="34" charset="0"/>
            </a:endParaRPr>
          </a:p>
        </p:txBody>
      </p:sp>
      <p:sp>
        <p:nvSpPr>
          <p:cNvPr id="31" name="TextBox 30"/>
          <p:cNvSpPr txBox="1"/>
          <p:nvPr/>
        </p:nvSpPr>
        <p:spPr>
          <a:xfrm>
            <a:off x="120126" y="118646"/>
            <a:ext cx="7717716" cy="33855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1" dirty="0">
                <a:solidFill>
                  <a:srgbClr val="1C2674"/>
                </a:solidFill>
                <a:latin typeface="Corbel" panose="020B0503020204020204" pitchFamily="34" charset="0"/>
                <a:cs typeface="Arial" panose="020B0604020202020204" pitchFamily="34" charset="0"/>
              </a:rPr>
              <a:t>0.0: State Professional Trainee, Examiner</a:t>
            </a:r>
            <a:r>
              <a:rPr lang="en-US" sz="1600" b="1" baseline="0" dirty="0">
                <a:solidFill>
                  <a:srgbClr val="1C2674"/>
                </a:solidFill>
                <a:latin typeface="Corbel" panose="020B0503020204020204" pitchFamily="34" charset="0"/>
                <a:cs typeface="Arial" panose="020B0604020202020204" pitchFamily="34" charset="0"/>
              </a:rPr>
              <a:t> Trainee</a:t>
            </a:r>
            <a:endParaRPr lang="en-US" sz="1600" b="1" dirty="0">
              <a:solidFill>
                <a:srgbClr val="1C2674"/>
              </a:solidFill>
              <a:latin typeface="Corbel" panose="020B0503020204020204" pitchFamily="34" charset="0"/>
              <a:cs typeface="Arial" panose="020B0604020202020204" pitchFamily="34" charset="0"/>
            </a:endParaRPr>
          </a:p>
        </p:txBody>
      </p:sp>
      <p:sp>
        <p:nvSpPr>
          <p:cNvPr id="13" name="Rectangle: Rounded Corners 12">
            <a:hlinkClick r:id="rId13"/>
          </p:cNvPr>
          <p:cNvSpPr/>
          <p:nvPr/>
        </p:nvSpPr>
        <p:spPr>
          <a:xfrm>
            <a:off x="2449751" y="1371600"/>
            <a:ext cx="5091060" cy="838200"/>
          </a:xfrm>
          <a:prstGeom prst="roundRect">
            <a:avLst/>
          </a:prstGeom>
          <a:solidFill>
            <a:schemeClr val="tx2">
              <a:lumMod val="40000"/>
              <a:lumOff val="60000"/>
            </a:schemeClr>
          </a:solidFill>
          <a:ln>
            <a:solidFill>
              <a:srgbClr val="1C267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latin typeface="Corbel" panose="020B0503020204020204" pitchFamily="34" charset="0"/>
              </a:rPr>
              <a:t>CSBS Day One: Bank Safety &amp; Soundness Examiner Training</a:t>
            </a:r>
          </a:p>
        </p:txBody>
      </p:sp>
    </p:spTree>
    <p:extLst>
      <p:ext uri="{BB962C8B-B14F-4D97-AF65-F5344CB8AC3E}">
        <p14:creationId xmlns:p14="http://schemas.microsoft.com/office/powerpoint/2010/main" val="12689327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533400"/>
            <a:ext cx="1005840" cy="45719"/>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Rectangle 2"/>
          <p:cNvSpPr/>
          <p:nvPr/>
        </p:nvSpPr>
        <p:spPr>
          <a:xfrm>
            <a:off x="1316916" y="533400"/>
            <a:ext cx="1005840" cy="45719"/>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p:cNvSpPr/>
          <p:nvPr/>
        </p:nvSpPr>
        <p:spPr>
          <a:xfrm>
            <a:off x="2407020" y="533400"/>
            <a:ext cx="1005840" cy="45719"/>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a:off x="3505200" y="533400"/>
            <a:ext cx="1005840" cy="45719"/>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4594410" y="533400"/>
            <a:ext cx="1005840" cy="45719"/>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6761178" y="533400"/>
            <a:ext cx="1005840" cy="45719"/>
          </a:xfrm>
          <a:prstGeom prst="rect">
            <a:avLst/>
          </a:prstGeom>
          <a:solidFill>
            <a:srgbClr val="FF33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7837842" y="533400"/>
            <a:ext cx="1005840" cy="45719"/>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5682726" y="533399"/>
            <a:ext cx="1005840" cy="45719"/>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a:hlinkClick r:id="rId2" action="ppaction://hlinksldjump"/>
          </p:cNvPr>
          <p:cNvSpPr txBox="1"/>
          <p:nvPr/>
        </p:nvSpPr>
        <p:spPr>
          <a:xfrm>
            <a:off x="234213" y="609600"/>
            <a:ext cx="1005840" cy="533400"/>
          </a:xfrm>
          <a:prstGeom prst="rect">
            <a:avLst/>
          </a:prstGeom>
          <a:noFill/>
        </p:spPr>
        <p:txBody>
          <a:bodyPr wrap="square" lIns="0" tIns="0" rIns="0" bIns="0" rtlCol="0">
            <a:noAutofit/>
          </a:bodyPr>
          <a:lstStyle/>
          <a:p>
            <a:pPr indent="-274320"/>
            <a:r>
              <a:rPr lang="en-US" sz="900" dirty="0">
                <a:latin typeface="Myriad Pro Light" panose="020B0403030403020204" pitchFamily="34" charset="0"/>
              </a:rPr>
              <a:t>On-the-job experience   </a:t>
            </a:r>
          </a:p>
        </p:txBody>
      </p:sp>
      <p:sp>
        <p:nvSpPr>
          <p:cNvPr id="11" name="TextBox 10">
            <a:hlinkClick r:id="rId3" action="ppaction://hlinksldjump"/>
          </p:cNvPr>
          <p:cNvSpPr txBox="1"/>
          <p:nvPr/>
        </p:nvSpPr>
        <p:spPr>
          <a:xfrm>
            <a:off x="1326816" y="609600"/>
            <a:ext cx="1005840" cy="533400"/>
          </a:xfrm>
          <a:prstGeom prst="rect">
            <a:avLst/>
          </a:prstGeom>
          <a:noFill/>
        </p:spPr>
        <p:txBody>
          <a:bodyPr wrap="square" lIns="0" tIns="0" rIns="0" bIns="0" rtlCol="0">
            <a:noAutofit/>
          </a:bodyPr>
          <a:lstStyle/>
          <a:p>
            <a:pPr indent="-274320"/>
            <a:r>
              <a:rPr lang="en-US" sz="900" dirty="0">
                <a:latin typeface="Myriad Pro Light" panose="020B0403030403020204" pitchFamily="34" charset="0"/>
              </a:rPr>
              <a:t>Proficiency Level</a:t>
            </a:r>
            <a:r>
              <a:rPr lang="en-US" sz="900" baseline="0" dirty="0">
                <a:latin typeface="Myriad Pro Light" panose="020B0403030403020204" pitchFamily="34" charset="0"/>
              </a:rPr>
              <a:t> for </a:t>
            </a:r>
            <a:r>
              <a:rPr lang="en-US" sz="900" dirty="0">
                <a:latin typeface="Myriad Pro Light" panose="020B0403030403020204" pitchFamily="34" charset="0"/>
              </a:rPr>
              <a:t>Core Competencies</a:t>
            </a:r>
          </a:p>
        </p:txBody>
      </p:sp>
      <p:sp>
        <p:nvSpPr>
          <p:cNvPr id="12" name="TextBox 11">
            <a:hlinkClick r:id="rId4" action="ppaction://hlinksldjump"/>
          </p:cNvPr>
          <p:cNvSpPr txBox="1"/>
          <p:nvPr/>
        </p:nvSpPr>
        <p:spPr>
          <a:xfrm>
            <a:off x="2419419" y="609600"/>
            <a:ext cx="1005840" cy="533400"/>
          </a:xfrm>
          <a:prstGeom prst="rect">
            <a:avLst/>
          </a:prstGeom>
          <a:noFill/>
        </p:spPr>
        <p:txBody>
          <a:bodyPr wrap="square" lIns="0" tIns="0" rIns="0" bIns="0" rtlCol="0">
            <a:noAutofit/>
          </a:bodyPr>
          <a:lstStyle/>
          <a:p>
            <a:r>
              <a:rPr lang="en-US" sz="900" kern="1200" baseline="0" dirty="0">
                <a:solidFill>
                  <a:schemeClr val="tx1"/>
                </a:solidFill>
                <a:latin typeface="Myriad Pro Light" panose="020B0403030403020204" pitchFamily="34" charset="0"/>
              </a:rPr>
              <a:t>Sample Skills/Tasks required in Year 1</a:t>
            </a:r>
            <a:endParaRPr lang="en-US" sz="900" kern="1200" dirty="0">
              <a:solidFill>
                <a:schemeClr val="tx1"/>
              </a:solidFill>
              <a:latin typeface="Myriad Pro Light" panose="020B0403030403020204" pitchFamily="34" charset="0"/>
            </a:endParaRPr>
          </a:p>
        </p:txBody>
      </p:sp>
      <p:sp>
        <p:nvSpPr>
          <p:cNvPr id="15" name="TextBox 14">
            <a:hlinkClick r:id="" action="ppaction://noaction"/>
          </p:cNvPr>
          <p:cNvSpPr txBox="1"/>
          <p:nvPr/>
        </p:nvSpPr>
        <p:spPr>
          <a:xfrm>
            <a:off x="4593516" y="609600"/>
            <a:ext cx="1005840" cy="533400"/>
          </a:xfrm>
          <a:prstGeom prst="rect">
            <a:avLst/>
          </a:prstGeom>
          <a:noFill/>
        </p:spPr>
        <p:txBody>
          <a:bodyPr wrap="square" lIns="0" tIns="0" rIns="0" bIns="0" rtlCol="0">
            <a:noAutofit/>
          </a:bodyPr>
          <a:lstStyle/>
          <a:p>
            <a:pPr marL="0" marR="0" lvl="0" indent="-274320" algn="l" defTabSz="914400" rtl="0" eaLnBrk="1" fontAlgn="auto" latinLnBrk="0" hangingPunct="1">
              <a:lnSpc>
                <a:spcPct val="100000"/>
              </a:lnSpc>
              <a:spcBef>
                <a:spcPts val="0"/>
              </a:spcBef>
              <a:spcAft>
                <a:spcPts val="0"/>
              </a:spcAft>
              <a:buClrTx/>
              <a:buSzTx/>
              <a:buFontTx/>
              <a:buNone/>
              <a:tabLst/>
              <a:defRPr/>
            </a:pPr>
            <a:r>
              <a:rPr lang="en-US" sz="900" kern="1200" baseline="0" dirty="0">
                <a:solidFill>
                  <a:schemeClr val="tx1"/>
                </a:solidFill>
                <a:latin typeface="Myriad Pro Light" panose="020B0403030403020204" pitchFamily="34" charset="0"/>
              </a:rPr>
              <a:t>CE/Other Training Options</a:t>
            </a:r>
            <a:endParaRPr lang="en-US" sz="900" kern="1200" dirty="0">
              <a:solidFill>
                <a:schemeClr val="tx1"/>
              </a:solidFill>
              <a:latin typeface="Myriad Pro Light" panose="020B0403030403020204" pitchFamily="34" charset="0"/>
            </a:endParaRPr>
          </a:p>
        </p:txBody>
      </p:sp>
      <p:sp>
        <p:nvSpPr>
          <p:cNvPr id="16" name="TextBox 15">
            <a:hlinkClick r:id="" action="ppaction://noaction"/>
          </p:cNvPr>
          <p:cNvSpPr txBox="1"/>
          <p:nvPr/>
        </p:nvSpPr>
        <p:spPr>
          <a:xfrm>
            <a:off x="5681832" y="609600"/>
            <a:ext cx="1005840" cy="533400"/>
          </a:xfrm>
          <a:prstGeom prst="rect">
            <a:avLst/>
          </a:prstGeom>
          <a:noFill/>
        </p:spPr>
        <p:txBody>
          <a:bodyPr wrap="square" lIns="0" tIns="0" rIns="0" bIns="0" rtlCol="0">
            <a:noAutofit/>
          </a:bodyPr>
          <a:lstStyle/>
          <a:p>
            <a:pPr marL="0" marR="0" indent="-274320" algn="l" defTabSz="914400" rtl="0" eaLnBrk="1" fontAlgn="auto" latinLnBrk="0" hangingPunct="1">
              <a:lnSpc>
                <a:spcPct val="100000"/>
              </a:lnSpc>
              <a:spcBef>
                <a:spcPts val="0"/>
              </a:spcBef>
              <a:spcAft>
                <a:spcPts val="0"/>
              </a:spcAft>
              <a:buClrTx/>
              <a:buSzTx/>
              <a:buFontTx/>
              <a:buNone/>
              <a:tabLst/>
              <a:defRPr/>
            </a:pPr>
            <a:r>
              <a:rPr lang="en-US" sz="900" kern="1200" baseline="0" dirty="0">
                <a:solidFill>
                  <a:schemeClr val="tx1"/>
                </a:solidFill>
                <a:latin typeface="Myriad Pro Light" panose="020B0403030403020204" pitchFamily="34" charset="0"/>
              </a:rPr>
              <a:t>Schedule Training (CSBS)</a:t>
            </a:r>
            <a:endParaRPr lang="en-US" sz="900" kern="1200" dirty="0">
              <a:solidFill>
                <a:schemeClr val="tx1"/>
              </a:solidFill>
              <a:latin typeface="Myriad Pro Light" panose="020B0403030403020204" pitchFamily="34" charset="0"/>
            </a:endParaRPr>
          </a:p>
        </p:txBody>
      </p:sp>
      <p:sp>
        <p:nvSpPr>
          <p:cNvPr id="17" name="TextBox 16">
            <a:hlinkClick r:id="rId5" action="ppaction://hlinksldjump"/>
          </p:cNvPr>
          <p:cNvSpPr txBox="1"/>
          <p:nvPr/>
        </p:nvSpPr>
        <p:spPr>
          <a:xfrm>
            <a:off x="6771042" y="609600"/>
            <a:ext cx="1005840" cy="533400"/>
          </a:xfrm>
          <a:prstGeom prst="rect">
            <a:avLst/>
          </a:prstGeom>
          <a:noFill/>
        </p:spPr>
        <p:txBody>
          <a:bodyPr wrap="square" lIns="0" tIns="0" rIns="0" bIns="0" rtlCol="0">
            <a:noAutofit/>
          </a:bodyPr>
          <a:lstStyle/>
          <a:p>
            <a:pPr marL="0" marR="0" indent="-274320" algn="l" defTabSz="914400" rtl="0" eaLnBrk="1" fontAlgn="auto" latinLnBrk="0" hangingPunct="1">
              <a:lnSpc>
                <a:spcPct val="100000"/>
              </a:lnSpc>
              <a:spcBef>
                <a:spcPts val="0"/>
              </a:spcBef>
              <a:spcAft>
                <a:spcPts val="0"/>
              </a:spcAft>
              <a:buClrTx/>
              <a:buSzTx/>
              <a:buFontTx/>
              <a:buNone/>
              <a:tabLst/>
              <a:defRPr/>
            </a:pPr>
            <a:r>
              <a:rPr lang="en-US" sz="900" b="1" kern="1200" baseline="0" dirty="0">
                <a:solidFill>
                  <a:srgbClr val="FF3300"/>
                </a:solidFill>
                <a:latin typeface="Myriad Pro Light" panose="020B0403030403020204" pitchFamily="34" charset="0"/>
              </a:rPr>
              <a:t>Schedule Training (All Others)</a:t>
            </a:r>
            <a:endParaRPr lang="en-US" sz="900" b="1" kern="1200" dirty="0">
              <a:solidFill>
                <a:srgbClr val="FF3300"/>
              </a:solidFill>
              <a:latin typeface="Myriad Pro Light" panose="020B0403030403020204" pitchFamily="34" charset="0"/>
            </a:endParaRPr>
          </a:p>
        </p:txBody>
      </p:sp>
      <p:sp>
        <p:nvSpPr>
          <p:cNvPr id="19" name="Rectangle 18">
            <a:hlinkClick r:id="rId6" action="ppaction://hlinksldjump"/>
          </p:cNvPr>
          <p:cNvSpPr/>
          <p:nvPr/>
        </p:nvSpPr>
        <p:spPr>
          <a:xfrm>
            <a:off x="5596890" y="609600"/>
            <a:ext cx="1089210" cy="2667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900" dirty="0">
                <a:solidFill>
                  <a:schemeClr val="tx1"/>
                </a:solidFill>
                <a:latin typeface="Myriad Pro Light" panose="020B0403030403020204" pitchFamily="34" charset="0"/>
              </a:rPr>
              <a:t>Schedule CSBS Training</a:t>
            </a:r>
          </a:p>
        </p:txBody>
      </p:sp>
      <p:sp>
        <p:nvSpPr>
          <p:cNvPr id="20" name="Rectangle 19">
            <a:hlinkClick r:id="rId4" action="ppaction://hlinksldjump"/>
          </p:cNvPr>
          <p:cNvSpPr/>
          <p:nvPr/>
        </p:nvSpPr>
        <p:spPr>
          <a:xfrm>
            <a:off x="4511040" y="609600"/>
            <a:ext cx="1089210" cy="2667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900" dirty="0">
                <a:solidFill>
                  <a:schemeClr val="tx1"/>
                </a:solidFill>
                <a:latin typeface="Myriad Pro Light" panose="020B0403030403020204" pitchFamily="34" charset="0"/>
              </a:rPr>
              <a:t>CE/Other Training Options</a:t>
            </a:r>
          </a:p>
        </p:txBody>
      </p:sp>
      <p:sp>
        <p:nvSpPr>
          <p:cNvPr id="22" name="Rectangle 21">
            <a:hlinkClick r:id="rId7" action="ppaction://hlinksldjump"/>
          </p:cNvPr>
          <p:cNvSpPr/>
          <p:nvPr/>
        </p:nvSpPr>
        <p:spPr>
          <a:xfrm>
            <a:off x="2332656" y="590549"/>
            <a:ext cx="1080204" cy="30861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900" dirty="0">
                <a:solidFill>
                  <a:schemeClr val="tx1"/>
                </a:solidFill>
                <a:latin typeface="Myriad Pro Light" panose="020B0403030403020204" pitchFamily="34" charset="0"/>
              </a:rPr>
              <a:t>Skills/Tasks required in Year 1</a:t>
            </a:r>
          </a:p>
        </p:txBody>
      </p:sp>
      <p:sp>
        <p:nvSpPr>
          <p:cNvPr id="23" name="Rectangle 22">
            <a:hlinkClick r:id="rId8" action="ppaction://hlinksldjump"/>
          </p:cNvPr>
          <p:cNvSpPr/>
          <p:nvPr/>
        </p:nvSpPr>
        <p:spPr>
          <a:xfrm>
            <a:off x="1234440" y="598170"/>
            <a:ext cx="1172580" cy="28575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900" dirty="0">
                <a:solidFill>
                  <a:schemeClr val="tx1"/>
                </a:solidFill>
                <a:latin typeface="Myriad Pro Light" panose="020B0403030403020204" pitchFamily="34" charset="0"/>
              </a:rPr>
              <a:t>Your level of proficiency</a:t>
            </a:r>
          </a:p>
        </p:txBody>
      </p:sp>
      <p:sp>
        <p:nvSpPr>
          <p:cNvPr id="24" name="Rectangle 23">
            <a:hlinkClick r:id="rId2" action="ppaction://hlinksldjump"/>
          </p:cNvPr>
          <p:cNvSpPr/>
          <p:nvPr/>
        </p:nvSpPr>
        <p:spPr>
          <a:xfrm>
            <a:off x="163830" y="609600"/>
            <a:ext cx="1070610" cy="28575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900" dirty="0">
                <a:solidFill>
                  <a:schemeClr val="tx1"/>
                </a:solidFill>
                <a:latin typeface="Myriad Pro Light" panose="020B0403030403020204" pitchFamily="34" charset="0"/>
              </a:rPr>
              <a:t>On-the-job experience</a:t>
            </a:r>
          </a:p>
        </p:txBody>
      </p:sp>
      <p:sp>
        <p:nvSpPr>
          <p:cNvPr id="25" name="TextBox 24">
            <a:hlinkClick r:id="" action="ppaction://noaction"/>
          </p:cNvPr>
          <p:cNvSpPr txBox="1"/>
          <p:nvPr/>
        </p:nvSpPr>
        <p:spPr>
          <a:xfrm>
            <a:off x="7848600" y="685800"/>
            <a:ext cx="1005840" cy="533400"/>
          </a:xfrm>
          <a:prstGeom prst="rect">
            <a:avLst/>
          </a:prstGeom>
          <a:noFill/>
        </p:spPr>
        <p:txBody>
          <a:bodyPr wrap="square" lIns="0" tIns="0" rIns="0" bIns="0" rtlCol="0">
            <a:noAutofit/>
          </a:bodyPr>
          <a:lstStyle/>
          <a:p>
            <a:pPr marL="0" lvl="1"/>
            <a:r>
              <a:rPr lang="en-US" sz="900" kern="1200" baseline="0" dirty="0">
                <a:latin typeface="Myriad Pro Light" panose="020B0403030403020204" pitchFamily="34" charset="0"/>
              </a:rPr>
              <a:t>Certification Options</a:t>
            </a:r>
            <a:endParaRPr lang="en-US" sz="900" kern="1200" dirty="0">
              <a:latin typeface="Myriad Pro Light" panose="020B0403030403020204" pitchFamily="34" charset="0"/>
            </a:endParaRPr>
          </a:p>
        </p:txBody>
      </p:sp>
      <p:sp>
        <p:nvSpPr>
          <p:cNvPr id="26" name="Rectangle 25">
            <a:hlinkClick r:id="rId9" action="ppaction://hlinksldjump"/>
          </p:cNvPr>
          <p:cNvSpPr/>
          <p:nvPr/>
        </p:nvSpPr>
        <p:spPr>
          <a:xfrm>
            <a:off x="7763880" y="632460"/>
            <a:ext cx="1168998" cy="2286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lvl="1"/>
            <a:r>
              <a:rPr lang="en-US" sz="900" dirty="0">
                <a:solidFill>
                  <a:schemeClr val="tx1"/>
                </a:solidFill>
                <a:latin typeface="Myriad Pro Light" panose="020B0403030403020204" pitchFamily="34" charset="0"/>
              </a:rPr>
              <a:t>Certification </a:t>
            </a:r>
          </a:p>
          <a:p>
            <a:endParaRPr lang="en-US" sz="900" dirty="0">
              <a:solidFill>
                <a:schemeClr val="tx1"/>
              </a:solidFill>
              <a:latin typeface="Myriad Pro Light" panose="020B0403030403020204" pitchFamily="34" charset="0"/>
            </a:endParaRPr>
          </a:p>
        </p:txBody>
      </p:sp>
      <p:sp>
        <p:nvSpPr>
          <p:cNvPr id="14" name="TextBox 13"/>
          <p:cNvSpPr txBox="1"/>
          <p:nvPr/>
        </p:nvSpPr>
        <p:spPr>
          <a:xfrm>
            <a:off x="457200" y="1944469"/>
            <a:ext cx="8077200" cy="1015663"/>
          </a:xfrm>
          <a:prstGeom prst="rect">
            <a:avLst/>
          </a:prstGeom>
          <a:noFill/>
        </p:spPr>
        <p:txBody>
          <a:bodyPr wrap="square" rtlCol="0">
            <a:spAutoFit/>
          </a:bodyPr>
          <a:lstStyle/>
          <a:p>
            <a:pPr marL="285750" indent="-285750" algn="just">
              <a:buFont typeface="Arial" panose="020B0604020202020204" pitchFamily="34" charset="0"/>
              <a:buChar char="•"/>
            </a:pPr>
            <a:r>
              <a:rPr lang="en-US" sz="2000" dirty="0">
                <a:latin typeface="Corbel" panose="020B0503020204020204" pitchFamily="34" charset="0"/>
                <a:cs typeface="Arial" panose="020B0604020202020204" pitchFamily="34" charset="0"/>
              </a:rPr>
              <a:t>Enrollment in FRB/FDIC/FFIEC/CFPB training is managed through your agency’s training department. Consult with your supervisor or training coordinator to register for available training.</a:t>
            </a:r>
          </a:p>
        </p:txBody>
      </p:sp>
      <p:sp>
        <p:nvSpPr>
          <p:cNvPr id="28" name="TextBox 27"/>
          <p:cNvSpPr txBox="1"/>
          <p:nvPr/>
        </p:nvSpPr>
        <p:spPr>
          <a:xfrm>
            <a:off x="457200" y="3178314"/>
            <a:ext cx="8077200" cy="707886"/>
          </a:xfrm>
          <a:prstGeom prst="rect">
            <a:avLst/>
          </a:prstGeom>
          <a:noFill/>
        </p:spPr>
        <p:txBody>
          <a:bodyPr wrap="square" rtlCol="0">
            <a:spAutoFit/>
          </a:bodyPr>
          <a:lstStyle/>
          <a:p>
            <a:pPr marL="285750" indent="-285750" algn="just">
              <a:buFont typeface="Arial" panose="020B0604020202020204" pitchFamily="34" charset="0"/>
              <a:buChar char="•"/>
            </a:pPr>
            <a:r>
              <a:rPr lang="en-US" sz="2000" dirty="0">
                <a:latin typeface="Corbel" panose="020B0503020204020204" pitchFamily="34" charset="0"/>
                <a:cs typeface="Arial" panose="020B0604020202020204" pitchFamily="34" charset="0"/>
              </a:rPr>
              <a:t>CSBS co-sponsors AARMR training and advertises NACCA and MTRA training at its  </a:t>
            </a:r>
            <a:r>
              <a:rPr lang="en-US" sz="2000" dirty="0">
                <a:latin typeface="Corbel" panose="020B0503020204020204" pitchFamily="34" charset="0"/>
                <a:cs typeface="Arial" panose="020B0604020202020204" pitchFamily="34" charset="0"/>
                <a:hlinkClick r:id="rId10"/>
              </a:rPr>
              <a:t>Calendar of Events</a:t>
            </a:r>
            <a:r>
              <a:rPr lang="en-US" sz="2000" dirty="0">
                <a:latin typeface="Corbel" panose="020B0503020204020204" pitchFamily="34" charset="0"/>
                <a:cs typeface="Arial" panose="020B0604020202020204" pitchFamily="34" charset="0"/>
              </a:rPr>
              <a:t>.</a:t>
            </a:r>
          </a:p>
        </p:txBody>
      </p:sp>
      <p:sp>
        <p:nvSpPr>
          <p:cNvPr id="29" name="Rectangle 28">
            <a:hlinkClick r:id="rId2" action="ppaction://hlinksldjump"/>
          </p:cNvPr>
          <p:cNvSpPr/>
          <p:nvPr/>
        </p:nvSpPr>
        <p:spPr>
          <a:xfrm>
            <a:off x="158013" y="596265"/>
            <a:ext cx="1070610" cy="28575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900" dirty="0">
                <a:solidFill>
                  <a:schemeClr val="tx1"/>
                </a:solidFill>
                <a:latin typeface="Myriad Pro Light" panose="020B0403030403020204" pitchFamily="34" charset="0"/>
              </a:rPr>
              <a:t>Your level of experience</a:t>
            </a:r>
          </a:p>
        </p:txBody>
      </p:sp>
      <p:sp>
        <p:nvSpPr>
          <p:cNvPr id="30" name="TextBox 29">
            <a:hlinkClick r:id="rId3" action="ppaction://hlinksldjump"/>
          </p:cNvPr>
          <p:cNvSpPr txBox="1"/>
          <p:nvPr/>
        </p:nvSpPr>
        <p:spPr>
          <a:xfrm>
            <a:off x="3522780" y="609600"/>
            <a:ext cx="1005840" cy="533400"/>
          </a:xfrm>
          <a:prstGeom prst="rect">
            <a:avLst/>
          </a:prstGeom>
          <a:noFill/>
        </p:spPr>
        <p:txBody>
          <a:bodyPr wrap="square" lIns="0" tIns="0" rIns="0" bIns="0" rtlCol="0">
            <a:noAutofit/>
          </a:bodyPr>
          <a:lstStyle/>
          <a:p>
            <a:pPr marL="0" marR="0" indent="-274320" algn="l" defTabSz="914400" rtl="0" eaLnBrk="1" fontAlgn="auto" latinLnBrk="0" hangingPunct="1">
              <a:lnSpc>
                <a:spcPct val="100000"/>
              </a:lnSpc>
              <a:spcBef>
                <a:spcPts val="0"/>
              </a:spcBef>
              <a:spcAft>
                <a:spcPts val="0"/>
              </a:spcAft>
              <a:buClrTx/>
              <a:buSzTx/>
              <a:buFontTx/>
              <a:buNone/>
              <a:tabLst/>
              <a:defRPr/>
            </a:pPr>
            <a:r>
              <a:rPr lang="en-US" sz="900" kern="1200" baseline="0" dirty="0">
                <a:latin typeface="Myriad Pro Light" panose="020B0403030403020204" pitchFamily="34" charset="0"/>
              </a:rPr>
              <a:t>Training required to reach next level</a:t>
            </a:r>
            <a:endParaRPr lang="en-US" sz="900" kern="1200" dirty="0">
              <a:latin typeface="Myriad Pro Light" panose="020B0403030403020204" pitchFamily="34" charset="0"/>
            </a:endParaRPr>
          </a:p>
        </p:txBody>
      </p:sp>
      <p:sp>
        <p:nvSpPr>
          <p:cNvPr id="27" name="TextBox 26">
            <a:hlinkClick r:id="rId4" action="ppaction://hlinksldjump"/>
          </p:cNvPr>
          <p:cNvSpPr txBox="1"/>
          <p:nvPr/>
        </p:nvSpPr>
        <p:spPr>
          <a:xfrm>
            <a:off x="4606290" y="609600"/>
            <a:ext cx="1005840" cy="533400"/>
          </a:xfrm>
          <a:prstGeom prst="rect">
            <a:avLst/>
          </a:prstGeom>
          <a:solidFill>
            <a:schemeClr val="bg1"/>
          </a:solidFill>
        </p:spPr>
        <p:txBody>
          <a:bodyPr wrap="square" lIns="0" tIns="0" rIns="0" bIns="0" rtlCol="0">
            <a:noAutofit/>
          </a:bodyPr>
          <a:lstStyle/>
          <a:p>
            <a:pPr marL="0" marR="0" lvl="0" indent="-274320" algn="l" defTabSz="914400" rtl="0" eaLnBrk="1" fontAlgn="auto" latinLnBrk="0" hangingPunct="1">
              <a:lnSpc>
                <a:spcPct val="100000"/>
              </a:lnSpc>
              <a:spcBef>
                <a:spcPts val="0"/>
              </a:spcBef>
              <a:spcAft>
                <a:spcPts val="0"/>
              </a:spcAft>
              <a:buClrTx/>
              <a:buSzTx/>
              <a:buFontTx/>
              <a:buNone/>
              <a:tabLst/>
              <a:defRPr/>
            </a:pPr>
            <a:r>
              <a:rPr lang="en-US" sz="900" kern="1200" baseline="0" dirty="0">
                <a:solidFill>
                  <a:schemeClr val="tx1"/>
                </a:solidFill>
                <a:latin typeface="Myriad Pro Light" panose="020B0403030403020204" pitchFamily="34" charset="0"/>
              </a:rPr>
              <a:t>CE/Other Training Options</a:t>
            </a:r>
            <a:endParaRPr lang="en-US" sz="900" kern="1200" dirty="0">
              <a:solidFill>
                <a:schemeClr val="tx1"/>
              </a:solidFill>
              <a:latin typeface="Myriad Pro Light" panose="020B0403030403020204" pitchFamily="34" charset="0"/>
            </a:endParaRPr>
          </a:p>
        </p:txBody>
      </p:sp>
      <p:sp>
        <p:nvSpPr>
          <p:cNvPr id="31" name="TextBox 30"/>
          <p:cNvSpPr txBox="1"/>
          <p:nvPr/>
        </p:nvSpPr>
        <p:spPr>
          <a:xfrm>
            <a:off x="120126" y="118646"/>
            <a:ext cx="7717716" cy="33855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1" dirty="0">
                <a:solidFill>
                  <a:srgbClr val="1C2674"/>
                </a:solidFill>
                <a:latin typeface="Corbel" panose="020B0503020204020204" pitchFamily="34" charset="0"/>
                <a:cs typeface="Arial" panose="020B0604020202020204" pitchFamily="34" charset="0"/>
              </a:rPr>
              <a:t>0.0: State Professional Trainee, Examiner</a:t>
            </a:r>
            <a:r>
              <a:rPr lang="en-US" sz="1600" b="1" baseline="0" dirty="0">
                <a:solidFill>
                  <a:srgbClr val="1C2674"/>
                </a:solidFill>
                <a:latin typeface="Corbel" panose="020B0503020204020204" pitchFamily="34" charset="0"/>
                <a:cs typeface="Arial" panose="020B0604020202020204" pitchFamily="34" charset="0"/>
              </a:rPr>
              <a:t> Trainee</a:t>
            </a:r>
            <a:endParaRPr lang="en-US" sz="1600" b="1" dirty="0">
              <a:solidFill>
                <a:srgbClr val="1C2674"/>
              </a:solidFill>
              <a:latin typeface="Corbel" panose="020B0503020204020204" pitchFamily="34" charset="0"/>
              <a:cs typeface="Arial" panose="020B0604020202020204" pitchFamily="34" charset="0"/>
            </a:endParaRPr>
          </a:p>
        </p:txBody>
      </p:sp>
    </p:spTree>
    <p:extLst>
      <p:ext uri="{BB962C8B-B14F-4D97-AF65-F5344CB8AC3E}">
        <p14:creationId xmlns:p14="http://schemas.microsoft.com/office/powerpoint/2010/main" val="350749248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533400"/>
            <a:ext cx="1005840" cy="45719"/>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Rectangle 2"/>
          <p:cNvSpPr/>
          <p:nvPr/>
        </p:nvSpPr>
        <p:spPr>
          <a:xfrm>
            <a:off x="1316916" y="533400"/>
            <a:ext cx="1005840" cy="45719"/>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p:cNvSpPr/>
          <p:nvPr/>
        </p:nvSpPr>
        <p:spPr>
          <a:xfrm>
            <a:off x="2407020" y="533400"/>
            <a:ext cx="1005840" cy="45719"/>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a:off x="3505200" y="533400"/>
            <a:ext cx="1005840" cy="45719"/>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4594410" y="533400"/>
            <a:ext cx="1005840" cy="45719"/>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6761178" y="533400"/>
            <a:ext cx="1005840" cy="45719"/>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7837842" y="533400"/>
            <a:ext cx="1005840" cy="45719"/>
          </a:xfrm>
          <a:prstGeom prst="rect">
            <a:avLst/>
          </a:prstGeom>
          <a:solidFill>
            <a:srgbClr val="FF33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5682726" y="533399"/>
            <a:ext cx="1005840" cy="45719"/>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p:cNvSpPr txBox="1"/>
          <p:nvPr/>
        </p:nvSpPr>
        <p:spPr>
          <a:xfrm>
            <a:off x="234213" y="609600"/>
            <a:ext cx="1005840" cy="533400"/>
          </a:xfrm>
          <a:prstGeom prst="rect">
            <a:avLst/>
          </a:prstGeom>
          <a:noFill/>
        </p:spPr>
        <p:txBody>
          <a:bodyPr wrap="square" lIns="0" tIns="0" rIns="0" bIns="0" rtlCol="0">
            <a:noAutofit/>
          </a:bodyPr>
          <a:lstStyle/>
          <a:p>
            <a:pPr indent="-274320"/>
            <a:r>
              <a:rPr lang="en-US" sz="900" dirty="0">
                <a:latin typeface="Myriad Pro Light" panose="020B0403030403020204" pitchFamily="34" charset="0"/>
              </a:rPr>
              <a:t>On-the-job experience   </a:t>
            </a:r>
          </a:p>
        </p:txBody>
      </p:sp>
      <p:sp>
        <p:nvSpPr>
          <p:cNvPr id="11" name="TextBox 10">
            <a:hlinkClick r:id="rId2" action="ppaction://hlinksldjump"/>
          </p:cNvPr>
          <p:cNvSpPr txBox="1"/>
          <p:nvPr/>
        </p:nvSpPr>
        <p:spPr>
          <a:xfrm>
            <a:off x="1326816" y="609600"/>
            <a:ext cx="1005840" cy="533400"/>
          </a:xfrm>
          <a:prstGeom prst="rect">
            <a:avLst/>
          </a:prstGeom>
          <a:noFill/>
        </p:spPr>
        <p:txBody>
          <a:bodyPr wrap="square" lIns="0" tIns="0" rIns="0" bIns="0" rtlCol="0">
            <a:noAutofit/>
          </a:bodyPr>
          <a:lstStyle/>
          <a:p>
            <a:pPr indent="-274320"/>
            <a:r>
              <a:rPr lang="en-US" sz="900" dirty="0">
                <a:latin typeface="Myriad Pro Light" panose="020B0403030403020204" pitchFamily="34" charset="0"/>
              </a:rPr>
              <a:t>Proficiency Level</a:t>
            </a:r>
            <a:r>
              <a:rPr lang="en-US" sz="900" baseline="0" dirty="0">
                <a:latin typeface="Myriad Pro Light" panose="020B0403030403020204" pitchFamily="34" charset="0"/>
              </a:rPr>
              <a:t> for </a:t>
            </a:r>
            <a:r>
              <a:rPr lang="en-US" sz="900" dirty="0">
                <a:latin typeface="Myriad Pro Light" panose="020B0403030403020204" pitchFamily="34" charset="0"/>
              </a:rPr>
              <a:t>Core Competencies</a:t>
            </a:r>
          </a:p>
        </p:txBody>
      </p:sp>
      <p:sp>
        <p:nvSpPr>
          <p:cNvPr id="12" name="TextBox 11">
            <a:hlinkClick r:id="rId3" action="ppaction://hlinksldjump"/>
          </p:cNvPr>
          <p:cNvSpPr txBox="1"/>
          <p:nvPr/>
        </p:nvSpPr>
        <p:spPr>
          <a:xfrm>
            <a:off x="2419419" y="609600"/>
            <a:ext cx="1005840" cy="533400"/>
          </a:xfrm>
          <a:prstGeom prst="rect">
            <a:avLst/>
          </a:prstGeom>
          <a:noFill/>
        </p:spPr>
        <p:txBody>
          <a:bodyPr wrap="square" lIns="0" tIns="0" rIns="0" bIns="0" rtlCol="0">
            <a:noAutofit/>
          </a:bodyPr>
          <a:lstStyle/>
          <a:p>
            <a:r>
              <a:rPr lang="en-US" sz="900" kern="1200" baseline="0" dirty="0">
                <a:solidFill>
                  <a:schemeClr val="tx1"/>
                </a:solidFill>
                <a:latin typeface="Myriad Pro Light" panose="020B0403030403020204" pitchFamily="34" charset="0"/>
              </a:rPr>
              <a:t>Sample Skills/Tasks required in Year 1</a:t>
            </a:r>
            <a:endParaRPr lang="en-US" sz="900" kern="1200" dirty="0">
              <a:solidFill>
                <a:schemeClr val="tx1"/>
              </a:solidFill>
              <a:latin typeface="Myriad Pro Light" panose="020B0403030403020204" pitchFamily="34" charset="0"/>
            </a:endParaRPr>
          </a:p>
        </p:txBody>
      </p:sp>
      <p:sp>
        <p:nvSpPr>
          <p:cNvPr id="14" name="TextBox 13">
            <a:hlinkClick r:id="rId4" action="ppaction://hlinksldjump"/>
          </p:cNvPr>
          <p:cNvSpPr txBox="1"/>
          <p:nvPr/>
        </p:nvSpPr>
        <p:spPr>
          <a:xfrm>
            <a:off x="7848600" y="609600"/>
            <a:ext cx="1005840" cy="533400"/>
          </a:xfrm>
          <a:prstGeom prst="rect">
            <a:avLst/>
          </a:prstGeom>
          <a:noFill/>
        </p:spPr>
        <p:txBody>
          <a:bodyPr wrap="square" lIns="0" tIns="0" rIns="0" bIns="0" rtlCol="0">
            <a:noAutofit/>
          </a:bodyPr>
          <a:lstStyle/>
          <a:p>
            <a:pPr marL="0" lvl="1"/>
            <a:r>
              <a:rPr lang="en-US" sz="900" b="1" kern="1200" baseline="0" dirty="0">
                <a:solidFill>
                  <a:srgbClr val="FF3300"/>
                </a:solidFill>
                <a:latin typeface="Myriad Pro Light" panose="020B0403030403020204" pitchFamily="34" charset="0"/>
              </a:rPr>
              <a:t>Certification</a:t>
            </a:r>
            <a:endParaRPr lang="en-US" sz="900" b="1" kern="1200" dirty="0">
              <a:solidFill>
                <a:srgbClr val="FF3300"/>
              </a:solidFill>
              <a:latin typeface="Myriad Pro Light" panose="020B0403030403020204" pitchFamily="34" charset="0"/>
            </a:endParaRPr>
          </a:p>
        </p:txBody>
      </p:sp>
      <p:sp>
        <p:nvSpPr>
          <p:cNvPr id="15" name="TextBox 14">
            <a:hlinkClick r:id="" action="ppaction://noaction"/>
          </p:cNvPr>
          <p:cNvSpPr txBox="1"/>
          <p:nvPr/>
        </p:nvSpPr>
        <p:spPr>
          <a:xfrm>
            <a:off x="4593516" y="609600"/>
            <a:ext cx="1005840" cy="533400"/>
          </a:xfrm>
          <a:prstGeom prst="rect">
            <a:avLst/>
          </a:prstGeom>
          <a:noFill/>
        </p:spPr>
        <p:txBody>
          <a:bodyPr wrap="square" lIns="0" tIns="0" rIns="0" bIns="0" rtlCol="0">
            <a:noAutofit/>
          </a:bodyPr>
          <a:lstStyle/>
          <a:p>
            <a:pPr marL="0" marR="0" lvl="0" indent="-274320" algn="l" defTabSz="914400" rtl="0" eaLnBrk="1" fontAlgn="auto" latinLnBrk="0" hangingPunct="1">
              <a:lnSpc>
                <a:spcPct val="100000"/>
              </a:lnSpc>
              <a:spcBef>
                <a:spcPts val="0"/>
              </a:spcBef>
              <a:spcAft>
                <a:spcPts val="0"/>
              </a:spcAft>
              <a:buClrTx/>
              <a:buSzTx/>
              <a:buFontTx/>
              <a:buNone/>
              <a:tabLst/>
              <a:defRPr/>
            </a:pPr>
            <a:r>
              <a:rPr lang="en-US" sz="900" kern="1200" baseline="0" dirty="0">
                <a:solidFill>
                  <a:schemeClr val="tx1"/>
                </a:solidFill>
                <a:latin typeface="Myriad Pro Light" panose="020B0403030403020204" pitchFamily="34" charset="0"/>
              </a:rPr>
              <a:t>CE/Other Training Options</a:t>
            </a:r>
            <a:endParaRPr lang="en-US" sz="900" kern="1200" dirty="0">
              <a:solidFill>
                <a:schemeClr val="tx1"/>
              </a:solidFill>
              <a:latin typeface="Myriad Pro Light" panose="020B0403030403020204" pitchFamily="34" charset="0"/>
            </a:endParaRPr>
          </a:p>
        </p:txBody>
      </p:sp>
      <p:sp>
        <p:nvSpPr>
          <p:cNvPr id="16" name="TextBox 15">
            <a:hlinkClick r:id="" action="ppaction://noaction"/>
          </p:cNvPr>
          <p:cNvSpPr txBox="1"/>
          <p:nvPr/>
        </p:nvSpPr>
        <p:spPr>
          <a:xfrm>
            <a:off x="5681832" y="609600"/>
            <a:ext cx="1005840" cy="533400"/>
          </a:xfrm>
          <a:prstGeom prst="rect">
            <a:avLst/>
          </a:prstGeom>
          <a:noFill/>
        </p:spPr>
        <p:txBody>
          <a:bodyPr wrap="square" lIns="0" tIns="0" rIns="0" bIns="0" rtlCol="0">
            <a:noAutofit/>
          </a:bodyPr>
          <a:lstStyle/>
          <a:p>
            <a:pPr marL="0" marR="0" indent="-274320" algn="l" defTabSz="914400" rtl="0" eaLnBrk="1" fontAlgn="auto" latinLnBrk="0" hangingPunct="1">
              <a:lnSpc>
                <a:spcPct val="100000"/>
              </a:lnSpc>
              <a:spcBef>
                <a:spcPts val="0"/>
              </a:spcBef>
              <a:spcAft>
                <a:spcPts val="0"/>
              </a:spcAft>
              <a:buClrTx/>
              <a:buSzTx/>
              <a:buFontTx/>
              <a:buNone/>
              <a:tabLst/>
              <a:defRPr/>
            </a:pPr>
            <a:r>
              <a:rPr lang="en-US" sz="900" kern="1200" baseline="0" dirty="0">
                <a:solidFill>
                  <a:schemeClr val="tx1"/>
                </a:solidFill>
                <a:latin typeface="Myriad Pro Light" panose="020B0403030403020204" pitchFamily="34" charset="0"/>
              </a:rPr>
              <a:t>Schedule Training (CSBS)</a:t>
            </a:r>
            <a:endParaRPr lang="en-US" sz="900" kern="1200" dirty="0">
              <a:solidFill>
                <a:schemeClr val="tx1"/>
              </a:solidFill>
              <a:latin typeface="Myriad Pro Light" panose="020B0403030403020204" pitchFamily="34" charset="0"/>
            </a:endParaRPr>
          </a:p>
        </p:txBody>
      </p:sp>
      <p:sp>
        <p:nvSpPr>
          <p:cNvPr id="17" name="TextBox 16">
            <a:hlinkClick r:id="rId5" action="ppaction://hlinksldjump"/>
          </p:cNvPr>
          <p:cNvSpPr txBox="1"/>
          <p:nvPr/>
        </p:nvSpPr>
        <p:spPr>
          <a:xfrm>
            <a:off x="6771042" y="609600"/>
            <a:ext cx="1005840" cy="533400"/>
          </a:xfrm>
          <a:prstGeom prst="rect">
            <a:avLst/>
          </a:prstGeom>
          <a:noFill/>
        </p:spPr>
        <p:txBody>
          <a:bodyPr wrap="square" lIns="0" tIns="0" rIns="0" bIns="0" rtlCol="0">
            <a:noAutofit/>
          </a:bodyPr>
          <a:lstStyle/>
          <a:p>
            <a:pPr marL="0" marR="0" indent="-274320" algn="l" defTabSz="914400" rtl="0" eaLnBrk="1" fontAlgn="auto" latinLnBrk="0" hangingPunct="1">
              <a:lnSpc>
                <a:spcPct val="100000"/>
              </a:lnSpc>
              <a:spcBef>
                <a:spcPts val="0"/>
              </a:spcBef>
              <a:spcAft>
                <a:spcPts val="0"/>
              </a:spcAft>
              <a:buClrTx/>
              <a:buSzTx/>
              <a:buFontTx/>
              <a:buNone/>
              <a:tabLst/>
              <a:defRPr/>
            </a:pPr>
            <a:r>
              <a:rPr lang="en-US" sz="900" kern="1200" baseline="0" dirty="0">
                <a:solidFill>
                  <a:schemeClr val="tx1"/>
                </a:solidFill>
                <a:latin typeface="Myriad Pro Light" panose="020B0403030403020204" pitchFamily="34" charset="0"/>
              </a:rPr>
              <a:t>Schedule Training (All Others)</a:t>
            </a:r>
            <a:endParaRPr lang="en-US" sz="900" kern="1200" dirty="0">
              <a:solidFill>
                <a:schemeClr val="tx1"/>
              </a:solidFill>
              <a:latin typeface="Myriad Pro Light" panose="020B0403030403020204" pitchFamily="34" charset="0"/>
            </a:endParaRPr>
          </a:p>
        </p:txBody>
      </p:sp>
      <p:sp>
        <p:nvSpPr>
          <p:cNvPr id="25" name="TextBox 24"/>
          <p:cNvSpPr txBox="1"/>
          <p:nvPr/>
        </p:nvSpPr>
        <p:spPr>
          <a:xfrm>
            <a:off x="304800" y="1752600"/>
            <a:ext cx="6553200" cy="3647152"/>
          </a:xfrm>
          <a:prstGeom prst="rect">
            <a:avLst/>
          </a:prstGeom>
          <a:solidFill>
            <a:schemeClr val="bg1"/>
          </a:solidFill>
        </p:spPr>
        <p:txBody>
          <a:bodyPr wrap="square" rtlCol="0">
            <a:spAutoFit/>
          </a:bodyPr>
          <a:lstStyle/>
          <a:p>
            <a:pPr algn="just"/>
            <a:r>
              <a:rPr lang="en-US" dirty="0">
                <a:latin typeface="Corbel" panose="020B0503020204020204" pitchFamily="34" charset="0"/>
                <a:cs typeface="Arial" panose="020B0604020202020204" pitchFamily="34" charset="0"/>
              </a:rPr>
              <a:t>The CSBS Examiner Certification Program does not provide a certification credential to new examiners. The Certified Operations Examiner credential, the basic bank safety and soundness credential, requires completion of the CSBS Day One: Bank Safety &amp; Soundness Examiner Training, and one year of on-the-job experience. Visit  the </a:t>
            </a:r>
            <a:r>
              <a:rPr lang="en-US" dirty="0">
                <a:latin typeface="Corbel" panose="020B0503020204020204" pitchFamily="34" charset="0"/>
                <a:cs typeface="Arial" panose="020B0604020202020204" pitchFamily="34" charset="0"/>
                <a:hlinkClick r:id="rId6"/>
              </a:rPr>
              <a:t>certification page</a:t>
            </a:r>
            <a:r>
              <a:rPr lang="en-US" dirty="0">
                <a:latin typeface="Corbel" panose="020B0503020204020204" pitchFamily="34" charset="0"/>
                <a:cs typeface="Arial" panose="020B0604020202020204" pitchFamily="34" charset="0"/>
              </a:rPr>
              <a:t> to view all requirements for the COE, the basic bank safety and soundness credential.</a:t>
            </a:r>
          </a:p>
          <a:p>
            <a:pPr algn="just"/>
            <a:endParaRPr lang="en-US" sz="1700" dirty="0">
              <a:latin typeface="Corbel" panose="020B0503020204020204" pitchFamily="34" charset="0"/>
              <a:cs typeface="Arial" panose="020B0604020202020204" pitchFamily="34" charset="0"/>
            </a:endParaRPr>
          </a:p>
          <a:p>
            <a:pPr algn="just"/>
            <a:endParaRPr lang="en-US" sz="1700" dirty="0">
              <a:latin typeface="Corbel" panose="020B0503020204020204" pitchFamily="34" charset="0"/>
              <a:cs typeface="Arial" panose="020B0604020202020204" pitchFamily="34" charset="0"/>
            </a:endParaRPr>
          </a:p>
          <a:p>
            <a:pPr algn="just"/>
            <a:endParaRPr lang="en-US" sz="1700" dirty="0">
              <a:latin typeface="Corbel" panose="020B0503020204020204" pitchFamily="34" charset="0"/>
              <a:cs typeface="Arial" panose="020B0604020202020204" pitchFamily="34" charset="0"/>
            </a:endParaRPr>
          </a:p>
          <a:p>
            <a:pPr algn="ctr"/>
            <a:r>
              <a:rPr lang="en-US" dirty="0">
                <a:latin typeface="Corbel" panose="020B0503020204020204" pitchFamily="34" charset="0"/>
                <a:cs typeface="Arial" panose="020B0604020202020204" pitchFamily="34" charset="0"/>
              </a:rPr>
              <a:t>Questions? Contact Rose Shaheen, CSBS’s certification program manager, at 202-728-5710 or send an email to </a:t>
            </a:r>
            <a:r>
              <a:rPr lang="en-US" dirty="0">
                <a:latin typeface="Corbel" panose="020B0503020204020204" pitchFamily="34" charset="0"/>
                <a:cs typeface="Arial" panose="020B0604020202020204" pitchFamily="34" charset="0"/>
                <a:hlinkClick r:id="rId7"/>
              </a:rPr>
              <a:t>certification@csbs.org</a:t>
            </a:r>
            <a:r>
              <a:rPr lang="en-US" dirty="0">
                <a:latin typeface="Corbel" panose="020B0503020204020204" pitchFamily="34" charset="0"/>
                <a:cs typeface="Arial" panose="020B0604020202020204" pitchFamily="34" charset="0"/>
              </a:rPr>
              <a:t>. </a:t>
            </a:r>
          </a:p>
        </p:txBody>
      </p:sp>
      <p:sp>
        <p:nvSpPr>
          <p:cNvPr id="26" name="Rectangle 25">
            <a:hlinkClick r:id="rId8" action="ppaction://hlinksldjump"/>
          </p:cNvPr>
          <p:cNvSpPr/>
          <p:nvPr/>
        </p:nvSpPr>
        <p:spPr>
          <a:xfrm>
            <a:off x="5596890" y="609600"/>
            <a:ext cx="1089210" cy="2667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900" dirty="0">
                <a:solidFill>
                  <a:schemeClr val="tx1"/>
                </a:solidFill>
                <a:latin typeface="Myriad Pro Light" panose="020B0403030403020204" pitchFamily="34" charset="0"/>
              </a:rPr>
              <a:t>Schedule CSBS Training</a:t>
            </a:r>
          </a:p>
        </p:txBody>
      </p:sp>
      <p:sp>
        <p:nvSpPr>
          <p:cNvPr id="27" name="Rectangle 26">
            <a:hlinkClick r:id="rId3" action="ppaction://hlinksldjump"/>
          </p:cNvPr>
          <p:cNvSpPr/>
          <p:nvPr/>
        </p:nvSpPr>
        <p:spPr>
          <a:xfrm>
            <a:off x="4511040" y="609600"/>
            <a:ext cx="1089210" cy="2667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900" dirty="0">
                <a:solidFill>
                  <a:schemeClr val="tx1"/>
                </a:solidFill>
                <a:latin typeface="Myriad Pro Light" panose="020B0403030403020204" pitchFamily="34" charset="0"/>
              </a:rPr>
              <a:t>CE/Other Training Options</a:t>
            </a:r>
          </a:p>
        </p:txBody>
      </p:sp>
      <p:sp>
        <p:nvSpPr>
          <p:cNvPr id="29" name="Rectangle 28">
            <a:hlinkClick r:id="rId9" action="ppaction://hlinksldjump"/>
          </p:cNvPr>
          <p:cNvSpPr/>
          <p:nvPr/>
        </p:nvSpPr>
        <p:spPr>
          <a:xfrm>
            <a:off x="2332656" y="590549"/>
            <a:ext cx="1080204" cy="30861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900" dirty="0">
                <a:solidFill>
                  <a:schemeClr val="tx1"/>
                </a:solidFill>
                <a:latin typeface="Myriad Pro Light" panose="020B0403030403020204" pitchFamily="34" charset="0"/>
              </a:rPr>
              <a:t>Skills/Tasks required in Year 1</a:t>
            </a:r>
          </a:p>
        </p:txBody>
      </p:sp>
      <p:sp>
        <p:nvSpPr>
          <p:cNvPr id="31" name="Rectangle 30">
            <a:hlinkClick r:id="rId2" action="ppaction://hlinksldjump"/>
          </p:cNvPr>
          <p:cNvSpPr/>
          <p:nvPr/>
        </p:nvSpPr>
        <p:spPr>
          <a:xfrm>
            <a:off x="1234440" y="598170"/>
            <a:ext cx="1172580" cy="28575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900" dirty="0">
                <a:solidFill>
                  <a:schemeClr val="tx1"/>
                </a:solidFill>
                <a:latin typeface="Myriad Pro Light" panose="020B0403030403020204" pitchFamily="34" charset="0"/>
              </a:rPr>
              <a:t>Your level of proficiency</a:t>
            </a:r>
          </a:p>
        </p:txBody>
      </p:sp>
      <p:sp>
        <p:nvSpPr>
          <p:cNvPr id="32" name="Rectangle 31">
            <a:hlinkClick r:id="rId10" action="ppaction://hlinksldjump"/>
          </p:cNvPr>
          <p:cNvSpPr/>
          <p:nvPr/>
        </p:nvSpPr>
        <p:spPr>
          <a:xfrm>
            <a:off x="163830" y="609600"/>
            <a:ext cx="1070610" cy="28575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900" dirty="0">
                <a:solidFill>
                  <a:schemeClr val="tx1"/>
                </a:solidFill>
                <a:latin typeface="Myriad Pro Light" panose="020B0403030403020204" pitchFamily="34" charset="0"/>
              </a:rPr>
              <a:t>On-the-job experience</a:t>
            </a:r>
          </a:p>
        </p:txBody>
      </p:sp>
      <p:pic>
        <p:nvPicPr>
          <p:cNvPr id="33" name="Picture 32">
            <a:hlinkClick r:id="rId6"/>
          </p:cNvPr>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a:off x="7315200" y="2133600"/>
            <a:ext cx="1109382" cy="838200"/>
          </a:xfrm>
          <a:prstGeom prst="rect">
            <a:avLst/>
          </a:prstGeom>
        </p:spPr>
      </p:pic>
      <p:sp>
        <p:nvSpPr>
          <p:cNvPr id="30" name="Rectangle 29">
            <a:hlinkClick r:id="rId10" action="ppaction://hlinksldjump"/>
          </p:cNvPr>
          <p:cNvSpPr/>
          <p:nvPr/>
        </p:nvSpPr>
        <p:spPr>
          <a:xfrm>
            <a:off x="158013" y="594360"/>
            <a:ext cx="1070610" cy="28575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900" dirty="0">
                <a:solidFill>
                  <a:schemeClr val="tx1"/>
                </a:solidFill>
                <a:latin typeface="Myriad Pro Light" panose="020B0403030403020204" pitchFamily="34" charset="0"/>
              </a:rPr>
              <a:t>Your level of experience</a:t>
            </a:r>
          </a:p>
        </p:txBody>
      </p:sp>
      <p:sp>
        <p:nvSpPr>
          <p:cNvPr id="35" name="TextBox 34">
            <a:hlinkClick r:id="rId12" action="ppaction://hlinksldjump"/>
          </p:cNvPr>
          <p:cNvSpPr txBox="1"/>
          <p:nvPr/>
        </p:nvSpPr>
        <p:spPr>
          <a:xfrm>
            <a:off x="3522780" y="609600"/>
            <a:ext cx="1005840" cy="533400"/>
          </a:xfrm>
          <a:prstGeom prst="rect">
            <a:avLst/>
          </a:prstGeom>
          <a:noFill/>
        </p:spPr>
        <p:txBody>
          <a:bodyPr wrap="square" lIns="0" tIns="0" rIns="0" bIns="0" rtlCol="0">
            <a:noAutofit/>
          </a:bodyPr>
          <a:lstStyle/>
          <a:p>
            <a:pPr marL="0" marR="0" indent="-274320" algn="l" defTabSz="914400" rtl="0" eaLnBrk="1" fontAlgn="auto" latinLnBrk="0" hangingPunct="1">
              <a:lnSpc>
                <a:spcPct val="100000"/>
              </a:lnSpc>
              <a:spcBef>
                <a:spcPts val="0"/>
              </a:spcBef>
              <a:spcAft>
                <a:spcPts val="0"/>
              </a:spcAft>
              <a:buClrTx/>
              <a:buSzTx/>
              <a:buFontTx/>
              <a:buNone/>
              <a:tabLst/>
              <a:defRPr/>
            </a:pPr>
            <a:r>
              <a:rPr lang="en-US" sz="900" kern="1200" baseline="0" dirty="0">
                <a:latin typeface="Myriad Pro Light" panose="020B0403030403020204" pitchFamily="34" charset="0"/>
              </a:rPr>
              <a:t>Training required to reach next level</a:t>
            </a:r>
            <a:endParaRPr lang="en-US" sz="900" kern="1200" dirty="0">
              <a:latin typeface="Myriad Pro Light" panose="020B0403030403020204" pitchFamily="34" charset="0"/>
            </a:endParaRPr>
          </a:p>
        </p:txBody>
      </p:sp>
      <p:sp>
        <p:nvSpPr>
          <p:cNvPr id="28" name="TextBox 27"/>
          <p:cNvSpPr txBox="1"/>
          <p:nvPr/>
        </p:nvSpPr>
        <p:spPr>
          <a:xfrm>
            <a:off x="120126" y="118646"/>
            <a:ext cx="7717716" cy="33855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1" dirty="0">
                <a:solidFill>
                  <a:srgbClr val="1C2674"/>
                </a:solidFill>
                <a:latin typeface="Corbel" panose="020B0503020204020204" pitchFamily="34" charset="0"/>
                <a:cs typeface="Arial" panose="020B0604020202020204" pitchFamily="34" charset="0"/>
              </a:rPr>
              <a:t>0.0: State Professional Trainee, Examiner</a:t>
            </a:r>
            <a:r>
              <a:rPr lang="en-US" sz="1600" b="1" baseline="0" dirty="0">
                <a:solidFill>
                  <a:srgbClr val="1C2674"/>
                </a:solidFill>
                <a:latin typeface="Corbel" panose="020B0503020204020204" pitchFamily="34" charset="0"/>
                <a:cs typeface="Arial" panose="020B0604020202020204" pitchFamily="34" charset="0"/>
              </a:rPr>
              <a:t> Trainee</a:t>
            </a:r>
            <a:endParaRPr lang="en-US" sz="1600" b="1" dirty="0">
              <a:solidFill>
                <a:srgbClr val="1C2674"/>
              </a:solidFill>
              <a:latin typeface="Corbel" panose="020B0503020204020204" pitchFamily="34" charset="0"/>
              <a:cs typeface="Arial" panose="020B0604020202020204" pitchFamily="34" charset="0"/>
            </a:endParaRPr>
          </a:p>
        </p:txBody>
      </p:sp>
    </p:spTree>
    <p:extLst>
      <p:ext uri="{BB962C8B-B14F-4D97-AF65-F5344CB8AC3E}">
        <p14:creationId xmlns:p14="http://schemas.microsoft.com/office/powerpoint/2010/main" val="842195604"/>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TICULATE_PROJECT_OPEN" val="0"/>
  <p:tag name="ARTICULATE_SLIDE_COUNT" val="62"/>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1FE63084C52CBD4ABE8AF52F6E99D668" ma:contentTypeVersion="12" ma:contentTypeDescription="Create a new document." ma:contentTypeScope="" ma:versionID="e102ae3c228ef232015277e445139e0c">
  <xsd:schema xmlns:xsd="http://www.w3.org/2001/XMLSchema" xmlns:xs="http://www.w3.org/2001/XMLSchema" xmlns:p="http://schemas.microsoft.com/office/2006/metadata/properties" xmlns:ns2="3140dc46-3398-4f41-8741-12cb1ff1847b" xmlns:ns3="3a67dc97-ba51-4a7e-b920-a630af906fad" targetNamespace="http://schemas.microsoft.com/office/2006/metadata/properties" ma:root="true" ma:fieldsID="63d0eeb55e127a791645340e5d1b53e0" ns2:_="" ns3:_="">
    <xsd:import namespace="3140dc46-3398-4f41-8741-12cb1ff1847b"/>
    <xsd:import namespace="3a67dc97-ba51-4a7e-b920-a630af906fad"/>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OCR" minOccurs="0"/>
                <xsd:element ref="ns2:MediaServiceLocation" minOccurs="0"/>
                <xsd:element ref="ns3:SharedWithUsers" minOccurs="0"/>
                <xsd:element ref="ns3:SharedWithDetails" minOccurs="0"/>
                <xsd:element ref="ns2:MediaServiceEventHashCode" minOccurs="0"/>
                <xsd:element ref="ns2:MediaServiceGenerationTime" minOccurs="0"/>
                <xsd:element ref="ns2:MediaServiceAutoKeyPoints" minOccurs="0"/>
                <xsd:element ref="ns2: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140dc46-3398-4f41-8741-12cb1ff1847b"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MediaServiceAutoTags" ma:internalName="MediaServiceAutoTags" ma:readOnly="true">
      <xsd:simpleType>
        <xsd:restriction base="dms:Text"/>
      </xsd:simpleType>
    </xsd:element>
    <xsd:element name="MediaServiceOCR" ma:index="12" nillable="true" ma:displayName="MediaServiceOCR" ma:internalName="MediaServiceOCR" ma:readOnly="true">
      <xsd:simpleType>
        <xsd:restriction base="dms:Note">
          <xsd:maxLength value="255"/>
        </xsd:restriction>
      </xsd:simpleType>
    </xsd:element>
    <xsd:element name="MediaServiceLocation" ma:index="13" nillable="true" ma:displayName="MediaServiceLocation" ma:internalName="MediaServiceLocation"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3a67dc97-ba51-4a7e-b920-a630af906fad"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5FD609F3-7B3B-407B-BDFD-2E0C4C85D0B9}">
  <ds:schemaRefs>
    <ds:schemaRef ds:uri="http://schemas.microsoft.com/sharepoint/v3/contenttype/forms"/>
  </ds:schemaRefs>
</ds:datastoreItem>
</file>

<file path=customXml/itemProps2.xml><?xml version="1.0" encoding="utf-8"?>
<ds:datastoreItem xmlns:ds="http://schemas.openxmlformats.org/officeDocument/2006/customXml" ds:itemID="{E98A28DD-E5BF-48D3-809F-F14C0C80D6D4}">
  <ds:schemaRefs>
    <ds:schemaRef ds:uri="http://schemas.microsoft.com/office/2006/metadata/properties"/>
    <ds:schemaRef ds:uri="http://schemas.microsoft.com/office/infopath/2007/PartnerControls"/>
  </ds:schemaRefs>
</ds:datastoreItem>
</file>

<file path=customXml/itemProps3.xml><?xml version="1.0" encoding="utf-8"?>
<ds:datastoreItem xmlns:ds="http://schemas.openxmlformats.org/officeDocument/2006/customXml" ds:itemID="{2D77D70F-AA0B-47B3-B362-FC49819E1E27}"/>
</file>

<file path=docProps/app.xml><?xml version="1.0" encoding="utf-8"?>
<Properties xmlns="http://schemas.openxmlformats.org/officeDocument/2006/extended-properties" xmlns:vt="http://schemas.openxmlformats.org/officeDocument/2006/docPropsVTypes">
  <TotalTime>1634</TotalTime>
  <Words>9877</Words>
  <Application>Microsoft Office PowerPoint</Application>
  <PresentationFormat>On-screen Show (4:3)</PresentationFormat>
  <Paragraphs>1412</Paragraphs>
  <Slides>62</Slides>
  <Notes>3</Notes>
  <HiddenSlides>0</HiddenSlides>
  <MMClips>0</MMClips>
  <ScaleCrop>false</ScaleCrop>
  <HeadingPairs>
    <vt:vector size="6" baseType="variant">
      <vt:variant>
        <vt:lpstr>Fonts Used</vt:lpstr>
      </vt:variant>
      <vt:variant>
        <vt:i4>8</vt:i4>
      </vt:variant>
      <vt:variant>
        <vt:lpstr>Theme</vt:lpstr>
      </vt:variant>
      <vt:variant>
        <vt:i4>2</vt:i4>
      </vt:variant>
      <vt:variant>
        <vt:lpstr>Slide Titles</vt:lpstr>
      </vt:variant>
      <vt:variant>
        <vt:i4>62</vt:i4>
      </vt:variant>
    </vt:vector>
  </HeadingPairs>
  <TitlesOfParts>
    <vt:vector size="72" baseType="lpstr">
      <vt:lpstr>Arial</vt:lpstr>
      <vt:lpstr>Calibri</vt:lpstr>
      <vt:lpstr>Candara</vt:lpstr>
      <vt:lpstr>Corbel</vt:lpstr>
      <vt:lpstr>Eurostile</vt:lpstr>
      <vt:lpstr>Myriad Pro Light</vt:lpstr>
      <vt:lpstr>Symbol</vt:lpstr>
      <vt:lpstr>Wingdings</vt:lpstr>
      <vt:lpstr>Office Theme</vt:lpstr>
      <vt:lpstr>Custom Design</vt:lpstr>
      <vt:lpstr>Learning Pathways Tool for Bank Safety &amp; Soundness Examiners  Click a link below to begin…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CSBS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Rosemarie Shaheen</dc:creator>
  <cp:lastModifiedBy>Rosemarie Shaheen</cp:lastModifiedBy>
  <cp:revision>173</cp:revision>
  <cp:lastPrinted>2017-01-24T15:02:24Z</cp:lastPrinted>
  <dcterms:created xsi:type="dcterms:W3CDTF">2016-06-28T16:48:30Z</dcterms:created>
  <dcterms:modified xsi:type="dcterms:W3CDTF">2019-10-11T17:54:41Z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rticulateGUID">
    <vt:lpwstr>FC7E6832-EDC0-4C53-8500-0594241B718A</vt:lpwstr>
  </property>
  <property fmtid="{D5CDD505-2E9C-101B-9397-08002B2CF9AE}" pid="3" name="ArticulatePath">
    <vt:lpwstr>0.0 - 0.4 Levels rs changes</vt:lpwstr>
  </property>
  <property fmtid="{D5CDD505-2E9C-101B-9397-08002B2CF9AE}" pid="4" name="ContentTypeId">
    <vt:lpwstr>0x0101001FE63084C52CBD4ABE8AF52F6E99D668</vt:lpwstr>
  </property>
</Properties>
</file>