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3.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6" r:id="rId5"/>
  </p:sldMasterIdLst>
  <p:notesMasterIdLst>
    <p:notesMasterId r:id="rId68"/>
  </p:notesMasterIdLst>
  <p:sldIdLst>
    <p:sldId id="317" r:id="rId6"/>
    <p:sldId id="257" r:id="rId7"/>
    <p:sldId id="256"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Lst>
  <p:sldSz cx="9144000" cy="6858000" type="screen4x3"/>
  <p:notesSz cx="7315200" cy="9601200"/>
  <p:custDataLst>
    <p:tags r:id="rId6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67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3FFCA4-3BA9-4384-9EA7-78BFA1CC6293}" v="9" dt="2019-10-11T17:54:32.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microsoft.com/office/2016/11/relationships/changesInfo" Target="changesInfos/changesInfo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ags" Target="tags/tag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marie Shaheen" userId="8a1bc99f-c46d-4d3b-9318-e55be0a2c0f8" providerId="ADAL" clId="{D63FFCA4-3BA9-4384-9EA7-78BFA1CC6293}"/>
    <pc:docChg chg="modSld">
      <pc:chgData name="Rosemarie Shaheen" userId="8a1bc99f-c46d-4d3b-9318-e55be0a2c0f8" providerId="ADAL" clId="{D63FFCA4-3BA9-4384-9EA7-78BFA1CC6293}" dt="2019-10-11T17:53:37.760" v="7"/>
      <pc:docMkLst>
        <pc:docMk/>
      </pc:docMkLst>
      <pc:sldChg chg="modSp">
        <pc:chgData name="Rosemarie Shaheen" userId="8a1bc99f-c46d-4d3b-9318-e55be0a2c0f8" providerId="ADAL" clId="{D63FFCA4-3BA9-4384-9EA7-78BFA1CC6293}" dt="2019-10-11T17:52:44.066" v="1"/>
        <pc:sldMkLst>
          <pc:docMk/>
          <pc:sldMk cId="4047135946" sldId="256"/>
        </pc:sldMkLst>
        <pc:graphicFrameChg chg="mod">
          <ac:chgData name="Rosemarie Shaheen" userId="8a1bc99f-c46d-4d3b-9318-e55be0a2c0f8" providerId="ADAL" clId="{D63FFCA4-3BA9-4384-9EA7-78BFA1CC6293}" dt="2019-10-11T17:52:35.844" v="0"/>
          <ac:graphicFrameMkLst>
            <pc:docMk/>
            <pc:sldMk cId="4047135946" sldId="256"/>
            <ac:graphicFrameMk id="2" creationId="{00000000-0000-0000-0000-000000000000}"/>
          </ac:graphicFrameMkLst>
        </pc:graphicFrameChg>
        <pc:graphicFrameChg chg="mod">
          <ac:chgData name="Rosemarie Shaheen" userId="8a1bc99f-c46d-4d3b-9318-e55be0a2c0f8" providerId="ADAL" clId="{D63FFCA4-3BA9-4384-9EA7-78BFA1CC6293}" dt="2019-10-11T17:52:44.066" v="1"/>
          <ac:graphicFrameMkLst>
            <pc:docMk/>
            <pc:sldMk cId="4047135946" sldId="256"/>
            <ac:graphicFrameMk id="20" creationId="{00000000-0000-0000-0000-000000000000}"/>
          </ac:graphicFrameMkLst>
        </pc:graphicFrameChg>
      </pc:sldChg>
      <pc:sldChg chg="modSp">
        <pc:chgData name="Rosemarie Shaheen" userId="8a1bc99f-c46d-4d3b-9318-e55be0a2c0f8" providerId="ADAL" clId="{D63FFCA4-3BA9-4384-9EA7-78BFA1CC6293}" dt="2019-10-11T17:53:37.760" v="7"/>
        <pc:sldMkLst>
          <pc:docMk/>
          <pc:sldMk cId="271732156" sldId="269"/>
        </pc:sldMkLst>
        <pc:graphicFrameChg chg="mod">
          <ac:chgData name="Rosemarie Shaheen" userId="8a1bc99f-c46d-4d3b-9318-e55be0a2c0f8" providerId="ADAL" clId="{D63FFCA4-3BA9-4384-9EA7-78BFA1CC6293}" dt="2019-10-11T17:53:37.760" v="7"/>
          <ac:graphicFrameMkLst>
            <pc:docMk/>
            <pc:sldMk cId="271732156" sldId="269"/>
            <ac:graphicFrameMk id="15" creationId="{00000000-0000-0000-0000-000000000000}"/>
          </ac:graphicFrameMkLst>
        </pc:graphicFrameChg>
        <pc:graphicFrameChg chg="mod">
          <ac:chgData name="Rosemarie Shaheen" userId="8a1bc99f-c46d-4d3b-9318-e55be0a2c0f8" providerId="ADAL" clId="{D63FFCA4-3BA9-4384-9EA7-78BFA1CC6293}" dt="2019-10-11T17:53:32.613" v="6"/>
          <ac:graphicFrameMkLst>
            <pc:docMk/>
            <pc:sldMk cId="271732156" sldId="269"/>
            <ac:graphicFrameMk id="24" creationId="{00000000-0000-0000-0000-000000000000}"/>
          </ac:graphicFrameMkLst>
        </pc:graphicFrame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slide" Target="../slides/slide10.xml"/></Relationships>
</file>

<file path=ppt/diagrams/_rels/data10.xml.rels><?xml version="1.0" encoding="UTF-8" standalone="yes"?>
<Relationships xmlns="http://schemas.openxmlformats.org/package/2006/relationships"><Relationship Id="rId1" Type="http://schemas.openxmlformats.org/officeDocument/2006/relationships/slide" Target="../slides/slide23.xml"/></Relationships>
</file>

<file path=ppt/diagrams/_rels/data11.xml.rels><?xml version="1.0" encoding="UTF-8" standalone="yes"?>
<Relationships xmlns="http://schemas.openxmlformats.org/package/2006/relationships"><Relationship Id="rId1" Type="http://schemas.openxmlformats.org/officeDocument/2006/relationships/slide" Target="../slides/slide24.xml"/></Relationships>
</file>

<file path=ppt/diagrams/_rels/data12.xml.rels><?xml version="1.0" encoding="UTF-8" standalone="yes"?>
<Relationships xmlns="http://schemas.openxmlformats.org/package/2006/relationships"><Relationship Id="rId1" Type="http://schemas.openxmlformats.org/officeDocument/2006/relationships/slide" Target="../slides/slide25.xml"/></Relationships>
</file>

<file path=ppt/diagrams/_rels/data17.xml.rels><?xml version="1.0" encoding="UTF-8" standalone="yes"?>
<Relationships xmlns="http://schemas.openxmlformats.org/package/2006/relationships"><Relationship Id="rId1" Type="http://schemas.openxmlformats.org/officeDocument/2006/relationships/slide" Target="../slides/slide34.xml"/></Relationships>
</file>

<file path=ppt/diagrams/_rels/data18.xml.rels><?xml version="1.0" encoding="UTF-8" standalone="yes"?>
<Relationships xmlns="http://schemas.openxmlformats.org/package/2006/relationships"><Relationship Id="rId1" Type="http://schemas.openxmlformats.org/officeDocument/2006/relationships/slide" Target="../slides/slide35.xml"/></Relationships>
</file>

<file path=ppt/diagrams/_rels/data19.xml.rels><?xml version="1.0" encoding="UTF-8" standalone="yes"?>
<Relationships xmlns="http://schemas.openxmlformats.org/package/2006/relationships"><Relationship Id="rId1" Type="http://schemas.openxmlformats.org/officeDocument/2006/relationships/slide" Target="../slides/slide36.xml"/></Relationships>
</file>

<file path=ppt/diagrams/_rels/data2.xml.rels><?xml version="1.0" encoding="UTF-8" standalone="yes"?>
<Relationships xmlns="http://schemas.openxmlformats.org/package/2006/relationships"><Relationship Id="rId1" Type="http://schemas.openxmlformats.org/officeDocument/2006/relationships/slide" Target="../slides/slide11.xml"/></Relationships>
</file>

<file path=ppt/diagrams/_rels/data20.xml.rels><?xml version="1.0" encoding="UTF-8" standalone="yes"?>
<Relationships xmlns="http://schemas.openxmlformats.org/package/2006/relationships"><Relationship Id="rId1" Type="http://schemas.openxmlformats.org/officeDocument/2006/relationships/slide" Target="../slides/slide37.xml"/></Relationships>
</file>

<file path=ppt/diagrams/_rels/data25.xml.rels><?xml version="1.0" encoding="UTF-8" standalone="yes"?>
<Relationships xmlns="http://schemas.openxmlformats.org/package/2006/relationships"><Relationship Id="rId1" Type="http://schemas.openxmlformats.org/officeDocument/2006/relationships/slide" Target="../slides/slide46.xml"/></Relationships>
</file>

<file path=ppt/diagrams/_rels/data26.xml.rels><?xml version="1.0" encoding="UTF-8" standalone="yes"?>
<Relationships xmlns="http://schemas.openxmlformats.org/package/2006/relationships"><Relationship Id="rId1" Type="http://schemas.openxmlformats.org/officeDocument/2006/relationships/slide" Target="../slides/slide47.xml"/></Relationships>
</file>

<file path=ppt/diagrams/_rels/data27.xml.rels><?xml version="1.0" encoding="UTF-8" standalone="yes"?>
<Relationships xmlns="http://schemas.openxmlformats.org/package/2006/relationships"><Relationship Id="rId1" Type="http://schemas.openxmlformats.org/officeDocument/2006/relationships/slide" Target="../slides/slide48.xml"/></Relationships>
</file>

<file path=ppt/diagrams/_rels/data28.xml.rels><?xml version="1.0" encoding="UTF-8" standalone="yes"?>
<Relationships xmlns="http://schemas.openxmlformats.org/package/2006/relationships"><Relationship Id="rId1" Type="http://schemas.openxmlformats.org/officeDocument/2006/relationships/slide" Target="../slides/slide49.xml"/></Relationships>
</file>

<file path=ppt/diagrams/_rels/data3.xml.rels><?xml version="1.0" encoding="UTF-8" standalone="yes"?>
<Relationships xmlns="http://schemas.openxmlformats.org/package/2006/relationships"><Relationship Id="rId1" Type="http://schemas.openxmlformats.org/officeDocument/2006/relationships/slide" Target="../slides/slide12.xml"/></Relationships>
</file>

<file path=ppt/diagrams/_rels/data33.xml.rels><?xml version="1.0" encoding="UTF-8" standalone="yes"?>
<Relationships xmlns="http://schemas.openxmlformats.org/package/2006/relationships"><Relationship Id="rId1" Type="http://schemas.openxmlformats.org/officeDocument/2006/relationships/slide" Target="../slides/slide59.xml"/></Relationships>
</file>

<file path=ppt/diagrams/_rels/data34.xml.rels><?xml version="1.0" encoding="UTF-8" standalone="yes"?>
<Relationships xmlns="http://schemas.openxmlformats.org/package/2006/relationships"><Relationship Id="rId1" Type="http://schemas.openxmlformats.org/officeDocument/2006/relationships/slide" Target="../slides/slide60.xml"/></Relationships>
</file>

<file path=ppt/diagrams/_rels/data35.xml.rels><?xml version="1.0" encoding="UTF-8" standalone="yes"?>
<Relationships xmlns="http://schemas.openxmlformats.org/package/2006/relationships"><Relationship Id="rId1" Type="http://schemas.openxmlformats.org/officeDocument/2006/relationships/slide" Target="../slides/slide61.xml"/></Relationships>
</file>

<file path=ppt/diagrams/_rels/data36.xml.rels><?xml version="1.0" encoding="UTF-8" standalone="yes"?>
<Relationships xmlns="http://schemas.openxmlformats.org/package/2006/relationships"><Relationship Id="rId1" Type="http://schemas.openxmlformats.org/officeDocument/2006/relationships/slide" Target="../slides/slide62.xml"/></Relationships>
</file>

<file path=ppt/diagrams/_rels/data37.xml.rels><?xml version="1.0" encoding="UTF-8" standalone="yes"?>
<Relationships xmlns="http://schemas.openxmlformats.org/package/2006/relationships"><Relationship Id="rId1" Type="http://schemas.openxmlformats.org/officeDocument/2006/relationships/slide" Target="../slides/slide59.xml"/></Relationships>
</file>

<file path=ppt/diagrams/_rels/data38.xml.rels><?xml version="1.0" encoding="UTF-8" standalone="yes"?>
<Relationships xmlns="http://schemas.openxmlformats.org/package/2006/relationships"><Relationship Id="rId1" Type="http://schemas.openxmlformats.org/officeDocument/2006/relationships/slide" Target="../slides/slide60.xml"/></Relationships>
</file>

<file path=ppt/diagrams/_rels/data39.xml.rels><?xml version="1.0" encoding="UTF-8" standalone="yes"?>
<Relationships xmlns="http://schemas.openxmlformats.org/package/2006/relationships"><Relationship Id="rId1" Type="http://schemas.openxmlformats.org/officeDocument/2006/relationships/slide" Target="../slides/slide61.xml"/></Relationships>
</file>

<file path=ppt/diagrams/_rels/data4.xml.rels><?xml version="1.0" encoding="UTF-8" standalone="yes"?>
<Relationships xmlns="http://schemas.openxmlformats.org/package/2006/relationships"><Relationship Id="rId1" Type="http://schemas.openxmlformats.org/officeDocument/2006/relationships/slide" Target="../slides/slide13.xml"/></Relationships>
</file>

<file path=ppt/diagrams/_rels/data40.xml.rels><?xml version="1.0" encoding="UTF-8" standalone="yes"?>
<Relationships xmlns="http://schemas.openxmlformats.org/package/2006/relationships"><Relationship Id="rId1" Type="http://schemas.openxmlformats.org/officeDocument/2006/relationships/slide" Target="../slides/slide62.xml"/></Relationships>
</file>

<file path=ppt/diagrams/_rels/data9.xml.rels><?xml version="1.0" encoding="UTF-8" standalone="yes"?>
<Relationships xmlns="http://schemas.openxmlformats.org/package/2006/relationships"><Relationship Id="rId1" Type="http://schemas.openxmlformats.org/officeDocument/2006/relationships/slide" Target="../slides/slide2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17BF04-ABA7-4343-9540-92DC027695E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52A5B5A-88D0-48F0-9EDD-7367F52C7BB0}">
      <dgm:prSet custT="1"/>
      <dgm:spPr>
        <a:solidFill>
          <a:schemeClr val="accent3"/>
        </a:solidFill>
      </dgm:spPr>
      <dgm:t>
        <a:bodyPr/>
        <a:lstStyle/>
        <a:p>
          <a:pPr>
            <a:spcAft>
              <a:spcPts val="0"/>
            </a:spcAft>
          </a:pPr>
          <a:r>
            <a:rPr lang="en-US" sz="1600" b="1" dirty="0">
              <a:latin typeface="Corbel" panose="020B0503020204020204" pitchFamily="34" charset="0"/>
            </a:rPr>
            <a:t>Competency 1: Technical</a:t>
          </a:r>
        </a:p>
        <a:p>
          <a:pPr>
            <a:spcAft>
              <a:spcPts val="0"/>
            </a:spcAft>
          </a:pPr>
          <a:r>
            <a:rPr lang="en-US" sz="1400" dirty="0">
              <a:latin typeface="Corbel" panose="020B0503020204020204" pitchFamily="34" charset="0"/>
            </a:rPr>
            <a:t>(Provides effective organization to the examination process)</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84CA8DF-CE3D-4ABE-A61C-E7892FDB6868}" type="parTrans" cxnId="{6CD57701-B9AE-480E-951D-47019DCFBCCA}">
      <dgm:prSet/>
      <dgm:spPr/>
      <dgm:t>
        <a:bodyPr/>
        <a:lstStyle/>
        <a:p>
          <a:endParaRPr lang="en-US"/>
        </a:p>
      </dgm:t>
    </dgm:pt>
    <dgm:pt modelId="{E9471617-E509-499A-9311-25684AA9DEAB}" type="sibTrans" cxnId="{6CD57701-B9AE-480E-951D-47019DCFBCCA}">
      <dgm:prSet/>
      <dgm:spPr/>
      <dgm:t>
        <a:bodyPr/>
        <a:lstStyle/>
        <a:p>
          <a:endParaRPr lang="en-US"/>
        </a:p>
      </dgm:t>
    </dgm:pt>
    <dgm:pt modelId="{31D57EDB-7348-4903-9C52-5839C664988A}">
      <dgm:prSet custT="1"/>
      <dgm:spPr>
        <a:solidFill>
          <a:schemeClr val="accent3">
            <a:lumMod val="20000"/>
            <a:lumOff val="80000"/>
            <a:alpha val="90000"/>
          </a:schemeClr>
        </a:solidFill>
      </dgm:spPr>
      <dgm:t>
        <a:bodyPr/>
        <a:lstStyle/>
        <a:p>
          <a:pPr algn="l"/>
          <a:r>
            <a:rPr lang="en-US" sz="1050" dirty="0">
              <a:latin typeface="Corbel" panose="020B0503020204020204" pitchFamily="34" charset="0"/>
            </a:rPr>
            <a:t>Effectively adheres to examination procedures and policies</a:t>
          </a:r>
        </a:p>
      </dgm:t>
    </dgm:pt>
    <dgm:pt modelId="{C1829AD1-FD24-49E7-B33B-67EBDB130146}" type="parTrans" cxnId="{829A3EC3-36ED-4EAC-987C-71DD7788DA97}">
      <dgm:prSet/>
      <dgm:spPr/>
      <dgm:t>
        <a:bodyPr/>
        <a:lstStyle/>
        <a:p>
          <a:endParaRPr lang="en-US"/>
        </a:p>
      </dgm:t>
    </dgm:pt>
    <dgm:pt modelId="{F6D213D5-FFDE-4074-96A6-812FE43CBEC5}" type="sibTrans" cxnId="{829A3EC3-36ED-4EAC-987C-71DD7788DA97}">
      <dgm:prSet/>
      <dgm:spPr/>
      <dgm:t>
        <a:bodyPr/>
        <a:lstStyle/>
        <a:p>
          <a:endParaRPr lang="en-US"/>
        </a:p>
      </dgm:t>
    </dgm:pt>
    <dgm:pt modelId="{03871D6A-C7A9-4528-A287-7B1DE71BA415}">
      <dgm:prSet custT="1"/>
      <dgm:spPr>
        <a:solidFill>
          <a:schemeClr val="accent3">
            <a:lumMod val="20000"/>
            <a:lumOff val="80000"/>
            <a:alpha val="90000"/>
          </a:schemeClr>
        </a:solidFill>
      </dgm:spPr>
      <dgm:t>
        <a:bodyPr/>
        <a:lstStyle/>
        <a:p>
          <a:pPr algn="l"/>
          <a:r>
            <a:rPr lang="en-US" sz="1050" dirty="0">
              <a:latin typeface="Corbel" panose="020B0503020204020204" pitchFamily="34" charset="0"/>
            </a:rPr>
            <a:t>Effectively organizes assignments</a:t>
          </a:r>
        </a:p>
      </dgm:t>
    </dgm:pt>
    <dgm:pt modelId="{7EBA57F3-43DB-47AF-8C66-C2C2F1064621}" type="parTrans" cxnId="{1307B0A3-1994-4473-8498-34842E0389A0}">
      <dgm:prSet/>
      <dgm:spPr/>
      <dgm:t>
        <a:bodyPr/>
        <a:lstStyle/>
        <a:p>
          <a:endParaRPr lang="en-US"/>
        </a:p>
      </dgm:t>
    </dgm:pt>
    <dgm:pt modelId="{92935CA8-4554-4E91-A097-95F3825854E5}" type="sibTrans" cxnId="{1307B0A3-1994-4473-8498-34842E0389A0}">
      <dgm:prSet/>
      <dgm:spPr/>
      <dgm:t>
        <a:bodyPr/>
        <a:lstStyle/>
        <a:p>
          <a:endParaRPr lang="en-US"/>
        </a:p>
      </dgm:t>
    </dgm:pt>
    <dgm:pt modelId="{ACC19668-5E1E-41C3-80AC-797913CC15C8}">
      <dgm:prSet custT="1"/>
      <dgm:spPr>
        <a:solidFill>
          <a:schemeClr val="accent3">
            <a:lumMod val="20000"/>
            <a:lumOff val="80000"/>
            <a:alpha val="90000"/>
          </a:schemeClr>
        </a:solidFill>
      </dgm:spPr>
      <dgm:t>
        <a:bodyPr/>
        <a:lstStyle/>
        <a:p>
          <a:pPr algn="l"/>
          <a:r>
            <a:rPr lang="en-US" sz="1050" dirty="0">
              <a:latin typeface="Corbel" panose="020B0503020204020204" pitchFamily="34" charset="0"/>
            </a:rPr>
            <a:t>Ensures pre-examination planning and requests are successfully completed in a timely manner</a:t>
          </a:r>
        </a:p>
      </dgm:t>
    </dgm:pt>
    <dgm:pt modelId="{013BF50A-28BD-4968-AE85-3ACF7F365335}" type="parTrans" cxnId="{35733C5F-308C-4EC3-894E-90BCD4529A73}">
      <dgm:prSet/>
      <dgm:spPr/>
      <dgm:t>
        <a:bodyPr/>
        <a:lstStyle/>
        <a:p>
          <a:endParaRPr lang="en-US"/>
        </a:p>
      </dgm:t>
    </dgm:pt>
    <dgm:pt modelId="{FDF9CCC4-0FDD-4964-8221-9B813647A898}" type="sibTrans" cxnId="{35733C5F-308C-4EC3-894E-90BCD4529A73}">
      <dgm:prSet/>
      <dgm:spPr/>
      <dgm:t>
        <a:bodyPr/>
        <a:lstStyle/>
        <a:p>
          <a:endParaRPr lang="en-US"/>
        </a:p>
      </dgm:t>
    </dgm:pt>
    <dgm:pt modelId="{EA946FA0-2C7B-45FE-B02C-47FA1A408A9C}">
      <dgm:prSet custT="1"/>
      <dgm:spPr>
        <a:solidFill>
          <a:schemeClr val="accent3">
            <a:lumMod val="20000"/>
            <a:lumOff val="80000"/>
            <a:alpha val="90000"/>
          </a:schemeClr>
        </a:solidFill>
      </dgm:spPr>
      <dgm:t>
        <a:bodyPr/>
        <a:lstStyle/>
        <a:p>
          <a:pPr algn="l"/>
          <a:r>
            <a:rPr lang="en-US" sz="1050" dirty="0">
              <a:latin typeface="Corbel" panose="020B0503020204020204" pitchFamily="34" charset="0"/>
            </a:rPr>
            <a:t>Organizes and effectively documents </a:t>
          </a:r>
          <a:r>
            <a:rPr lang="en-US" sz="1050" dirty="0" err="1">
              <a:latin typeface="Corbel" panose="020B0503020204020204" pitchFamily="34" charset="0"/>
            </a:rPr>
            <a:t>workpapers</a:t>
          </a:r>
          <a:r>
            <a:rPr lang="en-US" sz="1050" dirty="0">
              <a:latin typeface="Corbel" panose="020B0503020204020204" pitchFamily="34" charset="0"/>
            </a:rPr>
            <a:t> according to prescribed procedures</a:t>
          </a:r>
        </a:p>
      </dgm:t>
    </dgm:pt>
    <dgm:pt modelId="{D39E43A6-E147-4C4B-AA48-F458F29C242A}" type="parTrans" cxnId="{678AE713-32D3-4FC1-A5B9-BA5457C7A93E}">
      <dgm:prSet/>
      <dgm:spPr/>
      <dgm:t>
        <a:bodyPr/>
        <a:lstStyle/>
        <a:p>
          <a:endParaRPr lang="en-US"/>
        </a:p>
      </dgm:t>
    </dgm:pt>
    <dgm:pt modelId="{F81682DF-BAA1-4DE9-BCD0-0825B1B259AA}" type="sibTrans" cxnId="{678AE713-32D3-4FC1-A5B9-BA5457C7A93E}">
      <dgm:prSet/>
      <dgm:spPr/>
      <dgm:t>
        <a:bodyPr/>
        <a:lstStyle/>
        <a:p>
          <a:endParaRPr lang="en-US"/>
        </a:p>
      </dgm:t>
    </dgm:pt>
    <dgm:pt modelId="{8FE68631-C6A9-4D79-AD56-197F4DD74D93}" type="pres">
      <dgm:prSet presAssocID="{3D17BF04-ABA7-4343-9540-92DC027695E1}" presName="Name0" presStyleCnt="0">
        <dgm:presLayoutVars>
          <dgm:dir/>
          <dgm:animLvl val="lvl"/>
          <dgm:resizeHandles val="exact"/>
        </dgm:presLayoutVars>
      </dgm:prSet>
      <dgm:spPr/>
    </dgm:pt>
    <dgm:pt modelId="{20386D4C-88F8-4D0E-BC0D-9B25C21ACA05}" type="pres">
      <dgm:prSet presAssocID="{A52A5B5A-88D0-48F0-9EDD-7367F52C7BB0}" presName="linNode" presStyleCnt="0"/>
      <dgm:spPr/>
    </dgm:pt>
    <dgm:pt modelId="{D3FBB214-909E-4C31-9D60-171F7E75804E}" type="pres">
      <dgm:prSet presAssocID="{A52A5B5A-88D0-48F0-9EDD-7367F52C7BB0}" presName="parentText" presStyleLbl="node1" presStyleIdx="0" presStyleCnt="1">
        <dgm:presLayoutVars>
          <dgm:chMax val="1"/>
          <dgm:bulletEnabled val="1"/>
        </dgm:presLayoutVars>
      </dgm:prSet>
      <dgm:spPr/>
    </dgm:pt>
    <dgm:pt modelId="{2A53B2FC-9615-42F7-B0B8-452A0EEFF1DF}" type="pres">
      <dgm:prSet presAssocID="{A52A5B5A-88D0-48F0-9EDD-7367F52C7BB0}" presName="descendantText" presStyleLbl="alignAccFollowNode1" presStyleIdx="0" presStyleCnt="1" custScaleY="115039">
        <dgm:presLayoutVars>
          <dgm:bulletEnabled val="1"/>
        </dgm:presLayoutVars>
      </dgm:prSet>
      <dgm:spPr/>
    </dgm:pt>
  </dgm:ptLst>
  <dgm:cxnLst>
    <dgm:cxn modelId="{6CD57701-B9AE-480E-951D-47019DCFBCCA}" srcId="{3D17BF04-ABA7-4343-9540-92DC027695E1}" destId="{A52A5B5A-88D0-48F0-9EDD-7367F52C7BB0}" srcOrd="0" destOrd="0" parTransId="{284CA8DF-CE3D-4ABE-A61C-E7892FDB6868}" sibTransId="{E9471617-E509-499A-9311-25684AA9DEAB}"/>
    <dgm:cxn modelId="{678AE713-32D3-4FC1-A5B9-BA5457C7A93E}" srcId="{A52A5B5A-88D0-48F0-9EDD-7367F52C7BB0}" destId="{EA946FA0-2C7B-45FE-B02C-47FA1A408A9C}" srcOrd="3" destOrd="0" parTransId="{D39E43A6-E147-4C4B-AA48-F458F29C242A}" sibTransId="{F81682DF-BAA1-4DE9-BCD0-0825B1B259AA}"/>
    <dgm:cxn modelId="{35733C5F-308C-4EC3-894E-90BCD4529A73}" srcId="{A52A5B5A-88D0-48F0-9EDD-7367F52C7BB0}" destId="{ACC19668-5E1E-41C3-80AC-797913CC15C8}" srcOrd="2" destOrd="0" parTransId="{013BF50A-28BD-4968-AE85-3ACF7F365335}" sibTransId="{FDF9CCC4-0FDD-4964-8221-9B813647A898}"/>
    <dgm:cxn modelId="{B4ECB567-9FE5-4D75-9C75-B22ED5B4CD15}" type="presOf" srcId="{31D57EDB-7348-4903-9C52-5839C664988A}" destId="{2A53B2FC-9615-42F7-B0B8-452A0EEFF1DF}" srcOrd="0" destOrd="0" presId="urn:microsoft.com/office/officeart/2005/8/layout/vList5"/>
    <dgm:cxn modelId="{B530F46C-B783-4F38-9A9A-83829AFAB1BB}" type="presOf" srcId="{A52A5B5A-88D0-48F0-9EDD-7367F52C7BB0}" destId="{D3FBB214-909E-4C31-9D60-171F7E75804E}" srcOrd="0" destOrd="0" presId="urn:microsoft.com/office/officeart/2005/8/layout/vList5"/>
    <dgm:cxn modelId="{8D020555-79AC-40A5-92B7-8291F11CA475}" type="presOf" srcId="{03871D6A-C7A9-4528-A287-7B1DE71BA415}" destId="{2A53B2FC-9615-42F7-B0B8-452A0EEFF1DF}" srcOrd="0" destOrd="1" presId="urn:microsoft.com/office/officeart/2005/8/layout/vList5"/>
    <dgm:cxn modelId="{7FDC4757-67A8-44DD-8C07-C1712CA19A83}" type="presOf" srcId="{3D17BF04-ABA7-4343-9540-92DC027695E1}" destId="{8FE68631-C6A9-4D79-AD56-197F4DD74D93}" srcOrd="0" destOrd="0" presId="urn:microsoft.com/office/officeart/2005/8/layout/vList5"/>
    <dgm:cxn modelId="{E7EB6D8E-ADA0-4415-9D60-BD6CE6DCC78E}" type="presOf" srcId="{ACC19668-5E1E-41C3-80AC-797913CC15C8}" destId="{2A53B2FC-9615-42F7-B0B8-452A0EEFF1DF}" srcOrd="0" destOrd="2" presId="urn:microsoft.com/office/officeart/2005/8/layout/vList5"/>
    <dgm:cxn modelId="{1307B0A3-1994-4473-8498-34842E0389A0}" srcId="{A52A5B5A-88D0-48F0-9EDD-7367F52C7BB0}" destId="{03871D6A-C7A9-4528-A287-7B1DE71BA415}" srcOrd="1" destOrd="0" parTransId="{7EBA57F3-43DB-47AF-8C66-C2C2F1064621}" sibTransId="{92935CA8-4554-4E91-A097-95F3825854E5}"/>
    <dgm:cxn modelId="{DB99CAB2-5C80-4BA1-9D8B-7FDA95BC61A7}" type="presOf" srcId="{EA946FA0-2C7B-45FE-B02C-47FA1A408A9C}" destId="{2A53B2FC-9615-42F7-B0B8-452A0EEFF1DF}" srcOrd="0" destOrd="3" presId="urn:microsoft.com/office/officeart/2005/8/layout/vList5"/>
    <dgm:cxn modelId="{829A3EC3-36ED-4EAC-987C-71DD7788DA97}" srcId="{A52A5B5A-88D0-48F0-9EDD-7367F52C7BB0}" destId="{31D57EDB-7348-4903-9C52-5839C664988A}" srcOrd="0" destOrd="0" parTransId="{C1829AD1-FD24-49E7-B33B-67EBDB130146}" sibTransId="{F6D213D5-FFDE-4074-96A6-812FE43CBEC5}"/>
    <dgm:cxn modelId="{D7C2484D-6F68-4AC2-A767-2F57C94F7C4D}" type="presParOf" srcId="{8FE68631-C6A9-4D79-AD56-197F4DD74D93}" destId="{20386D4C-88F8-4D0E-BC0D-9B25C21ACA05}" srcOrd="0" destOrd="0" presId="urn:microsoft.com/office/officeart/2005/8/layout/vList5"/>
    <dgm:cxn modelId="{0FC5BCFD-518F-40E8-B5DD-A7FF473D6A6C}" type="presParOf" srcId="{20386D4C-88F8-4D0E-BC0D-9B25C21ACA05}" destId="{D3FBB214-909E-4C31-9D60-171F7E75804E}" srcOrd="0" destOrd="0" presId="urn:microsoft.com/office/officeart/2005/8/layout/vList5"/>
    <dgm:cxn modelId="{D61A1498-8377-4C54-B827-BEAF3BAB4562}" type="presParOf" srcId="{20386D4C-88F8-4D0E-BC0D-9B25C21ACA05}" destId="{2A53B2FC-9615-42F7-B0B8-452A0EEFF1DF}" srcOrd="1" destOrd="0" presId="urn:microsoft.com/office/officeart/2005/8/layout/vList5"/>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7A2434-4083-41F3-AFD3-E00E2144873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DC2C663-C7EF-462B-8E02-E739ED980EE8}">
      <dgm:prSet custT="1"/>
      <dgm:spPr/>
      <dgm:t>
        <a:bodyPr/>
        <a:lstStyle/>
        <a:p>
          <a:pPr>
            <a:spcAft>
              <a:spcPts val="0"/>
            </a:spcAft>
          </a:pPr>
          <a:r>
            <a:rPr lang="en-US" sz="1600" b="1" dirty="0">
              <a:latin typeface="Corbel" panose="020B0503020204020204" pitchFamily="34" charset="0"/>
            </a:rPr>
            <a:t>Competency 2: Conceptual</a:t>
          </a:r>
        </a:p>
        <a:p>
          <a:pPr>
            <a:spcAft>
              <a:spcPts val="0"/>
            </a:spcAft>
          </a:pPr>
          <a:r>
            <a:rPr lang="en-US" sz="1600" b="1" dirty="0">
              <a:latin typeface="Corbel" panose="020B0503020204020204" pitchFamily="34" charset="0"/>
            </a:rPr>
            <a:t> </a:t>
          </a:r>
          <a:r>
            <a:rPr lang="en-US" sz="1400" dirty="0">
              <a:latin typeface="Corbel" panose="020B0503020204020204" pitchFamily="34" charset="0"/>
            </a:rPr>
            <a:t>(Provides effective organization to the examination process)</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B873D464-E47C-4D8A-A82D-FE37C654D058}" type="parTrans" cxnId="{DEF8C23E-197B-47C9-B68B-22C0EF20D0D9}">
      <dgm:prSet/>
      <dgm:spPr/>
      <dgm:t>
        <a:bodyPr/>
        <a:lstStyle/>
        <a:p>
          <a:endParaRPr lang="en-US"/>
        </a:p>
      </dgm:t>
    </dgm:pt>
    <dgm:pt modelId="{70590B1B-A653-43EB-9685-5B8C7BBDA5E1}" type="sibTrans" cxnId="{DEF8C23E-197B-47C9-B68B-22C0EF20D0D9}">
      <dgm:prSet/>
      <dgm:spPr/>
      <dgm:t>
        <a:bodyPr/>
        <a:lstStyle/>
        <a:p>
          <a:endParaRPr lang="en-US"/>
        </a:p>
      </dgm:t>
    </dgm:pt>
    <dgm:pt modelId="{F4E89DCE-9469-40EC-B576-C6542D033AD8}">
      <dgm:prSet custT="1"/>
      <dgm:spPr/>
      <dgm:t>
        <a:bodyPr lIns="182880"/>
        <a:lstStyle/>
        <a:p>
          <a:pPr algn="l"/>
          <a:r>
            <a:rPr lang="en-US" sz="1000" dirty="0">
              <a:latin typeface="Corbel" panose="020B0503020204020204" pitchFamily="34" charset="0"/>
            </a:rPr>
            <a:t>Effectively follows established examination procedures to collect and analyze data</a:t>
          </a:r>
        </a:p>
      </dgm:t>
    </dgm:pt>
    <dgm:pt modelId="{C59F120A-0F35-45A3-9526-13EBF43B77FB}" type="parTrans" cxnId="{028FA9E5-74D3-4191-9FA1-52A5A8C640CD}">
      <dgm:prSet/>
      <dgm:spPr/>
      <dgm:t>
        <a:bodyPr/>
        <a:lstStyle/>
        <a:p>
          <a:endParaRPr lang="en-US"/>
        </a:p>
      </dgm:t>
    </dgm:pt>
    <dgm:pt modelId="{7C07E4F9-D196-4FDD-9BB5-59D14D76F286}" type="sibTrans" cxnId="{028FA9E5-74D3-4191-9FA1-52A5A8C640CD}">
      <dgm:prSet/>
      <dgm:spPr/>
      <dgm:t>
        <a:bodyPr/>
        <a:lstStyle/>
        <a:p>
          <a:endParaRPr lang="en-US"/>
        </a:p>
      </dgm:t>
    </dgm:pt>
    <dgm:pt modelId="{332668B6-B28B-48FC-B355-5157896815A2}">
      <dgm:prSet custT="1"/>
      <dgm:spPr/>
      <dgm:t>
        <a:bodyPr lIns="182880"/>
        <a:lstStyle/>
        <a:p>
          <a:pPr algn="l"/>
          <a:r>
            <a:rPr lang="en-US" sz="1000" dirty="0">
              <a:latin typeface="Corbel" panose="020B0503020204020204" pitchFamily="34" charset="0"/>
            </a:rPr>
            <a:t>Develops correct conclusions from collected data</a:t>
          </a:r>
        </a:p>
      </dgm:t>
    </dgm:pt>
    <dgm:pt modelId="{766B40AB-7318-4EC8-8F77-CD5653D0FE10}" type="parTrans" cxnId="{45159A59-2146-4F71-B7E9-F428F394D823}">
      <dgm:prSet/>
      <dgm:spPr/>
      <dgm:t>
        <a:bodyPr/>
        <a:lstStyle/>
        <a:p>
          <a:endParaRPr lang="en-US"/>
        </a:p>
      </dgm:t>
    </dgm:pt>
    <dgm:pt modelId="{214A4ECC-E480-44C2-81D9-B3285FBD2B2D}" type="sibTrans" cxnId="{45159A59-2146-4F71-B7E9-F428F394D823}">
      <dgm:prSet/>
      <dgm:spPr/>
      <dgm:t>
        <a:bodyPr/>
        <a:lstStyle/>
        <a:p>
          <a:endParaRPr lang="en-US"/>
        </a:p>
      </dgm:t>
    </dgm:pt>
    <dgm:pt modelId="{BCFC31D4-4AF9-4C2F-9F4C-4D914A2EB3E0}" type="pres">
      <dgm:prSet presAssocID="{977A2434-4083-41F3-AFD3-E00E2144873D}" presName="Name0" presStyleCnt="0">
        <dgm:presLayoutVars>
          <dgm:dir/>
          <dgm:animLvl val="lvl"/>
          <dgm:resizeHandles val="exact"/>
        </dgm:presLayoutVars>
      </dgm:prSet>
      <dgm:spPr/>
    </dgm:pt>
    <dgm:pt modelId="{B372D3C8-2478-4582-85DB-E6ABED249A39}" type="pres">
      <dgm:prSet presAssocID="{BDC2C663-C7EF-462B-8E02-E739ED980EE8}" presName="linNode" presStyleCnt="0"/>
      <dgm:spPr/>
    </dgm:pt>
    <dgm:pt modelId="{2502E7A0-0D2C-4962-8495-E16D158DAE19}" type="pres">
      <dgm:prSet presAssocID="{BDC2C663-C7EF-462B-8E02-E739ED980EE8}" presName="parentText" presStyleLbl="node1" presStyleIdx="0" presStyleCnt="1" custLinFactNeighborY="-2977">
        <dgm:presLayoutVars>
          <dgm:chMax val="1"/>
          <dgm:bulletEnabled val="1"/>
        </dgm:presLayoutVars>
      </dgm:prSet>
      <dgm:spPr/>
    </dgm:pt>
    <dgm:pt modelId="{99A6E06E-EEEE-4A60-A98C-1F83E00E6022}" type="pres">
      <dgm:prSet presAssocID="{BDC2C663-C7EF-462B-8E02-E739ED980EE8}" presName="descendantText" presStyleLbl="alignAccFollowNode1" presStyleIdx="0" presStyleCnt="1">
        <dgm:presLayoutVars>
          <dgm:bulletEnabled val="1"/>
        </dgm:presLayoutVars>
      </dgm:prSet>
      <dgm:spPr/>
    </dgm:pt>
  </dgm:ptLst>
  <dgm:cxnLst>
    <dgm:cxn modelId="{83BC1C3E-10C6-4261-B0DB-0D91F2A71C97}" type="presOf" srcId="{BDC2C663-C7EF-462B-8E02-E739ED980EE8}" destId="{2502E7A0-0D2C-4962-8495-E16D158DAE19}" srcOrd="0" destOrd="0" presId="urn:microsoft.com/office/officeart/2005/8/layout/vList5"/>
    <dgm:cxn modelId="{DEF8C23E-197B-47C9-B68B-22C0EF20D0D9}" srcId="{977A2434-4083-41F3-AFD3-E00E2144873D}" destId="{BDC2C663-C7EF-462B-8E02-E739ED980EE8}" srcOrd="0" destOrd="0" parTransId="{B873D464-E47C-4D8A-A82D-FE37C654D058}" sibTransId="{70590B1B-A653-43EB-9685-5B8C7BBDA5E1}"/>
    <dgm:cxn modelId="{8FDACF6F-36F2-44E0-85EC-AE0CF27B2B7D}" type="presOf" srcId="{332668B6-B28B-48FC-B355-5157896815A2}" destId="{99A6E06E-EEEE-4A60-A98C-1F83E00E6022}" srcOrd="0" destOrd="1" presId="urn:microsoft.com/office/officeart/2005/8/layout/vList5"/>
    <dgm:cxn modelId="{45159A59-2146-4F71-B7E9-F428F394D823}" srcId="{BDC2C663-C7EF-462B-8E02-E739ED980EE8}" destId="{332668B6-B28B-48FC-B355-5157896815A2}" srcOrd="1" destOrd="0" parTransId="{766B40AB-7318-4EC8-8F77-CD5653D0FE10}" sibTransId="{214A4ECC-E480-44C2-81D9-B3285FBD2B2D}"/>
    <dgm:cxn modelId="{4AC923AC-1694-4217-930A-2EC3FD902764}" type="presOf" srcId="{977A2434-4083-41F3-AFD3-E00E2144873D}" destId="{BCFC31D4-4AF9-4C2F-9F4C-4D914A2EB3E0}" srcOrd="0" destOrd="0" presId="urn:microsoft.com/office/officeart/2005/8/layout/vList5"/>
    <dgm:cxn modelId="{42FB8ECF-FAF3-438D-B1B9-6A4AD3978051}" type="presOf" srcId="{F4E89DCE-9469-40EC-B576-C6542D033AD8}" destId="{99A6E06E-EEEE-4A60-A98C-1F83E00E6022}" srcOrd="0" destOrd="0" presId="urn:microsoft.com/office/officeart/2005/8/layout/vList5"/>
    <dgm:cxn modelId="{028FA9E5-74D3-4191-9FA1-52A5A8C640CD}" srcId="{BDC2C663-C7EF-462B-8E02-E739ED980EE8}" destId="{F4E89DCE-9469-40EC-B576-C6542D033AD8}" srcOrd="0" destOrd="0" parTransId="{C59F120A-0F35-45A3-9526-13EBF43B77FB}" sibTransId="{7C07E4F9-D196-4FDD-9BB5-59D14D76F286}"/>
    <dgm:cxn modelId="{A89C01D1-8437-4CEF-88BB-3FE0C54A19C9}" type="presParOf" srcId="{BCFC31D4-4AF9-4C2F-9F4C-4D914A2EB3E0}" destId="{B372D3C8-2478-4582-85DB-E6ABED249A39}" srcOrd="0" destOrd="0" presId="urn:microsoft.com/office/officeart/2005/8/layout/vList5"/>
    <dgm:cxn modelId="{635A1424-1B60-491A-A871-7893150B10E0}" type="presParOf" srcId="{B372D3C8-2478-4582-85DB-E6ABED249A39}" destId="{2502E7A0-0D2C-4962-8495-E16D158DAE19}" srcOrd="0" destOrd="0" presId="urn:microsoft.com/office/officeart/2005/8/layout/vList5"/>
    <dgm:cxn modelId="{67A6A772-2524-484B-AD83-5FDB22F8C415}" type="presParOf" srcId="{B372D3C8-2478-4582-85DB-E6ABED249A39}" destId="{99A6E06E-EEEE-4A60-A98C-1F83E00E6022}" srcOrd="1" destOrd="0" presId="urn:microsoft.com/office/officeart/2005/8/layout/vList5"/>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868FC09-1B53-423E-B882-369D7D6FD69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C12CEEA-2079-4B40-BAF5-0C2216753E95}">
      <dgm:prSet custT="1"/>
      <dgm:spPr>
        <a:solidFill>
          <a:schemeClr val="accent2"/>
        </a:solidFill>
      </dgm:spPr>
      <dgm:t>
        <a:bodyPr/>
        <a:lstStyle/>
        <a:p>
          <a:pPr>
            <a:spcAft>
              <a:spcPts val="0"/>
            </a:spcAft>
          </a:pPr>
          <a:r>
            <a:rPr lang="en-US" sz="1600" b="1" dirty="0">
              <a:latin typeface="Corbel" panose="020B0503020204020204" pitchFamily="34" charset="0"/>
            </a:rPr>
            <a:t>Competency 3:</a:t>
          </a:r>
        </a:p>
        <a:p>
          <a:pPr>
            <a:spcAft>
              <a:spcPts val="0"/>
            </a:spcAft>
          </a:pPr>
          <a:r>
            <a:rPr lang="en-US" sz="1600" b="1" dirty="0">
              <a:latin typeface="Corbel" panose="020B0503020204020204" pitchFamily="34" charset="0"/>
            </a:rPr>
            <a:t>Legal/Compliance</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01C6368-2EF5-4BF0-90AD-FDA3A0AA59D0}" type="parTrans" cxnId="{DBECBCA5-5274-4547-804E-F0099F97D8F6}">
      <dgm:prSet/>
      <dgm:spPr/>
      <dgm:t>
        <a:bodyPr/>
        <a:lstStyle/>
        <a:p>
          <a:endParaRPr lang="en-US"/>
        </a:p>
      </dgm:t>
    </dgm:pt>
    <dgm:pt modelId="{1BDA73ED-AFDA-4B76-95C3-9A3A67FD91DF}" type="sibTrans" cxnId="{DBECBCA5-5274-4547-804E-F0099F97D8F6}">
      <dgm:prSet/>
      <dgm:spPr/>
      <dgm:t>
        <a:bodyPr/>
        <a:lstStyle/>
        <a:p>
          <a:endParaRPr lang="en-US"/>
        </a:p>
      </dgm:t>
    </dgm:pt>
    <dgm:pt modelId="{B663FB83-3BD2-448A-93B9-F8D27BCB0711}">
      <dgm:prSet custT="1"/>
      <dgm:spPr>
        <a:solidFill>
          <a:schemeClr val="accent2">
            <a:lumMod val="20000"/>
            <a:lumOff val="80000"/>
            <a:alpha val="90000"/>
          </a:schemeClr>
        </a:solidFill>
      </dgm:spPr>
      <dgm:t>
        <a:bodyPr lIns="182880"/>
        <a:lstStyle/>
        <a:p>
          <a:r>
            <a:rPr lang="en-US" sz="1000" dirty="0">
              <a:latin typeface="Corbel" panose="020B0503020204020204" pitchFamily="34" charset="0"/>
            </a:rPr>
            <a:t>Effectively demonstrates knowledge of policies, procedures, laws, rules and regulations</a:t>
          </a:r>
        </a:p>
      </dgm:t>
    </dgm:pt>
    <dgm:pt modelId="{D2B61B75-BD0F-4123-A6A0-6C7B0948D4A9}" type="parTrans" cxnId="{5236D328-7608-4565-9834-27B832561767}">
      <dgm:prSet/>
      <dgm:spPr/>
      <dgm:t>
        <a:bodyPr/>
        <a:lstStyle/>
        <a:p>
          <a:endParaRPr lang="en-US"/>
        </a:p>
      </dgm:t>
    </dgm:pt>
    <dgm:pt modelId="{D81D395A-0388-4835-A6FF-FFFBF2E68082}" type="sibTrans" cxnId="{5236D328-7608-4565-9834-27B832561767}">
      <dgm:prSet/>
      <dgm:spPr/>
      <dgm:t>
        <a:bodyPr/>
        <a:lstStyle/>
        <a:p>
          <a:endParaRPr lang="en-US"/>
        </a:p>
      </dgm:t>
    </dgm:pt>
    <dgm:pt modelId="{C4A479D4-E973-4ABC-A4AB-AC34D492937F}" type="pres">
      <dgm:prSet presAssocID="{D868FC09-1B53-423E-B882-369D7D6FD695}" presName="Name0" presStyleCnt="0">
        <dgm:presLayoutVars>
          <dgm:dir/>
          <dgm:animLvl val="lvl"/>
          <dgm:resizeHandles val="exact"/>
        </dgm:presLayoutVars>
      </dgm:prSet>
      <dgm:spPr/>
    </dgm:pt>
    <dgm:pt modelId="{FB14D894-3752-442D-BAD8-30D24A8A9440}" type="pres">
      <dgm:prSet presAssocID="{5C12CEEA-2079-4B40-BAF5-0C2216753E95}" presName="linNode" presStyleCnt="0"/>
      <dgm:spPr/>
    </dgm:pt>
    <dgm:pt modelId="{ADF1E45E-E46E-4630-900E-7E508CA6F841}" type="pres">
      <dgm:prSet presAssocID="{5C12CEEA-2079-4B40-BAF5-0C2216753E95}" presName="parentText" presStyleLbl="node1" presStyleIdx="0" presStyleCnt="1" custLinFactNeighborX="-14574" custLinFactNeighborY="-4835">
        <dgm:presLayoutVars>
          <dgm:chMax val="1"/>
          <dgm:bulletEnabled val="1"/>
        </dgm:presLayoutVars>
      </dgm:prSet>
      <dgm:spPr/>
    </dgm:pt>
    <dgm:pt modelId="{15B5F505-E46F-4EC1-A419-ACAAF056FFEF}" type="pres">
      <dgm:prSet presAssocID="{5C12CEEA-2079-4B40-BAF5-0C2216753E95}" presName="descendantText" presStyleLbl="alignAccFollowNode1" presStyleIdx="0" presStyleCnt="1">
        <dgm:presLayoutVars>
          <dgm:bulletEnabled val="1"/>
        </dgm:presLayoutVars>
      </dgm:prSet>
      <dgm:spPr/>
    </dgm:pt>
  </dgm:ptLst>
  <dgm:cxnLst>
    <dgm:cxn modelId="{5236D328-7608-4565-9834-27B832561767}" srcId="{5C12CEEA-2079-4B40-BAF5-0C2216753E95}" destId="{B663FB83-3BD2-448A-93B9-F8D27BCB0711}" srcOrd="0" destOrd="0" parTransId="{D2B61B75-BD0F-4123-A6A0-6C7B0948D4A9}" sibTransId="{D81D395A-0388-4835-A6FF-FFFBF2E68082}"/>
    <dgm:cxn modelId="{9699A536-4207-4BD7-B129-3201286EF0BD}" type="presOf" srcId="{B663FB83-3BD2-448A-93B9-F8D27BCB0711}" destId="{15B5F505-E46F-4EC1-A419-ACAAF056FFEF}" srcOrd="0" destOrd="0" presId="urn:microsoft.com/office/officeart/2005/8/layout/vList5"/>
    <dgm:cxn modelId="{DB997498-DCE1-4167-8DF0-9A87206ABB91}" type="presOf" srcId="{D868FC09-1B53-423E-B882-369D7D6FD695}" destId="{C4A479D4-E973-4ABC-A4AB-AC34D492937F}" srcOrd="0" destOrd="0" presId="urn:microsoft.com/office/officeart/2005/8/layout/vList5"/>
    <dgm:cxn modelId="{DBECBCA5-5274-4547-804E-F0099F97D8F6}" srcId="{D868FC09-1B53-423E-B882-369D7D6FD695}" destId="{5C12CEEA-2079-4B40-BAF5-0C2216753E95}" srcOrd="0" destOrd="0" parTransId="{101C6368-2EF5-4BF0-90AD-FDA3A0AA59D0}" sibTransId="{1BDA73ED-AFDA-4B76-95C3-9A3A67FD91DF}"/>
    <dgm:cxn modelId="{6BA3B2C1-599A-4CA0-9790-6392549D243A}" type="presOf" srcId="{5C12CEEA-2079-4B40-BAF5-0C2216753E95}" destId="{ADF1E45E-E46E-4630-900E-7E508CA6F841}" srcOrd="0" destOrd="0" presId="urn:microsoft.com/office/officeart/2005/8/layout/vList5"/>
    <dgm:cxn modelId="{DFEDF6D1-2C53-490F-9523-9C2C01908536}" type="presParOf" srcId="{C4A479D4-E973-4ABC-A4AB-AC34D492937F}" destId="{FB14D894-3752-442D-BAD8-30D24A8A9440}" srcOrd="0" destOrd="0" presId="urn:microsoft.com/office/officeart/2005/8/layout/vList5"/>
    <dgm:cxn modelId="{255B813F-9397-4A02-B45A-76C388D1A0E9}" type="presParOf" srcId="{FB14D894-3752-442D-BAD8-30D24A8A9440}" destId="{ADF1E45E-E46E-4630-900E-7E508CA6F841}" srcOrd="0" destOrd="0" presId="urn:microsoft.com/office/officeart/2005/8/layout/vList5"/>
    <dgm:cxn modelId="{7F3E1A63-F2C7-4A32-8BF3-3BE87C6F6278}" type="presParOf" srcId="{FB14D894-3752-442D-BAD8-30D24A8A9440}" destId="{15B5F505-E46F-4EC1-A419-ACAAF056FFEF}" srcOrd="1" destOrd="0" presId="urn:microsoft.com/office/officeart/2005/8/layout/vList5"/>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206E86-622E-4C20-BCE8-20EEB1E9FEF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1D5E5CB-03A2-435F-8FD6-A2A5D46D96D9}">
      <dgm:prSet custT="1"/>
      <dgm:spPr>
        <a:solidFill>
          <a:schemeClr val="accent4"/>
        </a:solidFill>
      </dgm:spPr>
      <dgm:t>
        <a:bodyPr/>
        <a:lstStyle/>
        <a:p>
          <a:pPr>
            <a:spcAft>
              <a:spcPts val="0"/>
            </a:spcAft>
          </a:pPr>
          <a:r>
            <a:rPr lang="en-US" sz="1600" b="1" dirty="0">
              <a:latin typeface="Corbel" panose="020B0503020204020204" pitchFamily="34" charset="0"/>
            </a:rPr>
            <a:t>Competency 4: Human Relations</a:t>
          </a:r>
        </a:p>
        <a:p>
          <a:pPr>
            <a:spcAft>
              <a:spcPts val="0"/>
            </a:spcAft>
          </a:pPr>
          <a:r>
            <a:rPr lang="en-US" sz="1600" b="1" dirty="0">
              <a:latin typeface="Corbel" panose="020B0503020204020204" pitchFamily="34" charset="0"/>
            </a:rPr>
            <a:t> </a:t>
          </a:r>
          <a:r>
            <a:rPr lang="en-US" sz="1400" dirty="0">
              <a:latin typeface="Corbel" panose="020B0503020204020204" pitchFamily="34" charset="0"/>
            </a:rPr>
            <a:t>(Provides effective organization to the examination process)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108F26A-A950-4314-A2E9-3FA9144FB81B}" type="parTrans" cxnId="{7515756F-FB2A-4649-BA8D-01FE804A3A8C}">
      <dgm:prSet/>
      <dgm:spPr/>
      <dgm:t>
        <a:bodyPr/>
        <a:lstStyle/>
        <a:p>
          <a:endParaRPr lang="en-US"/>
        </a:p>
      </dgm:t>
    </dgm:pt>
    <dgm:pt modelId="{5CDCEFC3-B08D-4408-9935-13FFC4787FD1}" type="sibTrans" cxnId="{7515756F-FB2A-4649-BA8D-01FE804A3A8C}">
      <dgm:prSet/>
      <dgm:spPr/>
      <dgm:t>
        <a:bodyPr/>
        <a:lstStyle/>
        <a:p>
          <a:endParaRPr lang="en-US"/>
        </a:p>
      </dgm:t>
    </dgm:pt>
    <dgm:pt modelId="{4DB0B45D-8D33-4EB0-981F-9D4934502C5B}">
      <dgm:prSet custT="1"/>
      <dgm:spPr>
        <a:solidFill>
          <a:schemeClr val="accent4">
            <a:lumMod val="20000"/>
            <a:lumOff val="80000"/>
            <a:alpha val="90000"/>
          </a:schemeClr>
        </a:solidFill>
      </dgm:spPr>
      <dgm:t>
        <a:bodyPr lIns="182880"/>
        <a:lstStyle/>
        <a:p>
          <a:r>
            <a:rPr lang="en-US" sz="1000" dirty="0">
              <a:latin typeface="Corbel" panose="020B0503020204020204" pitchFamily="34" charset="0"/>
            </a:rPr>
            <a:t>Effectively and clearly communicates with financial institution personnel to obtain information</a:t>
          </a:r>
        </a:p>
      </dgm:t>
    </dgm:pt>
    <dgm:pt modelId="{A21691DE-91B9-47E1-8B41-7E269BAFE083}" type="parTrans" cxnId="{C1E88974-A254-40B0-90B8-71C966BD1B3C}">
      <dgm:prSet/>
      <dgm:spPr/>
      <dgm:t>
        <a:bodyPr/>
        <a:lstStyle/>
        <a:p>
          <a:endParaRPr lang="en-US"/>
        </a:p>
      </dgm:t>
    </dgm:pt>
    <dgm:pt modelId="{B8FA30FB-4CD6-46CA-99C6-59E54B831359}" type="sibTrans" cxnId="{C1E88974-A254-40B0-90B8-71C966BD1B3C}">
      <dgm:prSet/>
      <dgm:spPr/>
      <dgm:t>
        <a:bodyPr/>
        <a:lstStyle/>
        <a:p>
          <a:endParaRPr lang="en-US"/>
        </a:p>
      </dgm:t>
    </dgm:pt>
    <dgm:pt modelId="{FCFB2C22-8164-45DA-8ACB-590DDA3D1770}">
      <dgm:prSet custT="1"/>
      <dgm:spPr>
        <a:solidFill>
          <a:schemeClr val="accent4">
            <a:lumMod val="20000"/>
            <a:lumOff val="80000"/>
            <a:alpha val="90000"/>
          </a:schemeClr>
        </a:solidFill>
      </dgm:spPr>
      <dgm:t>
        <a:bodyPr lIns="182880"/>
        <a:lstStyle/>
        <a:p>
          <a:r>
            <a:rPr lang="en-US" sz="1000" dirty="0">
              <a:latin typeface="Corbel" panose="020B0503020204020204" pitchFamily="34" charset="0"/>
            </a:rPr>
            <a:t>Effectively and clearly communicates examination findings to supervisory personnel</a:t>
          </a:r>
        </a:p>
      </dgm:t>
    </dgm:pt>
    <dgm:pt modelId="{8905806F-E3A8-4515-95D1-5FA9FEB67825}" type="parTrans" cxnId="{02B6EB4F-AFF5-4DB4-9099-60E13B2BB9EE}">
      <dgm:prSet/>
      <dgm:spPr/>
      <dgm:t>
        <a:bodyPr/>
        <a:lstStyle/>
        <a:p>
          <a:endParaRPr lang="en-US"/>
        </a:p>
      </dgm:t>
    </dgm:pt>
    <dgm:pt modelId="{B7559D56-C9BC-4F57-9DA7-89CFD11AC9B1}" type="sibTrans" cxnId="{02B6EB4F-AFF5-4DB4-9099-60E13B2BB9EE}">
      <dgm:prSet/>
      <dgm:spPr/>
      <dgm:t>
        <a:bodyPr/>
        <a:lstStyle/>
        <a:p>
          <a:endParaRPr lang="en-US"/>
        </a:p>
      </dgm:t>
    </dgm:pt>
    <dgm:pt modelId="{DFFFD1C4-54E2-4DC7-AA01-3FA741587370}">
      <dgm:prSet custT="1"/>
      <dgm:spPr>
        <a:solidFill>
          <a:schemeClr val="accent4">
            <a:lumMod val="20000"/>
            <a:lumOff val="80000"/>
            <a:alpha val="90000"/>
          </a:schemeClr>
        </a:solidFill>
      </dgm:spPr>
      <dgm:t>
        <a:bodyPr lIns="182880"/>
        <a:lstStyle/>
        <a:p>
          <a:r>
            <a:rPr lang="en-US" sz="1000" dirty="0">
              <a:latin typeface="Corbel" panose="020B0503020204020204" pitchFamily="34" charset="0"/>
            </a:rPr>
            <a:t>Effectively prepares written comments that are accurate, grammatically correct, logically arranged, and factually support any conclusions drawn</a:t>
          </a:r>
        </a:p>
      </dgm:t>
    </dgm:pt>
    <dgm:pt modelId="{BACB87C1-34D9-4D97-9DCC-461C4D0AFD1E}" type="parTrans" cxnId="{87D5D7E5-9934-401F-9BAC-5213FD577EC2}">
      <dgm:prSet/>
      <dgm:spPr/>
      <dgm:t>
        <a:bodyPr/>
        <a:lstStyle/>
        <a:p>
          <a:endParaRPr lang="en-US"/>
        </a:p>
      </dgm:t>
    </dgm:pt>
    <dgm:pt modelId="{05B5902B-EB03-4B88-8B83-70C249660134}" type="sibTrans" cxnId="{87D5D7E5-9934-401F-9BAC-5213FD577EC2}">
      <dgm:prSet/>
      <dgm:spPr/>
      <dgm:t>
        <a:bodyPr/>
        <a:lstStyle/>
        <a:p>
          <a:endParaRPr lang="en-US"/>
        </a:p>
      </dgm:t>
    </dgm:pt>
    <dgm:pt modelId="{A9D58666-13EC-4FC4-91CB-E8E6CFF35A0C}">
      <dgm:prSet custT="1"/>
      <dgm:spPr>
        <a:solidFill>
          <a:schemeClr val="accent4">
            <a:lumMod val="20000"/>
            <a:lumOff val="80000"/>
            <a:alpha val="90000"/>
          </a:schemeClr>
        </a:solidFill>
      </dgm:spPr>
      <dgm:t>
        <a:bodyPr lIns="182880"/>
        <a:lstStyle/>
        <a:p>
          <a:r>
            <a:rPr lang="en-US" sz="1000" dirty="0">
              <a:latin typeface="Corbel" panose="020B0503020204020204" pitchFamily="34" charset="0"/>
            </a:rPr>
            <a:t>Works effectively with others to achieve common goals</a:t>
          </a:r>
        </a:p>
      </dgm:t>
    </dgm:pt>
    <dgm:pt modelId="{E9D311A3-C4D5-4250-B2E2-AB19D80C86FE}" type="parTrans" cxnId="{24B07AF0-2D4B-47C7-B900-1D500FF6CCDB}">
      <dgm:prSet/>
      <dgm:spPr/>
      <dgm:t>
        <a:bodyPr/>
        <a:lstStyle/>
        <a:p>
          <a:endParaRPr lang="en-US"/>
        </a:p>
      </dgm:t>
    </dgm:pt>
    <dgm:pt modelId="{EEAE4F8F-FA0F-4A84-B2FB-382E1A249B2B}" type="sibTrans" cxnId="{24B07AF0-2D4B-47C7-B900-1D500FF6CCDB}">
      <dgm:prSet/>
      <dgm:spPr/>
      <dgm:t>
        <a:bodyPr/>
        <a:lstStyle/>
        <a:p>
          <a:endParaRPr lang="en-US"/>
        </a:p>
      </dgm:t>
    </dgm:pt>
    <dgm:pt modelId="{4DB50E79-48C9-48E5-854F-85218D5D3ADC}" type="pres">
      <dgm:prSet presAssocID="{A7206E86-622E-4C20-BCE8-20EEB1E9FEF3}" presName="Name0" presStyleCnt="0">
        <dgm:presLayoutVars>
          <dgm:dir/>
          <dgm:animLvl val="lvl"/>
          <dgm:resizeHandles val="exact"/>
        </dgm:presLayoutVars>
      </dgm:prSet>
      <dgm:spPr/>
    </dgm:pt>
    <dgm:pt modelId="{10FB8739-FDEA-4DAE-8ABE-0994260BE038}" type="pres">
      <dgm:prSet presAssocID="{11D5E5CB-03A2-435F-8FD6-A2A5D46D96D9}" presName="linNode" presStyleCnt="0"/>
      <dgm:spPr/>
    </dgm:pt>
    <dgm:pt modelId="{9D7794BE-4045-43A2-A72B-89A678AB7EC5}" type="pres">
      <dgm:prSet presAssocID="{11D5E5CB-03A2-435F-8FD6-A2A5D46D96D9}" presName="parentText" presStyleLbl="node1" presStyleIdx="0" presStyleCnt="1" custLinFactNeighborY="6460">
        <dgm:presLayoutVars>
          <dgm:chMax val="1"/>
          <dgm:bulletEnabled val="1"/>
        </dgm:presLayoutVars>
      </dgm:prSet>
      <dgm:spPr/>
    </dgm:pt>
    <dgm:pt modelId="{9B6D1136-D62C-4928-964F-81C60D72C4D8}" type="pres">
      <dgm:prSet presAssocID="{11D5E5CB-03A2-435F-8FD6-A2A5D46D96D9}" presName="descendantText" presStyleLbl="alignAccFollowNode1" presStyleIdx="0" presStyleCnt="1" custScaleY="125122">
        <dgm:presLayoutVars>
          <dgm:bulletEnabled val="1"/>
        </dgm:presLayoutVars>
      </dgm:prSet>
      <dgm:spPr/>
    </dgm:pt>
  </dgm:ptLst>
  <dgm:cxnLst>
    <dgm:cxn modelId="{47553021-B1B2-40B8-81BA-BD99BF1CC1E3}" type="presOf" srcId="{DFFFD1C4-54E2-4DC7-AA01-3FA741587370}" destId="{9B6D1136-D62C-4928-964F-81C60D72C4D8}" srcOrd="0" destOrd="2" presId="urn:microsoft.com/office/officeart/2005/8/layout/vList5"/>
    <dgm:cxn modelId="{18125737-7975-4E6E-A583-FC0343E169E6}" type="presOf" srcId="{A9D58666-13EC-4FC4-91CB-E8E6CFF35A0C}" destId="{9B6D1136-D62C-4928-964F-81C60D72C4D8}" srcOrd="0" destOrd="3" presId="urn:microsoft.com/office/officeart/2005/8/layout/vList5"/>
    <dgm:cxn modelId="{D8C39A4D-71DE-4276-9113-EB3C43DA92AC}" type="presOf" srcId="{11D5E5CB-03A2-435F-8FD6-A2A5D46D96D9}" destId="{9D7794BE-4045-43A2-A72B-89A678AB7EC5}" srcOrd="0" destOrd="0" presId="urn:microsoft.com/office/officeart/2005/8/layout/vList5"/>
    <dgm:cxn modelId="{7515756F-FB2A-4649-BA8D-01FE804A3A8C}" srcId="{A7206E86-622E-4C20-BCE8-20EEB1E9FEF3}" destId="{11D5E5CB-03A2-435F-8FD6-A2A5D46D96D9}" srcOrd="0" destOrd="0" parTransId="{1108F26A-A950-4314-A2E9-3FA9144FB81B}" sibTransId="{5CDCEFC3-B08D-4408-9935-13FFC4787FD1}"/>
    <dgm:cxn modelId="{02B6EB4F-AFF5-4DB4-9099-60E13B2BB9EE}" srcId="{11D5E5CB-03A2-435F-8FD6-A2A5D46D96D9}" destId="{FCFB2C22-8164-45DA-8ACB-590DDA3D1770}" srcOrd="1" destOrd="0" parTransId="{8905806F-E3A8-4515-95D1-5FA9FEB67825}" sibTransId="{B7559D56-C9BC-4F57-9DA7-89CFD11AC9B1}"/>
    <dgm:cxn modelId="{C1E88974-A254-40B0-90B8-71C966BD1B3C}" srcId="{11D5E5CB-03A2-435F-8FD6-A2A5D46D96D9}" destId="{4DB0B45D-8D33-4EB0-981F-9D4934502C5B}" srcOrd="0" destOrd="0" parTransId="{A21691DE-91B9-47E1-8B41-7E269BAFE083}" sibTransId="{B8FA30FB-4CD6-46CA-99C6-59E54B831359}"/>
    <dgm:cxn modelId="{EB3A80A9-C1E7-4DA9-BF8A-97CB19C373DD}" type="presOf" srcId="{4DB0B45D-8D33-4EB0-981F-9D4934502C5B}" destId="{9B6D1136-D62C-4928-964F-81C60D72C4D8}" srcOrd="0" destOrd="0" presId="urn:microsoft.com/office/officeart/2005/8/layout/vList5"/>
    <dgm:cxn modelId="{AE4B9CAC-D51C-4030-AA1E-2D5047954EE1}" type="presOf" srcId="{A7206E86-622E-4C20-BCE8-20EEB1E9FEF3}" destId="{4DB50E79-48C9-48E5-854F-85218D5D3ADC}" srcOrd="0" destOrd="0" presId="urn:microsoft.com/office/officeart/2005/8/layout/vList5"/>
    <dgm:cxn modelId="{59D0E3E0-F98D-4080-8EF2-418EC1B67969}" type="presOf" srcId="{FCFB2C22-8164-45DA-8ACB-590DDA3D1770}" destId="{9B6D1136-D62C-4928-964F-81C60D72C4D8}" srcOrd="0" destOrd="1" presId="urn:microsoft.com/office/officeart/2005/8/layout/vList5"/>
    <dgm:cxn modelId="{87D5D7E5-9934-401F-9BAC-5213FD577EC2}" srcId="{11D5E5CB-03A2-435F-8FD6-A2A5D46D96D9}" destId="{DFFFD1C4-54E2-4DC7-AA01-3FA741587370}" srcOrd="2" destOrd="0" parTransId="{BACB87C1-34D9-4D97-9DCC-461C4D0AFD1E}" sibTransId="{05B5902B-EB03-4B88-8B83-70C249660134}"/>
    <dgm:cxn modelId="{24B07AF0-2D4B-47C7-B900-1D500FF6CCDB}" srcId="{11D5E5CB-03A2-435F-8FD6-A2A5D46D96D9}" destId="{A9D58666-13EC-4FC4-91CB-E8E6CFF35A0C}" srcOrd="3" destOrd="0" parTransId="{E9D311A3-C4D5-4250-B2E2-AB19D80C86FE}" sibTransId="{EEAE4F8F-FA0F-4A84-B2FB-382E1A249B2B}"/>
    <dgm:cxn modelId="{80795428-A0EF-48B4-9453-98287D0A21FB}" type="presParOf" srcId="{4DB50E79-48C9-48E5-854F-85218D5D3ADC}" destId="{10FB8739-FDEA-4DAE-8ABE-0994260BE038}" srcOrd="0" destOrd="0" presId="urn:microsoft.com/office/officeart/2005/8/layout/vList5"/>
    <dgm:cxn modelId="{ECCA8462-9091-4C0C-9AA6-6914675AF476}" type="presParOf" srcId="{10FB8739-FDEA-4DAE-8ABE-0994260BE038}" destId="{9D7794BE-4045-43A2-A72B-89A678AB7EC5}" srcOrd="0" destOrd="0" presId="urn:microsoft.com/office/officeart/2005/8/layout/vList5"/>
    <dgm:cxn modelId="{B7FBDC3E-D0B2-4CE8-AE93-A386892C3DA9}" type="presParOf" srcId="{10FB8739-FDEA-4DAE-8ABE-0994260BE038}" destId="{9B6D1136-D62C-4928-964F-81C60D72C4D8}" srcOrd="1" destOrd="0" presId="urn:microsoft.com/office/officeart/2005/8/layout/vList5"/>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053AACF-1F1C-401F-8255-6882AEF43459}" type="doc">
      <dgm:prSet loTypeId="urn:microsoft.com/office/officeart/2005/8/layout/matrix1" loCatId="matrix" qsTypeId="urn:microsoft.com/office/officeart/2005/8/quickstyle/simple1" qsCatId="simple" csTypeId="urn:microsoft.com/office/officeart/2005/8/colors/accent3_2" csCatId="accent3" phldr="1"/>
      <dgm:spPr/>
      <dgm:t>
        <a:bodyPr/>
        <a:lstStyle/>
        <a:p>
          <a:endParaRPr lang="en-US"/>
        </a:p>
      </dgm:t>
    </dgm:pt>
    <dgm:pt modelId="{3344DAD4-D7EA-482C-AD53-1A7784017EA9}">
      <dgm:prSet phldrT="[Text]" custT="1"/>
      <dgm:spPr/>
      <dgm:t>
        <a:bodyPr/>
        <a:lstStyle/>
        <a:p>
          <a:r>
            <a:rPr lang="en-US" sz="2800" b="1" dirty="0">
              <a:latin typeface="Corbel" panose="020B0503020204020204" pitchFamily="34" charset="0"/>
              <a:cs typeface="Arial" panose="020B0604020202020204" pitchFamily="34" charset="0"/>
            </a:rPr>
            <a:t>In-house and OTJ</a:t>
          </a:r>
        </a:p>
      </dgm:t>
    </dgm:pt>
    <dgm:pt modelId="{6B6C2A99-1A39-4686-A6C5-00C080C6C2CA}" type="parTrans" cxnId="{A7C37039-676D-42E8-A5DF-34921E98D053}">
      <dgm:prSet/>
      <dgm:spPr/>
      <dgm:t>
        <a:bodyPr/>
        <a:lstStyle/>
        <a:p>
          <a:endParaRPr lang="en-US"/>
        </a:p>
      </dgm:t>
    </dgm:pt>
    <dgm:pt modelId="{57D0D976-4F17-4499-97A6-BA8EBA0F4F48}" type="sibTrans" cxnId="{A7C37039-676D-42E8-A5DF-34921E98D053}">
      <dgm:prSet/>
      <dgm:spPr/>
      <dgm:t>
        <a:bodyPr/>
        <a:lstStyle/>
        <a:p>
          <a:endParaRPr lang="en-US"/>
        </a:p>
      </dgm:t>
    </dgm:pt>
    <dgm:pt modelId="{2B0B2E9C-5414-458B-8ABC-9A85C2969158}">
      <dgm:prSet phldrT="[Text]" custT="1"/>
      <dgm:spPr/>
      <dgm:t>
        <a:bodyPr/>
        <a:lstStyle/>
        <a:p>
          <a:endParaRPr lang="en-US" sz="2400" b="1" dirty="0">
            <a:latin typeface="Eurostile" panose="020B0504020202050204" pitchFamily="34" charset="0"/>
            <a:cs typeface="Arial" panose="020B0604020202020204" pitchFamily="34" charset="0"/>
          </a:endParaRPr>
        </a:p>
        <a:p>
          <a:r>
            <a:rPr lang="en-US" sz="2400" b="1" dirty="0">
              <a:latin typeface="Corbel" panose="020B0503020204020204" pitchFamily="34" charset="0"/>
              <a:cs typeface="Arial" panose="020B0604020202020204" pitchFamily="34" charset="0"/>
            </a:rPr>
            <a:t>Mentoring</a:t>
          </a:r>
          <a:br>
            <a:rPr lang="en-US" sz="2400" b="1" dirty="0">
              <a:latin typeface="Corbel" panose="020B0503020204020204" pitchFamily="34" charset="0"/>
              <a:cs typeface="Arial" panose="020B0604020202020204" pitchFamily="34" charset="0"/>
            </a:rPr>
          </a:br>
          <a:r>
            <a:rPr lang="en-US" sz="2400" b="1" dirty="0" err="1">
              <a:latin typeface="Corbel" panose="020B0503020204020204" pitchFamily="34" charset="0"/>
              <a:cs typeface="Arial" panose="020B0604020202020204" pitchFamily="34" charset="0"/>
            </a:rPr>
            <a:t>RegU</a:t>
          </a:r>
          <a:r>
            <a:rPr lang="en-US" sz="2400" b="1" dirty="0">
              <a:latin typeface="Corbel" panose="020B0503020204020204" pitchFamily="34" charset="0"/>
              <a:cs typeface="Arial" panose="020B0604020202020204" pitchFamily="34" charset="0"/>
            </a:rPr>
            <a:t> courses on time management/prioritization</a:t>
          </a:r>
        </a:p>
      </dgm:t>
    </dgm:pt>
    <dgm:pt modelId="{59D37D9A-38C5-4927-9927-ECD5C2CB9EEE}" type="sibTrans" cxnId="{C630613E-1D73-455E-9335-41870DB6FC43}">
      <dgm:prSet/>
      <dgm:spPr/>
      <dgm:t>
        <a:bodyPr/>
        <a:lstStyle/>
        <a:p>
          <a:endParaRPr lang="en-US"/>
        </a:p>
      </dgm:t>
    </dgm:pt>
    <dgm:pt modelId="{F091043A-355F-400C-BBB5-E79B5BED94D6}" type="parTrans" cxnId="{C630613E-1D73-455E-9335-41870DB6FC43}">
      <dgm:prSet/>
      <dgm:spPr/>
      <dgm:t>
        <a:bodyPr/>
        <a:lstStyle/>
        <a:p>
          <a:endParaRPr lang="en-US"/>
        </a:p>
      </dgm:t>
    </dgm:pt>
    <dgm:pt modelId="{BEE84EC6-BE25-4339-BAC1-6C63DFD46698}">
      <dgm:prSet phldrT="[Text]" custT="1"/>
      <dgm:spPr/>
      <dgm:t>
        <a:bodyPr/>
        <a:lstStyle/>
        <a:p>
          <a:pPr algn="ctr"/>
          <a:endParaRPr lang="en-US" sz="2400" b="1" dirty="0">
            <a:latin typeface="Corbel" panose="020B0503020204020204" pitchFamily="34" charset="0"/>
            <a:cs typeface="Arial" panose="020B0604020202020204" pitchFamily="34" charset="0"/>
          </a:endParaRPr>
        </a:p>
        <a:p>
          <a:pPr algn="ctr"/>
          <a:r>
            <a:rPr lang="en-US" sz="2400" b="1" dirty="0">
              <a:latin typeface="Corbel" panose="020B0503020204020204" pitchFamily="34" charset="0"/>
              <a:cs typeface="Arial" panose="020B0604020202020204" pitchFamily="34" charset="0"/>
            </a:rPr>
            <a:t>Department resources</a:t>
          </a:r>
          <a:br>
            <a:rPr lang="en-US" sz="2400" b="1" dirty="0">
              <a:latin typeface="Corbel" panose="020B0503020204020204" pitchFamily="34" charset="0"/>
              <a:cs typeface="Arial" panose="020B0604020202020204" pitchFamily="34" charset="0"/>
            </a:rPr>
          </a:br>
          <a:r>
            <a:rPr lang="en-US" sz="2400" b="1" dirty="0">
              <a:latin typeface="Corbel" panose="020B0503020204020204" pitchFamily="34" charset="0"/>
              <a:cs typeface="Arial" panose="020B0604020202020204" pitchFamily="34" charset="0"/>
            </a:rPr>
            <a:t>Monitored OTJ experience</a:t>
          </a:r>
          <a:br>
            <a:rPr lang="en-US" sz="2400" b="1" dirty="0">
              <a:latin typeface="Corbel" panose="020B0503020204020204" pitchFamily="34" charset="0"/>
              <a:cs typeface="Arial" panose="020B0604020202020204" pitchFamily="34" charset="0"/>
            </a:rPr>
          </a:br>
          <a:r>
            <a:rPr lang="en-US" sz="2400" b="1" dirty="0">
              <a:latin typeface="Corbel" panose="020B0503020204020204" pitchFamily="34" charset="0"/>
              <a:cs typeface="Arial" panose="020B0604020202020204" pitchFamily="34" charset="0"/>
            </a:rPr>
            <a:t>Review examination manual</a:t>
          </a:r>
          <a:br>
            <a:rPr lang="en-US" sz="2400" b="1" dirty="0">
              <a:latin typeface="Corbel" panose="020B0503020204020204" pitchFamily="34" charset="0"/>
              <a:cs typeface="Arial" panose="020B0604020202020204" pitchFamily="34" charset="0"/>
            </a:rPr>
          </a:br>
          <a:r>
            <a:rPr lang="en-US" sz="2400" b="1" dirty="0">
              <a:latin typeface="Corbel" panose="020B0503020204020204" pitchFamily="34" charset="0"/>
              <a:cs typeface="Arial" panose="020B0604020202020204" pitchFamily="34" charset="0"/>
            </a:rPr>
            <a:t>Post-exam communications/ meetings</a:t>
          </a:r>
        </a:p>
      </dgm:t>
    </dgm:pt>
    <dgm:pt modelId="{BBD0CF9C-E25E-4D9C-8C41-B02FF43E0DE1}" type="sibTrans" cxnId="{2868E850-BAF0-45F2-BB92-48E19D1442F4}">
      <dgm:prSet/>
      <dgm:spPr/>
      <dgm:t>
        <a:bodyPr/>
        <a:lstStyle/>
        <a:p>
          <a:endParaRPr lang="en-US"/>
        </a:p>
      </dgm:t>
    </dgm:pt>
    <dgm:pt modelId="{34B9F9A6-16C4-49E7-9CB2-77AB98501CED}" type="parTrans" cxnId="{2868E850-BAF0-45F2-BB92-48E19D1442F4}">
      <dgm:prSet/>
      <dgm:spPr/>
      <dgm:t>
        <a:bodyPr/>
        <a:lstStyle/>
        <a:p>
          <a:endParaRPr lang="en-US"/>
        </a:p>
      </dgm:t>
    </dgm:pt>
    <dgm:pt modelId="{D54C04DA-07C4-4B92-8F8E-A743795DA8BE}">
      <dgm:prSet phldrT="[Text]" custT="1"/>
      <dgm:spPr/>
      <dgm:t>
        <a:bodyPr/>
        <a:lstStyle/>
        <a:p>
          <a:r>
            <a:rPr lang="en-US" sz="2800" b="1" dirty="0">
              <a:latin typeface="Corbel" panose="020B0503020204020204" pitchFamily="34" charset="0"/>
              <a:cs typeface="Arial" panose="020B0604020202020204" pitchFamily="34" charset="0"/>
            </a:rPr>
            <a:t>Work with EIC</a:t>
          </a:r>
        </a:p>
      </dgm:t>
    </dgm:pt>
    <dgm:pt modelId="{7F7A0E96-042A-4823-843F-E1D38F4580C4}" type="parTrans" cxnId="{BB9E55A9-FEC3-49B7-A841-95C61F405893}">
      <dgm:prSet/>
      <dgm:spPr/>
      <dgm:t>
        <a:bodyPr/>
        <a:lstStyle/>
        <a:p>
          <a:endParaRPr lang="en-US"/>
        </a:p>
      </dgm:t>
    </dgm:pt>
    <dgm:pt modelId="{DDEE5D20-5F25-422C-9F7E-9306859B7FAE}" type="sibTrans" cxnId="{BB9E55A9-FEC3-49B7-A841-95C61F405893}">
      <dgm:prSet/>
      <dgm:spPr/>
      <dgm:t>
        <a:bodyPr/>
        <a:lstStyle/>
        <a:p>
          <a:endParaRPr lang="en-US"/>
        </a:p>
      </dgm:t>
    </dgm:pt>
    <dgm:pt modelId="{4148BEBB-7740-48DC-8A64-C5909AE42867}">
      <dgm:prSet phldrT="[Text]"/>
      <dgm:spPr/>
      <dgm:t>
        <a:bodyPr/>
        <a:lstStyle/>
        <a:p>
          <a:r>
            <a:rPr lang="en-US" b="1" dirty="0">
              <a:latin typeface="Corbel" panose="020B0503020204020204" pitchFamily="34" charset="0"/>
              <a:cs typeface="Arial" panose="020B0604020202020204" pitchFamily="34" charset="0"/>
            </a:rPr>
            <a:t>Training options</a:t>
          </a:r>
        </a:p>
      </dgm:t>
    </dgm:pt>
    <dgm:pt modelId="{B776149E-ED18-4B12-BA4A-32AFDBD7BBF3}" type="sibTrans" cxnId="{76EE4381-BF2C-46CD-853F-6A1E8E785281}">
      <dgm:prSet/>
      <dgm:spPr/>
      <dgm:t>
        <a:bodyPr/>
        <a:lstStyle/>
        <a:p>
          <a:endParaRPr lang="en-US"/>
        </a:p>
      </dgm:t>
    </dgm:pt>
    <dgm:pt modelId="{85F8E1C1-3E20-4308-A4F9-0D839D9D9B29}" type="parTrans" cxnId="{76EE4381-BF2C-46CD-853F-6A1E8E785281}">
      <dgm:prSet/>
      <dgm:spPr/>
      <dgm:t>
        <a:bodyPr/>
        <a:lstStyle/>
        <a:p>
          <a:endParaRPr lang="en-US"/>
        </a:p>
      </dgm:t>
    </dgm:pt>
    <dgm:pt modelId="{6DBBCC72-FBB9-4D1E-9120-F08264FC6A26}" type="pres">
      <dgm:prSet presAssocID="{9053AACF-1F1C-401F-8255-6882AEF43459}" presName="diagram" presStyleCnt="0">
        <dgm:presLayoutVars>
          <dgm:chMax val="1"/>
          <dgm:dir/>
          <dgm:animLvl val="ctr"/>
          <dgm:resizeHandles val="exact"/>
        </dgm:presLayoutVars>
      </dgm:prSet>
      <dgm:spPr/>
    </dgm:pt>
    <dgm:pt modelId="{6FC9FBF3-D717-4EC2-92DB-3B4C4692B16F}" type="pres">
      <dgm:prSet presAssocID="{9053AACF-1F1C-401F-8255-6882AEF43459}" presName="matrix" presStyleCnt="0"/>
      <dgm:spPr/>
    </dgm:pt>
    <dgm:pt modelId="{B4FBA781-54AC-4929-AC10-B76E468D1A6E}" type="pres">
      <dgm:prSet presAssocID="{9053AACF-1F1C-401F-8255-6882AEF43459}" presName="tile1" presStyleLbl="node1" presStyleIdx="0" presStyleCnt="4"/>
      <dgm:spPr/>
    </dgm:pt>
    <dgm:pt modelId="{019D1DB4-BA3C-465E-BD42-EE4AC740B3FE}" type="pres">
      <dgm:prSet presAssocID="{9053AACF-1F1C-401F-8255-6882AEF43459}" presName="tile1text" presStyleLbl="node1" presStyleIdx="0" presStyleCnt="4">
        <dgm:presLayoutVars>
          <dgm:chMax val="0"/>
          <dgm:chPref val="0"/>
          <dgm:bulletEnabled val="1"/>
        </dgm:presLayoutVars>
      </dgm:prSet>
      <dgm:spPr/>
    </dgm:pt>
    <dgm:pt modelId="{6167C54B-9408-42CA-8019-3F8D7DBFEA08}" type="pres">
      <dgm:prSet presAssocID="{9053AACF-1F1C-401F-8255-6882AEF43459}" presName="tile2" presStyleLbl="node1" presStyleIdx="1" presStyleCnt="4"/>
      <dgm:spPr/>
    </dgm:pt>
    <dgm:pt modelId="{2308B8C9-8ED4-4983-82F5-90D5CA6F401C}" type="pres">
      <dgm:prSet presAssocID="{9053AACF-1F1C-401F-8255-6882AEF43459}" presName="tile2text" presStyleLbl="node1" presStyleIdx="1" presStyleCnt="4">
        <dgm:presLayoutVars>
          <dgm:chMax val="0"/>
          <dgm:chPref val="0"/>
          <dgm:bulletEnabled val="1"/>
        </dgm:presLayoutVars>
      </dgm:prSet>
      <dgm:spPr/>
    </dgm:pt>
    <dgm:pt modelId="{4D98C476-B4F1-431F-8193-FFAE83C46237}" type="pres">
      <dgm:prSet presAssocID="{9053AACF-1F1C-401F-8255-6882AEF43459}" presName="tile3" presStyleLbl="node1" presStyleIdx="2" presStyleCnt="4" custLinFactNeighborY="2770"/>
      <dgm:spPr/>
    </dgm:pt>
    <dgm:pt modelId="{940F77B3-3476-49B1-A9FC-AA0D8466E497}" type="pres">
      <dgm:prSet presAssocID="{9053AACF-1F1C-401F-8255-6882AEF43459}" presName="tile3text" presStyleLbl="node1" presStyleIdx="2" presStyleCnt="4">
        <dgm:presLayoutVars>
          <dgm:chMax val="0"/>
          <dgm:chPref val="0"/>
          <dgm:bulletEnabled val="1"/>
        </dgm:presLayoutVars>
      </dgm:prSet>
      <dgm:spPr/>
    </dgm:pt>
    <dgm:pt modelId="{DE7FD68A-9440-4AE0-A5B4-C5EBCCC57802}" type="pres">
      <dgm:prSet presAssocID="{9053AACF-1F1C-401F-8255-6882AEF43459}" presName="tile4" presStyleLbl="node1" presStyleIdx="3" presStyleCnt="4" custLinFactNeighborX="901" custLinFactNeighborY="2069"/>
      <dgm:spPr/>
    </dgm:pt>
    <dgm:pt modelId="{182D444B-C7C6-41C0-B42B-C339C9E43A67}" type="pres">
      <dgm:prSet presAssocID="{9053AACF-1F1C-401F-8255-6882AEF43459}" presName="tile4text" presStyleLbl="node1" presStyleIdx="3" presStyleCnt="4">
        <dgm:presLayoutVars>
          <dgm:chMax val="0"/>
          <dgm:chPref val="0"/>
          <dgm:bulletEnabled val="1"/>
        </dgm:presLayoutVars>
      </dgm:prSet>
      <dgm:spPr/>
    </dgm:pt>
    <dgm:pt modelId="{CA9A11ED-2B16-44C2-8B03-21B0236FBD2B}" type="pres">
      <dgm:prSet presAssocID="{9053AACF-1F1C-401F-8255-6882AEF43459}" presName="centerTile" presStyleLbl="fgShp" presStyleIdx="0" presStyleCnt="1" custFlipHor="1" custScaleX="42308" custScaleY="40541" custLinFactY="-79730" custLinFactNeighborX="-19" custLinFactNeighborY="-100000">
        <dgm:presLayoutVars>
          <dgm:chMax val="0"/>
          <dgm:chPref val="0"/>
        </dgm:presLayoutVars>
      </dgm:prSet>
      <dgm:spPr/>
    </dgm:pt>
  </dgm:ptLst>
  <dgm:cxnLst>
    <dgm:cxn modelId="{918F5603-0128-4B2B-B7EC-509468B6D760}" type="presOf" srcId="{9053AACF-1F1C-401F-8255-6882AEF43459}" destId="{6DBBCC72-FBB9-4D1E-9120-F08264FC6A26}" srcOrd="0" destOrd="0" presId="urn:microsoft.com/office/officeart/2005/8/layout/matrix1"/>
    <dgm:cxn modelId="{90077A0E-0572-4532-8DEC-63479385369A}" type="presOf" srcId="{BEE84EC6-BE25-4339-BAC1-6C63DFD46698}" destId="{B4FBA781-54AC-4929-AC10-B76E468D1A6E}" srcOrd="0" destOrd="0" presId="urn:microsoft.com/office/officeart/2005/8/layout/matrix1"/>
    <dgm:cxn modelId="{8215891A-CDCD-4232-97C1-A647E99B16B2}" type="presOf" srcId="{2B0B2E9C-5414-458B-8ABC-9A85C2969158}" destId="{6167C54B-9408-42CA-8019-3F8D7DBFEA08}" srcOrd="0" destOrd="0" presId="urn:microsoft.com/office/officeart/2005/8/layout/matrix1"/>
    <dgm:cxn modelId="{9C610532-181D-435A-9FE0-202121CF3C31}" type="presOf" srcId="{D54C04DA-07C4-4B92-8F8E-A743795DA8BE}" destId="{940F77B3-3476-49B1-A9FC-AA0D8466E497}" srcOrd="1" destOrd="0" presId="urn:microsoft.com/office/officeart/2005/8/layout/matrix1"/>
    <dgm:cxn modelId="{A7C37039-676D-42E8-A5DF-34921E98D053}" srcId="{4148BEBB-7740-48DC-8A64-C5909AE42867}" destId="{3344DAD4-D7EA-482C-AD53-1A7784017EA9}" srcOrd="3" destOrd="0" parTransId="{6B6C2A99-1A39-4686-A6C5-00C080C6C2CA}" sibTransId="{57D0D976-4F17-4499-97A6-BA8EBA0F4F48}"/>
    <dgm:cxn modelId="{C630613E-1D73-455E-9335-41870DB6FC43}" srcId="{4148BEBB-7740-48DC-8A64-C5909AE42867}" destId="{2B0B2E9C-5414-458B-8ABC-9A85C2969158}" srcOrd="1" destOrd="0" parTransId="{F091043A-355F-400C-BBB5-E79B5BED94D6}" sibTransId="{59D37D9A-38C5-4927-9927-ECD5C2CB9EEE}"/>
    <dgm:cxn modelId="{5004E63E-6A51-4E80-A9C8-96C727137D2E}" type="presOf" srcId="{BEE84EC6-BE25-4339-BAC1-6C63DFD46698}" destId="{019D1DB4-BA3C-465E-BD42-EE4AC740B3FE}" srcOrd="1" destOrd="0" presId="urn:microsoft.com/office/officeart/2005/8/layout/matrix1"/>
    <dgm:cxn modelId="{A775274B-8249-4EDA-8961-9054B375AE8D}" type="presOf" srcId="{2B0B2E9C-5414-458B-8ABC-9A85C2969158}" destId="{2308B8C9-8ED4-4983-82F5-90D5CA6F401C}" srcOrd="1" destOrd="0" presId="urn:microsoft.com/office/officeart/2005/8/layout/matrix1"/>
    <dgm:cxn modelId="{2868E850-BAF0-45F2-BB92-48E19D1442F4}" srcId="{4148BEBB-7740-48DC-8A64-C5909AE42867}" destId="{BEE84EC6-BE25-4339-BAC1-6C63DFD46698}" srcOrd="0" destOrd="0" parTransId="{34B9F9A6-16C4-49E7-9CB2-77AB98501CED}" sibTransId="{BBD0CF9C-E25E-4D9C-8C41-B02FF43E0DE1}"/>
    <dgm:cxn modelId="{CB704C51-9CE6-4072-85DD-949357DDB3E0}" type="presOf" srcId="{D54C04DA-07C4-4B92-8F8E-A743795DA8BE}" destId="{4D98C476-B4F1-431F-8193-FFAE83C46237}" srcOrd="0" destOrd="0" presId="urn:microsoft.com/office/officeart/2005/8/layout/matrix1"/>
    <dgm:cxn modelId="{76EE4381-BF2C-46CD-853F-6A1E8E785281}" srcId="{9053AACF-1F1C-401F-8255-6882AEF43459}" destId="{4148BEBB-7740-48DC-8A64-C5909AE42867}" srcOrd="0" destOrd="0" parTransId="{85F8E1C1-3E20-4308-A4F9-0D839D9D9B29}" sibTransId="{B776149E-ED18-4B12-BA4A-32AFDBD7BBF3}"/>
    <dgm:cxn modelId="{8085F89E-5D29-4A03-BA28-F8D71E605E52}" type="presOf" srcId="{3344DAD4-D7EA-482C-AD53-1A7784017EA9}" destId="{182D444B-C7C6-41C0-B42B-C339C9E43A67}" srcOrd="1" destOrd="0" presId="urn:microsoft.com/office/officeart/2005/8/layout/matrix1"/>
    <dgm:cxn modelId="{BB9E55A9-FEC3-49B7-A841-95C61F405893}" srcId="{4148BEBB-7740-48DC-8A64-C5909AE42867}" destId="{D54C04DA-07C4-4B92-8F8E-A743795DA8BE}" srcOrd="2" destOrd="0" parTransId="{7F7A0E96-042A-4823-843F-E1D38F4580C4}" sibTransId="{DDEE5D20-5F25-422C-9F7E-9306859B7FAE}"/>
    <dgm:cxn modelId="{003636BA-26C6-481D-9D3B-066412460393}" type="presOf" srcId="{4148BEBB-7740-48DC-8A64-C5909AE42867}" destId="{CA9A11ED-2B16-44C2-8B03-21B0236FBD2B}" srcOrd="0" destOrd="0" presId="urn:microsoft.com/office/officeart/2005/8/layout/matrix1"/>
    <dgm:cxn modelId="{A52592F8-5038-486F-A1C4-1E7FE784EE23}" type="presOf" srcId="{3344DAD4-D7EA-482C-AD53-1A7784017EA9}" destId="{DE7FD68A-9440-4AE0-A5B4-C5EBCCC57802}" srcOrd="0" destOrd="0" presId="urn:microsoft.com/office/officeart/2005/8/layout/matrix1"/>
    <dgm:cxn modelId="{AC687AA3-F87E-4C9D-BB30-D2485B4651C0}" type="presParOf" srcId="{6DBBCC72-FBB9-4D1E-9120-F08264FC6A26}" destId="{6FC9FBF3-D717-4EC2-92DB-3B4C4692B16F}" srcOrd="0" destOrd="0" presId="urn:microsoft.com/office/officeart/2005/8/layout/matrix1"/>
    <dgm:cxn modelId="{2385EEC5-42DE-4FC8-8E51-0CBF7101EFF9}" type="presParOf" srcId="{6FC9FBF3-D717-4EC2-92DB-3B4C4692B16F}" destId="{B4FBA781-54AC-4929-AC10-B76E468D1A6E}" srcOrd="0" destOrd="0" presId="urn:microsoft.com/office/officeart/2005/8/layout/matrix1"/>
    <dgm:cxn modelId="{2308A9BA-283B-4FA4-9CFF-66E750D54B0D}" type="presParOf" srcId="{6FC9FBF3-D717-4EC2-92DB-3B4C4692B16F}" destId="{019D1DB4-BA3C-465E-BD42-EE4AC740B3FE}" srcOrd="1" destOrd="0" presId="urn:microsoft.com/office/officeart/2005/8/layout/matrix1"/>
    <dgm:cxn modelId="{C07C79F0-427D-4AA0-9709-91BDEDEAABD2}" type="presParOf" srcId="{6FC9FBF3-D717-4EC2-92DB-3B4C4692B16F}" destId="{6167C54B-9408-42CA-8019-3F8D7DBFEA08}" srcOrd="2" destOrd="0" presId="urn:microsoft.com/office/officeart/2005/8/layout/matrix1"/>
    <dgm:cxn modelId="{70574353-8E33-41AE-8419-BE3DEB5C47E6}" type="presParOf" srcId="{6FC9FBF3-D717-4EC2-92DB-3B4C4692B16F}" destId="{2308B8C9-8ED4-4983-82F5-90D5CA6F401C}" srcOrd="3" destOrd="0" presId="urn:microsoft.com/office/officeart/2005/8/layout/matrix1"/>
    <dgm:cxn modelId="{E90CB42F-2C44-4505-AD8B-3BDAE8506EA5}" type="presParOf" srcId="{6FC9FBF3-D717-4EC2-92DB-3B4C4692B16F}" destId="{4D98C476-B4F1-431F-8193-FFAE83C46237}" srcOrd="4" destOrd="0" presId="urn:microsoft.com/office/officeart/2005/8/layout/matrix1"/>
    <dgm:cxn modelId="{42375B31-71DE-4EE6-9B25-4840D16F1E49}" type="presParOf" srcId="{6FC9FBF3-D717-4EC2-92DB-3B4C4692B16F}" destId="{940F77B3-3476-49B1-A9FC-AA0D8466E497}" srcOrd="5" destOrd="0" presId="urn:microsoft.com/office/officeart/2005/8/layout/matrix1"/>
    <dgm:cxn modelId="{60D089DC-5729-4EBD-A0A1-8D00163441AC}" type="presParOf" srcId="{6FC9FBF3-D717-4EC2-92DB-3B4C4692B16F}" destId="{DE7FD68A-9440-4AE0-A5B4-C5EBCCC57802}" srcOrd="6" destOrd="0" presId="urn:microsoft.com/office/officeart/2005/8/layout/matrix1"/>
    <dgm:cxn modelId="{C01F9589-51A3-42BA-9BB5-E3B80872A447}" type="presParOf" srcId="{6FC9FBF3-D717-4EC2-92DB-3B4C4692B16F}" destId="{182D444B-C7C6-41C0-B42B-C339C9E43A67}" srcOrd="7" destOrd="0" presId="urn:microsoft.com/office/officeart/2005/8/layout/matrix1"/>
    <dgm:cxn modelId="{FED92614-19E6-40E0-89DD-4969F1F8E40B}" type="presParOf" srcId="{6DBBCC72-FBB9-4D1E-9120-F08264FC6A26}" destId="{CA9A11ED-2B16-44C2-8B03-21B0236FBD2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19DDD69-81FC-4D84-8F03-FA720201392E}"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US"/>
        </a:p>
      </dgm:t>
    </dgm:pt>
    <dgm:pt modelId="{2FD8ED3C-30CF-4873-9D5C-040D737F58F4}">
      <dgm:prSet phldrT="[Text]" custT="1"/>
      <dgm:spPr>
        <a:solidFill>
          <a:schemeClr val="accent1">
            <a:lumMod val="20000"/>
            <a:lumOff val="80000"/>
          </a:schemeClr>
        </a:solidFill>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25D92BB-A47B-45FC-BE16-BC43EA258124}" type="parTrans" cxnId="{B11BC0D6-0961-4274-821A-F693045607B3}">
      <dgm:prSet/>
      <dgm:spPr/>
      <dgm:t>
        <a:bodyPr/>
        <a:lstStyle/>
        <a:p>
          <a:endParaRPr lang="en-US"/>
        </a:p>
      </dgm:t>
    </dgm:pt>
    <dgm:pt modelId="{F8E5896A-C326-487E-8B73-C3C2C1FFA5DC}" type="sibTrans" cxnId="{B11BC0D6-0961-4274-821A-F693045607B3}">
      <dgm:prSet/>
      <dgm:spPr/>
      <dgm:t>
        <a:bodyPr/>
        <a:lstStyle/>
        <a:p>
          <a:endParaRPr lang="en-US"/>
        </a:p>
      </dgm:t>
    </dgm:pt>
    <dgm:pt modelId="{18A4DF4B-4BC3-4BC0-87B7-95ED0F1D3308}">
      <dgm:prSet phldrT="[Text]"/>
      <dgm:spPr>
        <a:solidFill>
          <a:schemeClr val="accent1"/>
        </a:solidFill>
      </dgm:spPr>
      <dgm:t>
        <a:bodyPr/>
        <a:lstStyle/>
        <a:p>
          <a:endParaRPr lang="en-US" b="1" dirty="0"/>
        </a:p>
        <a:p>
          <a:r>
            <a:rPr lang="en-US" b="1" dirty="0">
              <a:latin typeface="Corbel" panose="020B0503020204020204" pitchFamily="34" charset="0"/>
            </a:rPr>
            <a:t>Onboarding training</a:t>
          </a:r>
        </a:p>
        <a:p>
          <a:r>
            <a:rPr lang="en-US" b="1" dirty="0">
              <a:latin typeface="Corbel" panose="020B0503020204020204" pitchFamily="34" charset="0"/>
            </a:rPr>
            <a:t>Shadow EIC</a:t>
          </a:r>
        </a:p>
      </dgm:t>
    </dgm:pt>
    <dgm:pt modelId="{92C06DED-55D4-4E4E-9ACB-C5A8EA3A6853}" type="parTrans" cxnId="{12CFBA81-112B-48F1-A2FE-45E1B916C18F}">
      <dgm:prSet/>
      <dgm:spPr/>
      <dgm:t>
        <a:bodyPr/>
        <a:lstStyle/>
        <a:p>
          <a:endParaRPr lang="en-US"/>
        </a:p>
      </dgm:t>
    </dgm:pt>
    <dgm:pt modelId="{498D78CA-D8A8-42D6-98DD-3A50D77EAFB7}" type="sibTrans" cxnId="{12CFBA81-112B-48F1-A2FE-45E1B916C18F}">
      <dgm:prSet/>
      <dgm:spPr/>
      <dgm:t>
        <a:bodyPr/>
        <a:lstStyle/>
        <a:p>
          <a:endParaRPr lang="en-US"/>
        </a:p>
      </dgm:t>
    </dgm:pt>
    <dgm:pt modelId="{D040620F-1884-4E2D-B81F-D912DF441062}">
      <dgm:prSet phldrT="[Text]"/>
      <dgm:spPr>
        <a:solidFill>
          <a:schemeClr val="accent1"/>
        </a:solidFill>
      </dgm:spPr>
      <dgm:t>
        <a:bodyPr/>
        <a:lstStyle/>
        <a:p>
          <a:endParaRPr lang="en-US" b="1" dirty="0"/>
        </a:p>
        <a:p>
          <a:r>
            <a:rPr lang="en-US" b="1" dirty="0">
              <a:latin typeface="Corbel" panose="020B0503020204020204" pitchFamily="34" charset="0"/>
            </a:rPr>
            <a:t>In-house policies &amp; procedures training</a:t>
          </a:r>
        </a:p>
        <a:p>
          <a:r>
            <a:rPr lang="en-US" b="1" dirty="0">
              <a:latin typeface="Corbel" panose="020B0503020204020204" pitchFamily="34" charset="0"/>
            </a:rPr>
            <a:t>Review sample reports</a:t>
          </a:r>
        </a:p>
      </dgm:t>
    </dgm:pt>
    <dgm:pt modelId="{07C208DE-3A82-4CFB-A455-81E70ECC5396}" type="parTrans" cxnId="{254F8B53-DD3D-45AF-B046-A0DE9ED04616}">
      <dgm:prSet/>
      <dgm:spPr/>
      <dgm:t>
        <a:bodyPr/>
        <a:lstStyle/>
        <a:p>
          <a:endParaRPr lang="en-US"/>
        </a:p>
      </dgm:t>
    </dgm:pt>
    <dgm:pt modelId="{225F433D-CFB0-4682-A1FB-7F7A51CCBB60}" type="sibTrans" cxnId="{254F8B53-DD3D-45AF-B046-A0DE9ED04616}">
      <dgm:prSet/>
      <dgm:spPr/>
      <dgm:t>
        <a:bodyPr/>
        <a:lstStyle/>
        <a:p>
          <a:endParaRPr lang="en-US"/>
        </a:p>
      </dgm:t>
    </dgm:pt>
    <dgm:pt modelId="{E35972AB-2632-4B4D-A738-665E658F4203}">
      <dgm:prSet phldrT="[Text]"/>
      <dgm:spPr>
        <a:solidFill>
          <a:schemeClr val="accent1"/>
        </a:solidFill>
      </dgm:spPr>
      <dgm:t>
        <a:bodyPr/>
        <a:lstStyle/>
        <a:p>
          <a:r>
            <a:rPr lang="en-US" b="1" dirty="0">
              <a:latin typeface="Corbel" panose="020B0503020204020204" pitchFamily="34" charset="0"/>
            </a:rPr>
            <a:t>Review of exam manual</a:t>
          </a:r>
        </a:p>
        <a:p>
          <a:r>
            <a:rPr lang="en-US" b="1" dirty="0">
              <a:latin typeface="Corbel" panose="020B0503020204020204" pitchFamily="34" charset="0"/>
            </a:rPr>
            <a:t>State Bank Association training</a:t>
          </a:r>
        </a:p>
      </dgm:t>
    </dgm:pt>
    <dgm:pt modelId="{C2522D07-2B6D-4F41-8628-F60D1B4A61E0}" type="parTrans" cxnId="{DFDC6574-76BE-4DA1-8CEE-5F840A782FD3}">
      <dgm:prSet/>
      <dgm:spPr/>
      <dgm:t>
        <a:bodyPr/>
        <a:lstStyle/>
        <a:p>
          <a:endParaRPr lang="en-US"/>
        </a:p>
      </dgm:t>
    </dgm:pt>
    <dgm:pt modelId="{8009BA98-43C3-4ADE-A8A8-FC359E897991}" type="sibTrans" cxnId="{DFDC6574-76BE-4DA1-8CEE-5F840A782FD3}">
      <dgm:prSet/>
      <dgm:spPr/>
      <dgm:t>
        <a:bodyPr/>
        <a:lstStyle/>
        <a:p>
          <a:endParaRPr lang="en-US"/>
        </a:p>
      </dgm:t>
    </dgm:pt>
    <dgm:pt modelId="{0931C8EF-7D20-44D0-BF33-4D9159B6D10B}">
      <dgm:prSet phldrT="[Text]"/>
      <dgm:spPr>
        <a:solidFill>
          <a:schemeClr val="accent1"/>
        </a:solidFill>
      </dgm:spPr>
      <dgm:t>
        <a:bodyPr/>
        <a:lstStyle/>
        <a:p>
          <a:r>
            <a:rPr lang="en-US" b="1" dirty="0">
              <a:latin typeface="Corbel" panose="020B0503020204020204" pitchFamily="34" charset="0"/>
            </a:rPr>
            <a:t>CSBS Credit Evaluation School</a:t>
          </a:r>
        </a:p>
        <a:p>
          <a:r>
            <a:rPr lang="en-US" b="1" dirty="0">
              <a:latin typeface="Corbel" panose="020B0503020204020204" pitchFamily="34" charset="0"/>
            </a:rPr>
            <a:t>FDIC Loan Analysis School</a:t>
          </a:r>
        </a:p>
      </dgm:t>
    </dgm:pt>
    <dgm:pt modelId="{32DDB26B-1844-4B6B-99BE-405F25D8C140}" type="parTrans" cxnId="{15EB9696-74A7-4947-B578-E3FBDD9183E2}">
      <dgm:prSet/>
      <dgm:spPr/>
      <dgm:t>
        <a:bodyPr/>
        <a:lstStyle/>
        <a:p>
          <a:endParaRPr lang="en-US"/>
        </a:p>
      </dgm:t>
    </dgm:pt>
    <dgm:pt modelId="{09E4F244-E3D9-4A5E-AF18-EEBA9A5FA5AC}" type="sibTrans" cxnId="{15EB9696-74A7-4947-B578-E3FBDD9183E2}">
      <dgm:prSet/>
      <dgm:spPr/>
      <dgm:t>
        <a:bodyPr/>
        <a:lstStyle/>
        <a:p>
          <a:endParaRPr lang="en-US"/>
        </a:p>
      </dgm:t>
    </dgm:pt>
    <dgm:pt modelId="{C5ECA3A2-6D58-43DE-A14C-DE63FAAE9020}" type="pres">
      <dgm:prSet presAssocID="{819DDD69-81FC-4D84-8F03-FA720201392E}" presName="diagram" presStyleCnt="0">
        <dgm:presLayoutVars>
          <dgm:chMax val="1"/>
          <dgm:dir/>
          <dgm:animLvl val="ctr"/>
          <dgm:resizeHandles val="exact"/>
        </dgm:presLayoutVars>
      </dgm:prSet>
      <dgm:spPr/>
    </dgm:pt>
    <dgm:pt modelId="{9EEC4D24-2A9B-4EEA-B167-BDE7E5F6B1F8}" type="pres">
      <dgm:prSet presAssocID="{819DDD69-81FC-4D84-8F03-FA720201392E}" presName="matrix" presStyleCnt="0"/>
      <dgm:spPr/>
    </dgm:pt>
    <dgm:pt modelId="{EF903817-80EA-4CBF-9F4D-C18C906DF0EE}" type="pres">
      <dgm:prSet presAssocID="{819DDD69-81FC-4D84-8F03-FA720201392E}" presName="tile1" presStyleLbl="node1" presStyleIdx="0" presStyleCnt="4"/>
      <dgm:spPr/>
    </dgm:pt>
    <dgm:pt modelId="{B1C44A88-0A2C-4396-AA33-66A56B866AD3}" type="pres">
      <dgm:prSet presAssocID="{819DDD69-81FC-4D84-8F03-FA720201392E}" presName="tile1text" presStyleLbl="node1" presStyleIdx="0" presStyleCnt="4">
        <dgm:presLayoutVars>
          <dgm:chMax val="0"/>
          <dgm:chPref val="0"/>
          <dgm:bulletEnabled val="1"/>
        </dgm:presLayoutVars>
      </dgm:prSet>
      <dgm:spPr/>
    </dgm:pt>
    <dgm:pt modelId="{F5F1BA27-7088-469E-B4EB-5C250DF90919}" type="pres">
      <dgm:prSet presAssocID="{819DDD69-81FC-4D84-8F03-FA720201392E}" presName="tile2" presStyleLbl="node1" presStyleIdx="1" presStyleCnt="4"/>
      <dgm:spPr/>
    </dgm:pt>
    <dgm:pt modelId="{0805E657-578A-44A1-89E3-67511E115C74}" type="pres">
      <dgm:prSet presAssocID="{819DDD69-81FC-4D84-8F03-FA720201392E}" presName="tile2text" presStyleLbl="node1" presStyleIdx="1" presStyleCnt="4">
        <dgm:presLayoutVars>
          <dgm:chMax val="0"/>
          <dgm:chPref val="0"/>
          <dgm:bulletEnabled val="1"/>
        </dgm:presLayoutVars>
      </dgm:prSet>
      <dgm:spPr/>
    </dgm:pt>
    <dgm:pt modelId="{1D2B5A24-B836-4125-9E46-63B2714E27CD}" type="pres">
      <dgm:prSet presAssocID="{819DDD69-81FC-4D84-8F03-FA720201392E}" presName="tile3" presStyleLbl="node1" presStyleIdx="2" presStyleCnt="4"/>
      <dgm:spPr/>
    </dgm:pt>
    <dgm:pt modelId="{3410FE87-A00B-414A-93D6-18729641069D}" type="pres">
      <dgm:prSet presAssocID="{819DDD69-81FC-4D84-8F03-FA720201392E}" presName="tile3text" presStyleLbl="node1" presStyleIdx="2" presStyleCnt="4">
        <dgm:presLayoutVars>
          <dgm:chMax val="0"/>
          <dgm:chPref val="0"/>
          <dgm:bulletEnabled val="1"/>
        </dgm:presLayoutVars>
      </dgm:prSet>
      <dgm:spPr/>
    </dgm:pt>
    <dgm:pt modelId="{3FAF2845-63F5-47A7-A65A-DF2102B2D2E2}" type="pres">
      <dgm:prSet presAssocID="{819DDD69-81FC-4D84-8F03-FA720201392E}" presName="tile4" presStyleLbl="node1" presStyleIdx="3" presStyleCnt="4"/>
      <dgm:spPr/>
    </dgm:pt>
    <dgm:pt modelId="{1DFF27BB-FC11-4B21-A5AA-6D9714A83E2C}" type="pres">
      <dgm:prSet presAssocID="{819DDD69-81FC-4D84-8F03-FA720201392E}" presName="tile4text" presStyleLbl="node1" presStyleIdx="3" presStyleCnt="4">
        <dgm:presLayoutVars>
          <dgm:chMax val="0"/>
          <dgm:chPref val="0"/>
          <dgm:bulletEnabled val="1"/>
        </dgm:presLayoutVars>
      </dgm:prSet>
      <dgm:spPr/>
    </dgm:pt>
    <dgm:pt modelId="{E05F2D3F-57CC-484B-9029-D7158592800D}" type="pres">
      <dgm:prSet presAssocID="{819DDD69-81FC-4D84-8F03-FA720201392E}" presName="centerTile" presStyleLbl="fgShp" presStyleIdx="0" presStyleCnt="1" custScaleX="42162" custScaleY="40843" custLinFactY="-80000" custLinFactNeighborX="147" custLinFactNeighborY="-100000">
        <dgm:presLayoutVars>
          <dgm:chMax val="0"/>
          <dgm:chPref val="0"/>
        </dgm:presLayoutVars>
      </dgm:prSet>
      <dgm:spPr/>
    </dgm:pt>
  </dgm:ptLst>
  <dgm:cxnLst>
    <dgm:cxn modelId="{D95F7703-5F31-4483-ABD3-404FCB9A20BD}" type="presOf" srcId="{0931C8EF-7D20-44D0-BF33-4D9159B6D10B}" destId="{3FAF2845-63F5-47A7-A65A-DF2102B2D2E2}" srcOrd="0" destOrd="0" presId="urn:microsoft.com/office/officeart/2005/8/layout/matrix1"/>
    <dgm:cxn modelId="{D9EAFB03-13F3-43E2-9C98-7D3AB59DFBDE}" type="presOf" srcId="{2FD8ED3C-30CF-4873-9D5C-040D737F58F4}" destId="{E05F2D3F-57CC-484B-9029-D7158592800D}" srcOrd="0" destOrd="0" presId="urn:microsoft.com/office/officeart/2005/8/layout/matrix1"/>
    <dgm:cxn modelId="{20203B2B-DFD1-4798-BCDF-B1EEEA1F0BB4}" type="presOf" srcId="{18A4DF4B-4BC3-4BC0-87B7-95ED0F1D3308}" destId="{EF903817-80EA-4CBF-9F4D-C18C906DF0EE}" srcOrd="0" destOrd="0" presId="urn:microsoft.com/office/officeart/2005/8/layout/matrix1"/>
    <dgm:cxn modelId="{3C682E64-FA75-4030-9F51-4DE92ADB25AC}" type="presOf" srcId="{819DDD69-81FC-4D84-8F03-FA720201392E}" destId="{C5ECA3A2-6D58-43DE-A14C-DE63FAAE9020}" srcOrd="0" destOrd="0" presId="urn:microsoft.com/office/officeart/2005/8/layout/matrix1"/>
    <dgm:cxn modelId="{D27E5945-6A6E-4498-A1C1-705D5173CC16}" type="presOf" srcId="{D040620F-1884-4E2D-B81F-D912DF441062}" destId="{0805E657-578A-44A1-89E3-67511E115C74}" srcOrd="1" destOrd="0" presId="urn:microsoft.com/office/officeart/2005/8/layout/matrix1"/>
    <dgm:cxn modelId="{72A0BE66-D7B4-48F8-9AA6-F29C87EC3AE5}" type="presOf" srcId="{D040620F-1884-4E2D-B81F-D912DF441062}" destId="{F5F1BA27-7088-469E-B4EB-5C250DF90919}" srcOrd="0" destOrd="0" presId="urn:microsoft.com/office/officeart/2005/8/layout/matrix1"/>
    <dgm:cxn modelId="{96240949-ACDA-4993-83B6-DA68E0EE682B}" type="presOf" srcId="{18A4DF4B-4BC3-4BC0-87B7-95ED0F1D3308}" destId="{B1C44A88-0A2C-4396-AA33-66A56B866AD3}" srcOrd="1" destOrd="0" presId="urn:microsoft.com/office/officeart/2005/8/layout/matrix1"/>
    <dgm:cxn modelId="{725F726C-0B74-42E3-A6F4-8BD5EFDA3256}" type="presOf" srcId="{0931C8EF-7D20-44D0-BF33-4D9159B6D10B}" destId="{1DFF27BB-FC11-4B21-A5AA-6D9714A83E2C}" srcOrd="1" destOrd="0" presId="urn:microsoft.com/office/officeart/2005/8/layout/matrix1"/>
    <dgm:cxn modelId="{254F8B53-DD3D-45AF-B046-A0DE9ED04616}" srcId="{2FD8ED3C-30CF-4873-9D5C-040D737F58F4}" destId="{D040620F-1884-4E2D-B81F-D912DF441062}" srcOrd="1" destOrd="0" parTransId="{07C208DE-3A82-4CFB-A455-81E70ECC5396}" sibTransId="{225F433D-CFB0-4682-A1FB-7F7A51CCBB60}"/>
    <dgm:cxn modelId="{DFDC6574-76BE-4DA1-8CEE-5F840A782FD3}" srcId="{2FD8ED3C-30CF-4873-9D5C-040D737F58F4}" destId="{E35972AB-2632-4B4D-A738-665E658F4203}" srcOrd="2" destOrd="0" parTransId="{C2522D07-2B6D-4F41-8628-F60D1B4A61E0}" sibTransId="{8009BA98-43C3-4ADE-A8A8-FC359E897991}"/>
    <dgm:cxn modelId="{A3C35677-3377-471C-BC4C-BED4884BAE3C}" type="presOf" srcId="{E35972AB-2632-4B4D-A738-665E658F4203}" destId="{3410FE87-A00B-414A-93D6-18729641069D}" srcOrd="1" destOrd="0" presId="urn:microsoft.com/office/officeart/2005/8/layout/matrix1"/>
    <dgm:cxn modelId="{12CFBA81-112B-48F1-A2FE-45E1B916C18F}" srcId="{2FD8ED3C-30CF-4873-9D5C-040D737F58F4}" destId="{18A4DF4B-4BC3-4BC0-87B7-95ED0F1D3308}" srcOrd="0" destOrd="0" parTransId="{92C06DED-55D4-4E4E-9ACB-C5A8EA3A6853}" sibTransId="{498D78CA-D8A8-42D6-98DD-3A50D77EAFB7}"/>
    <dgm:cxn modelId="{3555E886-37FF-4B6B-9F22-7D2219888FE0}" type="presOf" srcId="{E35972AB-2632-4B4D-A738-665E658F4203}" destId="{1D2B5A24-B836-4125-9E46-63B2714E27CD}" srcOrd="0" destOrd="0" presId="urn:microsoft.com/office/officeart/2005/8/layout/matrix1"/>
    <dgm:cxn modelId="{15EB9696-74A7-4947-B578-E3FBDD9183E2}" srcId="{2FD8ED3C-30CF-4873-9D5C-040D737F58F4}" destId="{0931C8EF-7D20-44D0-BF33-4D9159B6D10B}" srcOrd="3" destOrd="0" parTransId="{32DDB26B-1844-4B6B-99BE-405F25D8C140}" sibTransId="{09E4F244-E3D9-4A5E-AF18-EEBA9A5FA5AC}"/>
    <dgm:cxn modelId="{B11BC0D6-0961-4274-821A-F693045607B3}" srcId="{819DDD69-81FC-4D84-8F03-FA720201392E}" destId="{2FD8ED3C-30CF-4873-9D5C-040D737F58F4}" srcOrd="0" destOrd="0" parTransId="{225D92BB-A47B-45FC-BE16-BC43EA258124}" sibTransId="{F8E5896A-C326-487E-8B73-C3C2C1FFA5DC}"/>
    <dgm:cxn modelId="{DF19ED88-2DE1-4C88-ADDE-206BB217B648}" type="presParOf" srcId="{C5ECA3A2-6D58-43DE-A14C-DE63FAAE9020}" destId="{9EEC4D24-2A9B-4EEA-B167-BDE7E5F6B1F8}" srcOrd="0" destOrd="0" presId="urn:microsoft.com/office/officeart/2005/8/layout/matrix1"/>
    <dgm:cxn modelId="{43F2B203-C43B-4A14-9FCA-6E57EF43B083}" type="presParOf" srcId="{9EEC4D24-2A9B-4EEA-B167-BDE7E5F6B1F8}" destId="{EF903817-80EA-4CBF-9F4D-C18C906DF0EE}" srcOrd="0" destOrd="0" presId="urn:microsoft.com/office/officeart/2005/8/layout/matrix1"/>
    <dgm:cxn modelId="{EADEBA9F-2E17-4EED-A48C-104EA25C8E44}" type="presParOf" srcId="{9EEC4D24-2A9B-4EEA-B167-BDE7E5F6B1F8}" destId="{B1C44A88-0A2C-4396-AA33-66A56B866AD3}" srcOrd="1" destOrd="0" presId="urn:microsoft.com/office/officeart/2005/8/layout/matrix1"/>
    <dgm:cxn modelId="{95D324BB-95D9-4788-A98C-E0C60BEB0FFB}" type="presParOf" srcId="{9EEC4D24-2A9B-4EEA-B167-BDE7E5F6B1F8}" destId="{F5F1BA27-7088-469E-B4EB-5C250DF90919}" srcOrd="2" destOrd="0" presId="urn:microsoft.com/office/officeart/2005/8/layout/matrix1"/>
    <dgm:cxn modelId="{A75EA930-49CD-4863-9DA0-179C2ACBBC84}" type="presParOf" srcId="{9EEC4D24-2A9B-4EEA-B167-BDE7E5F6B1F8}" destId="{0805E657-578A-44A1-89E3-67511E115C74}" srcOrd="3" destOrd="0" presId="urn:microsoft.com/office/officeart/2005/8/layout/matrix1"/>
    <dgm:cxn modelId="{947AA1F0-946C-458D-9A4A-0ED968A4C6B3}" type="presParOf" srcId="{9EEC4D24-2A9B-4EEA-B167-BDE7E5F6B1F8}" destId="{1D2B5A24-B836-4125-9E46-63B2714E27CD}" srcOrd="4" destOrd="0" presId="urn:microsoft.com/office/officeart/2005/8/layout/matrix1"/>
    <dgm:cxn modelId="{4A10EC60-5391-4595-9F21-121F2922700E}" type="presParOf" srcId="{9EEC4D24-2A9B-4EEA-B167-BDE7E5F6B1F8}" destId="{3410FE87-A00B-414A-93D6-18729641069D}" srcOrd="5" destOrd="0" presId="urn:microsoft.com/office/officeart/2005/8/layout/matrix1"/>
    <dgm:cxn modelId="{C156063B-E0A9-45B5-99C6-C2AA2464CFC3}" type="presParOf" srcId="{9EEC4D24-2A9B-4EEA-B167-BDE7E5F6B1F8}" destId="{3FAF2845-63F5-47A7-A65A-DF2102B2D2E2}" srcOrd="6" destOrd="0" presId="urn:microsoft.com/office/officeart/2005/8/layout/matrix1"/>
    <dgm:cxn modelId="{2F034F50-44FE-4946-9D39-5E93DECE80EA}" type="presParOf" srcId="{9EEC4D24-2A9B-4EEA-B167-BDE7E5F6B1F8}" destId="{1DFF27BB-FC11-4B21-A5AA-6D9714A83E2C}" srcOrd="7" destOrd="0" presId="urn:microsoft.com/office/officeart/2005/8/layout/matrix1"/>
    <dgm:cxn modelId="{6EF75D25-0A10-402E-A827-FD85BF3727C6}" type="presParOf" srcId="{C5ECA3A2-6D58-43DE-A14C-DE63FAAE9020}" destId="{E05F2D3F-57CC-484B-9029-D715859280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1DDEF5D-B776-4982-BED6-904FCA7F98DA}"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75C9FDF7-4B78-46F4-B2EB-C1C3338101AE}">
      <dgm:prSet phldrT="[Text]" custT="1"/>
      <dgm:spPr/>
      <dgm:t>
        <a:bodyPr/>
        <a:lstStyle/>
        <a:p>
          <a:r>
            <a:rPr lang="en-US" sz="1500" b="1" dirty="0">
              <a:latin typeface="Eurostile" panose="020B0504020202050204" pitchFamily="34" charset="0"/>
              <a:cs typeface="Arial" panose="020B0604020202020204" pitchFamily="34" charset="0"/>
            </a:rPr>
            <a:t>Training options</a:t>
          </a:r>
          <a:endParaRPr lang="en-US" sz="1500" b="1" dirty="0">
            <a:latin typeface="Eurostile" panose="020B0504020202050204" pitchFamily="34" charset="0"/>
          </a:endParaRPr>
        </a:p>
      </dgm:t>
    </dgm:pt>
    <dgm:pt modelId="{3887AE24-68E7-467F-B547-F2920CBC3B6E}" type="parTrans" cxnId="{7AF45F47-53B0-44A8-9B95-07F2EA2BFD06}">
      <dgm:prSet/>
      <dgm:spPr/>
      <dgm:t>
        <a:bodyPr/>
        <a:lstStyle/>
        <a:p>
          <a:endParaRPr lang="en-US"/>
        </a:p>
      </dgm:t>
    </dgm:pt>
    <dgm:pt modelId="{A12CEADE-2F69-4149-AC53-7670A57938CA}" type="sibTrans" cxnId="{7AF45F47-53B0-44A8-9B95-07F2EA2BFD06}">
      <dgm:prSet/>
      <dgm:spPr/>
      <dgm:t>
        <a:bodyPr/>
        <a:lstStyle/>
        <a:p>
          <a:endParaRPr lang="en-US"/>
        </a:p>
      </dgm:t>
    </dgm:pt>
    <dgm:pt modelId="{FE1B8CD7-A9B9-4C60-A239-23F4E6A4E434}">
      <dgm:prSet phldrT="[Text]"/>
      <dgm:spPr/>
      <dgm:t>
        <a:bodyPr/>
        <a:lstStyle/>
        <a:p>
          <a:endParaRPr lang="en-US" b="1" dirty="0"/>
        </a:p>
        <a:p>
          <a:r>
            <a:rPr lang="en-US" b="1" dirty="0">
              <a:latin typeface="Corbel" panose="020B0503020204020204" pitchFamily="34" charset="0"/>
            </a:rPr>
            <a:t>CSBS Bank Safety &amp; Soundness Examiner Training</a:t>
          </a:r>
        </a:p>
      </dgm:t>
    </dgm:pt>
    <dgm:pt modelId="{7325A901-B78A-4E1C-911A-FFF07FE7208A}" type="parTrans" cxnId="{14EDE1E7-1B67-42EF-821A-D1DEDAD86A66}">
      <dgm:prSet/>
      <dgm:spPr/>
      <dgm:t>
        <a:bodyPr/>
        <a:lstStyle/>
        <a:p>
          <a:endParaRPr lang="en-US"/>
        </a:p>
      </dgm:t>
    </dgm:pt>
    <dgm:pt modelId="{BA1FFD04-9C1A-4385-885A-CEC028A1DF4C}" type="sibTrans" cxnId="{14EDE1E7-1B67-42EF-821A-D1DEDAD86A66}">
      <dgm:prSet/>
      <dgm:spPr/>
      <dgm:t>
        <a:bodyPr/>
        <a:lstStyle/>
        <a:p>
          <a:endParaRPr lang="en-US"/>
        </a:p>
      </dgm:t>
    </dgm:pt>
    <dgm:pt modelId="{775B2B51-7F7C-4F9E-BBB7-4BD712D859E3}">
      <dgm:prSet phldrT="[Text]"/>
      <dgm:spPr/>
      <dgm:t>
        <a:bodyPr/>
        <a:lstStyle/>
        <a:p>
          <a:endParaRPr lang="en-US" b="1" dirty="0">
            <a:latin typeface="Myriad Pro Light" panose="020B0403030403020204" pitchFamily="34" charset="0"/>
          </a:endParaRPr>
        </a:p>
        <a:p>
          <a:r>
            <a:rPr lang="en-US" b="1" dirty="0">
              <a:latin typeface="Corbel" panose="020B0503020204020204" pitchFamily="34" charset="0"/>
            </a:rPr>
            <a:t>Review of Exam Manual</a:t>
          </a:r>
        </a:p>
      </dgm:t>
    </dgm:pt>
    <dgm:pt modelId="{9E13F7D5-DD81-4D59-A67A-A413CF1E14D7}" type="parTrans" cxnId="{AB54758A-136C-48B9-93BB-5EADCECB2FA8}">
      <dgm:prSet/>
      <dgm:spPr/>
      <dgm:t>
        <a:bodyPr/>
        <a:lstStyle/>
        <a:p>
          <a:endParaRPr lang="en-US"/>
        </a:p>
      </dgm:t>
    </dgm:pt>
    <dgm:pt modelId="{9CF45DBA-F95B-45C9-9A1C-43E847C78FF8}" type="sibTrans" cxnId="{AB54758A-136C-48B9-93BB-5EADCECB2FA8}">
      <dgm:prSet/>
      <dgm:spPr/>
      <dgm:t>
        <a:bodyPr/>
        <a:lstStyle/>
        <a:p>
          <a:endParaRPr lang="en-US"/>
        </a:p>
      </dgm:t>
    </dgm:pt>
    <dgm:pt modelId="{63F24B57-BAF1-4D37-8EA9-0C1099BCF45E}">
      <dgm:prSet phldrT="[Text]"/>
      <dgm:spPr/>
      <dgm:t>
        <a:bodyPr/>
        <a:lstStyle/>
        <a:p>
          <a:r>
            <a:rPr lang="en-US" b="1" dirty="0">
              <a:latin typeface="Corbel" panose="020B0503020204020204" pitchFamily="34" charset="0"/>
            </a:rPr>
            <a:t>Mentoring</a:t>
          </a:r>
        </a:p>
      </dgm:t>
    </dgm:pt>
    <dgm:pt modelId="{1AB7FD8D-B1D1-4618-B6D2-09261A259A92}" type="parTrans" cxnId="{FF8430D1-660D-49B3-8799-E69DB78ED36F}">
      <dgm:prSet/>
      <dgm:spPr/>
      <dgm:t>
        <a:bodyPr/>
        <a:lstStyle/>
        <a:p>
          <a:endParaRPr lang="en-US"/>
        </a:p>
      </dgm:t>
    </dgm:pt>
    <dgm:pt modelId="{678DFC09-CB04-4527-80ED-EFC641EC12B3}" type="sibTrans" cxnId="{FF8430D1-660D-49B3-8799-E69DB78ED36F}">
      <dgm:prSet/>
      <dgm:spPr/>
      <dgm:t>
        <a:bodyPr/>
        <a:lstStyle/>
        <a:p>
          <a:endParaRPr lang="en-US"/>
        </a:p>
      </dgm:t>
    </dgm:pt>
    <dgm:pt modelId="{295BD8D9-97E5-4052-AFEB-A6950871862B}">
      <dgm:prSet phldrT="[Text]"/>
      <dgm:spPr/>
      <dgm:t>
        <a:bodyPr/>
        <a:lstStyle/>
        <a:p>
          <a:r>
            <a:rPr lang="en-US" b="1" dirty="0">
              <a:latin typeface="Corbel" panose="020B0503020204020204" pitchFamily="34" charset="0"/>
            </a:rPr>
            <a:t>Onboarding</a:t>
          </a:r>
        </a:p>
      </dgm:t>
    </dgm:pt>
    <dgm:pt modelId="{38A26351-FFB7-474C-82DB-2FAA4B34C5ED}" type="parTrans" cxnId="{24D51B8A-CC39-4757-A936-2C7F961F2B9B}">
      <dgm:prSet/>
      <dgm:spPr/>
      <dgm:t>
        <a:bodyPr/>
        <a:lstStyle/>
        <a:p>
          <a:endParaRPr lang="en-US"/>
        </a:p>
      </dgm:t>
    </dgm:pt>
    <dgm:pt modelId="{170D6882-4A69-418B-8B0F-9D67DC6EBD82}" type="sibTrans" cxnId="{24D51B8A-CC39-4757-A936-2C7F961F2B9B}">
      <dgm:prSet/>
      <dgm:spPr/>
      <dgm:t>
        <a:bodyPr/>
        <a:lstStyle/>
        <a:p>
          <a:endParaRPr lang="en-US"/>
        </a:p>
      </dgm:t>
    </dgm:pt>
    <dgm:pt modelId="{FC8B805B-0B16-4EF4-A0AE-7FF01ED37CF0}" type="pres">
      <dgm:prSet presAssocID="{81DDEF5D-B776-4982-BED6-904FCA7F98DA}" presName="diagram" presStyleCnt="0">
        <dgm:presLayoutVars>
          <dgm:chMax val="1"/>
          <dgm:dir/>
          <dgm:animLvl val="ctr"/>
          <dgm:resizeHandles val="exact"/>
        </dgm:presLayoutVars>
      </dgm:prSet>
      <dgm:spPr/>
    </dgm:pt>
    <dgm:pt modelId="{74D1368F-5EE0-4A8C-AF74-867FE1DD0E23}" type="pres">
      <dgm:prSet presAssocID="{81DDEF5D-B776-4982-BED6-904FCA7F98DA}" presName="matrix" presStyleCnt="0"/>
      <dgm:spPr/>
    </dgm:pt>
    <dgm:pt modelId="{5A51E0EE-247B-44CE-8C2F-B184B0BE1DD8}" type="pres">
      <dgm:prSet presAssocID="{81DDEF5D-B776-4982-BED6-904FCA7F98DA}" presName="tile1" presStyleLbl="node1" presStyleIdx="0" presStyleCnt="4"/>
      <dgm:spPr/>
    </dgm:pt>
    <dgm:pt modelId="{35E482F6-1493-4CFD-93A1-F1B024A03EE6}" type="pres">
      <dgm:prSet presAssocID="{81DDEF5D-B776-4982-BED6-904FCA7F98DA}" presName="tile1text" presStyleLbl="node1" presStyleIdx="0" presStyleCnt="4">
        <dgm:presLayoutVars>
          <dgm:chMax val="0"/>
          <dgm:chPref val="0"/>
          <dgm:bulletEnabled val="1"/>
        </dgm:presLayoutVars>
      </dgm:prSet>
      <dgm:spPr/>
    </dgm:pt>
    <dgm:pt modelId="{3DD6C794-8233-42DD-82A3-E8EEECBC14E2}" type="pres">
      <dgm:prSet presAssocID="{81DDEF5D-B776-4982-BED6-904FCA7F98DA}" presName="tile2" presStyleLbl="node1" presStyleIdx="1" presStyleCnt="4"/>
      <dgm:spPr/>
    </dgm:pt>
    <dgm:pt modelId="{D1E88011-EACB-4E1C-A7F2-AA73EE9CF508}" type="pres">
      <dgm:prSet presAssocID="{81DDEF5D-B776-4982-BED6-904FCA7F98DA}" presName="tile2text" presStyleLbl="node1" presStyleIdx="1" presStyleCnt="4">
        <dgm:presLayoutVars>
          <dgm:chMax val="0"/>
          <dgm:chPref val="0"/>
          <dgm:bulletEnabled val="1"/>
        </dgm:presLayoutVars>
      </dgm:prSet>
      <dgm:spPr/>
    </dgm:pt>
    <dgm:pt modelId="{29A48300-24EB-425C-BFCE-FE8407FDF185}" type="pres">
      <dgm:prSet presAssocID="{81DDEF5D-B776-4982-BED6-904FCA7F98DA}" presName="tile3" presStyleLbl="node1" presStyleIdx="2" presStyleCnt="4"/>
      <dgm:spPr/>
    </dgm:pt>
    <dgm:pt modelId="{F0F8BB62-3289-4E44-9C8D-330C4940AA3A}" type="pres">
      <dgm:prSet presAssocID="{81DDEF5D-B776-4982-BED6-904FCA7F98DA}" presName="tile3text" presStyleLbl="node1" presStyleIdx="2" presStyleCnt="4">
        <dgm:presLayoutVars>
          <dgm:chMax val="0"/>
          <dgm:chPref val="0"/>
          <dgm:bulletEnabled val="1"/>
        </dgm:presLayoutVars>
      </dgm:prSet>
      <dgm:spPr/>
    </dgm:pt>
    <dgm:pt modelId="{EE163852-1095-496B-BA1C-573FA2252CCE}" type="pres">
      <dgm:prSet presAssocID="{81DDEF5D-B776-4982-BED6-904FCA7F98DA}" presName="tile4" presStyleLbl="node1" presStyleIdx="3" presStyleCnt="4"/>
      <dgm:spPr/>
    </dgm:pt>
    <dgm:pt modelId="{CD2C83EA-A02F-495F-913E-DBB2B28306FF}" type="pres">
      <dgm:prSet presAssocID="{81DDEF5D-B776-4982-BED6-904FCA7F98DA}" presName="tile4text" presStyleLbl="node1" presStyleIdx="3" presStyleCnt="4">
        <dgm:presLayoutVars>
          <dgm:chMax val="0"/>
          <dgm:chPref val="0"/>
          <dgm:bulletEnabled val="1"/>
        </dgm:presLayoutVars>
      </dgm:prSet>
      <dgm:spPr/>
    </dgm:pt>
    <dgm:pt modelId="{18859A6D-A298-488E-B158-25FD7EAEC6EA}" type="pres">
      <dgm:prSet presAssocID="{81DDEF5D-B776-4982-BED6-904FCA7F98DA}" presName="centerTile" presStyleLbl="fgShp" presStyleIdx="0" presStyleCnt="1" custScaleX="42162" custScaleY="40843" custLinFactY="-78768" custLinFactNeighborY="-100000">
        <dgm:presLayoutVars>
          <dgm:chMax val="0"/>
          <dgm:chPref val="0"/>
        </dgm:presLayoutVars>
      </dgm:prSet>
      <dgm:spPr/>
    </dgm:pt>
  </dgm:ptLst>
  <dgm:cxnLst>
    <dgm:cxn modelId="{9F9C7F02-178B-4F26-B270-CF4A4A22405A}" type="presOf" srcId="{295BD8D9-97E5-4052-AFEB-A6950871862B}" destId="{EE163852-1095-496B-BA1C-573FA2252CCE}" srcOrd="0" destOrd="0" presId="urn:microsoft.com/office/officeart/2005/8/layout/matrix1"/>
    <dgm:cxn modelId="{C61DEB19-3AFA-41EA-83FE-13589907AA3F}" type="presOf" srcId="{75C9FDF7-4B78-46F4-B2EB-C1C3338101AE}" destId="{18859A6D-A298-488E-B158-25FD7EAEC6EA}" srcOrd="0" destOrd="0" presId="urn:microsoft.com/office/officeart/2005/8/layout/matrix1"/>
    <dgm:cxn modelId="{8A6B8E1F-3F88-48A1-B40B-28F1F51DA565}" type="presOf" srcId="{63F24B57-BAF1-4D37-8EA9-0C1099BCF45E}" destId="{F0F8BB62-3289-4E44-9C8D-330C4940AA3A}" srcOrd="1" destOrd="0" presId="urn:microsoft.com/office/officeart/2005/8/layout/matrix1"/>
    <dgm:cxn modelId="{432D8B21-74BB-4DFA-A738-AD79F2C486C9}" type="presOf" srcId="{775B2B51-7F7C-4F9E-BBB7-4BD712D859E3}" destId="{D1E88011-EACB-4E1C-A7F2-AA73EE9CF508}" srcOrd="1" destOrd="0" presId="urn:microsoft.com/office/officeart/2005/8/layout/matrix1"/>
    <dgm:cxn modelId="{667B143A-A5A1-42AE-AD91-3CD7663A863D}" type="presOf" srcId="{FE1B8CD7-A9B9-4C60-A239-23F4E6A4E434}" destId="{5A51E0EE-247B-44CE-8C2F-B184B0BE1DD8}" srcOrd="0" destOrd="0" presId="urn:microsoft.com/office/officeart/2005/8/layout/matrix1"/>
    <dgm:cxn modelId="{1D838E5C-EC12-4D3D-A005-DBCE1C76DFAD}" type="presOf" srcId="{FE1B8CD7-A9B9-4C60-A239-23F4E6A4E434}" destId="{35E482F6-1493-4CFD-93A1-F1B024A03EE6}" srcOrd="1" destOrd="0" presId="urn:microsoft.com/office/officeart/2005/8/layout/matrix1"/>
    <dgm:cxn modelId="{7AF45F47-53B0-44A8-9B95-07F2EA2BFD06}" srcId="{81DDEF5D-B776-4982-BED6-904FCA7F98DA}" destId="{75C9FDF7-4B78-46F4-B2EB-C1C3338101AE}" srcOrd="0" destOrd="0" parTransId="{3887AE24-68E7-467F-B547-F2920CBC3B6E}" sibTransId="{A12CEADE-2F69-4149-AC53-7670A57938CA}"/>
    <dgm:cxn modelId="{24D51B8A-CC39-4757-A936-2C7F961F2B9B}" srcId="{75C9FDF7-4B78-46F4-B2EB-C1C3338101AE}" destId="{295BD8D9-97E5-4052-AFEB-A6950871862B}" srcOrd="3" destOrd="0" parTransId="{38A26351-FFB7-474C-82DB-2FAA4B34C5ED}" sibTransId="{170D6882-4A69-418B-8B0F-9D67DC6EBD82}"/>
    <dgm:cxn modelId="{AB54758A-136C-48B9-93BB-5EADCECB2FA8}" srcId="{75C9FDF7-4B78-46F4-B2EB-C1C3338101AE}" destId="{775B2B51-7F7C-4F9E-BBB7-4BD712D859E3}" srcOrd="1" destOrd="0" parTransId="{9E13F7D5-DD81-4D59-A67A-A413CF1E14D7}" sibTransId="{9CF45DBA-F95B-45C9-9A1C-43E847C78FF8}"/>
    <dgm:cxn modelId="{6EEB928A-6EE2-45A4-A835-162E27D1ECE8}" type="presOf" srcId="{63F24B57-BAF1-4D37-8EA9-0C1099BCF45E}" destId="{29A48300-24EB-425C-BFCE-FE8407FDF185}" srcOrd="0" destOrd="0" presId="urn:microsoft.com/office/officeart/2005/8/layout/matrix1"/>
    <dgm:cxn modelId="{450FE4AD-F379-4D65-A1A9-63B16A572CA6}" type="presOf" srcId="{295BD8D9-97E5-4052-AFEB-A6950871862B}" destId="{CD2C83EA-A02F-495F-913E-DBB2B28306FF}" srcOrd="1" destOrd="0" presId="urn:microsoft.com/office/officeart/2005/8/layout/matrix1"/>
    <dgm:cxn modelId="{AA62E7AF-2D1A-467D-A363-2195A6D04212}" type="presOf" srcId="{81DDEF5D-B776-4982-BED6-904FCA7F98DA}" destId="{FC8B805B-0B16-4EF4-A0AE-7FF01ED37CF0}" srcOrd="0" destOrd="0" presId="urn:microsoft.com/office/officeart/2005/8/layout/matrix1"/>
    <dgm:cxn modelId="{FF8430D1-660D-49B3-8799-E69DB78ED36F}" srcId="{75C9FDF7-4B78-46F4-B2EB-C1C3338101AE}" destId="{63F24B57-BAF1-4D37-8EA9-0C1099BCF45E}" srcOrd="2" destOrd="0" parTransId="{1AB7FD8D-B1D1-4618-B6D2-09261A259A92}" sibTransId="{678DFC09-CB04-4527-80ED-EFC641EC12B3}"/>
    <dgm:cxn modelId="{14EDE1E7-1B67-42EF-821A-D1DEDAD86A66}" srcId="{75C9FDF7-4B78-46F4-B2EB-C1C3338101AE}" destId="{FE1B8CD7-A9B9-4C60-A239-23F4E6A4E434}" srcOrd="0" destOrd="0" parTransId="{7325A901-B78A-4E1C-911A-FFF07FE7208A}" sibTransId="{BA1FFD04-9C1A-4385-885A-CEC028A1DF4C}"/>
    <dgm:cxn modelId="{3B5755EF-41D4-4BE6-B465-C985A204C6A4}" type="presOf" srcId="{775B2B51-7F7C-4F9E-BBB7-4BD712D859E3}" destId="{3DD6C794-8233-42DD-82A3-E8EEECBC14E2}" srcOrd="0" destOrd="0" presId="urn:microsoft.com/office/officeart/2005/8/layout/matrix1"/>
    <dgm:cxn modelId="{BF57A77C-6FD0-40F0-9F2D-FBF4319CCD62}" type="presParOf" srcId="{FC8B805B-0B16-4EF4-A0AE-7FF01ED37CF0}" destId="{74D1368F-5EE0-4A8C-AF74-867FE1DD0E23}" srcOrd="0" destOrd="0" presId="urn:microsoft.com/office/officeart/2005/8/layout/matrix1"/>
    <dgm:cxn modelId="{BF422513-634B-4BE4-82F5-AA43567F692E}" type="presParOf" srcId="{74D1368F-5EE0-4A8C-AF74-867FE1DD0E23}" destId="{5A51E0EE-247B-44CE-8C2F-B184B0BE1DD8}" srcOrd="0" destOrd="0" presId="urn:microsoft.com/office/officeart/2005/8/layout/matrix1"/>
    <dgm:cxn modelId="{44C52842-E683-4AEA-AC47-AD1D3D4DFB04}" type="presParOf" srcId="{74D1368F-5EE0-4A8C-AF74-867FE1DD0E23}" destId="{35E482F6-1493-4CFD-93A1-F1B024A03EE6}" srcOrd="1" destOrd="0" presId="urn:microsoft.com/office/officeart/2005/8/layout/matrix1"/>
    <dgm:cxn modelId="{B5F6D7E1-0D52-47A1-90CB-C7ADF4CAF7D5}" type="presParOf" srcId="{74D1368F-5EE0-4A8C-AF74-867FE1DD0E23}" destId="{3DD6C794-8233-42DD-82A3-E8EEECBC14E2}" srcOrd="2" destOrd="0" presId="urn:microsoft.com/office/officeart/2005/8/layout/matrix1"/>
    <dgm:cxn modelId="{0F6553EF-03CF-4F72-8FB1-F4D743421C0E}" type="presParOf" srcId="{74D1368F-5EE0-4A8C-AF74-867FE1DD0E23}" destId="{D1E88011-EACB-4E1C-A7F2-AA73EE9CF508}" srcOrd="3" destOrd="0" presId="urn:microsoft.com/office/officeart/2005/8/layout/matrix1"/>
    <dgm:cxn modelId="{6FB95D0A-B8C0-4B87-A82F-63D6F402339C}" type="presParOf" srcId="{74D1368F-5EE0-4A8C-AF74-867FE1DD0E23}" destId="{29A48300-24EB-425C-BFCE-FE8407FDF185}" srcOrd="4" destOrd="0" presId="urn:microsoft.com/office/officeart/2005/8/layout/matrix1"/>
    <dgm:cxn modelId="{9991A87B-7A1E-4D1D-B6EE-FABDBAF7554D}" type="presParOf" srcId="{74D1368F-5EE0-4A8C-AF74-867FE1DD0E23}" destId="{F0F8BB62-3289-4E44-9C8D-330C4940AA3A}" srcOrd="5" destOrd="0" presId="urn:microsoft.com/office/officeart/2005/8/layout/matrix1"/>
    <dgm:cxn modelId="{8E7AC82E-36E7-4EC1-9AB9-0EB4F300D30C}" type="presParOf" srcId="{74D1368F-5EE0-4A8C-AF74-867FE1DD0E23}" destId="{EE163852-1095-496B-BA1C-573FA2252CCE}" srcOrd="6" destOrd="0" presId="urn:microsoft.com/office/officeart/2005/8/layout/matrix1"/>
    <dgm:cxn modelId="{EA9C7D06-8A2C-4772-9ECC-8C522FDB8D52}" type="presParOf" srcId="{74D1368F-5EE0-4A8C-AF74-867FE1DD0E23}" destId="{CD2C83EA-A02F-495F-913E-DBB2B28306FF}" srcOrd="7" destOrd="0" presId="urn:microsoft.com/office/officeart/2005/8/layout/matrix1"/>
    <dgm:cxn modelId="{A30A5E85-940D-4470-9409-B522D4C15B5D}" type="presParOf" srcId="{FC8B805B-0B16-4EF4-A0AE-7FF01ED37CF0}" destId="{18859A6D-A298-488E-B158-25FD7EAEC6E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6E7095E-6E41-4DFA-997B-4F2EC8750BDE}" type="doc">
      <dgm:prSet loTypeId="urn:microsoft.com/office/officeart/2005/8/layout/matrix1" loCatId="matrix" qsTypeId="urn:microsoft.com/office/officeart/2005/8/quickstyle/simple1" qsCatId="simple" csTypeId="urn:microsoft.com/office/officeart/2005/8/colors/accent4_2" csCatId="accent4" phldr="1"/>
      <dgm:spPr/>
      <dgm:t>
        <a:bodyPr/>
        <a:lstStyle/>
        <a:p>
          <a:endParaRPr lang="en-US"/>
        </a:p>
      </dgm:t>
    </dgm:pt>
    <dgm:pt modelId="{BF52853A-8415-4432-B48F-A72ABBB17382}">
      <dgm:prSet phldrT="[Text]" custT="1"/>
      <dgm:spPr/>
      <dgm:t>
        <a:bodyPr/>
        <a:lstStyle/>
        <a:p>
          <a:r>
            <a:rPr lang="en-US" sz="1500" b="1" dirty="0">
              <a:latin typeface="Eurostile" panose="020B0504020202050204" pitchFamily="34" charset="0"/>
              <a:cs typeface="Arial" panose="020B0604020202020204" pitchFamily="34" charset="0"/>
            </a:rPr>
            <a:t>Training options</a:t>
          </a:r>
          <a:endParaRPr lang="en-US" sz="1500" b="1" dirty="0">
            <a:latin typeface="Eurostile" panose="020B0504020202050204" pitchFamily="34" charset="0"/>
          </a:endParaRPr>
        </a:p>
      </dgm:t>
    </dgm:pt>
    <dgm:pt modelId="{2C7A7C32-A819-4FC7-AAEE-E51F2923C76D}" type="parTrans" cxnId="{9BBDC187-80F6-4C82-ACAE-A9F2B0C228DF}">
      <dgm:prSet/>
      <dgm:spPr/>
      <dgm:t>
        <a:bodyPr/>
        <a:lstStyle/>
        <a:p>
          <a:endParaRPr lang="en-US"/>
        </a:p>
      </dgm:t>
    </dgm:pt>
    <dgm:pt modelId="{2694FE62-0479-4AB8-956D-54EB78F1CE02}" type="sibTrans" cxnId="{9BBDC187-80F6-4C82-ACAE-A9F2B0C228DF}">
      <dgm:prSet/>
      <dgm:spPr/>
      <dgm:t>
        <a:bodyPr/>
        <a:lstStyle/>
        <a:p>
          <a:endParaRPr lang="en-US"/>
        </a:p>
      </dgm:t>
    </dgm:pt>
    <dgm:pt modelId="{74C0EFEE-0667-4AEB-9F2A-2D536F042A9E}">
      <dgm:prSet phldrT="[Text]"/>
      <dgm:spPr/>
      <dgm:t>
        <a:bodyPr/>
        <a:lstStyle/>
        <a:p>
          <a:endParaRPr lang="en-US" b="1" dirty="0"/>
        </a:p>
        <a:p>
          <a:r>
            <a:rPr lang="en-US" b="1" dirty="0">
              <a:latin typeface="Corbel" panose="020B0503020204020204" pitchFamily="34" charset="0"/>
            </a:rPr>
            <a:t>Effective Meetings with Management</a:t>
          </a:r>
        </a:p>
      </dgm:t>
    </dgm:pt>
    <dgm:pt modelId="{E6E9FDE9-7DE5-4160-90F0-D08FC43D1337}" type="parTrans" cxnId="{F3FDD50B-9CE0-41A7-B948-07F8850786D3}">
      <dgm:prSet/>
      <dgm:spPr/>
      <dgm:t>
        <a:bodyPr/>
        <a:lstStyle/>
        <a:p>
          <a:endParaRPr lang="en-US"/>
        </a:p>
      </dgm:t>
    </dgm:pt>
    <dgm:pt modelId="{3D4F2B79-20EF-4F32-A218-E392614EA0D5}" type="sibTrans" cxnId="{F3FDD50B-9CE0-41A7-B948-07F8850786D3}">
      <dgm:prSet/>
      <dgm:spPr/>
      <dgm:t>
        <a:bodyPr/>
        <a:lstStyle/>
        <a:p>
          <a:endParaRPr lang="en-US"/>
        </a:p>
      </dgm:t>
    </dgm:pt>
    <dgm:pt modelId="{A381BE4F-139C-43DB-808C-5E49AF4F8A38}">
      <dgm:prSet phldrT="[Text]"/>
      <dgm:spPr/>
      <dgm:t>
        <a:bodyPr/>
        <a:lstStyle/>
        <a:p>
          <a:br>
            <a:rPr lang="en-US" b="1" dirty="0"/>
          </a:br>
          <a:r>
            <a:rPr lang="en-US" b="1" dirty="0">
              <a:latin typeface="Corbel" panose="020B0503020204020204" pitchFamily="34" charset="0"/>
            </a:rPr>
            <a:t>Advanced Communications Training</a:t>
          </a:r>
        </a:p>
      </dgm:t>
    </dgm:pt>
    <dgm:pt modelId="{69177388-F58B-4A0E-877A-8BDB24F485FB}" type="parTrans" cxnId="{6B756CB2-ACE0-427B-966B-6FE9C3A75529}">
      <dgm:prSet/>
      <dgm:spPr/>
      <dgm:t>
        <a:bodyPr/>
        <a:lstStyle/>
        <a:p>
          <a:endParaRPr lang="en-US"/>
        </a:p>
      </dgm:t>
    </dgm:pt>
    <dgm:pt modelId="{D1EB1B04-7159-4366-BBD9-FF29227F8A67}" type="sibTrans" cxnId="{6B756CB2-ACE0-427B-966B-6FE9C3A75529}">
      <dgm:prSet/>
      <dgm:spPr/>
      <dgm:t>
        <a:bodyPr/>
        <a:lstStyle/>
        <a:p>
          <a:endParaRPr lang="en-US"/>
        </a:p>
      </dgm:t>
    </dgm:pt>
    <dgm:pt modelId="{2E329620-C368-46F5-AE04-963477E88C49}">
      <dgm:prSet phldrT="[Text]"/>
      <dgm:spPr/>
      <dgm:t>
        <a:bodyPr/>
        <a:lstStyle/>
        <a:p>
          <a:r>
            <a:rPr lang="en-US" b="1" dirty="0">
              <a:latin typeface="Corbel" panose="020B0503020204020204" pitchFamily="34" charset="0"/>
            </a:rPr>
            <a:t>Impact Presentations</a:t>
          </a:r>
        </a:p>
        <a:p>
          <a:r>
            <a:rPr lang="en-US" b="1" dirty="0">
              <a:latin typeface="Corbel" panose="020B0503020204020204" pitchFamily="34" charset="0"/>
            </a:rPr>
            <a:t>Effective Writing for Examiners</a:t>
          </a:r>
        </a:p>
      </dgm:t>
    </dgm:pt>
    <dgm:pt modelId="{9BF3CCAA-4F9D-419F-85D8-28CD58234017}" type="parTrans" cxnId="{59C4B7A9-2D59-4051-805A-10FE3069856F}">
      <dgm:prSet/>
      <dgm:spPr/>
      <dgm:t>
        <a:bodyPr/>
        <a:lstStyle/>
        <a:p>
          <a:endParaRPr lang="en-US"/>
        </a:p>
      </dgm:t>
    </dgm:pt>
    <dgm:pt modelId="{6F93B6CC-4D8C-4A92-9503-34C7FA5118C4}" type="sibTrans" cxnId="{59C4B7A9-2D59-4051-805A-10FE3069856F}">
      <dgm:prSet/>
      <dgm:spPr/>
      <dgm:t>
        <a:bodyPr/>
        <a:lstStyle/>
        <a:p>
          <a:endParaRPr lang="en-US"/>
        </a:p>
      </dgm:t>
    </dgm:pt>
    <dgm:pt modelId="{4780FF10-99C1-4A28-AF84-05E267D2C171}">
      <dgm:prSet phldrT="[Text]"/>
      <dgm:spPr/>
      <dgm:t>
        <a:bodyPr/>
        <a:lstStyle/>
        <a:p>
          <a:r>
            <a:rPr lang="en-US" b="1" dirty="0">
              <a:latin typeface="Corbel" panose="020B0503020204020204" pitchFamily="34" charset="0"/>
            </a:rPr>
            <a:t>Essential Communication Skills</a:t>
          </a:r>
        </a:p>
        <a:p>
          <a:r>
            <a:rPr lang="en-US" b="1" dirty="0">
              <a:latin typeface="Corbel" panose="020B0503020204020204" pitchFamily="34" charset="0"/>
            </a:rPr>
            <a:t>Generational Workplace Issues Training</a:t>
          </a:r>
        </a:p>
      </dgm:t>
    </dgm:pt>
    <dgm:pt modelId="{43DBA7B3-46D1-483E-BF1A-99BE291E3BF0}" type="parTrans" cxnId="{1F193C7C-B45B-4672-BBDA-1BF297FCCF25}">
      <dgm:prSet/>
      <dgm:spPr/>
      <dgm:t>
        <a:bodyPr/>
        <a:lstStyle/>
        <a:p>
          <a:endParaRPr lang="en-US"/>
        </a:p>
      </dgm:t>
    </dgm:pt>
    <dgm:pt modelId="{5FC050D3-04CF-461C-AECD-E21E23855CE8}" type="sibTrans" cxnId="{1F193C7C-B45B-4672-BBDA-1BF297FCCF25}">
      <dgm:prSet/>
      <dgm:spPr/>
      <dgm:t>
        <a:bodyPr/>
        <a:lstStyle/>
        <a:p>
          <a:endParaRPr lang="en-US"/>
        </a:p>
      </dgm:t>
    </dgm:pt>
    <dgm:pt modelId="{D28A57C8-2EB6-4971-A827-E70DBDD8AB2F}" type="pres">
      <dgm:prSet presAssocID="{96E7095E-6E41-4DFA-997B-4F2EC8750BDE}" presName="diagram" presStyleCnt="0">
        <dgm:presLayoutVars>
          <dgm:chMax val="1"/>
          <dgm:dir/>
          <dgm:animLvl val="ctr"/>
          <dgm:resizeHandles val="exact"/>
        </dgm:presLayoutVars>
      </dgm:prSet>
      <dgm:spPr/>
    </dgm:pt>
    <dgm:pt modelId="{4CDEDB2F-FA40-4C07-8D6A-574C60E1F289}" type="pres">
      <dgm:prSet presAssocID="{96E7095E-6E41-4DFA-997B-4F2EC8750BDE}" presName="matrix" presStyleCnt="0"/>
      <dgm:spPr/>
    </dgm:pt>
    <dgm:pt modelId="{4DCF27AD-A6B8-4B6B-B06A-C73C604118C7}" type="pres">
      <dgm:prSet presAssocID="{96E7095E-6E41-4DFA-997B-4F2EC8750BDE}" presName="tile1" presStyleLbl="node1" presStyleIdx="0" presStyleCnt="4"/>
      <dgm:spPr/>
    </dgm:pt>
    <dgm:pt modelId="{2EC5C17B-5B22-4AC8-8F1D-F13F330D77D3}" type="pres">
      <dgm:prSet presAssocID="{96E7095E-6E41-4DFA-997B-4F2EC8750BDE}" presName="tile1text" presStyleLbl="node1" presStyleIdx="0" presStyleCnt="4">
        <dgm:presLayoutVars>
          <dgm:chMax val="0"/>
          <dgm:chPref val="0"/>
          <dgm:bulletEnabled val="1"/>
        </dgm:presLayoutVars>
      </dgm:prSet>
      <dgm:spPr/>
    </dgm:pt>
    <dgm:pt modelId="{527325B7-F5B0-4DE3-9B51-C6539364CC6C}" type="pres">
      <dgm:prSet presAssocID="{96E7095E-6E41-4DFA-997B-4F2EC8750BDE}" presName="tile2" presStyleLbl="node1" presStyleIdx="1" presStyleCnt="4"/>
      <dgm:spPr/>
    </dgm:pt>
    <dgm:pt modelId="{6A812DCA-9DC9-425D-B032-000A54A8CDF1}" type="pres">
      <dgm:prSet presAssocID="{96E7095E-6E41-4DFA-997B-4F2EC8750BDE}" presName="tile2text" presStyleLbl="node1" presStyleIdx="1" presStyleCnt="4">
        <dgm:presLayoutVars>
          <dgm:chMax val="0"/>
          <dgm:chPref val="0"/>
          <dgm:bulletEnabled val="1"/>
        </dgm:presLayoutVars>
      </dgm:prSet>
      <dgm:spPr/>
    </dgm:pt>
    <dgm:pt modelId="{DEAB5D4A-E1FB-4FD8-9368-823CB391F1CC}" type="pres">
      <dgm:prSet presAssocID="{96E7095E-6E41-4DFA-997B-4F2EC8750BDE}" presName="tile3" presStyleLbl="node1" presStyleIdx="2" presStyleCnt="4"/>
      <dgm:spPr/>
    </dgm:pt>
    <dgm:pt modelId="{C9A47FBF-B360-4B13-A900-5613941A42E9}" type="pres">
      <dgm:prSet presAssocID="{96E7095E-6E41-4DFA-997B-4F2EC8750BDE}" presName="tile3text" presStyleLbl="node1" presStyleIdx="2" presStyleCnt="4">
        <dgm:presLayoutVars>
          <dgm:chMax val="0"/>
          <dgm:chPref val="0"/>
          <dgm:bulletEnabled val="1"/>
        </dgm:presLayoutVars>
      </dgm:prSet>
      <dgm:spPr/>
    </dgm:pt>
    <dgm:pt modelId="{323A2FC6-4751-4A1A-A667-FC7BE68D43E1}" type="pres">
      <dgm:prSet presAssocID="{96E7095E-6E41-4DFA-997B-4F2EC8750BDE}" presName="tile4" presStyleLbl="node1" presStyleIdx="3" presStyleCnt="4"/>
      <dgm:spPr/>
    </dgm:pt>
    <dgm:pt modelId="{6A7561FC-4C9B-4E05-B07A-8ADD5E28A45D}" type="pres">
      <dgm:prSet presAssocID="{96E7095E-6E41-4DFA-997B-4F2EC8750BDE}" presName="tile4text" presStyleLbl="node1" presStyleIdx="3" presStyleCnt="4">
        <dgm:presLayoutVars>
          <dgm:chMax val="0"/>
          <dgm:chPref val="0"/>
          <dgm:bulletEnabled val="1"/>
        </dgm:presLayoutVars>
      </dgm:prSet>
      <dgm:spPr/>
    </dgm:pt>
    <dgm:pt modelId="{90F66A46-5A84-4500-B252-00641E666F23}" type="pres">
      <dgm:prSet presAssocID="{96E7095E-6E41-4DFA-997B-4F2EC8750BDE}" presName="centerTile" presStyleLbl="fgShp" presStyleIdx="0" presStyleCnt="1" custScaleX="42162" custScaleY="40865" custLinFactY="-79189" custLinFactNeighborY="-100000">
        <dgm:presLayoutVars>
          <dgm:chMax val="0"/>
          <dgm:chPref val="0"/>
        </dgm:presLayoutVars>
      </dgm:prSet>
      <dgm:spPr/>
    </dgm:pt>
  </dgm:ptLst>
  <dgm:cxnLst>
    <dgm:cxn modelId="{F3FDD50B-9CE0-41A7-B948-07F8850786D3}" srcId="{BF52853A-8415-4432-B48F-A72ABBB17382}" destId="{74C0EFEE-0667-4AEB-9F2A-2D536F042A9E}" srcOrd="0" destOrd="0" parTransId="{E6E9FDE9-7DE5-4160-90F0-D08FC43D1337}" sibTransId="{3D4F2B79-20EF-4F32-A218-E392614EA0D5}"/>
    <dgm:cxn modelId="{6232755D-24AB-4DA7-9638-54049BBED496}" type="presOf" srcId="{74C0EFEE-0667-4AEB-9F2A-2D536F042A9E}" destId="{2EC5C17B-5B22-4AC8-8F1D-F13F330D77D3}" srcOrd="1" destOrd="0" presId="urn:microsoft.com/office/officeart/2005/8/layout/matrix1"/>
    <dgm:cxn modelId="{53C5AC49-0E40-4FCC-845F-171324E243DD}" type="presOf" srcId="{BF52853A-8415-4432-B48F-A72ABBB17382}" destId="{90F66A46-5A84-4500-B252-00641E666F23}" srcOrd="0" destOrd="0" presId="urn:microsoft.com/office/officeart/2005/8/layout/matrix1"/>
    <dgm:cxn modelId="{6020854E-15C2-4961-B7A5-9A8DE36E4E1B}" type="presOf" srcId="{A381BE4F-139C-43DB-808C-5E49AF4F8A38}" destId="{6A812DCA-9DC9-425D-B032-000A54A8CDF1}" srcOrd="1" destOrd="0" presId="urn:microsoft.com/office/officeart/2005/8/layout/matrix1"/>
    <dgm:cxn modelId="{1F193C7C-B45B-4672-BBDA-1BF297FCCF25}" srcId="{BF52853A-8415-4432-B48F-A72ABBB17382}" destId="{4780FF10-99C1-4A28-AF84-05E267D2C171}" srcOrd="3" destOrd="0" parTransId="{43DBA7B3-46D1-483E-BF1A-99BE291E3BF0}" sibTransId="{5FC050D3-04CF-461C-AECD-E21E23855CE8}"/>
    <dgm:cxn modelId="{9BBDC187-80F6-4C82-ACAE-A9F2B0C228DF}" srcId="{96E7095E-6E41-4DFA-997B-4F2EC8750BDE}" destId="{BF52853A-8415-4432-B48F-A72ABBB17382}" srcOrd="0" destOrd="0" parTransId="{2C7A7C32-A819-4FC7-AAEE-E51F2923C76D}" sibTransId="{2694FE62-0479-4AB8-956D-54EB78F1CE02}"/>
    <dgm:cxn modelId="{7541759B-1595-468B-A017-114A7F0CC76C}" type="presOf" srcId="{2E329620-C368-46F5-AE04-963477E88C49}" destId="{C9A47FBF-B360-4B13-A900-5613941A42E9}" srcOrd="1" destOrd="0" presId="urn:microsoft.com/office/officeart/2005/8/layout/matrix1"/>
    <dgm:cxn modelId="{59C4B7A9-2D59-4051-805A-10FE3069856F}" srcId="{BF52853A-8415-4432-B48F-A72ABBB17382}" destId="{2E329620-C368-46F5-AE04-963477E88C49}" srcOrd="2" destOrd="0" parTransId="{9BF3CCAA-4F9D-419F-85D8-28CD58234017}" sibTransId="{6F93B6CC-4D8C-4A92-9503-34C7FA5118C4}"/>
    <dgm:cxn modelId="{9A6748B1-B815-4C69-9C0E-C7E3F9FD98D1}" type="presOf" srcId="{4780FF10-99C1-4A28-AF84-05E267D2C171}" destId="{323A2FC6-4751-4A1A-A667-FC7BE68D43E1}" srcOrd="0" destOrd="0" presId="urn:microsoft.com/office/officeart/2005/8/layout/matrix1"/>
    <dgm:cxn modelId="{6B756CB2-ACE0-427B-966B-6FE9C3A75529}" srcId="{BF52853A-8415-4432-B48F-A72ABBB17382}" destId="{A381BE4F-139C-43DB-808C-5E49AF4F8A38}" srcOrd="1" destOrd="0" parTransId="{69177388-F58B-4A0E-877A-8BDB24F485FB}" sibTransId="{D1EB1B04-7159-4366-BBD9-FF29227F8A67}"/>
    <dgm:cxn modelId="{ED683DC2-AAAA-49DA-8123-BF9F7428BC63}" type="presOf" srcId="{A381BE4F-139C-43DB-808C-5E49AF4F8A38}" destId="{527325B7-F5B0-4DE3-9B51-C6539364CC6C}" srcOrd="0" destOrd="0" presId="urn:microsoft.com/office/officeart/2005/8/layout/matrix1"/>
    <dgm:cxn modelId="{07E7F7D1-9BC7-4E1F-AED4-5987B5CEC84C}" type="presOf" srcId="{2E329620-C368-46F5-AE04-963477E88C49}" destId="{DEAB5D4A-E1FB-4FD8-9368-823CB391F1CC}" srcOrd="0" destOrd="0" presId="urn:microsoft.com/office/officeart/2005/8/layout/matrix1"/>
    <dgm:cxn modelId="{79C0C1DA-DB7B-4A61-9787-B263A426A4EE}" type="presOf" srcId="{4780FF10-99C1-4A28-AF84-05E267D2C171}" destId="{6A7561FC-4C9B-4E05-B07A-8ADD5E28A45D}" srcOrd="1" destOrd="0" presId="urn:microsoft.com/office/officeart/2005/8/layout/matrix1"/>
    <dgm:cxn modelId="{3B37A7DE-5D1B-428C-9B1F-F02D5E8A9F06}" type="presOf" srcId="{74C0EFEE-0667-4AEB-9F2A-2D536F042A9E}" destId="{4DCF27AD-A6B8-4B6B-B06A-C73C604118C7}" srcOrd="0" destOrd="0" presId="urn:microsoft.com/office/officeart/2005/8/layout/matrix1"/>
    <dgm:cxn modelId="{46AD9DED-84AE-42BA-845F-5552C87807B6}" type="presOf" srcId="{96E7095E-6E41-4DFA-997B-4F2EC8750BDE}" destId="{D28A57C8-2EB6-4971-A827-E70DBDD8AB2F}" srcOrd="0" destOrd="0" presId="urn:microsoft.com/office/officeart/2005/8/layout/matrix1"/>
    <dgm:cxn modelId="{80F1C490-D392-4175-8F6B-2D4473E69297}" type="presParOf" srcId="{D28A57C8-2EB6-4971-A827-E70DBDD8AB2F}" destId="{4CDEDB2F-FA40-4C07-8D6A-574C60E1F289}" srcOrd="0" destOrd="0" presId="urn:microsoft.com/office/officeart/2005/8/layout/matrix1"/>
    <dgm:cxn modelId="{947B4EB0-51E7-484C-A11A-106EAA8134E8}" type="presParOf" srcId="{4CDEDB2F-FA40-4C07-8D6A-574C60E1F289}" destId="{4DCF27AD-A6B8-4B6B-B06A-C73C604118C7}" srcOrd="0" destOrd="0" presId="urn:microsoft.com/office/officeart/2005/8/layout/matrix1"/>
    <dgm:cxn modelId="{D30B66E7-4FDF-43A7-BBA0-E0FF2CD0B288}" type="presParOf" srcId="{4CDEDB2F-FA40-4C07-8D6A-574C60E1F289}" destId="{2EC5C17B-5B22-4AC8-8F1D-F13F330D77D3}" srcOrd="1" destOrd="0" presId="urn:microsoft.com/office/officeart/2005/8/layout/matrix1"/>
    <dgm:cxn modelId="{B7629AC7-AA3B-4624-9506-14EF5CF04EB5}" type="presParOf" srcId="{4CDEDB2F-FA40-4C07-8D6A-574C60E1F289}" destId="{527325B7-F5B0-4DE3-9B51-C6539364CC6C}" srcOrd="2" destOrd="0" presId="urn:microsoft.com/office/officeart/2005/8/layout/matrix1"/>
    <dgm:cxn modelId="{FCA699D5-7FDF-4CEC-B2FB-F95E013CDDF2}" type="presParOf" srcId="{4CDEDB2F-FA40-4C07-8D6A-574C60E1F289}" destId="{6A812DCA-9DC9-425D-B032-000A54A8CDF1}" srcOrd="3" destOrd="0" presId="urn:microsoft.com/office/officeart/2005/8/layout/matrix1"/>
    <dgm:cxn modelId="{9D3F4EF8-59C3-45BC-BB8F-910915D06D91}" type="presParOf" srcId="{4CDEDB2F-FA40-4C07-8D6A-574C60E1F289}" destId="{DEAB5D4A-E1FB-4FD8-9368-823CB391F1CC}" srcOrd="4" destOrd="0" presId="urn:microsoft.com/office/officeart/2005/8/layout/matrix1"/>
    <dgm:cxn modelId="{3385CD49-B866-4BD5-87EE-17B4F899832A}" type="presParOf" srcId="{4CDEDB2F-FA40-4C07-8D6A-574C60E1F289}" destId="{C9A47FBF-B360-4B13-A900-5613941A42E9}" srcOrd="5" destOrd="0" presId="urn:microsoft.com/office/officeart/2005/8/layout/matrix1"/>
    <dgm:cxn modelId="{B9B95D20-8149-41F6-9FF6-E5335F1C313F}" type="presParOf" srcId="{4CDEDB2F-FA40-4C07-8D6A-574C60E1F289}" destId="{323A2FC6-4751-4A1A-A667-FC7BE68D43E1}" srcOrd="6" destOrd="0" presId="urn:microsoft.com/office/officeart/2005/8/layout/matrix1"/>
    <dgm:cxn modelId="{21AB96E4-B61D-4F45-8D92-DED10AF694FE}" type="presParOf" srcId="{4CDEDB2F-FA40-4C07-8D6A-574C60E1F289}" destId="{6A7561FC-4C9B-4E05-B07A-8ADD5E28A45D}" srcOrd="7" destOrd="0" presId="urn:microsoft.com/office/officeart/2005/8/layout/matrix1"/>
    <dgm:cxn modelId="{BA2FDCEE-462A-43E1-B8B6-7270EA7A3F84}" type="presParOf" srcId="{D28A57C8-2EB6-4971-A827-E70DBDD8AB2F}" destId="{90F66A46-5A84-4500-B252-00641E666F2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20F6C43-9DF2-4871-AE35-8FA0F9FE357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A23A80F-FC69-454E-A726-681A4DFC2211}">
      <dgm:prSet custT="1"/>
      <dgm:spPr>
        <a:solidFill>
          <a:schemeClr val="accent3"/>
        </a:solidFill>
      </dgm:spPr>
      <dgm:t>
        <a:bodyPr/>
        <a:lstStyle/>
        <a:p>
          <a:pPr>
            <a:spcAft>
              <a:spcPts val="0"/>
            </a:spcAft>
          </a:pPr>
          <a:r>
            <a:rPr lang="en-US" sz="1600" b="1" dirty="0">
              <a:latin typeface="Corbel" panose="020B0503020204020204" pitchFamily="34" charset="0"/>
            </a:rPr>
            <a:t>Competency 1: Technical</a:t>
          </a:r>
        </a:p>
        <a:p>
          <a:pPr>
            <a:spcAft>
              <a:spcPts val="0"/>
            </a:spcAft>
          </a:pPr>
          <a:r>
            <a:rPr lang="en-US" sz="1200" b="1" dirty="0">
              <a:latin typeface="Corbel" panose="020B0503020204020204" pitchFamily="34" charset="0"/>
            </a:rPr>
            <a:t> </a:t>
          </a:r>
          <a:r>
            <a:rPr lang="en-US" sz="1400" dirty="0">
              <a:latin typeface="Corbel" panose="020B0503020204020204" pitchFamily="34" charset="0"/>
            </a:rPr>
            <a:t>(Provides effective and accurate evaluation of the credit activities of financial institutions)</a:t>
          </a:r>
          <a:endParaRPr lang="en-US" sz="12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868FD74-9078-477D-B9E8-77AE19B9BD2D}" type="parTrans" cxnId="{B45912AF-2736-419D-9D3F-882105BF04F9}">
      <dgm:prSet/>
      <dgm:spPr/>
      <dgm:t>
        <a:bodyPr/>
        <a:lstStyle/>
        <a:p>
          <a:endParaRPr lang="en-US"/>
        </a:p>
      </dgm:t>
    </dgm:pt>
    <dgm:pt modelId="{8118B423-E649-4094-A905-07241D8A3F67}" type="sibTrans" cxnId="{B45912AF-2736-419D-9D3F-882105BF04F9}">
      <dgm:prSet/>
      <dgm:spPr/>
      <dgm:t>
        <a:bodyPr/>
        <a:lstStyle/>
        <a:p>
          <a:endParaRPr lang="en-US"/>
        </a:p>
      </dgm:t>
    </dgm:pt>
    <dgm:pt modelId="{AF12D60F-EFF4-4D08-9107-2386CA28AA5D}">
      <dgm:prSet custT="1"/>
      <dgm:spPr>
        <a:solidFill>
          <a:schemeClr val="accent3">
            <a:lumMod val="20000"/>
            <a:lumOff val="80000"/>
            <a:alpha val="90000"/>
          </a:schemeClr>
        </a:solidFill>
      </dgm:spPr>
      <dgm:t>
        <a:bodyPr/>
        <a:lstStyle/>
        <a:p>
          <a:r>
            <a:rPr lang="en-US" sz="1100" dirty="0">
              <a:latin typeface="Corbel" panose="020B0503020204020204" pitchFamily="34" charset="0"/>
            </a:rPr>
            <a:t>Effectively adheres to examination procedures to collect and analyze data</a:t>
          </a:r>
        </a:p>
      </dgm:t>
    </dgm:pt>
    <dgm:pt modelId="{0F56C23E-4D6E-4996-92B3-D726D7C026AC}" type="parTrans" cxnId="{B25A4089-CA90-4693-9AA7-32398460EA03}">
      <dgm:prSet/>
      <dgm:spPr/>
      <dgm:t>
        <a:bodyPr/>
        <a:lstStyle/>
        <a:p>
          <a:endParaRPr lang="en-US"/>
        </a:p>
      </dgm:t>
    </dgm:pt>
    <dgm:pt modelId="{B8DD0BE8-7887-40D2-9D26-69AC04293B56}" type="sibTrans" cxnId="{B25A4089-CA90-4693-9AA7-32398460EA03}">
      <dgm:prSet/>
      <dgm:spPr/>
      <dgm:t>
        <a:bodyPr/>
        <a:lstStyle/>
        <a:p>
          <a:endParaRPr lang="en-US"/>
        </a:p>
      </dgm:t>
    </dgm:pt>
    <dgm:pt modelId="{BD9808CF-5801-4F9D-98C2-477BC99F4060}">
      <dgm:prSet custT="1"/>
      <dgm:spPr>
        <a:solidFill>
          <a:schemeClr val="accent3">
            <a:lumMod val="20000"/>
            <a:lumOff val="80000"/>
            <a:alpha val="90000"/>
          </a:schemeClr>
        </a:solidFill>
      </dgm:spPr>
      <dgm:t>
        <a:bodyPr/>
        <a:lstStyle/>
        <a:p>
          <a:r>
            <a:rPr lang="en-US" sz="1100" dirty="0">
              <a:latin typeface="Corbel" panose="020B0503020204020204" pitchFamily="34" charset="0"/>
            </a:rPr>
            <a:t>Effectively reviews reports of examination for accuracy, content, conclusions, and proper grammar</a:t>
          </a:r>
        </a:p>
      </dgm:t>
    </dgm:pt>
    <dgm:pt modelId="{719A0CB9-4FE2-4312-862B-5114C5B33C73}" type="parTrans" cxnId="{10632B55-5539-4ABC-9A67-AE92028FD5C9}">
      <dgm:prSet/>
      <dgm:spPr/>
      <dgm:t>
        <a:bodyPr/>
        <a:lstStyle/>
        <a:p>
          <a:endParaRPr lang="en-US"/>
        </a:p>
      </dgm:t>
    </dgm:pt>
    <dgm:pt modelId="{3ACC2A6A-612D-4FBB-A55E-7A6A0FA8CA38}" type="sibTrans" cxnId="{10632B55-5539-4ABC-9A67-AE92028FD5C9}">
      <dgm:prSet/>
      <dgm:spPr/>
      <dgm:t>
        <a:bodyPr/>
        <a:lstStyle/>
        <a:p>
          <a:endParaRPr lang="en-US"/>
        </a:p>
      </dgm:t>
    </dgm:pt>
    <dgm:pt modelId="{72AF68EB-2820-4BFE-B109-6627196F087B}" type="pres">
      <dgm:prSet presAssocID="{F20F6C43-9DF2-4871-AE35-8FA0F9FE357C}" presName="Name0" presStyleCnt="0">
        <dgm:presLayoutVars>
          <dgm:dir/>
          <dgm:animLvl val="lvl"/>
          <dgm:resizeHandles val="exact"/>
        </dgm:presLayoutVars>
      </dgm:prSet>
      <dgm:spPr/>
    </dgm:pt>
    <dgm:pt modelId="{9368F2FB-A39C-453F-91FF-46E7628BA266}" type="pres">
      <dgm:prSet presAssocID="{5A23A80F-FC69-454E-A726-681A4DFC2211}" presName="linNode" presStyleCnt="0"/>
      <dgm:spPr/>
    </dgm:pt>
    <dgm:pt modelId="{7AFD8A7A-F048-4282-B717-17D48C8B19D5}" type="pres">
      <dgm:prSet presAssocID="{5A23A80F-FC69-454E-A726-681A4DFC2211}" presName="parentText" presStyleLbl="node1" presStyleIdx="0" presStyleCnt="1">
        <dgm:presLayoutVars>
          <dgm:chMax val="1"/>
          <dgm:bulletEnabled val="1"/>
        </dgm:presLayoutVars>
      </dgm:prSet>
      <dgm:spPr/>
    </dgm:pt>
    <dgm:pt modelId="{1BD4982A-BCE3-4302-A650-93637B43A1E5}" type="pres">
      <dgm:prSet presAssocID="{5A23A80F-FC69-454E-A726-681A4DFC2211}" presName="descendantText" presStyleLbl="alignAccFollowNode1" presStyleIdx="0" presStyleCnt="1">
        <dgm:presLayoutVars>
          <dgm:bulletEnabled val="1"/>
        </dgm:presLayoutVars>
      </dgm:prSet>
      <dgm:spPr/>
    </dgm:pt>
  </dgm:ptLst>
  <dgm:cxnLst>
    <dgm:cxn modelId="{91C46805-41F8-4B13-9363-E6E8ADA84419}" type="presOf" srcId="{AF12D60F-EFF4-4D08-9107-2386CA28AA5D}" destId="{1BD4982A-BCE3-4302-A650-93637B43A1E5}" srcOrd="0" destOrd="0" presId="urn:microsoft.com/office/officeart/2005/8/layout/vList5"/>
    <dgm:cxn modelId="{B2A98527-E84C-4CF9-96A5-D47133E966BD}" type="presOf" srcId="{BD9808CF-5801-4F9D-98C2-477BC99F4060}" destId="{1BD4982A-BCE3-4302-A650-93637B43A1E5}" srcOrd="0" destOrd="1" presId="urn:microsoft.com/office/officeart/2005/8/layout/vList5"/>
    <dgm:cxn modelId="{40E1C037-053E-4739-805C-3D9F79356464}" type="presOf" srcId="{F20F6C43-9DF2-4871-AE35-8FA0F9FE357C}" destId="{72AF68EB-2820-4BFE-B109-6627196F087B}" srcOrd="0" destOrd="0" presId="urn:microsoft.com/office/officeart/2005/8/layout/vList5"/>
    <dgm:cxn modelId="{10632B55-5539-4ABC-9A67-AE92028FD5C9}" srcId="{5A23A80F-FC69-454E-A726-681A4DFC2211}" destId="{BD9808CF-5801-4F9D-98C2-477BC99F4060}" srcOrd="1" destOrd="0" parTransId="{719A0CB9-4FE2-4312-862B-5114C5B33C73}" sibTransId="{3ACC2A6A-612D-4FBB-A55E-7A6A0FA8CA38}"/>
    <dgm:cxn modelId="{B25A4089-CA90-4693-9AA7-32398460EA03}" srcId="{5A23A80F-FC69-454E-A726-681A4DFC2211}" destId="{AF12D60F-EFF4-4D08-9107-2386CA28AA5D}" srcOrd="0" destOrd="0" parTransId="{0F56C23E-4D6E-4996-92B3-D726D7C026AC}" sibTransId="{B8DD0BE8-7887-40D2-9D26-69AC04293B56}"/>
    <dgm:cxn modelId="{B45912AF-2736-419D-9D3F-882105BF04F9}" srcId="{F20F6C43-9DF2-4871-AE35-8FA0F9FE357C}" destId="{5A23A80F-FC69-454E-A726-681A4DFC2211}" srcOrd="0" destOrd="0" parTransId="{E868FD74-9078-477D-B9E8-77AE19B9BD2D}" sibTransId="{8118B423-E649-4094-A905-07241D8A3F67}"/>
    <dgm:cxn modelId="{7C4097FB-2F7B-4F59-9A91-CB21A7C2DA55}" type="presOf" srcId="{5A23A80F-FC69-454E-A726-681A4DFC2211}" destId="{7AFD8A7A-F048-4282-B717-17D48C8B19D5}" srcOrd="0" destOrd="0" presId="urn:microsoft.com/office/officeart/2005/8/layout/vList5"/>
    <dgm:cxn modelId="{11D1DFCC-5AAF-4CF4-9B84-2FD131617884}" type="presParOf" srcId="{72AF68EB-2820-4BFE-B109-6627196F087B}" destId="{9368F2FB-A39C-453F-91FF-46E7628BA266}" srcOrd="0" destOrd="0" presId="urn:microsoft.com/office/officeart/2005/8/layout/vList5"/>
    <dgm:cxn modelId="{D5E66CE7-9520-4C0A-9C81-41C564FDD90A}" type="presParOf" srcId="{9368F2FB-A39C-453F-91FF-46E7628BA266}" destId="{7AFD8A7A-F048-4282-B717-17D48C8B19D5}" srcOrd="0" destOrd="0" presId="urn:microsoft.com/office/officeart/2005/8/layout/vList5"/>
    <dgm:cxn modelId="{06B68010-7159-490B-B141-FEDEDD93571A}" type="presParOf" srcId="{9368F2FB-A39C-453F-91FF-46E7628BA266}" destId="{1BD4982A-BCE3-4302-A650-93637B43A1E5}"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F059A78-366C-4E84-BF6A-52DEDEDD4C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D6C2F2F-F49B-48ED-AD21-D936E4017E37}">
      <dgm:prSet custT="1"/>
      <dgm:spPr/>
      <dgm:t>
        <a:bodyPr/>
        <a:lstStyle/>
        <a:p>
          <a:pPr>
            <a:spcAft>
              <a:spcPts val="0"/>
            </a:spcAft>
          </a:pPr>
          <a:r>
            <a:rPr lang="en-US" sz="1600" b="1" dirty="0">
              <a:latin typeface="Corbel" panose="020B0503020204020204" pitchFamily="34" charset="0"/>
            </a:rPr>
            <a:t>Competency 2: Conceptual</a:t>
          </a:r>
        </a:p>
        <a:p>
          <a:pPr>
            <a:spcAft>
              <a:spcPts val="0"/>
            </a:spcAft>
          </a:pPr>
          <a:r>
            <a:rPr lang="en-US" sz="1400" b="1" dirty="0">
              <a:latin typeface="Corbel" panose="020B0503020204020204" pitchFamily="34" charset="0"/>
            </a:rPr>
            <a:t> </a:t>
          </a:r>
          <a:r>
            <a:rPr lang="en-US" sz="1400" dirty="0">
              <a:latin typeface="Corbel" panose="020B0503020204020204" pitchFamily="34" charset="0"/>
            </a:rPr>
            <a:t>(Provides effective and accurate evaluation of the lending activities of financial institutions)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0FA35D9B-AF49-4E81-932D-122939075E4B}" type="parTrans" cxnId="{555D6F15-0F40-4F68-BED7-4A16BF145915}">
      <dgm:prSet/>
      <dgm:spPr/>
      <dgm:t>
        <a:bodyPr/>
        <a:lstStyle/>
        <a:p>
          <a:endParaRPr lang="en-US"/>
        </a:p>
      </dgm:t>
    </dgm:pt>
    <dgm:pt modelId="{3560D07D-1FB1-4580-83A7-780E009F18C4}" type="sibTrans" cxnId="{555D6F15-0F40-4F68-BED7-4A16BF145915}">
      <dgm:prSet/>
      <dgm:spPr/>
      <dgm:t>
        <a:bodyPr/>
        <a:lstStyle/>
        <a:p>
          <a:endParaRPr lang="en-US"/>
        </a:p>
      </dgm:t>
    </dgm:pt>
    <dgm:pt modelId="{D4B38A2D-4CD0-4782-9C8D-B7CE308BB1A2}">
      <dgm:prSet custT="1"/>
      <dgm:spPr/>
      <dgm:t>
        <a:bodyPr/>
        <a:lstStyle/>
        <a:p>
          <a:r>
            <a:rPr lang="en-US" sz="1050" dirty="0">
              <a:latin typeface="Corbel" panose="020B0503020204020204" pitchFamily="34" charset="0"/>
            </a:rPr>
            <a:t>Develops correct conclusions and ratings of assets from collected data</a:t>
          </a:r>
        </a:p>
      </dgm:t>
    </dgm:pt>
    <dgm:pt modelId="{24EDBDB1-6E6F-4928-9ABA-B88124C5EE25}" type="parTrans" cxnId="{B5CA02C3-C808-48ED-8341-9AA4F24F7E02}">
      <dgm:prSet/>
      <dgm:spPr/>
      <dgm:t>
        <a:bodyPr/>
        <a:lstStyle/>
        <a:p>
          <a:endParaRPr lang="en-US"/>
        </a:p>
      </dgm:t>
    </dgm:pt>
    <dgm:pt modelId="{153139B6-EA16-4C2B-A215-83FE97F70E3A}" type="sibTrans" cxnId="{B5CA02C3-C808-48ED-8341-9AA4F24F7E02}">
      <dgm:prSet/>
      <dgm:spPr/>
      <dgm:t>
        <a:bodyPr/>
        <a:lstStyle/>
        <a:p>
          <a:endParaRPr lang="en-US"/>
        </a:p>
      </dgm:t>
    </dgm:pt>
    <dgm:pt modelId="{62228364-69E8-42F6-AF3B-D03734652D83}">
      <dgm:prSet custT="1"/>
      <dgm:spPr/>
      <dgm:t>
        <a:bodyPr/>
        <a:lstStyle/>
        <a:p>
          <a:r>
            <a:rPr lang="en-US" sz="1050" dirty="0">
              <a:latin typeface="Corbel" panose="020B0503020204020204" pitchFamily="34" charset="0"/>
            </a:rPr>
            <a:t>Effectively follows established examination procedures to collect and analyze data</a:t>
          </a:r>
        </a:p>
      </dgm:t>
    </dgm:pt>
    <dgm:pt modelId="{C7A72C90-DAC3-44CF-9F25-6776998DF658}" type="parTrans" cxnId="{D7731C1E-9EE7-4255-AE79-C6B7B174268B}">
      <dgm:prSet/>
      <dgm:spPr/>
      <dgm:t>
        <a:bodyPr/>
        <a:lstStyle/>
        <a:p>
          <a:endParaRPr lang="en-US"/>
        </a:p>
      </dgm:t>
    </dgm:pt>
    <dgm:pt modelId="{2A300071-72BF-4A26-ADD6-EE211247C47A}" type="sibTrans" cxnId="{D7731C1E-9EE7-4255-AE79-C6B7B174268B}">
      <dgm:prSet/>
      <dgm:spPr/>
      <dgm:t>
        <a:bodyPr/>
        <a:lstStyle/>
        <a:p>
          <a:endParaRPr lang="en-US"/>
        </a:p>
      </dgm:t>
    </dgm:pt>
    <dgm:pt modelId="{7475FD45-6CBC-4D7E-BF18-67BAC85EEBCD}">
      <dgm:prSet custT="1"/>
      <dgm:spPr/>
      <dgm:t>
        <a:bodyPr/>
        <a:lstStyle/>
        <a:p>
          <a:r>
            <a:rPr lang="en-US" sz="1050" dirty="0">
              <a:latin typeface="Corbel" panose="020B0503020204020204" pitchFamily="34" charset="0"/>
            </a:rPr>
            <a:t>Develops correct conclusions from collected data</a:t>
          </a:r>
        </a:p>
      </dgm:t>
    </dgm:pt>
    <dgm:pt modelId="{6270DB67-833B-413D-ADF4-DF20A5A82C19}" type="parTrans" cxnId="{410EF8B4-94F2-4069-A1EC-4C2B6928F86B}">
      <dgm:prSet/>
      <dgm:spPr/>
      <dgm:t>
        <a:bodyPr/>
        <a:lstStyle/>
        <a:p>
          <a:endParaRPr lang="en-US"/>
        </a:p>
      </dgm:t>
    </dgm:pt>
    <dgm:pt modelId="{56C3F0BE-5A99-4A3D-BF3A-1AAB0F1B2C3B}" type="sibTrans" cxnId="{410EF8B4-94F2-4069-A1EC-4C2B6928F86B}">
      <dgm:prSet/>
      <dgm:spPr/>
      <dgm:t>
        <a:bodyPr/>
        <a:lstStyle/>
        <a:p>
          <a:endParaRPr lang="en-US"/>
        </a:p>
      </dgm:t>
    </dgm:pt>
    <dgm:pt modelId="{9817BF7E-EB26-4DBD-BC69-8128CFBBF885}" type="pres">
      <dgm:prSet presAssocID="{2F059A78-366C-4E84-BF6A-52DEDEDD4C58}" presName="Name0" presStyleCnt="0">
        <dgm:presLayoutVars>
          <dgm:dir/>
          <dgm:animLvl val="lvl"/>
          <dgm:resizeHandles val="exact"/>
        </dgm:presLayoutVars>
      </dgm:prSet>
      <dgm:spPr/>
    </dgm:pt>
    <dgm:pt modelId="{A1167915-DDE0-4774-92FC-1C6E3B4382D0}" type="pres">
      <dgm:prSet presAssocID="{6D6C2F2F-F49B-48ED-AD21-D936E4017E37}" presName="linNode" presStyleCnt="0"/>
      <dgm:spPr/>
    </dgm:pt>
    <dgm:pt modelId="{87CDB9E4-F6A5-4962-9048-81884685E3C2}" type="pres">
      <dgm:prSet presAssocID="{6D6C2F2F-F49B-48ED-AD21-D936E4017E37}" presName="parentText" presStyleLbl="node1" presStyleIdx="0" presStyleCnt="1">
        <dgm:presLayoutVars>
          <dgm:chMax val="1"/>
          <dgm:bulletEnabled val="1"/>
        </dgm:presLayoutVars>
      </dgm:prSet>
      <dgm:spPr/>
    </dgm:pt>
    <dgm:pt modelId="{A3D2CE37-7785-437F-B18C-156AED5687F4}" type="pres">
      <dgm:prSet presAssocID="{6D6C2F2F-F49B-48ED-AD21-D936E4017E37}" presName="descendantText" presStyleLbl="alignAccFollowNode1" presStyleIdx="0" presStyleCnt="1">
        <dgm:presLayoutVars>
          <dgm:bulletEnabled val="1"/>
        </dgm:presLayoutVars>
      </dgm:prSet>
      <dgm:spPr/>
    </dgm:pt>
  </dgm:ptLst>
  <dgm:cxnLst>
    <dgm:cxn modelId="{555D6F15-0F40-4F68-BED7-4A16BF145915}" srcId="{2F059A78-366C-4E84-BF6A-52DEDEDD4C58}" destId="{6D6C2F2F-F49B-48ED-AD21-D936E4017E37}" srcOrd="0" destOrd="0" parTransId="{0FA35D9B-AF49-4E81-932D-122939075E4B}" sibTransId="{3560D07D-1FB1-4580-83A7-780E009F18C4}"/>
    <dgm:cxn modelId="{D7731C1E-9EE7-4255-AE79-C6B7B174268B}" srcId="{6D6C2F2F-F49B-48ED-AD21-D936E4017E37}" destId="{62228364-69E8-42F6-AF3B-D03734652D83}" srcOrd="1" destOrd="0" parTransId="{C7A72C90-DAC3-44CF-9F25-6776998DF658}" sibTransId="{2A300071-72BF-4A26-ADD6-EE211247C47A}"/>
    <dgm:cxn modelId="{9F0E2373-8647-4D3D-A2FF-201D528F05C4}" type="presOf" srcId="{7475FD45-6CBC-4D7E-BF18-67BAC85EEBCD}" destId="{A3D2CE37-7785-437F-B18C-156AED5687F4}" srcOrd="0" destOrd="2" presId="urn:microsoft.com/office/officeart/2005/8/layout/vList5"/>
    <dgm:cxn modelId="{E37EC257-C005-4D56-B7B7-80FB266D3B98}" type="presOf" srcId="{D4B38A2D-4CD0-4782-9C8D-B7CE308BB1A2}" destId="{A3D2CE37-7785-437F-B18C-156AED5687F4}" srcOrd="0" destOrd="0" presId="urn:microsoft.com/office/officeart/2005/8/layout/vList5"/>
    <dgm:cxn modelId="{CF5FAA8F-96E6-4B59-B5CE-4A925AC7B6A9}" type="presOf" srcId="{2F059A78-366C-4E84-BF6A-52DEDEDD4C58}" destId="{9817BF7E-EB26-4DBD-BC69-8128CFBBF885}" srcOrd="0" destOrd="0" presId="urn:microsoft.com/office/officeart/2005/8/layout/vList5"/>
    <dgm:cxn modelId="{7BB39FAA-1908-464E-A01D-C088BC00A5D7}" type="presOf" srcId="{6D6C2F2F-F49B-48ED-AD21-D936E4017E37}" destId="{87CDB9E4-F6A5-4962-9048-81884685E3C2}" srcOrd="0" destOrd="0" presId="urn:microsoft.com/office/officeart/2005/8/layout/vList5"/>
    <dgm:cxn modelId="{410EF8B4-94F2-4069-A1EC-4C2B6928F86B}" srcId="{6D6C2F2F-F49B-48ED-AD21-D936E4017E37}" destId="{7475FD45-6CBC-4D7E-BF18-67BAC85EEBCD}" srcOrd="2" destOrd="0" parTransId="{6270DB67-833B-413D-ADF4-DF20A5A82C19}" sibTransId="{56C3F0BE-5A99-4A3D-BF3A-1AAB0F1B2C3B}"/>
    <dgm:cxn modelId="{B5CA02C3-C808-48ED-8341-9AA4F24F7E02}" srcId="{6D6C2F2F-F49B-48ED-AD21-D936E4017E37}" destId="{D4B38A2D-4CD0-4782-9C8D-B7CE308BB1A2}" srcOrd="0" destOrd="0" parTransId="{24EDBDB1-6E6F-4928-9ABA-B88124C5EE25}" sibTransId="{153139B6-EA16-4C2B-A215-83FE97F70E3A}"/>
    <dgm:cxn modelId="{E57A95E0-3D31-4477-86CA-65A1B7794587}" type="presOf" srcId="{62228364-69E8-42F6-AF3B-D03734652D83}" destId="{A3D2CE37-7785-437F-B18C-156AED5687F4}" srcOrd="0" destOrd="1" presId="urn:microsoft.com/office/officeart/2005/8/layout/vList5"/>
    <dgm:cxn modelId="{CD681A2D-FFAD-4A9A-BA4B-B089ADAA3EDE}" type="presParOf" srcId="{9817BF7E-EB26-4DBD-BC69-8128CFBBF885}" destId="{A1167915-DDE0-4774-92FC-1C6E3B4382D0}" srcOrd="0" destOrd="0" presId="urn:microsoft.com/office/officeart/2005/8/layout/vList5"/>
    <dgm:cxn modelId="{18243884-11D0-4E10-B302-038DFB17178A}" type="presParOf" srcId="{A1167915-DDE0-4774-92FC-1C6E3B4382D0}" destId="{87CDB9E4-F6A5-4962-9048-81884685E3C2}" srcOrd="0" destOrd="0" presId="urn:microsoft.com/office/officeart/2005/8/layout/vList5"/>
    <dgm:cxn modelId="{A4805844-A622-475C-AC2A-135AA9B8DB30}" type="presParOf" srcId="{A1167915-DDE0-4774-92FC-1C6E3B4382D0}" destId="{A3D2CE37-7785-437F-B18C-156AED5687F4}" srcOrd="1" destOrd="0" presId="urn:microsoft.com/office/officeart/2005/8/layout/vList5"/>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694D1DB-3F63-4E64-BC4C-3382CCA03A1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9ABA4E2-5B93-42EF-84FC-A8A2EFBA9AC0}">
      <dgm:prSet custT="1"/>
      <dgm:spPr>
        <a:solidFill>
          <a:schemeClr val="accent2"/>
        </a:solidFill>
      </dgm:spPr>
      <dgm:t>
        <a:bodyPr/>
        <a:lstStyle/>
        <a:p>
          <a:r>
            <a:rPr lang="en-US" sz="1600" b="1" dirty="0">
              <a:latin typeface="Corbel" panose="020B0503020204020204" pitchFamily="34" charset="0"/>
            </a:rPr>
            <a:t>Competency 3: Legal/Compliance</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33DBBA1-1F92-4596-9B39-9F6E3DF02ECC}" type="parTrans" cxnId="{B368AECC-E5AD-4EA2-99D5-BF641A7594E9}">
      <dgm:prSet/>
      <dgm:spPr/>
      <dgm:t>
        <a:bodyPr/>
        <a:lstStyle/>
        <a:p>
          <a:endParaRPr lang="en-US"/>
        </a:p>
      </dgm:t>
    </dgm:pt>
    <dgm:pt modelId="{FC7E8B35-D1B0-41EE-81E6-16BC63C9DA1A}" type="sibTrans" cxnId="{B368AECC-E5AD-4EA2-99D5-BF641A7594E9}">
      <dgm:prSet/>
      <dgm:spPr/>
      <dgm:t>
        <a:bodyPr/>
        <a:lstStyle/>
        <a:p>
          <a:endParaRPr lang="en-US"/>
        </a:p>
      </dgm:t>
    </dgm:pt>
    <dgm:pt modelId="{04EABF39-842A-4FEA-A4A1-77FE07888F18}">
      <dgm:prSet custT="1"/>
      <dgm:spPr>
        <a:solidFill>
          <a:schemeClr val="accent2">
            <a:lumMod val="20000"/>
            <a:lumOff val="80000"/>
            <a:alpha val="90000"/>
          </a:schemeClr>
        </a:solidFill>
      </dgm:spPr>
      <dgm:t>
        <a:bodyPr/>
        <a:lstStyle/>
        <a:p>
          <a:r>
            <a:rPr lang="en-US" sz="1050" dirty="0">
              <a:latin typeface="Corbel" panose="020B0503020204020204" pitchFamily="34" charset="0"/>
            </a:rPr>
            <a:t>Effectively demonstrates knowledge of policies, procedures, laws, rules and regulations</a:t>
          </a:r>
        </a:p>
      </dgm:t>
    </dgm:pt>
    <dgm:pt modelId="{0B8A626E-12B6-4875-A69E-643DA31B4C8D}" type="parTrans" cxnId="{9E01D7F9-C38F-41CB-B252-7A1464EE4D9B}">
      <dgm:prSet/>
      <dgm:spPr/>
      <dgm:t>
        <a:bodyPr/>
        <a:lstStyle/>
        <a:p>
          <a:endParaRPr lang="en-US"/>
        </a:p>
      </dgm:t>
    </dgm:pt>
    <dgm:pt modelId="{F3331622-9F3A-4311-9FA8-989457447355}" type="sibTrans" cxnId="{9E01D7F9-C38F-41CB-B252-7A1464EE4D9B}">
      <dgm:prSet/>
      <dgm:spPr/>
      <dgm:t>
        <a:bodyPr/>
        <a:lstStyle/>
        <a:p>
          <a:endParaRPr lang="en-US"/>
        </a:p>
      </dgm:t>
    </dgm:pt>
    <dgm:pt modelId="{D8A5BE03-D1C4-401B-97AE-E8384DC6093F}" type="pres">
      <dgm:prSet presAssocID="{5694D1DB-3F63-4E64-BC4C-3382CCA03A17}" presName="Name0" presStyleCnt="0">
        <dgm:presLayoutVars>
          <dgm:dir/>
          <dgm:animLvl val="lvl"/>
          <dgm:resizeHandles val="exact"/>
        </dgm:presLayoutVars>
      </dgm:prSet>
      <dgm:spPr/>
    </dgm:pt>
    <dgm:pt modelId="{E64B96AF-E5E8-4231-91BC-EC2A86A39111}" type="pres">
      <dgm:prSet presAssocID="{69ABA4E2-5B93-42EF-84FC-A8A2EFBA9AC0}" presName="linNode" presStyleCnt="0"/>
      <dgm:spPr/>
    </dgm:pt>
    <dgm:pt modelId="{265163C0-3131-42D9-B58A-73892923329A}" type="pres">
      <dgm:prSet presAssocID="{69ABA4E2-5B93-42EF-84FC-A8A2EFBA9AC0}" presName="parentText" presStyleLbl="node1" presStyleIdx="0" presStyleCnt="1">
        <dgm:presLayoutVars>
          <dgm:chMax val="1"/>
          <dgm:bulletEnabled val="1"/>
        </dgm:presLayoutVars>
      </dgm:prSet>
      <dgm:spPr/>
    </dgm:pt>
    <dgm:pt modelId="{2832BAD1-B8AC-4D52-B933-6249FAE10BC8}" type="pres">
      <dgm:prSet presAssocID="{69ABA4E2-5B93-42EF-84FC-A8A2EFBA9AC0}" presName="descendantText" presStyleLbl="alignAccFollowNode1" presStyleIdx="0" presStyleCnt="1">
        <dgm:presLayoutVars>
          <dgm:bulletEnabled val="1"/>
        </dgm:presLayoutVars>
      </dgm:prSet>
      <dgm:spPr/>
    </dgm:pt>
  </dgm:ptLst>
  <dgm:cxnLst>
    <dgm:cxn modelId="{04867733-5479-41C2-B265-5C64A38F2811}" type="presOf" srcId="{5694D1DB-3F63-4E64-BC4C-3382CCA03A17}" destId="{D8A5BE03-D1C4-401B-97AE-E8384DC6093F}" srcOrd="0" destOrd="0" presId="urn:microsoft.com/office/officeart/2005/8/layout/vList5"/>
    <dgm:cxn modelId="{260EA453-6A1C-474E-B9D6-2886E15C3236}" type="presOf" srcId="{69ABA4E2-5B93-42EF-84FC-A8A2EFBA9AC0}" destId="{265163C0-3131-42D9-B58A-73892923329A}" srcOrd="0" destOrd="0" presId="urn:microsoft.com/office/officeart/2005/8/layout/vList5"/>
    <dgm:cxn modelId="{B368AECC-E5AD-4EA2-99D5-BF641A7594E9}" srcId="{5694D1DB-3F63-4E64-BC4C-3382CCA03A17}" destId="{69ABA4E2-5B93-42EF-84FC-A8A2EFBA9AC0}" srcOrd="0" destOrd="0" parTransId="{133DBBA1-1F92-4596-9B39-9F6E3DF02ECC}" sibTransId="{FC7E8B35-D1B0-41EE-81E6-16BC63C9DA1A}"/>
    <dgm:cxn modelId="{1931B7EA-024E-4B97-8092-107E14E3CE94}" type="presOf" srcId="{04EABF39-842A-4FEA-A4A1-77FE07888F18}" destId="{2832BAD1-B8AC-4D52-B933-6249FAE10BC8}" srcOrd="0" destOrd="0" presId="urn:microsoft.com/office/officeart/2005/8/layout/vList5"/>
    <dgm:cxn modelId="{9E01D7F9-C38F-41CB-B252-7A1464EE4D9B}" srcId="{69ABA4E2-5B93-42EF-84FC-A8A2EFBA9AC0}" destId="{04EABF39-842A-4FEA-A4A1-77FE07888F18}" srcOrd="0" destOrd="0" parTransId="{0B8A626E-12B6-4875-A69E-643DA31B4C8D}" sibTransId="{F3331622-9F3A-4311-9FA8-989457447355}"/>
    <dgm:cxn modelId="{44465404-33A5-4685-9FAE-5B93269C58C9}" type="presParOf" srcId="{D8A5BE03-D1C4-401B-97AE-E8384DC6093F}" destId="{E64B96AF-E5E8-4231-91BC-EC2A86A39111}" srcOrd="0" destOrd="0" presId="urn:microsoft.com/office/officeart/2005/8/layout/vList5"/>
    <dgm:cxn modelId="{1BC3D62F-59F2-4B66-B4DA-0AD29847872D}" type="presParOf" srcId="{E64B96AF-E5E8-4231-91BC-EC2A86A39111}" destId="{265163C0-3131-42D9-B58A-73892923329A}" srcOrd="0" destOrd="0" presId="urn:microsoft.com/office/officeart/2005/8/layout/vList5"/>
    <dgm:cxn modelId="{C918A8F6-1F76-4F89-837D-2C10526F9FB4}" type="presParOf" srcId="{E64B96AF-E5E8-4231-91BC-EC2A86A39111}" destId="{2832BAD1-B8AC-4D52-B933-6249FAE10BC8}" srcOrd="1" destOrd="0" presId="urn:microsoft.com/office/officeart/2005/8/layout/vList5"/>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B0E73-8C7D-45C6-A2A1-C224C3E0FB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1A750F8-CE62-486B-B22D-B8D4555445EA}">
      <dgm:prSet custT="1"/>
      <dgm:spPr>
        <a:solidFill>
          <a:schemeClr val="accent1"/>
        </a:solidFill>
      </dgm:spPr>
      <dgm:t>
        <a:bodyPr/>
        <a:lstStyle/>
        <a:p>
          <a:r>
            <a:rPr lang="en-US" sz="1600" b="1" dirty="0">
              <a:latin typeface="Corbel" panose="020B0503020204020204" pitchFamily="34" charset="0"/>
            </a:rPr>
            <a:t>Competency 2: Conceptual </a:t>
          </a:r>
          <a:r>
            <a:rPr lang="en-US" sz="1400" dirty="0">
              <a:latin typeface="Corbel" panose="020B0503020204020204" pitchFamily="34" charset="0"/>
            </a:rPr>
            <a:t>(Provides effective organization to the examination process)</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F7143FA-EDFB-4067-9F64-FBB9EB4672B3}" type="parTrans" cxnId="{4B1DFBE0-4CC2-443E-9518-440274CEC6D6}">
      <dgm:prSet/>
      <dgm:spPr/>
      <dgm:t>
        <a:bodyPr/>
        <a:lstStyle/>
        <a:p>
          <a:endParaRPr lang="en-US"/>
        </a:p>
      </dgm:t>
    </dgm:pt>
    <dgm:pt modelId="{E2E224B7-4C06-42EE-92BD-95091E656F1D}" type="sibTrans" cxnId="{4B1DFBE0-4CC2-443E-9518-440274CEC6D6}">
      <dgm:prSet/>
      <dgm:spPr/>
      <dgm:t>
        <a:bodyPr/>
        <a:lstStyle/>
        <a:p>
          <a:endParaRPr lang="en-US"/>
        </a:p>
      </dgm:t>
    </dgm:pt>
    <dgm:pt modelId="{647D7048-3052-4C94-ADEE-1C4027958433}">
      <dgm:prSet custT="1"/>
      <dgm:spPr>
        <a:solidFill>
          <a:schemeClr val="accent1">
            <a:lumMod val="20000"/>
            <a:lumOff val="80000"/>
            <a:alpha val="90000"/>
          </a:schemeClr>
        </a:solidFill>
      </dgm:spPr>
      <dgm:t>
        <a:bodyPr/>
        <a:lstStyle/>
        <a:p>
          <a:r>
            <a:rPr lang="en-US" sz="1050" dirty="0">
              <a:latin typeface="Corbel" panose="020B0503020204020204" pitchFamily="34" charset="0"/>
            </a:rPr>
            <a:t>Effectively follows established examination procedures to collect and analyze data</a:t>
          </a:r>
        </a:p>
      </dgm:t>
    </dgm:pt>
    <dgm:pt modelId="{8BF98F97-D07A-4CBB-B572-517B5E9AB701}" type="parTrans" cxnId="{191EFF37-E524-45CF-96E2-A296310A7BA7}">
      <dgm:prSet/>
      <dgm:spPr/>
      <dgm:t>
        <a:bodyPr/>
        <a:lstStyle/>
        <a:p>
          <a:endParaRPr lang="en-US"/>
        </a:p>
      </dgm:t>
    </dgm:pt>
    <dgm:pt modelId="{6F676161-7003-43E0-A5D4-1688618CF9B9}" type="sibTrans" cxnId="{191EFF37-E524-45CF-96E2-A296310A7BA7}">
      <dgm:prSet/>
      <dgm:spPr/>
      <dgm:t>
        <a:bodyPr/>
        <a:lstStyle/>
        <a:p>
          <a:endParaRPr lang="en-US"/>
        </a:p>
      </dgm:t>
    </dgm:pt>
    <dgm:pt modelId="{25A285D7-6C56-49BE-BBDF-50550DBD87B8}">
      <dgm:prSet custT="1"/>
      <dgm:spPr>
        <a:solidFill>
          <a:schemeClr val="accent1">
            <a:lumMod val="20000"/>
            <a:lumOff val="80000"/>
            <a:alpha val="90000"/>
          </a:schemeClr>
        </a:solidFill>
      </dgm:spPr>
      <dgm:t>
        <a:bodyPr/>
        <a:lstStyle/>
        <a:p>
          <a:r>
            <a:rPr lang="en-US" sz="1050" dirty="0">
              <a:latin typeface="Corbel" panose="020B0503020204020204" pitchFamily="34" charset="0"/>
            </a:rPr>
            <a:t>Develops correct conclusions from collected data</a:t>
          </a:r>
        </a:p>
      </dgm:t>
    </dgm:pt>
    <dgm:pt modelId="{CBC5310D-267B-4D17-AB10-E7AACE21029B}" type="parTrans" cxnId="{D69A247F-AA56-412E-9D75-08BB71B69698}">
      <dgm:prSet/>
      <dgm:spPr/>
      <dgm:t>
        <a:bodyPr/>
        <a:lstStyle/>
        <a:p>
          <a:endParaRPr lang="en-US"/>
        </a:p>
      </dgm:t>
    </dgm:pt>
    <dgm:pt modelId="{E3D195AA-1894-41F8-8F21-7801BF645614}" type="sibTrans" cxnId="{D69A247F-AA56-412E-9D75-08BB71B69698}">
      <dgm:prSet/>
      <dgm:spPr/>
      <dgm:t>
        <a:bodyPr/>
        <a:lstStyle/>
        <a:p>
          <a:endParaRPr lang="en-US"/>
        </a:p>
      </dgm:t>
    </dgm:pt>
    <dgm:pt modelId="{BA60F550-CB4F-4B98-A792-BEE09053A043}" type="pres">
      <dgm:prSet presAssocID="{DBDB0E73-8C7D-45C6-A2A1-C224C3E0FB9A}" presName="Name0" presStyleCnt="0">
        <dgm:presLayoutVars>
          <dgm:dir/>
          <dgm:animLvl val="lvl"/>
          <dgm:resizeHandles val="exact"/>
        </dgm:presLayoutVars>
      </dgm:prSet>
      <dgm:spPr/>
    </dgm:pt>
    <dgm:pt modelId="{D8BB7FA1-8EE7-487B-A726-FCE586D02541}" type="pres">
      <dgm:prSet presAssocID="{D1A750F8-CE62-486B-B22D-B8D4555445EA}" presName="linNode" presStyleCnt="0"/>
      <dgm:spPr/>
    </dgm:pt>
    <dgm:pt modelId="{59D7AB64-F28E-4D6F-9735-521A9AE6B9B3}" type="pres">
      <dgm:prSet presAssocID="{D1A750F8-CE62-486B-B22D-B8D4555445EA}" presName="parentText" presStyleLbl="node1" presStyleIdx="0" presStyleCnt="1">
        <dgm:presLayoutVars>
          <dgm:chMax val="1"/>
          <dgm:bulletEnabled val="1"/>
        </dgm:presLayoutVars>
      </dgm:prSet>
      <dgm:spPr/>
    </dgm:pt>
    <dgm:pt modelId="{6958D6F6-17DA-4AB0-8C93-3AE1AA408C79}" type="pres">
      <dgm:prSet presAssocID="{D1A750F8-CE62-486B-B22D-B8D4555445EA}" presName="descendantText" presStyleLbl="alignAccFollowNode1" presStyleIdx="0" presStyleCnt="1">
        <dgm:presLayoutVars>
          <dgm:bulletEnabled val="1"/>
        </dgm:presLayoutVars>
      </dgm:prSet>
      <dgm:spPr/>
    </dgm:pt>
  </dgm:ptLst>
  <dgm:cxnLst>
    <dgm:cxn modelId="{191EFF37-E524-45CF-96E2-A296310A7BA7}" srcId="{D1A750F8-CE62-486B-B22D-B8D4555445EA}" destId="{647D7048-3052-4C94-ADEE-1C4027958433}" srcOrd="0" destOrd="0" parTransId="{8BF98F97-D07A-4CBB-B572-517B5E9AB701}" sibTransId="{6F676161-7003-43E0-A5D4-1688618CF9B9}"/>
    <dgm:cxn modelId="{44982255-2FE4-4B67-8651-919700BA43AF}" type="presOf" srcId="{D1A750F8-CE62-486B-B22D-B8D4555445EA}" destId="{59D7AB64-F28E-4D6F-9735-521A9AE6B9B3}" srcOrd="0" destOrd="0" presId="urn:microsoft.com/office/officeart/2005/8/layout/vList5"/>
    <dgm:cxn modelId="{D69A247F-AA56-412E-9D75-08BB71B69698}" srcId="{D1A750F8-CE62-486B-B22D-B8D4555445EA}" destId="{25A285D7-6C56-49BE-BBDF-50550DBD87B8}" srcOrd="1" destOrd="0" parTransId="{CBC5310D-267B-4D17-AB10-E7AACE21029B}" sibTransId="{E3D195AA-1894-41F8-8F21-7801BF645614}"/>
    <dgm:cxn modelId="{1A70B4B4-4227-4E0F-8951-EDD02D305A95}" type="presOf" srcId="{647D7048-3052-4C94-ADEE-1C4027958433}" destId="{6958D6F6-17DA-4AB0-8C93-3AE1AA408C79}" srcOrd="0" destOrd="0" presId="urn:microsoft.com/office/officeart/2005/8/layout/vList5"/>
    <dgm:cxn modelId="{C00E8FC6-67BA-4EF9-8BEA-4E7954877CA4}" type="presOf" srcId="{DBDB0E73-8C7D-45C6-A2A1-C224C3E0FB9A}" destId="{BA60F550-CB4F-4B98-A792-BEE09053A043}" srcOrd="0" destOrd="0" presId="urn:microsoft.com/office/officeart/2005/8/layout/vList5"/>
    <dgm:cxn modelId="{4B1DFBE0-4CC2-443E-9518-440274CEC6D6}" srcId="{DBDB0E73-8C7D-45C6-A2A1-C224C3E0FB9A}" destId="{D1A750F8-CE62-486B-B22D-B8D4555445EA}" srcOrd="0" destOrd="0" parTransId="{FF7143FA-EDFB-4067-9F64-FBB9EB4672B3}" sibTransId="{E2E224B7-4C06-42EE-92BD-95091E656F1D}"/>
    <dgm:cxn modelId="{FE60EFE8-2B72-4058-9D58-36CD968D911F}" type="presOf" srcId="{25A285D7-6C56-49BE-BBDF-50550DBD87B8}" destId="{6958D6F6-17DA-4AB0-8C93-3AE1AA408C79}" srcOrd="0" destOrd="1" presId="urn:microsoft.com/office/officeart/2005/8/layout/vList5"/>
    <dgm:cxn modelId="{8A3D788B-B18B-4A60-9733-03CE56F7ED3A}" type="presParOf" srcId="{BA60F550-CB4F-4B98-A792-BEE09053A043}" destId="{D8BB7FA1-8EE7-487B-A726-FCE586D02541}" srcOrd="0" destOrd="0" presId="urn:microsoft.com/office/officeart/2005/8/layout/vList5"/>
    <dgm:cxn modelId="{2AEDE0FF-4620-48C9-A296-AB92888123D4}" type="presParOf" srcId="{D8BB7FA1-8EE7-487B-A726-FCE586D02541}" destId="{59D7AB64-F28E-4D6F-9735-521A9AE6B9B3}" srcOrd="0" destOrd="0" presId="urn:microsoft.com/office/officeart/2005/8/layout/vList5"/>
    <dgm:cxn modelId="{264780E5-73B7-45EE-A31A-C3C095FF477C}" type="presParOf" srcId="{D8BB7FA1-8EE7-487B-A726-FCE586D02541}" destId="{6958D6F6-17DA-4AB0-8C93-3AE1AA408C79}" srcOrd="1" destOrd="0" presId="urn:microsoft.com/office/officeart/2005/8/layout/vList5"/>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EC02A32-5535-4A21-B2B1-0BD2D32CF77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7F38181-B431-40E4-9E18-CFA2BC057C91}">
      <dgm:prSet custT="1"/>
      <dgm:spPr>
        <a:solidFill>
          <a:schemeClr val="accent4"/>
        </a:solidFill>
      </dgm:spPr>
      <dgm:t>
        <a:bodyPr/>
        <a:lstStyle/>
        <a:p>
          <a:pPr>
            <a:spcAft>
              <a:spcPts val="0"/>
            </a:spcAft>
          </a:pPr>
          <a:r>
            <a:rPr lang="en-US" sz="1600" b="1" dirty="0">
              <a:latin typeface="Corbel" panose="020B0503020204020204" pitchFamily="34" charset="0"/>
            </a:rPr>
            <a:t>Competency 4: Human Relations</a:t>
          </a:r>
        </a:p>
        <a:p>
          <a:pPr>
            <a:spcAft>
              <a:spcPts val="0"/>
            </a:spcAft>
          </a:pPr>
          <a:r>
            <a:rPr lang="en-US" sz="1400" dirty="0">
              <a:latin typeface="Corbel" panose="020B0503020204020204" pitchFamily="34" charset="0"/>
            </a:rPr>
            <a:t>(Provides effective oral and written communications)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85F214B-28E3-44A9-808D-16A685055479}" type="parTrans" cxnId="{A37CBDB6-427B-4613-BCE3-154163D78F7C}">
      <dgm:prSet/>
      <dgm:spPr/>
      <dgm:t>
        <a:bodyPr/>
        <a:lstStyle/>
        <a:p>
          <a:endParaRPr lang="en-US"/>
        </a:p>
      </dgm:t>
    </dgm:pt>
    <dgm:pt modelId="{4D65FEE3-2664-48B5-9751-E34C6F244802}" type="sibTrans" cxnId="{A37CBDB6-427B-4613-BCE3-154163D78F7C}">
      <dgm:prSet/>
      <dgm:spPr/>
      <dgm:t>
        <a:bodyPr/>
        <a:lstStyle/>
        <a:p>
          <a:endParaRPr lang="en-US"/>
        </a:p>
      </dgm:t>
    </dgm:pt>
    <dgm:pt modelId="{23BE6C18-74AA-414D-A829-25403258B24C}">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communicates assignments to assisting personnel</a:t>
          </a:r>
        </a:p>
      </dgm:t>
    </dgm:pt>
    <dgm:pt modelId="{EBE1240A-2AFD-4B6E-9FF5-089FB767B031}" type="parTrans" cxnId="{E955C924-619E-4724-B423-AF298A55C8E1}">
      <dgm:prSet/>
      <dgm:spPr/>
      <dgm:t>
        <a:bodyPr/>
        <a:lstStyle/>
        <a:p>
          <a:endParaRPr lang="en-US"/>
        </a:p>
      </dgm:t>
    </dgm:pt>
    <dgm:pt modelId="{B8804138-7D22-4D14-8AC8-52B917BBBAA2}" type="sibTrans" cxnId="{E955C924-619E-4724-B423-AF298A55C8E1}">
      <dgm:prSet/>
      <dgm:spPr/>
      <dgm:t>
        <a:bodyPr/>
        <a:lstStyle/>
        <a:p>
          <a:endParaRPr lang="en-US"/>
        </a:p>
      </dgm:t>
    </dgm:pt>
    <dgm:pt modelId="{60623B5D-F2CD-4ED5-AC4B-2038C3F69178}">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communicates with financial institution personnel to obtain information</a:t>
          </a:r>
        </a:p>
      </dgm:t>
    </dgm:pt>
    <dgm:pt modelId="{06482312-C076-459C-A3D9-D814D2E94D89}" type="parTrans" cxnId="{093A2928-661E-4BD7-B8DE-41B79EDD0B3E}">
      <dgm:prSet/>
      <dgm:spPr/>
      <dgm:t>
        <a:bodyPr/>
        <a:lstStyle/>
        <a:p>
          <a:endParaRPr lang="en-US"/>
        </a:p>
      </dgm:t>
    </dgm:pt>
    <dgm:pt modelId="{63B280D4-E7AD-48FF-B1BA-21153AB19869}" type="sibTrans" cxnId="{093A2928-661E-4BD7-B8DE-41B79EDD0B3E}">
      <dgm:prSet/>
      <dgm:spPr/>
      <dgm:t>
        <a:bodyPr/>
        <a:lstStyle/>
        <a:p>
          <a:endParaRPr lang="en-US"/>
        </a:p>
      </dgm:t>
    </dgm:pt>
    <dgm:pt modelId="{65DA8BD8-A9D2-4B52-80DF-AD15D8128E4D}">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communicates examination findings to financial institution and supervisory personnel</a:t>
          </a:r>
        </a:p>
      </dgm:t>
    </dgm:pt>
    <dgm:pt modelId="{480CD3C0-1B45-456C-99DD-D76CC311835A}" type="parTrans" cxnId="{66B53368-F23A-4D60-8111-586AC831378D}">
      <dgm:prSet/>
      <dgm:spPr/>
      <dgm:t>
        <a:bodyPr/>
        <a:lstStyle/>
        <a:p>
          <a:endParaRPr lang="en-US"/>
        </a:p>
      </dgm:t>
    </dgm:pt>
    <dgm:pt modelId="{1A923C64-A332-496D-8BDA-44A49AA564D0}" type="sibTrans" cxnId="{66B53368-F23A-4D60-8111-586AC831378D}">
      <dgm:prSet/>
      <dgm:spPr/>
      <dgm:t>
        <a:bodyPr/>
        <a:lstStyle/>
        <a:p>
          <a:endParaRPr lang="en-US"/>
        </a:p>
      </dgm:t>
    </dgm:pt>
    <dgm:pt modelId="{599970E7-00B5-473D-94DA-210A34EE09C4}">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prepares written comments which are accurate, grammatically correct, logically arranged, and factually support any conclusions drawn</a:t>
          </a:r>
        </a:p>
      </dgm:t>
    </dgm:pt>
    <dgm:pt modelId="{36A4B08B-E8AB-4236-8627-0AFFFF2A68BC}" type="parTrans" cxnId="{E88353B3-081C-42DF-B4BF-1514690E8AE6}">
      <dgm:prSet/>
      <dgm:spPr/>
      <dgm:t>
        <a:bodyPr/>
        <a:lstStyle/>
        <a:p>
          <a:endParaRPr lang="en-US"/>
        </a:p>
      </dgm:t>
    </dgm:pt>
    <dgm:pt modelId="{5CC5C174-98FA-4990-9E5C-BED0AB67948F}" type="sibTrans" cxnId="{E88353B3-081C-42DF-B4BF-1514690E8AE6}">
      <dgm:prSet/>
      <dgm:spPr/>
      <dgm:t>
        <a:bodyPr/>
        <a:lstStyle/>
        <a:p>
          <a:endParaRPr lang="en-US"/>
        </a:p>
      </dgm:t>
    </dgm:pt>
    <dgm:pt modelId="{5B88D6CA-BE36-49FA-8D8F-28DF9C855370}" type="pres">
      <dgm:prSet presAssocID="{BEC02A32-5535-4A21-B2B1-0BD2D32CF777}" presName="Name0" presStyleCnt="0">
        <dgm:presLayoutVars>
          <dgm:dir/>
          <dgm:animLvl val="lvl"/>
          <dgm:resizeHandles val="exact"/>
        </dgm:presLayoutVars>
      </dgm:prSet>
      <dgm:spPr/>
    </dgm:pt>
    <dgm:pt modelId="{2F079839-5157-4745-BE8A-5E8B2F8CEEC5}" type="pres">
      <dgm:prSet presAssocID="{B7F38181-B431-40E4-9E18-CFA2BC057C91}" presName="linNode" presStyleCnt="0"/>
      <dgm:spPr/>
    </dgm:pt>
    <dgm:pt modelId="{D5A7FC0F-A658-4CAA-A113-BFD099084742}" type="pres">
      <dgm:prSet presAssocID="{B7F38181-B431-40E4-9E18-CFA2BC057C91}" presName="parentText" presStyleLbl="node1" presStyleIdx="0" presStyleCnt="1">
        <dgm:presLayoutVars>
          <dgm:chMax val="1"/>
          <dgm:bulletEnabled val="1"/>
        </dgm:presLayoutVars>
      </dgm:prSet>
      <dgm:spPr/>
    </dgm:pt>
    <dgm:pt modelId="{2BDB1C70-1FC6-4FCC-9198-F17B1D0999F0}" type="pres">
      <dgm:prSet presAssocID="{B7F38181-B431-40E4-9E18-CFA2BC057C91}" presName="descendantText" presStyleLbl="alignAccFollowNode1" presStyleIdx="0" presStyleCnt="1">
        <dgm:presLayoutVars>
          <dgm:bulletEnabled val="1"/>
        </dgm:presLayoutVars>
      </dgm:prSet>
      <dgm:spPr/>
    </dgm:pt>
  </dgm:ptLst>
  <dgm:cxnLst>
    <dgm:cxn modelId="{C951BF11-4329-4B66-B040-800AC0344597}" type="presOf" srcId="{23BE6C18-74AA-414D-A829-25403258B24C}" destId="{2BDB1C70-1FC6-4FCC-9198-F17B1D0999F0}" srcOrd="0" destOrd="0" presId="urn:microsoft.com/office/officeart/2005/8/layout/vList5"/>
    <dgm:cxn modelId="{E955C924-619E-4724-B423-AF298A55C8E1}" srcId="{B7F38181-B431-40E4-9E18-CFA2BC057C91}" destId="{23BE6C18-74AA-414D-A829-25403258B24C}" srcOrd="0" destOrd="0" parTransId="{EBE1240A-2AFD-4B6E-9FF5-089FB767B031}" sibTransId="{B8804138-7D22-4D14-8AC8-52B917BBBAA2}"/>
    <dgm:cxn modelId="{093A2928-661E-4BD7-B8DE-41B79EDD0B3E}" srcId="{B7F38181-B431-40E4-9E18-CFA2BC057C91}" destId="{60623B5D-F2CD-4ED5-AC4B-2038C3F69178}" srcOrd="1" destOrd="0" parTransId="{06482312-C076-459C-A3D9-D814D2E94D89}" sibTransId="{63B280D4-E7AD-48FF-B1BA-21153AB19869}"/>
    <dgm:cxn modelId="{B069B838-3945-4615-9F7F-25630009392C}" type="presOf" srcId="{60623B5D-F2CD-4ED5-AC4B-2038C3F69178}" destId="{2BDB1C70-1FC6-4FCC-9198-F17B1D0999F0}" srcOrd="0" destOrd="1" presId="urn:microsoft.com/office/officeart/2005/8/layout/vList5"/>
    <dgm:cxn modelId="{66B53368-F23A-4D60-8111-586AC831378D}" srcId="{B7F38181-B431-40E4-9E18-CFA2BC057C91}" destId="{65DA8BD8-A9D2-4B52-80DF-AD15D8128E4D}" srcOrd="2" destOrd="0" parTransId="{480CD3C0-1B45-456C-99DD-D76CC311835A}" sibTransId="{1A923C64-A332-496D-8BDA-44A49AA564D0}"/>
    <dgm:cxn modelId="{60F99D8C-EECE-4A71-94B2-1480680A1C88}" type="presOf" srcId="{599970E7-00B5-473D-94DA-210A34EE09C4}" destId="{2BDB1C70-1FC6-4FCC-9198-F17B1D0999F0}" srcOrd="0" destOrd="3" presId="urn:microsoft.com/office/officeart/2005/8/layout/vList5"/>
    <dgm:cxn modelId="{14914096-E217-4D5F-89AB-8AEAC2C4083F}" type="presOf" srcId="{BEC02A32-5535-4A21-B2B1-0BD2D32CF777}" destId="{5B88D6CA-BE36-49FA-8D8F-28DF9C855370}" srcOrd="0" destOrd="0" presId="urn:microsoft.com/office/officeart/2005/8/layout/vList5"/>
    <dgm:cxn modelId="{8E528F9F-F0C5-4117-A45D-31DFBEBF25E8}" type="presOf" srcId="{65DA8BD8-A9D2-4B52-80DF-AD15D8128E4D}" destId="{2BDB1C70-1FC6-4FCC-9198-F17B1D0999F0}" srcOrd="0" destOrd="2" presId="urn:microsoft.com/office/officeart/2005/8/layout/vList5"/>
    <dgm:cxn modelId="{E88353B3-081C-42DF-B4BF-1514690E8AE6}" srcId="{B7F38181-B431-40E4-9E18-CFA2BC057C91}" destId="{599970E7-00B5-473D-94DA-210A34EE09C4}" srcOrd="3" destOrd="0" parTransId="{36A4B08B-E8AB-4236-8627-0AFFFF2A68BC}" sibTransId="{5CC5C174-98FA-4990-9E5C-BED0AB67948F}"/>
    <dgm:cxn modelId="{A37CBDB6-427B-4613-BCE3-154163D78F7C}" srcId="{BEC02A32-5535-4A21-B2B1-0BD2D32CF777}" destId="{B7F38181-B431-40E4-9E18-CFA2BC057C91}" srcOrd="0" destOrd="0" parTransId="{A85F214B-28E3-44A9-808D-16A685055479}" sibTransId="{4D65FEE3-2664-48B5-9751-E34C6F244802}"/>
    <dgm:cxn modelId="{83B7CAC6-D63F-4DBD-8F9E-DB7E74072F31}" type="presOf" srcId="{B7F38181-B431-40E4-9E18-CFA2BC057C91}" destId="{D5A7FC0F-A658-4CAA-A113-BFD099084742}" srcOrd="0" destOrd="0" presId="urn:microsoft.com/office/officeart/2005/8/layout/vList5"/>
    <dgm:cxn modelId="{09D9BCFB-B4C3-4FEE-A297-E75A06DD240E}" type="presParOf" srcId="{5B88D6CA-BE36-49FA-8D8F-28DF9C855370}" destId="{2F079839-5157-4745-BE8A-5E8B2F8CEEC5}" srcOrd="0" destOrd="0" presId="urn:microsoft.com/office/officeart/2005/8/layout/vList5"/>
    <dgm:cxn modelId="{D6E39671-0428-4938-95FF-92516713D3A1}" type="presParOf" srcId="{2F079839-5157-4745-BE8A-5E8B2F8CEEC5}" destId="{D5A7FC0F-A658-4CAA-A113-BFD099084742}" srcOrd="0" destOrd="0" presId="urn:microsoft.com/office/officeart/2005/8/layout/vList5"/>
    <dgm:cxn modelId="{F0DDD013-57A9-479B-9769-2FA9A06B7309}" type="presParOf" srcId="{2F079839-5157-4745-BE8A-5E8B2F8CEEC5}" destId="{2BDB1C70-1FC6-4FCC-9198-F17B1D0999F0}" srcOrd="1" destOrd="0" presId="urn:microsoft.com/office/officeart/2005/8/layout/vList5"/>
  </dgm:cxnLst>
  <dgm:bg/>
  <dgm:whole/>
  <dgm:extLst>
    <a:ext uri="http://schemas.microsoft.com/office/drawing/2008/diagram">
      <dsp:dataModelExt xmlns:dsp="http://schemas.microsoft.com/office/drawing/2008/diagram" relId="rId29"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053AACF-1F1C-401F-8255-6882AEF43459}" type="doc">
      <dgm:prSet loTypeId="urn:microsoft.com/office/officeart/2005/8/layout/matrix1" loCatId="matrix" qsTypeId="urn:microsoft.com/office/officeart/2005/8/quickstyle/simple1" qsCatId="simple" csTypeId="urn:microsoft.com/office/officeart/2005/8/colors/accent3_2" csCatId="accent3" phldr="1"/>
      <dgm:spPr/>
      <dgm:t>
        <a:bodyPr/>
        <a:lstStyle/>
        <a:p>
          <a:endParaRPr lang="en-US"/>
        </a:p>
      </dgm:t>
    </dgm:pt>
    <dgm:pt modelId="{3344DAD4-D7EA-482C-AD53-1A7784017EA9}">
      <dgm:prSet phldrT="[Text]" custT="1"/>
      <dgm:spPr/>
      <dgm:t>
        <a:bodyPr/>
        <a:lstStyle/>
        <a:p>
          <a:endParaRPr lang="en-US" sz="2600" dirty="0">
            <a:latin typeface="+mn-lt"/>
            <a:cs typeface="Arial" panose="020B0604020202020204" pitchFamily="34" charset="0"/>
          </a:endParaRPr>
        </a:p>
      </dgm:t>
    </dgm:pt>
    <dgm:pt modelId="{6B6C2A99-1A39-4686-A6C5-00C080C6C2CA}" type="parTrans" cxnId="{A7C37039-676D-42E8-A5DF-34921E98D053}">
      <dgm:prSet/>
      <dgm:spPr/>
      <dgm:t>
        <a:bodyPr/>
        <a:lstStyle/>
        <a:p>
          <a:endParaRPr lang="en-US"/>
        </a:p>
      </dgm:t>
    </dgm:pt>
    <dgm:pt modelId="{57D0D976-4F17-4499-97A6-BA8EBA0F4F48}" type="sibTrans" cxnId="{A7C37039-676D-42E8-A5DF-34921E98D053}">
      <dgm:prSet/>
      <dgm:spPr/>
      <dgm:t>
        <a:bodyPr/>
        <a:lstStyle/>
        <a:p>
          <a:endParaRPr lang="en-US"/>
        </a:p>
      </dgm:t>
    </dgm:pt>
    <dgm:pt modelId="{2B0B2E9C-5414-458B-8ABC-9A85C2969158}">
      <dgm:prSet phldrT="[Text]" custT="1"/>
      <dgm:spPr/>
      <dgm:t>
        <a:bodyPr/>
        <a:lstStyle/>
        <a:p>
          <a:endParaRPr lang="en-US" sz="2600" dirty="0">
            <a:latin typeface="+mn-lt"/>
            <a:cs typeface="Arial" panose="020B0604020202020204" pitchFamily="34" charset="0"/>
          </a:endParaRPr>
        </a:p>
      </dgm:t>
    </dgm:pt>
    <dgm:pt modelId="{59D37D9A-38C5-4927-9927-ECD5C2CB9EEE}" type="sibTrans" cxnId="{C630613E-1D73-455E-9335-41870DB6FC43}">
      <dgm:prSet/>
      <dgm:spPr/>
      <dgm:t>
        <a:bodyPr/>
        <a:lstStyle/>
        <a:p>
          <a:endParaRPr lang="en-US"/>
        </a:p>
      </dgm:t>
    </dgm:pt>
    <dgm:pt modelId="{F091043A-355F-400C-BBB5-E79B5BED94D6}" type="parTrans" cxnId="{C630613E-1D73-455E-9335-41870DB6FC43}">
      <dgm:prSet/>
      <dgm:spPr/>
      <dgm:t>
        <a:bodyPr/>
        <a:lstStyle/>
        <a:p>
          <a:endParaRPr lang="en-US"/>
        </a:p>
      </dgm:t>
    </dgm:pt>
    <dgm:pt modelId="{BEE84EC6-BE25-4339-BAC1-6C63DFD46698}">
      <dgm:prSet phldrT="[Text]" custT="1"/>
      <dgm:spPr/>
      <dgm:t>
        <a:bodyPr/>
        <a:lstStyle/>
        <a:p>
          <a:endParaRPr lang="en-US" sz="2600" dirty="0">
            <a:latin typeface="+mn-lt"/>
            <a:cs typeface="Arial" panose="020B0604020202020204" pitchFamily="34" charset="0"/>
          </a:endParaRPr>
        </a:p>
      </dgm:t>
    </dgm:pt>
    <dgm:pt modelId="{BBD0CF9C-E25E-4D9C-8C41-B02FF43E0DE1}" type="sibTrans" cxnId="{2868E850-BAF0-45F2-BB92-48E19D1442F4}">
      <dgm:prSet/>
      <dgm:spPr/>
      <dgm:t>
        <a:bodyPr/>
        <a:lstStyle/>
        <a:p>
          <a:endParaRPr lang="en-US"/>
        </a:p>
      </dgm:t>
    </dgm:pt>
    <dgm:pt modelId="{34B9F9A6-16C4-49E7-9CB2-77AB98501CED}" type="parTrans" cxnId="{2868E850-BAF0-45F2-BB92-48E19D1442F4}">
      <dgm:prSet/>
      <dgm:spPr/>
      <dgm:t>
        <a:bodyPr/>
        <a:lstStyle/>
        <a:p>
          <a:endParaRPr lang="en-US"/>
        </a:p>
      </dgm:t>
    </dgm:pt>
    <dgm:pt modelId="{D54C04DA-07C4-4B92-8F8E-A743795DA8BE}">
      <dgm:prSet phldrT="[Text]" custT="1"/>
      <dgm:spPr/>
      <dgm:t>
        <a:bodyPr/>
        <a:lstStyle/>
        <a:p>
          <a:endParaRPr lang="en-US" sz="2600" dirty="0">
            <a:latin typeface="+mn-lt"/>
            <a:cs typeface="Arial" panose="020B0604020202020204" pitchFamily="34" charset="0"/>
          </a:endParaRPr>
        </a:p>
      </dgm:t>
    </dgm:pt>
    <dgm:pt modelId="{7F7A0E96-042A-4823-843F-E1D38F4580C4}" type="parTrans" cxnId="{BB9E55A9-FEC3-49B7-A841-95C61F405893}">
      <dgm:prSet/>
      <dgm:spPr/>
      <dgm:t>
        <a:bodyPr/>
        <a:lstStyle/>
        <a:p>
          <a:endParaRPr lang="en-US"/>
        </a:p>
      </dgm:t>
    </dgm:pt>
    <dgm:pt modelId="{DDEE5D20-5F25-422C-9F7E-9306859B7FAE}" type="sibTrans" cxnId="{BB9E55A9-FEC3-49B7-A841-95C61F405893}">
      <dgm:prSet/>
      <dgm:spPr/>
      <dgm:t>
        <a:bodyPr/>
        <a:lstStyle/>
        <a:p>
          <a:endParaRPr lang="en-US"/>
        </a:p>
      </dgm:t>
    </dgm:pt>
    <dgm:pt modelId="{4148BEBB-7740-48DC-8A64-C5909AE42867}">
      <dgm:prSet phldrT="[Text]"/>
      <dgm:spPr/>
      <dgm:t>
        <a:bodyPr/>
        <a:lstStyle/>
        <a:p>
          <a:r>
            <a:rPr lang="en-US" b="1" dirty="0">
              <a:latin typeface="Corbel" panose="020B0503020204020204" pitchFamily="34" charset="0"/>
              <a:cs typeface="Arial" panose="020B0604020202020204" pitchFamily="34" charset="0"/>
            </a:rPr>
            <a:t>Training options</a:t>
          </a:r>
        </a:p>
      </dgm:t>
    </dgm:pt>
    <dgm:pt modelId="{B776149E-ED18-4B12-BA4A-32AFDBD7BBF3}" type="sibTrans" cxnId="{76EE4381-BF2C-46CD-853F-6A1E8E785281}">
      <dgm:prSet/>
      <dgm:spPr/>
      <dgm:t>
        <a:bodyPr/>
        <a:lstStyle/>
        <a:p>
          <a:endParaRPr lang="en-US"/>
        </a:p>
      </dgm:t>
    </dgm:pt>
    <dgm:pt modelId="{85F8E1C1-3E20-4308-A4F9-0D839D9D9B29}" type="parTrans" cxnId="{76EE4381-BF2C-46CD-853F-6A1E8E785281}">
      <dgm:prSet/>
      <dgm:spPr/>
      <dgm:t>
        <a:bodyPr/>
        <a:lstStyle/>
        <a:p>
          <a:endParaRPr lang="en-US"/>
        </a:p>
      </dgm:t>
    </dgm:pt>
    <dgm:pt modelId="{6DBBCC72-FBB9-4D1E-9120-F08264FC6A26}" type="pres">
      <dgm:prSet presAssocID="{9053AACF-1F1C-401F-8255-6882AEF43459}" presName="diagram" presStyleCnt="0">
        <dgm:presLayoutVars>
          <dgm:chMax val="1"/>
          <dgm:dir/>
          <dgm:animLvl val="ctr"/>
          <dgm:resizeHandles val="exact"/>
        </dgm:presLayoutVars>
      </dgm:prSet>
      <dgm:spPr/>
    </dgm:pt>
    <dgm:pt modelId="{6FC9FBF3-D717-4EC2-92DB-3B4C4692B16F}" type="pres">
      <dgm:prSet presAssocID="{9053AACF-1F1C-401F-8255-6882AEF43459}" presName="matrix" presStyleCnt="0"/>
      <dgm:spPr/>
    </dgm:pt>
    <dgm:pt modelId="{B4FBA781-54AC-4929-AC10-B76E468D1A6E}" type="pres">
      <dgm:prSet presAssocID="{9053AACF-1F1C-401F-8255-6882AEF43459}" presName="tile1" presStyleLbl="node1" presStyleIdx="0" presStyleCnt="4"/>
      <dgm:spPr/>
    </dgm:pt>
    <dgm:pt modelId="{019D1DB4-BA3C-465E-BD42-EE4AC740B3FE}" type="pres">
      <dgm:prSet presAssocID="{9053AACF-1F1C-401F-8255-6882AEF43459}" presName="tile1text" presStyleLbl="node1" presStyleIdx="0" presStyleCnt="4">
        <dgm:presLayoutVars>
          <dgm:chMax val="0"/>
          <dgm:chPref val="0"/>
          <dgm:bulletEnabled val="1"/>
        </dgm:presLayoutVars>
      </dgm:prSet>
      <dgm:spPr/>
    </dgm:pt>
    <dgm:pt modelId="{6167C54B-9408-42CA-8019-3F8D7DBFEA08}" type="pres">
      <dgm:prSet presAssocID="{9053AACF-1F1C-401F-8255-6882AEF43459}" presName="tile2" presStyleLbl="node1" presStyleIdx="1" presStyleCnt="4"/>
      <dgm:spPr/>
    </dgm:pt>
    <dgm:pt modelId="{2308B8C9-8ED4-4983-82F5-90D5CA6F401C}" type="pres">
      <dgm:prSet presAssocID="{9053AACF-1F1C-401F-8255-6882AEF43459}" presName="tile2text" presStyleLbl="node1" presStyleIdx="1" presStyleCnt="4">
        <dgm:presLayoutVars>
          <dgm:chMax val="0"/>
          <dgm:chPref val="0"/>
          <dgm:bulletEnabled val="1"/>
        </dgm:presLayoutVars>
      </dgm:prSet>
      <dgm:spPr/>
    </dgm:pt>
    <dgm:pt modelId="{4D98C476-B4F1-431F-8193-FFAE83C46237}" type="pres">
      <dgm:prSet presAssocID="{9053AACF-1F1C-401F-8255-6882AEF43459}" presName="tile3" presStyleLbl="node1" presStyleIdx="2" presStyleCnt="4"/>
      <dgm:spPr/>
    </dgm:pt>
    <dgm:pt modelId="{940F77B3-3476-49B1-A9FC-AA0D8466E497}" type="pres">
      <dgm:prSet presAssocID="{9053AACF-1F1C-401F-8255-6882AEF43459}" presName="tile3text" presStyleLbl="node1" presStyleIdx="2" presStyleCnt="4">
        <dgm:presLayoutVars>
          <dgm:chMax val="0"/>
          <dgm:chPref val="0"/>
          <dgm:bulletEnabled val="1"/>
        </dgm:presLayoutVars>
      </dgm:prSet>
      <dgm:spPr/>
    </dgm:pt>
    <dgm:pt modelId="{DE7FD68A-9440-4AE0-A5B4-C5EBCCC57802}" type="pres">
      <dgm:prSet presAssocID="{9053AACF-1F1C-401F-8255-6882AEF43459}" presName="tile4" presStyleLbl="node1" presStyleIdx="3" presStyleCnt="4"/>
      <dgm:spPr/>
    </dgm:pt>
    <dgm:pt modelId="{182D444B-C7C6-41C0-B42B-C339C9E43A67}" type="pres">
      <dgm:prSet presAssocID="{9053AACF-1F1C-401F-8255-6882AEF43459}" presName="tile4text" presStyleLbl="node1" presStyleIdx="3" presStyleCnt="4">
        <dgm:presLayoutVars>
          <dgm:chMax val="0"/>
          <dgm:chPref val="0"/>
          <dgm:bulletEnabled val="1"/>
        </dgm:presLayoutVars>
      </dgm:prSet>
      <dgm:spPr/>
    </dgm:pt>
    <dgm:pt modelId="{CA9A11ED-2B16-44C2-8B03-21B0236FBD2B}" type="pres">
      <dgm:prSet presAssocID="{9053AACF-1F1C-401F-8255-6882AEF43459}" presName="centerTile" presStyleLbl="fgShp" presStyleIdx="0" presStyleCnt="1" custFlipHor="1" custScaleX="42308" custScaleY="40541" custLinFactY="-79730" custLinFactNeighborX="-19" custLinFactNeighborY="-100000">
        <dgm:presLayoutVars>
          <dgm:chMax val="0"/>
          <dgm:chPref val="0"/>
        </dgm:presLayoutVars>
      </dgm:prSet>
      <dgm:spPr/>
    </dgm:pt>
  </dgm:ptLst>
  <dgm:cxnLst>
    <dgm:cxn modelId="{918F5603-0128-4B2B-B7EC-509468B6D760}" type="presOf" srcId="{9053AACF-1F1C-401F-8255-6882AEF43459}" destId="{6DBBCC72-FBB9-4D1E-9120-F08264FC6A26}" srcOrd="0" destOrd="0" presId="urn:microsoft.com/office/officeart/2005/8/layout/matrix1"/>
    <dgm:cxn modelId="{90077A0E-0572-4532-8DEC-63479385369A}" type="presOf" srcId="{BEE84EC6-BE25-4339-BAC1-6C63DFD46698}" destId="{B4FBA781-54AC-4929-AC10-B76E468D1A6E}" srcOrd="0" destOrd="0" presId="urn:microsoft.com/office/officeart/2005/8/layout/matrix1"/>
    <dgm:cxn modelId="{8215891A-CDCD-4232-97C1-A647E99B16B2}" type="presOf" srcId="{2B0B2E9C-5414-458B-8ABC-9A85C2969158}" destId="{6167C54B-9408-42CA-8019-3F8D7DBFEA08}" srcOrd="0" destOrd="0" presId="urn:microsoft.com/office/officeart/2005/8/layout/matrix1"/>
    <dgm:cxn modelId="{9C610532-181D-435A-9FE0-202121CF3C31}" type="presOf" srcId="{D54C04DA-07C4-4B92-8F8E-A743795DA8BE}" destId="{940F77B3-3476-49B1-A9FC-AA0D8466E497}" srcOrd="1" destOrd="0" presId="urn:microsoft.com/office/officeart/2005/8/layout/matrix1"/>
    <dgm:cxn modelId="{A7C37039-676D-42E8-A5DF-34921E98D053}" srcId="{4148BEBB-7740-48DC-8A64-C5909AE42867}" destId="{3344DAD4-D7EA-482C-AD53-1A7784017EA9}" srcOrd="3" destOrd="0" parTransId="{6B6C2A99-1A39-4686-A6C5-00C080C6C2CA}" sibTransId="{57D0D976-4F17-4499-97A6-BA8EBA0F4F48}"/>
    <dgm:cxn modelId="{C630613E-1D73-455E-9335-41870DB6FC43}" srcId="{4148BEBB-7740-48DC-8A64-C5909AE42867}" destId="{2B0B2E9C-5414-458B-8ABC-9A85C2969158}" srcOrd="1" destOrd="0" parTransId="{F091043A-355F-400C-BBB5-E79B5BED94D6}" sibTransId="{59D37D9A-38C5-4927-9927-ECD5C2CB9EEE}"/>
    <dgm:cxn modelId="{5004E63E-6A51-4E80-A9C8-96C727137D2E}" type="presOf" srcId="{BEE84EC6-BE25-4339-BAC1-6C63DFD46698}" destId="{019D1DB4-BA3C-465E-BD42-EE4AC740B3FE}" srcOrd="1" destOrd="0" presId="urn:microsoft.com/office/officeart/2005/8/layout/matrix1"/>
    <dgm:cxn modelId="{A775274B-8249-4EDA-8961-9054B375AE8D}" type="presOf" srcId="{2B0B2E9C-5414-458B-8ABC-9A85C2969158}" destId="{2308B8C9-8ED4-4983-82F5-90D5CA6F401C}" srcOrd="1" destOrd="0" presId="urn:microsoft.com/office/officeart/2005/8/layout/matrix1"/>
    <dgm:cxn modelId="{2868E850-BAF0-45F2-BB92-48E19D1442F4}" srcId="{4148BEBB-7740-48DC-8A64-C5909AE42867}" destId="{BEE84EC6-BE25-4339-BAC1-6C63DFD46698}" srcOrd="0" destOrd="0" parTransId="{34B9F9A6-16C4-49E7-9CB2-77AB98501CED}" sibTransId="{BBD0CF9C-E25E-4D9C-8C41-B02FF43E0DE1}"/>
    <dgm:cxn modelId="{CB704C51-9CE6-4072-85DD-949357DDB3E0}" type="presOf" srcId="{D54C04DA-07C4-4B92-8F8E-A743795DA8BE}" destId="{4D98C476-B4F1-431F-8193-FFAE83C46237}" srcOrd="0" destOrd="0" presId="urn:microsoft.com/office/officeart/2005/8/layout/matrix1"/>
    <dgm:cxn modelId="{76EE4381-BF2C-46CD-853F-6A1E8E785281}" srcId="{9053AACF-1F1C-401F-8255-6882AEF43459}" destId="{4148BEBB-7740-48DC-8A64-C5909AE42867}" srcOrd="0" destOrd="0" parTransId="{85F8E1C1-3E20-4308-A4F9-0D839D9D9B29}" sibTransId="{B776149E-ED18-4B12-BA4A-32AFDBD7BBF3}"/>
    <dgm:cxn modelId="{8085F89E-5D29-4A03-BA28-F8D71E605E52}" type="presOf" srcId="{3344DAD4-D7EA-482C-AD53-1A7784017EA9}" destId="{182D444B-C7C6-41C0-B42B-C339C9E43A67}" srcOrd="1" destOrd="0" presId="urn:microsoft.com/office/officeart/2005/8/layout/matrix1"/>
    <dgm:cxn modelId="{BB9E55A9-FEC3-49B7-A841-95C61F405893}" srcId="{4148BEBB-7740-48DC-8A64-C5909AE42867}" destId="{D54C04DA-07C4-4B92-8F8E-A743795DA8BE}" srcOrd="2" destOrd="0" parTransId="{7F7A0E96-042A-4823-843F-E1D38F4580C4}" sibTransId="{DDEE5D20-5F25-422C-9F7E-9306859B7FAE}"/>
    <dgm:cxn modelId="{003636BA-26C6-481D-9D3B-066412460393}" type="presOf" srcId="{4148BEBB-7740-48DC-8A64-C5909AE42867}" destId="{CA9A11ED-2B16-44C2-8B03-21B0236FBD2B}" srcOrd="0" destOrd="0" presId="urn:microsoft.com/office/officeart/2005/8/layout/matrix1"/>
    <dgm:cxn modelId="{A52592F8-5038-486F-A1C4-1E7FE784EE23}" type="presOf" srcId="{3344DAD4-D7EA-482C-AD53-1A7784017EA9}" destId="{DE7FD68A-9440-4AE0-A5B4-C5EBCCC57802}" srcOrd="0" destOrd="0" presId="urn:microsoft.com/office/officeart/2005/8/layout/matrix1"/>
    <dgm:cxn modelId="{AC687AA3-F87E-4C9D-BB30-D2485B4651C0}" type="presParOf" srcId="{6DBBCC72-FBB9-4D1E-9120-F08264FC6A26}" destId="{6FC9FBF3-D717-4EC2-92DB-3B4C4692B16F}" srcOrd="0" destOrd="0" presId="urn:microsoft.com/office/officeart/2005/8/layout/matrix1"/>
    <dgm:cxn modelId="{2385EEC5-42DE-4FC8-8E51-0CBF7101EFF9}" type="presParOf" srcId="{6FC9FBF3-D717-4EC2-92DB-3B4C4692B16F}" destId="{B4FBA781-54AC-4929-AC10-B76E468D1A6E}" srcOrd="0" destOrd="0" presId="urn:microsoft.com/office/officeart/2005/8/layout/matrix1"/>
    <dgm:cxn modelId="{2308A9BA-283B-4FA4-9CFF-66E750D54B0D}" type="presParOf" srcId="{6FC9FBF3-D717-4EC2-92DB-3B4C4692B16F}" destId="{019D1DB4-BA3C-465E-BD42-EE4AC740B3FE}" srcOrd="1" destOrd="0" presId="urn:microsoft.com/office/officeart/2005/8/layout/matrix1"/>
    <dgm:cxn modelId="{C07C79F0-427D-4AA0-9709-91BDEDEAABD2}" type="presParOf" srcId="{6FC9FBF3-D717-4EC2-92DB-3B4C4692B16F}" destId="{6167C54B-9408-42CA-8019-3F8D7DBFEA08}" srcOrd="2" destOrd="0" presId="urn:microsoft.com/office/officeart/2005/8/layout/matrix1"/>
    <dgm:cxn modelId="{70574353-8E33-41AE-8419-BE3DEB5C47E6}" type="presParOf" srcId="{6FC9FBF3-D717-4EC2-92DB-3B4C4692B16F}" destId="{2308B8C9-8ED4-4983-82F5-90D5CA6F401C}" srcOrd="3" destOrd="0" presId="urn:microsoft.com/office/officeart/2005/8/layout/matrix1"/>
    <dgm:cxn modelId="{E90CB42F-2C44-4505-AD8B-3BDAE8506EA5}" type="presParOf" srcId="{6FC9FBF3-D717-4EC2-92DB-3B4C4692B16F}" destId="{4D98C476-B4F1-431F-8193-FFAE83C46237}" srcOrd="4" destOrd="0" presId="urn:microsoft.com/office/officeart/2005/8/layout/matrix1"/>
    <dgm:cxn modelId="{42375B31-71DE-4EE6-9B25-4840D16F1E49}" type="presParOf" srcId="{6FC9FBF3-D717-4EC2-92DB-3B4C4692B16F}" destId="{940F77B3-3476-49B1-A9FC-AA0D8466E497}" srcOrd="5" destOrd="0" presId="urn:microsoft.com/office/officeart/2005/8/layout/matrix1"/>
    <dgm:cxn modelId="{60D089DC-5729-4EBD-A0A1-8D00163441AC}" type="presParOf" srcId="{6FC9FBF3-D717-4EC2-92DB-3B4C4692B16F}" destId="{DE7FD68A-9440-4AE0-A5B4-C5EBCCC57802}" srcOrd="6" destOrd="0" presId="urn:microsoft.com/office/officeart/2005/8/layout/matrix1"/>
    <dgm:cxn modelId="{C01F9589-51A3-42BA-9BB5-E3B80872A447}" type="presParOf" srcId="{6FC9FBF3-D717-4EC2-92DB-3B4C4692B16F}" destId="{182D444B-C7C6-41C0-B42B-C339C9E43A67}" srcOrd="7" destOrd="0" presId="urn:microsoft.com/office/officeart/2005/8/layout/matrix1"/>
    <dgm:cxn modelId="{FED92614-19E6-40E0-89DD-4969F1F8E40B}" type="presParOf" srcId="{6DBBCC72-FBB9-4D1E-9120-F08264FC6A26}" destId="{CA9A11ED-2B16-44C2-8B03-21B0236FBD2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19DDD69-81FC-4D84-8F03-FA720201392E}"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US"/>
        </a:p>
      </dgm:t>
    </dgm:pt>
    <dgm:pt modelId="{2FD8ED3C-30CF-4873-9D5C-040D737F58F4}">
      <dgm:prSet phldrT="[Text]" custT="1"/>
      <dgm:spPr>
        <a:solidFill>
          <a:schemeClr val="accent1">
            <a:lumMod val="20000"/>
            <a:lumOff val="80000"/>
          </a:schemeClr>
        </a:solidFill>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25D92BB-A47B-45FC-BE16-BC43EA258124}" type="parTrans" cxnId="{B11BC0D6-0961-4274-821A-F693045607B3}">
      <dgm:prSet/>
      <dgm:spPr/>
      <dgm:t>
        <a:bodyPr/>
        <a:lstStyle/>
        <a:p>
          <a:endParaRPr lang="en-US"/>
        </a:p>
      </dgm:t>
    </dgm:pt>
    <dgm:pt modelId="{F8E5896A-C326-487E-8B73-C3C2C1FFA5DC}" type="sibTrans" cxnId="{B11BC0D6-0961-4274-821A-F693045607B3}">
      <dgm:prSet/>
      <dgm:spPr/>
      <dgm:t>
        <a:bodyPr/>
        <a:lstStyle/>
        <a:p>
          <a:endParaRPr lang="en-US"/>
        </a:p>
      </dgm:t>
    </dgm:pt>
    <dgm:pt modelId="{18A4DF4B-4BC3-4BC0-87B7-95ED0F1D3308}">
      <dgm:prSet phldrT="[Text]"/>
      <dgm:spPr>
        <a:solidFill>
          <a:schemeClr val="accent1"/>
        </a:solidFill>
      </dgm:spPr>
      <dgm:t>
        <a:bodyPr/>
        <a:lstStyle/>
        <a:p>
          <a:endParaRPr lang="en-US" dirty="0"/>
        </a:p>
      </dgm:t>
    </dgm:pt>
    <dgm:pt modelId="{92C06DED-55D4-4E4E-9ACB-C5A8EA3A6853}" type="parTrans" cxnId="{12CFBA81-112B-48F1-A2FE-45E1B916C18F}">
      <dgm:prSet/>
      <dgm:spPr/>
      <dgm:t>
        <a:bodyPr/>
        <a:lstStyle/>
        <a:p>
          <a:endParaRPr lang="en-US"/>
        </a:p>
      </dgm:t>
    </dgm:pt>
    <dgm:pt modelId="{498D78CA-D8A8-42D6-98DD-3A50D77EAFB7}" type="sibTrans" cxnId="{12CFBA81-112B-48F1-A2FE-45E1B916C18F}">
      <dgm:prSet/>
      <dgm:spPr/>
      <dgm:t>
        <a:bodyPr/>
        <a:lstStyle/>
        <a:p>
          <a:endParaRPr lang="en-US"/>
        </a:p>
      </dgm:t>
    </dgm:pt>
    <dgm:pt modelId="{D040620F-1884-4E2D-B81F-D912DF441062}">
      <dgm:prSet phldrT="[Text]"/>
      <dgm:spPr>
        <a:solidFill>
          <a:schemeClr val="accent1"/>
        </a:solidFill>
      </dgm:spPr>
      <dgm:t>
        <a:bodyPr/>
        <a:lstStyle/>
        <a:p>
          <a:endParaRPr lang="en-US" dirty="0"/>
        </a:p>
      </dgm:t>
    </dgm:pt>
    <dgm:pt modelId="{07C208DE-3A82-4CFB-A455-81E70ECC5396}" type="parTrans" cxnId="{254F8B53-DD3D-45AF-B046-A0DE9ED04616}">
      <dgm:prSet/>
      <dgm:spPr/>
      <dgm:t>
        <a:bodyPr/>
        <a:lstStyle/>
        <a:p>
          <a:endParaRPr lang="en-US"/>
        </a:p>
      </dgm:t>
    </dgm:pt>
    <dgm:pt modelId="{225F433D-CFB0-4682-A1FB-7F7A51CCBB60}" type="sibTrans" cxnId="{254F8B53-DD3D-45AF-B046-A0DE9ED04616}">
      <dgm:prSet/>
      <dgm:spPr/>
      <dgm:t>
        <a:bodyPr/>
        <a:lstStyle/>
        <a:p>
          <a:endParaRPr lang="en-US"/>
        </a:p>
      </dgm:t>
    </dgm:pt>
    <dgm:pt modelId="{E35972AB-2632-4B4D-A738-665E658F4203}">
      <dgm:prSet phldrT="[Text]"/>
      <dgm:spPr>
        <a:solidFill>
          <a:schemeClr val="accent1"/>
        </a:solidFill>
      </dgm:spPr>
      <dgm:t>
        <a:bodyPr/>
        <a:lstStyle/>
        <a:p>
          <a:endParaRPr lang="en-US" dirty="0"/>
        </a:p>
      </dgm:t>
    </dgm:pt>
    <dgm:pt modelId="{C2522D07-2B6D-4F41-8628-F60D1B4A61E0}" type="parTrans" cxnId="{DFDC6574-76BE-4DA1-8CEE-5F840A782FD3}">
      <dgm:prSet/>
      <dgm:spPr/>
      <dgm:t>
        <a:bodyPr/>
        <a:lstStyle/>
        <a:p>
          <a:endParaRPr lang="en-US"/>
        </a:p>
      </dgm:t>
    </dgm:pt>
    <dgm:pt modelId="{8009BA98-43C3-4ADE-A8A8-FC359E897991}" type="sibTrans" cxnId="{DFDC6574-76BE-4DA1-8CEE-5F840A782FD3}">
      <dgm:prSet/>
      <dgm:spPr/>
      <dgm:t>
        <a:bodyPr/>
        <a:lstStyle/>
        <a:p>
          <a:endParaRPr lang="en-US"/>
        </a:p>
      </dgm:t>
    </dgm:pt>
    <dgm:pt modelId="{0931C8EF-7D20-44D0-BF33-4D9159B6D10B}">
      <dgm:prSet phldrT="[Text]"/>
      <dgm:spPr>
        <a:solidFill>
          <a:schemeClr val="accent1"/>
        </a:solidFill>
      </dgm:spPr>
      <dgm:t>
        <a:bodyPr/>
        <a:lstStyle/>
        <a:p>
          <a:endParaRPr lang="en-US" dirty="0"/>
        </a:p>
      </dgm:t>
    </dgm:pt>
    <dgm:pt modelId="{32DDB26B-1844-4B6B-99BE-405F25D8C140}" type="parTrans" cxnId="{15EB9696-74A7-4947-B578-E3FBDD9183E2}">
      <dgm:prSet/>
      <dgm:spPr/>
      <dgm:t>
        <a:bodyPr/>
        <a:lstStyle/>
        <a:p>
          <a:endParaRPr lang="en-US"/>
        </a:p>
      </dgm:t>
    </dgm:pt>
    <dgm:pt modelId="{09E4F244-E3D9-4A5E-AF18-EEBA9A5FA5AC}" type="sibTrans" cxnId="{15EB9696-74A7-4947-B578-E3FBDD9183E2}">
      <dgm:prSet/>
      <dgm:spPr/>
      <dgm:t>
        <a:bodyPr/>
        <a:lstStyle/>
        <a:p>
          <a:endParaRPr lang="en-US"/>
        </a:p>
      </dgm:t>
    </dgm:pt>
    <dgm:pt modelId="{C5ECA3A2-6D58-43DE-A14C-DE63FAAE9020}" type="pres">
      <dgm:prSet presAssocID="{819DDD69-81FC-4D84-8F03-FA720201392E}" presName="diagram" presStyleCnt="0">
        <dgm:presLayoutVars>
          <dgm:chMax val="1"/>
          <dgm:dir/>
          <dgm:animLvl val="ctr"/>
          <dgm:resizeHandles val="exact"/>
        </dgm:presLayoutVars>
      </dgm:prSet>
      <dgm:spPr/>
    </dgm:pt>
    <dgm:pt modelId="{9EEC4D24-2A9B-4EEA-B167-BDE7E5F6B1F8}" type="pres">
      <dgm:prSet presAssocID="{819DDD69-81FC-4D84-8F03-FA720201392E}" presName="matrix" presStyleCnt="0"/>
      <dgm:spPr/>
    </dgm:pt>
    <dgm:pt modelId="{EF903817-80EA-4CBF-9F4D-C18C906DF0EE}" type="pres">
      <dgm:prSet presAssocID="{819DDD69-81FC-4D84-8F03-FA720201392E}" presName="tile1" presStyleLbl="node1" presStyleIdx="0" presStyleCnt="4"/>
      <dgm:spPr/>
    </dgm:pt>
    <dgm:pt modelId="{B1C44A88-0A2C-4396-AA33-66A56B866AD3}" type="pres">
      <dgm:prSet presAssocID="{819DDD69-81FC-4D84-8F03-FA720201392E}" presName="tile1text" presStyleLbl="node1" presStyleIdx="0" presStyleCnt="4">
        <dgm:presLayoutVars>
          <dgm:chMax val="0"/>
          <dgm:chPref val="0"/>
          <dgm:bulletEnabled val="1"/>
        </dgm:presLayoutVars>
      </dgm:prSet>
      <dgm:spPr/>
    </dgm:pt>
    <dgm:pt modelId="{F5F1BA27-7088-469E-B4EB-5C250DF90919}" type="pres">
      <dgm:prSet presAssocID="{819DDD69-81FC-4D84-8F03-FA720201392E}" presName="tile2" presStyleLbl="node1" presStyleIdx="1" presStyleCnt="4"/>
      <dgm:spPr/>
    </dgm:pt>
    <dgm:pt modelId="{0805E657-578A-44A1-89E3-67511E115C74}" type="pres">
      <dgm:prSet presAssocID="{819DDD69-81FC-4D84-8F03-FA720201392E}" presName="tile2text" presStyleLbl="node1" presStyleIdx="1" presStyleCnt="4">
        <dgm:presLayoutVars>
          <dgm:chMax val="0"/>
          <dgm:chPref val="0"/>
          <dgm:bulletEnabled val="1"/>
        </dgm:presLayoutVars>
      </dgm:prSet>
      <dgm:spPr/>
    </dgm:pt>
    <dgm:pt modelId="{1D2B5A24-B836-4125-9E46-63B2714E27CD}" type="pres">
      <dgm:prSet presAssocID="{819DDD69-81FC-4D84-8F03-FA720201392E}" presName="tile3" presStyleLbl="node1" presStyleIdx="2" presStyleCnt="4"/>
      <dgm:spPr/>
    </dgm:pt>
    <dgm:pt modelId="{3410FE87-A00B-414A-93D6-18729641069D}" type="pres">
      <dgm:prSet presAssocID="{819DDD69-81FC-4D84-8F03-FA720201392E}" presName="tile3text" presStyleLbl="node1" presStyleIdx="2" presStyleCnt="4">
        <dgm:presLayoutVars>
          <dgm:chMax val="0"/>
          <dgm:chPref val="0"/>
          <dgm:bulletEnabled val="1"/>
        </dgm:presLayoutVars>
      </dgm:prSet>
      <dgm:spPr/>
    </dgm:pt>
    <dgm:pt modelId="{3FAF2845-63F5-47A7-A65A-DF2102B2D2E2}" type="pres">
      <dgm:prSet presAssocID="{819DDD69-81FC-4D84-8F03-FA720201392E}" presName="tile4" presStyleLbl="node1" presStyleIdx="3" presStyleCnt="4" custLinFactNeighborX="225" custLinFactNeighborY="2998"/>
      <dgm:spPr/>
    </dgm:pt>
    <dgm:pt modelId="{1DFF27BB-FC11-4B21-A5AA-6D9714A83E2C}" type="pres">
      <dgm:prSet presAssocID="{819DDD69-81FC-4D84-8F03-FA720201392E}" presName="tile4text" presStyleLbl="node1" presStyleIdx="3" presStyleCnt="4">
        <dgm:presLayoutVars>
          <dgm:chMax val="0"/>
          <dgm:chPref val="0"/>
          <dgm:bulletEnabled val="1"/>
        </dgm:presLayoutVars>
      </dgm:prSet>
      <dgm:spPr/>
    </dgm:pt>
    <dgm:pt modelId="{E05F2D3F-57CC-484B-9029-D7158592800D}" type="pres">
      <dgm:prSet presAssocID="{819DDD69-81FC-4D84-8F03-FA720201392E}" presName="centerTile" presStyleLbl="fgShp" presStyleIdx="0" presStyleCnt="1" custScaleX="42162" custScaleY="40843" custLinFactY="-80000" custLinFactNeighborX="147" custLinFactNeighborY="-100000">
        <dgm:presLayoutVars>
          <dgm:chMax val="0"/>
          <dgm:chPref val="0"/>
        </dgm:presLayoutVars>
      </dgm:prSet>
      <dgm:spPr/>
    </dgm:pt>
  </dgm:ptLst>
  <dgm:cxnLst>
    <dgm:cxn modelId="{D95F7703-5F31-4483-ABD3-404FCB9A20BD}" type="presOf" srcId="{0931C8EF-7D20-44D0-BF33-4D9159B6D10B}" destId="{3FAF2845-63F5-47A7-A65A-DF2102B2D2E2}" srcOrd="0" destOrd="0" presId="urn:microsoft.com/office/officeart/2005/8/layout/matrix1"/>
    <dgm:cxn modelId="{D9EAFB03-13F3-43E2-9C98-7D3AB59DFBDE}" type="presOf" srcId="{2FD8ED3C-30CF-4873-9D5C-040D737F58F4}" destId="{E05F2D3F-57CC-484B-9029-D7158592800D}" srcOrd="0" destOrd="0" presId="urn:microsoft.com/office/officeart/2005/8/layout/matrix1"/>
    <dgm:cxn modelId="{20203B2B-DFD1-4798-BCDF-B1EEEA1F0BB4}" type="presOf" srcId="{18A4DF4B-4BC3-4BC0-87B7-95ED0F1D3308}" destId="{EF903817-80EA-4CBF-9F4D-C18C906DF0EE}" srcOrd="0" destOrd="0" presId="urn:microsoft.com/office/officeart/2005/8/layout/matrix1"/>
    <dgm:cxn modelId="{3C682E64-FA75-4030-9F51-4DE92ADB25AC}" type="presOf" srcId="{819DDD69-81FC-4D84-8F03-FA720201392E}" destId="{C5ECA3A2-6D58-43DE-A14C-DE63FAAE9020}" srcOrd="0" destOrd="0" presId="urn:microsoft.com/office/officeart/2005/8/layout/matrix1"/>
    <dgm:cxn modelId="{D27E5945-6A6E-4498-A1C1-705D5173CC16}" type="presOf" srcId="{D040620F-1884-4E2D-B81F-D912DF441062}" destId="{0805E657-578A-44A1-89E3-67511E115C74}" srcOrd="1" destOrd="0" presId="urn:microsoft.com/office/officeart/2005/8/layout/matrix1"/>
    <dgm:cxn modelId="{72A0BE66-D7B4-48F8-9AA6-F29C87EC3AE5}" type="presOf" srcId="{D040620F-1884-4E2D-B81F-D912DF441062}" destId="{F5F1BA27-7088-469E-B4EB-5C250DF90919}" srcOrd="0" destOrd="0" presId="urn:microsoft.com/office/officeart/2005/8/layout/matrix1"/>
    <dgm:cxn modelId="{96240949-ACDA-4993-83B6-DA68E0EE682B}" type="presOf" srcId="{18A4DF4B-4BC3-4BC0-87B7-95ED0F1D3308}" destId="{B1C44A88-0A2C-4396-AA33-66A56B866AD3}" srcOrd="1" destOrd="0" presId="urn:microsoft.com/office/officeart/2005/8/layout/matrix1"/>
    <dgm:cxn modelId="{725F726C-0B74-42E3-A6F4-8BD5EFDA3256}" type="presOf" srcId="{0931C8EF-7D20-44D0-BF33-4D9159B6D10B}" destId="{1DFF27BB-FC11-4B21-A5AA-6D9714A83E2C}" srcOrd="1" destOrd="0" presId="urn:microsoft.com/office/officeart/2005/8/layout/matrix1"/>
    <dgm:cxn modelId="{254F8B53-DD3D-45AF-B046-A0DE9ED04616}" srcId="{2FD8ED3C-30CF-4873-9D5C-040D737F58F4}" destId="{D040620F-1884-4E2D-B81F-D912DF441062}" srcOrd="1" destOrd="0" parTransId="{07C208DE-3A82-4CFB-A455-81E70ECC5396}" sibTransId="{225F433D-CFB0-4682-A1FB-7F7A51CCBB60}"/>
    <dgm:cxn modelId="{DFDC6574-76BE-4DA1-8CEE-5F840A782FD3}" srcId="{2FD8ED3C-30CF-4873-9D5C-040D737F58F4}" destId="{E35972AB-2632-4B4D-A738-665E658F4203}" srcOrd="2" destOrd="0" parTransId="{C2522D07-2B6D-4F41-8628-F60D1B4A61E0}" sibTransId="{8009BA98-43C3-4ADE-A8A8-FC359E897991}"/>
    <dgm:cxn modelId="{A3C35677-3377-471C-BC4C-BED4884BAE3C}" type="presOf" srcId="{E35972AB-2632-4B4D-A738-665E658F4203}" destId="{3410FE87-A00B-414A-93D6-18729641069D}" srcOrd="1" destOrd="0" presId="urn:microsoft.com/office/officeart/2005/8/layout/matrix1"/>
    <dgm:cxn modelId="{12CFBA81-112B-48F1-A2FE-45E1B916C18F}" srcId="{2FD8ED3C-30CF-4873-9D5C-040D737F58F4}" destId="{18A4DF4B-4BC3-4BC0-87B7-95ED0F1D3308}" srcOrd="0" destOrd="0" parTransId="{92C06DED-55D4-4E4E-9ACB-C5A8EA3A6853}" sibTransId="{498D78CA-D8A8-42D6-98DD-3A50D77EAFB7}"/>
    <dgm:cxn modelId="{3555E886-37FF-4B6B-9F22-7D2219888FE0}" type="presOf" srcId="{E35972AB-2632-4B4D-A738-665E658F4203}" destId="{1D2B5A24-B836-4125-9E46-63B2714E27CD}" srcOrd="0" destOrd="0" presId="urn:microsoft.com/office/officeart/2005/8/layout/matrix1"/>
    <dgm:cxn modelId="{15EB9696-74A7-4947-B578-E3FBDD9183E2}" srcId="{2FD8ED3C-30CF-4873-9D5C-040D737F58F4}" destId="{0931C8EF-7D20-44D0-BF33-4D9159B6D10B}" srcOrd="3" destOrd="0" parTransId="{32DDB26B-1844-4B6B-99BE-405F25D8C140}" sibTransId="{09E4F244-E3D9-4A5E-AF18-EEBA9A5FA5AC}"/>
    <dgm:cxn modelId="{B11BC0D6-0961-4274-821A-F693045607B3}" srcId="{819DDD69-81FC-4D84-8F03-FA720201392E}" destId="{2FD8ED3C-30CF-4873-9D5C-040D737F58F4}" srcOrd="0" destOrd="0" parTransId="{225D92BB-A47B-45FC-BE16-BC43EA258124}" sibTransId="{F8E5896A-C326-487E-8B73-C3C2C1FFA5DC}"/>
    <dgm:cxn modelId="{DF19ED88-2DE1-4C88-ADDE-206BB217B648}" type="presParOf" srcId="{C5ECA3A2-6D58-43DE-A14C-DE63FAAE9020}" destId="{9EEC4D24-2A9B-4EEA-B167-BDE7E5F6B1F8}" srcOrd="0" destOrd="0" presId="urn:microsoft.com/office/officeart/2005/8/layout/matrix1"/>
    <dgm:cxn modelId="{43F2B203-C43B-4A14-9FCA-6E57EF43B083}" type="presParOf" srcId="{9EEC4D24-2A9B-4EEA-B167-BDE7E5F6B1F8}" destId="{EF903817-80EA-4CBF-9F4D-C18C906DF0EE}" srcOrd="0" destOrd="0" presId="urn:microsoft.com/office/officeart/2005/8/layout/matrix1"/>
    <dgm:cxn modelId="{EADEBA9F-2E17-4EED-A48C-104EA25C8E44}" type="presParOf" srcId="{9EEC4D24-2A9B-4EEA-B167-BDE7E5F6B1F8}" destId="{B1C44A88-0A2C-4396-AA33-66A56B866AD3}" srcOrd="1" destOrd="0" presId="urn:microsoft.com/office/officeart/2005/8/layout/matrix1"/>
    <dgm:cxn modelId="{95D324BB-95D9-4788-A98C-E0C60BEB0FFB}" type="presParOf" srcId="{9EEC4D24-2A9B-4EEA-B167-BDE7E5F6B1F8}" destId="{F5F1BA27-7088-469E-B4EB-5C250DF90919}" srcOrd="2" destOrd="0" presId="urn:microsoft.com/office/officeart/2005/8/layout/matrix1"/>
    <dgm:cxn modelId="{A75EA930-49CD-4863-9DA0-179C2ACBBC84}" type="presParOf" srcId="{9EEC4D24-2A9B-4EEA-B167-BDE7E5F6B1F8}" destId="{0805E657-578A-44A1-89E3-67511E115C74}" srcOrd="3" destOrd="0" presId="urn:microsoft.com/office/officeart/2005/8/layout/matrix1"/>
    <dgm:cxn modelId="{947AA1F0-946C-458D-9A4A-0ED968A4C6B3}" type="presParOf" srcId="{9EEC4D24-2A9B-4EEA-B167-BDE7E5F6B1F8}" destId="{1D2B5A24-B836-4125-9E46-63B2714E27CD}" srcOrd="4" destOrd="0" presId="urn:microsoft.com/office/officeart/2005/8/layout/matrix1"/>
    <dgm:cxn modelId="{4A10EC60-5391-4595-9F21-121F2922700E}" type="presParOf" srcId="{9EEC4D24-2A9B-4EEA-B167-BDE7E5F6B1F8}" destId="{3410FE87-A00B-414A-93D6-18729641069D}" srcOrd="5" destOrd="0" presId="urn:microsoft.com/office/officeart/2005/8/layout/matrix1"/>
    <dgm:cxn modelId="{C156063B-E0A9-45B5-99C6-C2AA2464CFC3}" type="presParOf" srcId="{9EEC4D24-2A9B-4EEA-B167-BDE7E5F6B1F8}" destId="{3FAF2845-63F5-47A7-A65A-DF2102B2D2E2}" srcOrd="6" destOrd="0" presId="urn:microsoft.com/office/officeart/2005/8/layout/matrix1"/>
    <dgm:cxn modelId="{2F034F50-44FE-4946-9D39-5E93DECE80EA}" type="presParOf" srcId="{9EEC4D24-2A9B-4EEA-B167-BDE7E5F6B1F8}" destId="{1DFF27BB-FC11-4B21-A5AA-6D9714A83E2C}" srcOrd="7" destOrd="0" presId="urn:microsoft.com/office/officeart/2005/8/layout/matrix1"/>
    <dgm:cxn modelId="{6EF75D25-0A10-402E-A827-FD85BF3727C6}" type="presParOf" srcId="{C5ECA3A2-6D58-43DE-A14C-DE63FAAE9020}" destId="{E05F2D3F-57CC-484B-9029-D715859280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1DDEF5D-B776-4982-BED6-904FCA7F98DA}"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75C9FDF7-4B78-46F4-B2EB-C1C3338101AE}">
      <dgm:prSet phldrT="[Text]" custT="1"/>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3887AE24-68E7-467F-B547-F2920CBC3B6E}" type="parTrans" cxnId="{7AF45F47-53B0-44A8-9B95-07F2EA2BFD06}">
      <dgm:prSet/>
      <dgm:spPr/>
      <dgm:t>
        <a:bodyPr/>
        <a:lstStyle/>
        <a:p>
          <a:endParaRPr lang="en-US"/>
        </a:p>
      </dgm:t>
    </dgm:pt>
    <dgm:pt modelId="{A12CEADE-2F69-4149-AC53-7670A57938CA}" type="sibTrans" cxnId="{7AF45F47-53B0-44A8-9B95-07F2EA2BFD06}">
      <dgm:prSet/>
      <dgm:spPr/>
      <dgm:t>
        <a:bodyPr/>
        <a:lstStyle/>
        <a:p>
          <a:endParaRPr lang="en-US"/>
        </a:p>
      </dgm:t>
    </dgm:pt>
    <dgm:pt modelId="{FE1B8CD7-A9B9-4C60-A239-23F4E6A4E434}">
      <dgm:prSet phldrT="[Text]"/>
      <dgm:spPr/>
      <dgm:t>
        <a:bodyPr/>
        <a:lstStyle/>
        <a:p>
          <a:endParaRPr lang="en-US" b="1" dirty="0"/>
        </a:p>
        <a:p>
          <a:r>
            <a:rPr lang="en-US" b="1" dirty="0">
              <a:latin typeface="Corbel" panose="020B0503020204020204" pitchFamily="34" charset="0"/>
            </a:rPr>
            <a:t>CSBS Bank Safety &amp; Soundness Examiner Training</a:t>
          </a:r>
        </a:p>
      </dgm:t>
    </dgm:pt>
    <dgm:pt modelId="{7325A901-B78A-4E1C-911A-FFF07FE7208A}" type="parTrans" cxnId="{14EDE1E7-1B67-42EF-821A-D1DEDAD86A66}">
      <dgm:prSet/>
      <dgm:spPr/>
      <dgm:t>
        <a:bodyPr/>
        <a:lstStyle/>
        <a:p>
          <a:endParaRPr lang="en-US"/>
        </a:p>
      </dgm:t>
    </dgm:pt>
    <dgm:pt modelId="{BA1FFD04-9C1A-4385-885A-CEC028A1DF4C}" type="sibTrans" cxnId="{14EDE1E7-1B67-42EF-821A-D1DEDAD86A66}">
      <dgm:prSet/>
      <dgm:spPr/>
      <dgm:t>
        <a:bodyPr/>
        <a:lstStyle/>
        <a:p>
          <a:endParaRPr lang="en-US"/>
        </a:p>
      </dgm:t>
    </dgm:pt>
    <dgm:pt modelId="{775B2B51-7F7C-4F9E-BBB7-4BD712D859E3}">
      <dgm:prSet phldrT="[Text]"/>
      <dgm:spPr/>
      <dgm:t>
        <a:bodyPr/>
        <a:lstStyle/>
        <a:p>
          <a:endParaRPr lang="en-US" b="1" dirty="0">
            <a:latin typeface="Myriad Pro Light" panose="020B0403030403020204" pitchFamily="34" charset="0"/>
          </a:endParaRPr>
        </a:p>
        <a:p>
          <a:r>
            <a:rPr lang="en-US" b="1" dirty="0">
              <a:latin typeface="Corbel" panose="020B0503020204020204" pitchFamily="34" charset="0"/>
            </a:rPr>
            <a:t>Review of Exam Manual</a:t>
          </a:r>
        </a:p>
      </dgm:t>
    </dgm:pt>
    <dgm:pt modelId="{9E13F7D5-DD81-4D59-A67A-A413CF1E14D7}" type="parTrans" cxnId="{AB54758A-136C-48B9-93BB-5EADCECB2FA8}">
      <dgm:prSet/>
      <dgm:spPr/>
      <dgm:t>
        <a:bodyPr/>
        <a:lstStyle/>
        <a:p>
          <a:endParaRPr lang="en-US"/>
        </a:p>
      </dgm:t>
    </dgm:pt>
    <dgm:pt modelId="{9CF45DBA-F95B-45C9-9A1C-43E847C78FF8}" type="sibTrans" cxnId="{AB54758A-136C-48B9-93BB-5EADCECB2FA8}">
      <dgm:prSet/>
      <dgm:spPr/>
      <dgm:t>
        <a:bodyPr/>
        <a:lstStyle/>
        <a:p>
          <a:endParaRPr lang="en-US"/>
        </a:p>
      </dgm:t>
    </dgm:pt>
    <dgm:pt modelId="{63F24B57-BAF1-4D37-8EA9-0C1099BCF45E}">
      <dgm:prSet phldrT="[Text]"/>
      <dgm:spPr/>
      <dgm:t>
        <a:bodyPr/>
        <a:lstStyle/>
        <a:p>
          <a:r>
            <a:rPr lang="en-US" b="1" dirty="0">
              <a:latin typeface="Corbel" panose="020B0503020204020204" pitchFamily="34" charset="0"/>
            </a:rPr>
            <a:t>Mentoring</a:t>
          </a:r>
        </a:p>
      </dgm:t>
    </dgm:pt>
    <dgm:pt modelId="{1AB7FD8D-B1D1-4618-B6D2-09261A259A92}" type="parTrans" cxnId="{FF8430D1-660D-49B3-8799-E69DB78ED36F}">
      <dgm:prSet/>
      <dgm:spPr/>
      <dgm:t>
        <a:bodyPr/>
        <a:lstStyle/>
        <a:p>
          <a:endParaRPr lang="en-US"/>
        </a:p>
      </dgm:t>
    </dgm:pt>
    <dgm:pt modelId="{678DFC09-CB04-4527-80ED-EFC641EC12B3}" type="sibTrans" cxnId="{FF8430D1-660D-49B3-8799-E69DB78ED36F}">
      <dgm:prSet/>
      <dgm:spPr/>
      <dgm:t>
        <a:bodyPr/>
        <a:lstStyle/>
        <a:p>
          <a:endParaRPr lang="en-US"/>
        </a:p>
      </dgm:t>
    </dgm:pt>
    <dgm:pt modelId="{295BD8D9-97E5-4052-AFEB-A6950871862B}">
      <dgm:prSet phldrT="[Text]"/>
      <dgm:spPr/>
      <dgm:t>
        <a:bodyPr/>
        <a:lstStyle/>
        <a:p>
          <a:r>
            <a:rPr lang="en-US" b="1" dirty="0">
              <a:latin typeface="Corbel" panose="020B0503020204020204" pitchFamily="34" charset="0"/>
            </a:rPr>
            <a:t>Onboarding</a:t>
          </a:r>
        </a:p>
      </dgm:t>
    </dgm:pt>
    <dgm:pt modelId="{38A26351-FFB7-474C-82DB-2FAA4B34C5ED}" type="parTrans" cxnId="{24D51B8A-CC39-4757-A936-2C7F961F2B9B}">
      <dgm:prSet/>
      <dgm:spPr/>
      <dgm:t>
        <a:bodyPr/>
        <a:lstStyle/>
        <a:p>
          <a:endParaRPr lang="en-US"/>
        </a:p>
      </dgm:t>
    </dgm:pt>
    <dgm:pt modelId="{170D6882-4A69-418B-8B0F-9D67DC6EBD82}" type="sibTrans" cxnId="{24D51B8A-CC39-4757-A936-2C7F961F2B9B}">
      <dgm:prSet/>
      <dgm:spPr/>
      <dgm:t>
        <a:bodyPr/>
        <a:lstStyle/>
        <a:p>
          <a:endParaRPr lang="en-US"/>
        </a:p>
      </dgm:t>
    </dgm:pt>
    <dgm:pt modelId="{FC8B805B-0B16-4EF4-A0AE-7FF01ED37CF0}" type="pres">
      <dgm:prSet presAssocID="{81DDEF5D-B776-4982-BED6-904FCA7F98DA}" presName="diagram" presStyleCnt="0">
        <dgm:presLayoutVars>
          <dgm:chMax val="1"/>
          <dgm:dir/>
          <dgm:animLvl val="ctr"/>
          <dgm:resizeHandles val="exact"/>
        </dgm:presLayoutVars>
      </dgm:prSet>
      <dgm:spPr/>
    </dgm:pt>
    <dgm:pt modelId="{74D1368F-5EE0-4A8C-AF74-867FE1DD0E23}" type="pres">
      <dgm:prSet presAssocID="{81DDEF5D-B776-4982-BED6-904FCA7F98DA}" presName="matrix" presStyleCnt="0"/>
      <dgm:spPr/>
    </dgm:pt>
    <dgm:pt modelId="{5A51E0EE-247B-44CE-8C2F-B184B0BE1DD8}" type="pres">
      <dgm:prSet presAssocID="{81DDEF5D-B776-4982-BED6-904FCA7F98DA}" presName="tile1" presStyleLbl="node1" presStyleIdx="0" presStyleCnt="4"/>
      <dgm:spPr/>
    </dgm:pt>
    <dgm:pt modelId="{35E482F6-1493-4CFD-93A1-F1B024A03EE6}" type="pres">
      <dgm:prSet presAssocID="{81DDEF5D-B776-4982-BED6-904FCA7F98DA}" presName="tile1text" presStyleLbl="node1" presStyleIdx="0" presStyleCnt="4">
        <dgm:presLayoutVars>
          <dgm:chMax val="0"/>
          <dgm:chPref val="0"/>
          <dgm:bulletEnabled val="1"/>
        </dgm:presLayoutVars>
      </dgm:prSet>
      <dgm:spPr/>
    </dgm:pt>
    <dgm:pt modelId="{3DD6C794-8233-42DD-82A3-E8EEECBC14E2}" type="pres">
      <dgm:prSet presAssocID="{81DDEF5D-B776-4982-BED6-904FCA7F98DA}" presName="tile2" presStyleLbl="node1" presStyleIdx="1" presStyleCnt="4"/>
      <dgm:spPr/>
    </dgm:pt>
    <dgm:pt modelId="{D1E88011-EACB-4E1C-A7F2-AA73EE9CF508}" type="pres">
      <dgm:prSet presAssocID="{81DDEF5D-B776-4982-BED6-904FCA7F98DA}" presName="tile2text" presStyleLbl="node1" presStyleIdx="1" presStyleCnt="4">
        <dgm:presLayoutVars>
          <dgm:chMax val="0"/>
          <dgm:chPref val="0"/>
          <dgm:bulletEnabled val="1"/>
        </dgm:presLayoutVars>
      </dgm:prSet>
      <dgm:spPr/>
    </dgm:pt>
    <dgm:pt modelId="{29A48300-24EB-425C-BFCE-FE8407FDF185}" type="pres">
      <dgm:prSet presAssocID="{81DDEF5D-B776-4982-BED6-904FCA7F98DA}" presName="tile3" presStyleLbl="node1" presStyleIdx="2" presStyleCnt="4"/>
      <dgm:spPr/>
    </dgm:pt>
    <dgm:pt modelId="{F0F8BB62-3289-4E44-9C8D-330C4940AA3A}" type="pres">
      <dgm:prSet presAssocID="{81DDEF5D-B776-4982-BED6-904FCA7F98DA}" presName="tile3text" presStyleLbl="node1" presStyleIdx="2" presStyleCnt="4">
        <dgm:presLayoutVars>
          <dgm:chMax val="0"/>
          <dgm:chPref val="0"/>
          <dgm:bulletEnabled val="1"/>
        </dgm:presLayoutVars>
      </dgm:prSet>
      <dgm:spPr/>
    </dgm:pt>
    <dgm:pt modelId="{EE163852-1095-496B-BA1C-573FA2252CCE}" type="pres">
      <dgm:prSet presAssocID="{81DDEF5D-B776-4982-BED6-904FCA7F98DA}" presName="tile4" presStyleLbl="node1" presStyleIdx="3" presStyleCnt="4"/>
      <dgm:spPr/>
    </dgm:pt>
    <dgm:pt modelId="{CD2C83EA-A02F-495F-913E-DBB2B28306FF}" type="pres">
      <dgm:prSet presAssocID="{81DDEF5D-B776-4982-BED6-904FCA7F98DA}" presName="tile4text" presStyleLbl="node1" presStyleIdx="3" presStyleCnt="4">
        <dgm:presLayoutVars>
          <dgm:chMax val="0"/>
          <dgm:chPref val="0"/>
          <dgm:bulletEnabled val="1"/>
        </dgm:presLayoutVars>
      </dgm:prSet>
      <dgm:spPr/>
    </dgm:pt>
    <dgm:pt modelId="{18859A6D-A298-488E-B158-25FD7EAEC6EA}" type="pres">
      <dgm:prSet presAssocID="{81DDEF5D-B776-4982-BED6-904FCA7F98DA}" presName="centerTile" presStyleLbl="fgShp" presStyleIdx="0" presStyleCnt="1" custScaleX="42162" custScaleY="40843" custLinFactY="-78768" custLinFactNeighborY="-100000">
        <dgm:presLayoutVars>
          <dgm:chMax val="0"/>
          <dgm:chPref val="0"/>
        </dgm:presLayoutVars>
      </dgm:prSet>
      <dgm:spPr/>
    </dgm:pt>
  </dgm:ptLst>
  <dgm:cxnLst>
    <dgm:cxn modelId="{9F9C7F02-178B-4F26-B270-CF4A4A22405A}" type="presOf" srcId="{295BD8D9-97E5-4052-AFEB-A6950871862B}" destId="{EE163852-1095-496B-BA1C-573FA2252CCE}" srcOrd="0" destOrd="0" presId="urn:microsoft.com/office/officeart/2005/8/layout/matrix1"/>
    <dgm:cxn modelId="{C61DEB19-3AFA-41EA-83FE-13589907AA3F}" type="presOf" srcId="{75C9FDF7-4B78-46F4-B2EB-C1C3338101AE}" destId="{18859A6D-A298-488E-B158-25FD7EAEC6EA}" srcOrd="0" destOrd="0" presId="urn:microsoft.com/office/officeart/2005/8/layout/matrix1"/>
    <dgm:cxn modelId="{8A6B8E1F-3F88-48A1-B40B-28F1F51DA565}" type="presOf" srcId="{63F24B57-BAF1-4D37-8EA9-0C1099BCF45E}" destId="{F0F8BB62-3289-4E44-9C8D-330C4940AA3A}" srcOrd="1" destOrd="0" presId="urn:microsoft.com/office/officeart/2005/8/layout/matrix1"/>
    <dgm:cxn modelId="{432D8B21-74BB-4DFA-A738-AD79F2C486C9}" type="presOf" srcId="{775B2B51-7F7C-4F9E-BBB7-4BD712D859E3}" destId="{D1E88011-EACB-4E1C-A7F2-AA73EE9CF508}" srcOrd="1" destOrd="0" presId="urn:microsoft.com/office/officeart/2005/8/layout/matrix1"/>
    <dgm:cxn modelId="{667B143A-A5A1-42AE-AD91-3CD7663A863D}" type="presOf" srcId="{FE1B8CD7-A9B9-4C60-A239-23F4E6A4E434}" destId="{5A51E0EE-247B-44CE-8C2F-B184B0BE1DD8}" srcOrd="0" destOrd="0" presId="urn:microsoft.com/office/officeart/2005/8/layout/matrix1"/>
    <dgm:cxn modelId="{1D838E5C-EC12-4D3D-A005-DBCE1C76DFAD}" type="presOf" srcId="{FE1B8CD7-A9B9-4C60-A239-23F4E6A4E434}" destId="{35E482F6-1493-4CFD-93A1-F1B024A03EE6}" srcOrd="1" destOrd="0" presId="urn:microsoft.com/office/officeart/2005/8/layout/matrix1"/>
    <dgm:cxn modelId="{7AF45F47-53B0-44A8-9B95-07F2EA2BFD06}" srcId="{81DDEF5D-B776-4982-BED6-904FCA7F98DA}" destId="{75C9FDF7-4B78-46F4-B2EB-C1C3338101AE}" srcOrd="0" destOrd="0" parTransId="{3887AE24-68E7-467F-B547-F2920CBC3B6E}" sibTransId="{A12CEADE-2F69-4149-AC53-7670A57938CA}"/>
    <dgm:cxn modelId="{24D51B8A-CC39-4757-A936-2C7F961F2B9B}" srcId="{75C9FDF7-4B78-46F4-B2EB-C1C3338101AE}" destId="{295BD8D9-97E5-4052-AFEB-A6950871862B}" srcOrd="3" destOrd="0" parTransId="{38A26351-FFB7-474C-82DB-2FAA4B34C5ED}" sibTransId="{170D6882-4A69-418B-8B0F-9D67DC6EBD82}"/>
    <dgm:cxn modelId="{AB54758A-136C-48B9-93BB-5EADCECB2FA8}" srcId="{75C9FDF7-4B78-46F4-B2EB-C1C3338101AE}" destId="{775B2B51-7F7C-4F9E-BBB7-4BD712D859E3}" srcOrd="1" destOrd="0" parTransId="{9E13F7D5-DD81-4D59-A67A-A413CF1E14D7}" sibTransId="{9CF45DBA-F95B-45C9-9A1C-43E847C78FF8}"/>
    <dgm:cxn modelId="{6EEB928A-6EE2-45A4-A835-162E27D1ECE8}" type="presOf" srcId="{63F24B57-BAF1-4D37-8EA9-0C1099BCF45E}" destId="{29A48300-24EB-425C-BFCE-FE8407FDF185}" srcOrd="0" destOrd="0" presId="urn:microsoft.com/office/officeart/2005/8/layout/matrix1"/>
    <dgm:cxn modelId="{450FE4AD-F379-4D65-A1A9-63B16A572CA6}" type="presOf" srcId="{295BD8D9-97E5-4052-AFEB-A6950871862B}" destId="{CD2C83EA-A02F-495F-913E-DBB2B28306FF}" srcOrd="1" destOrd="0" presId="urn:microsoft.com/office/officeart/2005/8/layout/matrix1"/>
    <dgm:cxn modelId="{AA62E7AF-2D1A-467D-A363-2195A6D04212}" type="presOf" srcId="{81DDEF5D-B776-4982-BED6-904FCA7F98DA}" destId="{FC8B805B-0B16-4EF4-A0AE-7FF01ED37CF0}" srcOrd="0" destOrd="0" presId="urn:microsoft.com/office/officeart/2005/8/layout/matrix1"/>
    <dgm:cxn modelId="{FF8430D1-660D-49B3-8799-E69DB78ED36F}" srcId="{75C9FDF7-4B78-46F4-B2EB-C1C3338101AE}" destId="{63F24B57-BAF1-4D37-8EA9-0C1099BCF45E}" srcOrd="2" destOrd="0" parTransId="{1AB7FD8D-B1D1-4618-B6D2-09261A259A92}" sibTransId="{678DFC09-CB04-4527-80ED-EFC641EC12B3}"/>
    <dgm:cxn modelId="{14EDE1E7-1B67-42EF-821A-D1DEDAD86A66}" srcId="{75C9FDF7-4B78-46F4-B2EB-C1C3338101AE}" destId="{FE1B8CD7-A9B9-4C60-A239-23F4E6A4E434}" srcOrd="0" destOrd="0" parTransId="{7325A901-B78A-4E1C-911A-FFF07FE7208A}" sibTransId="{BA1FFD04-9C1A-4385-885A-CEC028A1DF4C}"/>
    <dgm:cxn modelId="{3B5755EF-41D4-4BE6-B465-C985A204C6A4}" type="presOf" srcId="{775B2B51-7F7C-4F9E-BBB7-4BD712D859E3}" destId="{3DD6C794-8233-42DD-82A3-E8EEECBC14E2}" srcOrd="0" destOrd="0" presId="urn:microsoft.com/office/officeart/2005/8/layout/matrix1"/>
    <dgm:cxn modelId="{BF57A77C-6FD0-40F0-9F2D-FBF4319CCD62}" type="presParOf" srcId="{FC8B805B-0B16-4EF4-A0AE-7FF01ED37CF0}" destId="{74D1368F-5EE0-4A8C-AF74-867FE1DD0E23}" srcOrd="0" destOrd="0" presId="urn:microsoft.com/office/officeart/2005/8/layout/matrix1"/>
    <dgm:cxn modelId="{BF422513-634B-4BE4-82F5-AA43567F692E}" type="presParOf" srcId="{74D1368F-5EE0-4A8C-AF74-867FE1DD0E23}" destId="{5A51E0EE-247B-44CE-8C2F-B184B0BE1DD8}" srcOrd="0" destOrd="0" presId="urn:microsoft.com/office/officeart/2005/8/layout/matrix1"/>
    <dgm:cxn modelId="{44C52842-E683-4AEA-AC47-AD1D3D4DFB04}" type="presParOf" srcId="{74D1368F-5EE0-4A8C-AF74-867FE1DD0E23}" destId="{35E482F6-1493-4CFD-93A1-F1B024A03EE6}" srcOrd="1" destOrd="0" presId="urn:microsoft.com/office/officeart/2005/8/layout/matrix1"/>
    <dgm:cxn modelId="{B5F6D7E1-0D52-47A1-90CB-C7ADF4CAF7D5}" type="presParOf" srcId="{74D1368F-5EE0-4A8C-AF74-867FE1DD0E23}" destId="{3DD6C794-8233-42DD-82A3-E8EEECBC14E2}" srcOrd="2" destOrd="0" presId="urn:microsoft.com/office/officeart/2005/8/layout/matrix1"/>
    <dgm:cxn modelId="{0F6553EF-03CF-4F72-8FB1-F4D743421C0E}" type="presParOf" srcId="{74D1368F-5EE0-4A8C-AF74-867FE1DD0E23}" destId="{D1E88011-EACB-4E1C-A7F2-AA73EE9CF508}" srcOrd="3" destOrd="0" presId="urn:microsoft.com/office/officeart/2005/8/layout/matrix1"/>
    <dgm:cxn modelId="{6FB95D0A-B8C0-4B87-A82F-63D6F402339C}" type="presParOf" srcId="{74D1368F-5EE0-4A8C-AF74-867FE1DD0E23}" destId="{29A48300-24EB-425C-BFCE-FE8407FDF185}" srcOrd="4" destOrd="0" presId="urn:microsoft.com/office/officeart/2005/8/layout/matrix1"/>
    <dgm:cxn modelId="{9991A87B-7A1E-4D1D-B6EE-FABDBAF7554D}" type="presParOf" srcId="{74D1368F-5EE0-4A8C-AF74-867FE1DD0E23}" destId="{F0F8BB62-3289-4E44-9C8D-330C4940AA3A}" srcOrd="5" destOrd="0" presId="urn:microsoft.com/office/officeart/2005/8/layout/matrix1"/>
    <dgm:cxn modelId="{8E7AC82E-36E7-4EC1-9AB9-0EB4F300D30C}" type="presParOf" srcId="{74D1368F-5EE0-4A8C-AF74-867FE1DD0E23}" destId="{EE163852-1095-496B-BA1C-573FA2252CCE}" srcOrd="6" destOrd="0" presId="urn:microsoft.com/office/officeart/2005/8/layout/matrix1"/>
    <dgm:cxn modelId="{EA9C7D06-8A2C-4772-9ECC-8C522FDB8D52}" type="presParOf" srcId="{74D1368F-5EE0-4A8C-AF74-867FE1DD0E23}" destId="{CD2C83EA-A02F-495F-913E-DBB2B28306FF}" srcOrd="7" destOrd="0" presId="urn:microsoft.com/office/officeart/2005/8/layout/matrix1"/>
    <dgm:cxn modelId="{A30A5E85-940D-4470-9409-B522D4C15B5D}" type="presParOf" srcId="{FC8B805B-0B16-4EF4-A0AE-7FF01ED37CF0}" destId="{18859A6D-A298-488E-B158-25FD7EAEC6E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6E7095E-6E41-4DFA-997B-4F2EC8750BDE}" type="doc">
      <dgm:prSet loTypeId="urn:microsoft.com/office/officeart/2005/8/layout/matrix1" loCatId="matrix" qsTypeId="urn:microsoft.com/office/officeart/2005/8/quickstyle/simple1" qsCatId="simple" csTypeId="urn:microsoft.com/office/officeart/2005/8/colors/accent4_2" csCatId="accent4" phldr="1"/>
      <dgm:spPr/>
      <dgm:t>
        <a:bodyPr/>
        <a:lstStyle/>
        <a:p>
          <a:endParaRPr lang="en-US"/>
        </a:p>
      </dgm:t>
    </dgm:pt>
    <dgm:pt modelId="{BF52853A-8415-4432-B48F-A72ABBB17382}">
      <dgm:prSet phldrT="[Text]" custT="1"/>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C7A7C32-A819-4FC7-AAEE-E51F2923C76D}" type="parTrans" cxnId="{9BBDC187-80F6-4C82-ACAE-A9F2B0C228DF}">
      <dgm:prSet/>
      <dgm:spPr/>
      <dgm:t>
        <a:bodyPr/>
        <a:lstStyle/>
        <a:p>
          <a:endParaRPr lang="en-US"/>
        </a:p>
      </dgm:t>
    </dgm:pt>
    <dgm:pt modelId="{2694FE62-0479-4AB8-956D-54EB78F1CE02}" type="sibTrans" cxnId="{9BBDC187-80F6-4C82-ACAE-A9F2B0C228DF}">
      <dgm:prSet/>
      <dgm:spPr/>
      <dgm:t>
        <a:bodyPr/>
        <a:lstStyle/>
        <a:p>
          <a:endParaRPr lang="en-US"/>
        </a:p>
      </dgm:t>
    </dgm:pt>
    <dgm:pt modelId="{74C0EFEE-0667-4AEB-9F2A-2D536F042A9E}">
      <dgm:prSet phldrT="[Text]"/>
      <dgm:spPr/>
      <dgm:t>
        <a:bodyPr/>
        <a:lstStyle/>
        <a:p>
          <a:endParaRPr lang="en-US" dirty="0"/>
        </a:p>
      </dgm:t>
    </dgm:pt>
    <dgm:pt modelId="{E6E9FDE9-7DE5-4160-90F0-D08FC43D1337}" type="parTrans" cxnId="{F3FDD50B-9CE0-41A7-B948-07F8850786D3}">
      <dgm:prSet/>
      <dgm:spPr/>
      <dgm:t>
        <a:bodyPr/>
        <a:lstStyle/>
        <a:p>
          <a:endParaRPr lang="en-US"/>
        </a:p>
      </dgm:t>
    </dgm:pt>
    <dgm:pt modelId="{3D4F2B79-20EF-4F32-A218-E392614EA0D5}" type="sibTrans" cxnId="{F3FDD50B-9CE0-41A7-B948-07F8850786D3}">
      <dgm:prSet/>
      <dgm:spPr/>
      <dgm:t>
        <a:bodyPr/>
        <a:lstStyle/>
        <a:p>
          <a:endParaRPr lang="en-US"/>
        </a:p>
      </dgm:t>
    </dgm:pt>
    <dgm:pt modelId="{A381BE4F-139C-43DB-808C-5E49AF4F8A38}">
      <dgm:prSet phldrT="[Text]"/>
      <dgm:spPr/>
      <dgm:t>
        <a:bodyPr/>
        <a:lstStyle/>
        <a:p>
          <a:br>
            <a:rPr lang="en-US" dirty="0"/>
          </a:br>
          <a:endParaRPr lang="en-US" dirty="0"/>
        </a:p>
      </dgm:t>
    </dgm:pt>
    <dgm:pt modelId="{69177388-F58B-4A0E-877A-8BDB24F485FB}" type="parTrans" cxnId="{6B756CB2-ACE0-427B-966B-6FE9C3A75529}">
      <dgm:prSet/>
      <dgm:spPr/>
      <dgm:t>
        <a:bodyPr/>
        <a:lstStyle/>
        <a:p>
          <a:endParaRPr lang="en-US"/>
        </a:p>
      </dgm:t>
    </dgm:pt>
    <dgm:pt modelId="{D1EB1B04-7159-4366-BBD9-FF29227F8A67}" type="sibTrans" cxnId="{6B756CB2-ACE0-427B-966B-6FE9C3A75529}">
      <dgm:prSet/>
      <dgm:spPr/>
      <dgm:t>
        <a:bodyPr/>
        <a:lstStyle/>
        <a:p>
          <a:endParaRPr lang="en-US"/>
        </a:p>
      </dgm:t>
    </dgm:pt>
    <dgm:pt modelId="{2E329620-C368-46F5-AE04-963477E88C49}">
      <dgm:prSet phldrT="[Text]"/>
      <dgm:spPr/>
      <dgm:t>
        <a:bodyPr/>
        <a:lstStyle/>
        <a:p>
          <a:endParaRPr lang="en-US" dirty="0"/>
        </a:p>
      </dgm:t>
    </dgm:pt>
    <dgm:pt modelId="{9BF3CCAA-4F9D-419F-85D8-28CD58234017}" type="parTrans" cxnId="{59C4B7A9-2D59-4051-805A-10FE3069856F}">
      <dgm:prSet/>
      <dgm:spPr/>
      <dgm:t>
        <a:bodyPr/>
        <a:lstStyle/>
        <a:p>
          <a:endParaRPr lang="en-US"/>
        </a:p>
      </dgm:t>
    </dgm:pt>
    <dgm:pt modelId="{6F93B6CC-4D8C-4A92-9503-34C7FA5118C4}" type="sibTrans" cxnId="{59C4B7A9-2D59-4051-805A-10FE3069856F}">
      <dgm:prSet/>
      <dgm:spPr/>
      <dgm:t>
        <a:bodyPr/>
        <a:lstStyle/>
        <a:p>
          <a:endParaRPr lang="en-US"/>
        </a:p>
      </dgm:t>
    </dgm:pt>
    <dgm:pt modelId="{4780FF10-99C1-4A28-AF84-05E267D2C171}">
      <dgm:prSet phldrT="[Text]"/>
      <dgm:spPr/>
      <dgm:t>
        <a:bodyPr/>
        <a:lstStyle/>
        <a:p>
          <a:endParaRPr lang="en-US" dirty="0"/>
        </a:p>
      </dgm:t>
    </dgm:pt>
    <dgm:pt modelId="{43DBA7B3-46D1-483E-BF1A-99BE291E3BF0}" type="parTrans" cxnId="{1F193C7C-B45B-4672-BBDA-1BF297FCCF25}">
      <dgm:prSet/>
      <dgm:spPr/>
      <dgm:t>
        <a:bodyPr/>
        <a:lstStyle/>
        <a:p>
          <a:endParaRPr lang="en-US"/>
        </a:p>
      </dgm:t>
    </dgm:pt>
    <dgm:pt modelId="{5FC050D3-04CF-461C-AECD-E21E23855CE8}" type="sibTrans" cxnId="{1F193C7C-B45B-4672-BBDA-1BF297FCCF25}">
      <dgm:prSet/>
      <dgm:spPr/>
      <dgm:t>
        <a:bodyPr/>
        <a:lstStyle/>
        <a:p>
          <a:endParaRPr lang="en-US"/>
        </a:p>
      </dgm:t>
    </dgm:pt>
    <dgm:pt modelId="{D28A57C8-2EB6-4971-A827-E70DBDD8AB2F}" type="pres">
      <dgm:prSet presAssocID="{96E7095E-6E41-4DFA-997B-4F2EC8750BDE}" presName="diagram" presStyleCnt="0">
        <dgm:presLayoutVars>
          <dgm:chMax val="1"/>
          <dgm:dir/>
          <dgm:animLvl val="ctr"/>
          <dgm:resizeHandles val="exact"/>
        </dgm:presLayoutVars>
      </dgm:prSet>
      <dgm:spPr/>
    </dgm:pt>
    <dgm:pt modelId="{4CDEDB2F-FA40-4C07-8D6A-574C60E1F289}" type="pres">
      <dgm:prSet presAssocID="{96E7095E-6E41-4DFA-997B-4F2EC8750BDE}" presName="matrix" presStyleCnt="0"/>
      <dgm:spPr/>
    </dgm:pt>
    <dgm:pt modelId="{4DCF27AD-A6B8-4B6B-B06A-C73C604118C7}" type="pres">
      <dgm:prSet presAssocID="{96E7095E-6E41-4DFA-997B-4F2EC8750BDE}" presName="tile1" presStyleLbl="node1" presStyleIdx="0" presStyleCnt="4"/>
      <dgm:spPr/>
    </dgm:pt>
    <dgm:pt modelId="{2EC5C17B-5B22-4AC8-8F1D-F13F330D77D3}" type="pres">
      <dgm:prSet presAssocID="{96E7095E-6E41-4DFA-997B-4F2EC8750BDE}" presName="tile1text" presStyleLbl="node1" presStyleIdx="0" presStyleCnt="4">
        <dgm:presLayoutVars>
          <dgm:chMax val="0"/>
          <dgm:chPref val="0"/>
          <dgm:bulletEnabled val="1"/>
        </dgm:presLayoutVars>
      </dgm:prSet>
      <dgm:spPr/>
    </dgm:pt>
    <dgm:pt modelId="{527325B7-F5B0-4DE3-9B51-C6539364CC6C}" type="pres">
      <dgm:prSet presAssocID="{96E7095E-6E41-4DFA-997B-4F2EC8750BDE}" presName="tile2" presStyleLbl="node1" presStyleIdx="1" presStyleCnt="4"/>
      <dgm:spPr/>
    </dgm:pt>
    <dgm:pt modelId="{6A812DCA-9DC9-425D-B032-000A54A8CDF1}" type="pres">
      <dgm:prSet presAssocID="{96E7095E-6E41-4DFA-997B-4F2EC8750BDE}" presName="tile2text" presStyleLbl="node1" presStyleIdx="1" presStyleCnt="4">
        <dgm:presLayoutVars>
          <dgm:chMax val="0"/>
          <dgm:chPref val="0"/>
          <dgm:bulletEnabled val="1"/>
        </dgm:presLayoutVars>
      </dgm:prSet>
      <dgm:spPr/>
    </dgm:pt>
    <dgm:pt modelId="{DEAB5D4A-E1FB-4FD8-9368-823CB391F1CC}" type="pres">
      <dgm:prSet presAssocID="{96E7095E-6E41-4DFA-997B-4F2EC8750BDE}" presName="tile3" presStyleLbl="node1" presStyleIdx="2" presStyleCnt="4"/>
      <dgm:spPr/>
    </dgm:pt>
    <dgm:pt modelId="{C9A47FBF-B360-4B13-A900-5613941A42E9}" type="pres">
      <dgm:prSet presAssocID="{96E7095E-6E41-4DFA-997B-4F2EC8750BDE}" presName="tile3text" presStyleLbl="node1" presStyleIdx="2" presStyleCnt="4">
        <dgm:presLayoutVars>
          <dgm:chMax val="0"/>
          <dgm:chPref val="0"/>
          <dgm:bulletEnabled val="1"/>
        </dgm:presLayoutVars>
      </dgm:prSet>
      <dgm:spPr/>
    </dgm:pt>
    <dgm:pt modelId="{323A2FC6-4751-4A1A-A667-FC7BE68D43E1}" type="pres">
      <dgm:prSet presAssocID="{96E7095E-6E41-4DFA-997B-4F2EC8750BDE}" presName="tile4" presStyleLbl="node1" presStyleIdx="3" presStyleCnt="4"/>
      <dgm:spPr/>
    </dgm:pt>
    <dgm:pt modelId="{6A7561FC-4C9B-4E05-B07A-8ADD5E28A45D}" type="pres">
      <dgm:prSet presAssocID="{96E7095E-6E41-4DFA-997B-4F2EC8750BDE}" presName="tile4text" presStyleLbl="node1" presStyleIdx="3" presStyleCnt="4">
        <dgm:presLayoutVars>
          <dgm:chMax val="0"/>
          <dgm:chPref val="0"/>
          <dgm:bulletEnabled val="1"/>
        </dgm:presLayoutVars>
      </dgm:prSet>
      <dgm:spPr/>
    </dgm:pt>
    <dgm:pt modelId="{90F66A46-5A84-4500-B252-00641E666F23}" type="pres">
      <dgm:prSet presAssocID="{96E7095E-6E41-4DFA-997B-4F2EC8750BDE}" presName="centerTile" presStyleLbl="fgShp" presStyleIdx="0" presStyleCnt="1" custScaleX="42162" custScaleY="40865" custLinFactY="-79189" custLinFactNeighborY="-100000">
        <dgm:presLayoutVars>
          <dgm:chMax val="0"/>
          <dgm:chPref val="0"/>
        </dgm:presLayoutVars>
      </dgm:prSet>
      <dgm:spPr/>
    </dgm:pt>
  </dgm:ptLst>
  <dgm:cxnLst>
    <dgm:cxn modelId="{F3FDD50B-9CE0-41A7-B948-07F8850786D3}" srcId="{BF52853A-8415-4432-B48F-A72ABBB17382}" destId="{74C0EFEE-0667-4AEB-9F2A-2D536F042A9E}" srcOrd="0" destOrd="0" parTransId="{E6E9FDE9-7DE5-4160-90F0-D08FC43D1337}" sibTransId="{3D4F2B79-20EF-4F32-A218-E392614EA0D5}"/>
    <dgm:cxn modelId="{6232755D-24AB-4DA7-9638-54049BBED496}" type="presOf" srcId="{74C0EFEE-0667-4AEB-9F2A-2D536F042A9E}" destId="{2EC5C17B-5B22-4AC8-8F1D-F13F330D77D3}" srcOrd="1" destOrd="0" presId="urn:microsoft.com/office/officeart/2005/8/layout/matrix1"/>
    <dgm:cxn modelId="{53C5AC49-0E40-4FCC-845F-171324E243DD}" type="presOf" srcId="{BF52853A-8415-4432-B48F-A72ABBB17382}" destId="{90F66A46-5A84-4500-B252-00641E666F23}" srcOrd="0" destOrd="0" presId="urn:microsoft.com/office/officeart/2005/8/layout/matrix1"/>
    <dgm:cxn modelId="{6020854E-15C2-4961-B7A5-9A8DE36E4E1B}" type="presOf" srcId="{A381BE4F-139C-43DB-808C-5E49AF4F8A38}" destId="{6A812DCA-9DC9-425D-B032-000A54A8CDF1}" srcOrd="1" destOrd="0" presId="urn:microsoft.com/office/officeart/2005/8/layout/matrix1"/>
    <dgm:cxn modelId="{1F193C7C-B45B-4672-BBDA-1BF297FCCF25}" srcId="{BF52853A-8415-4432-B48F-A72ABBB17382}" destId="{4780FF10-99C1-4A28-AF84-05E267D2C171}" srcOrd="3" destOrd="0" parTransId="{43DBA7B3-46D1-483E-BF1A-99BE291E3BF0}" sibTransId="{5FC050D3-04CF-461C-AECD-E21E23855CE8}"/>
    <dgm:cxn modelId="{9BBDC187-80F6-4C82-ACAE-A9F2B0C228DF}" srcId="{96E7095E-6E41-4DFA-997B-4F2EC8750BDE}" destId="{BF52853A-8415-4432-B48F-A72ABBB17382}" srcOrd="0" destOrd="0" parTransId="{2C7A7C32-A819-4FC7-AAEE-E51F2923C76D}" sibTransId="{2694FE62-0479-4AB8-956D-54EB78F1CE02}"/>
    <dgm:cxn modelId="{7541759B-1595-468B-A017-114A7F0CC76C}" type="presOf" srcId="{2E329620-C368-46F5-AE04-963477E88C49}" destId="{C9A47FBF-B360-4B13-A900-5613941A42E9}" srcOrd="1" destOrd="0" presId="urn:microsoft.com/office/officeart/2005/8/layout/matrix1"/>
    <dgm:cxn modelId="{59C4B7A9-2D59-4051-805A-10FE3069856F}" srcId="{BF52853A-8415-4432-B48F-A72ABBB17382}" destId="{2E329620-C368-46F5-AE04-963477E88C49}" srcOrd="2" destOrd="0" parTransId="{9BF3CCAA-4F9D-419F-85D8-28CD58234017}" sibTransId="{6F93B6CC-4D8C-4A92-9503-34C7FA5118C4}"/>
    <dgm:cxn modelId="{9A6748B1-B815-4C69-9C0E-C7E3F9FD98D1}" type="presOf" srcId="{4780FF10-99C1-4A28-AF84-05E267D2C171}" destId="{323A2FC6-4751-4A1A-A667-FC7BE68D43E1}" srcOrd="0" destOrd="0" presId="urn:microsoft.com/office/officeart/2005/8/layout/matrix1"/>
    <dgm:cxn modelId="{6B756CB2-ACE0-427B-966B-6FE9C3A75529}" srcId="{BF52853A-8415-4432-B48F-A72ABBB17382}" destId="{A381BE4F-139C-43DB-808C-5E49AF4F8A38}" srcOrd="1" destOrd="0" parTransId="{69177388-F58B-4A0E-877A-8BDB24F485FB}" sibTransId="{D1EB1B04-7159-4366-BBD9-FF29227F8A67}"/>
    <dgm:cxn modelId="{ED683DC2-AAAA-49DA-8123-BF9F7428BC63}" type="presOf" srcId="{A381BE4F-139C-43DB-808C-5E49AF4F8A38}" destId="{527325B7-F5B0-4DE3-9B51-C6539364CC6C}" srcOrd="0" destOrd="0" presId="urn:microsoft.com/office/officeart/2005/8/layout/matrix1"/>
    <dgm:cxn modelId="{07E7F7D1-9BC7-4E1F-AED4-5987B5CEC84C}" type="presOf" srcId="{2E329620-C368-46F5-AE04-963477E88C49}" destId="{DEAB5D4A-E1FB-4FD8-9368-823CB391F1CC}" srcOrd="0" destOrd="0" presId="urn:microsoft.com/office/officeart/2005/8/layout/matrix1"/>
    <dgm:cxn modelId="{79C0C1DA-DB7B-4A61-9787-B263A426A4EE}" type="presOf" srcId="{4780FF10-99C1-4A28-AF84-05E267D2C171}" destId="{6A7561FC-4C9B-4E05-B07A-8ADD5E28A45D}" srcOrd="1" destOrd="0" presId="urn:microsoft.com/office/officeart/2005/8/layout/matrix1"/>
    <dgm:cxn modelId="{3B37A7DE-5D1B-428C-9B1F-F02D5E8A9F06}" type="presOf" srcId="{74C0EFEE-0667-4AEB-9F2A-2D536F042A9E}" destId="{4DCF27AD-A6B8-4B6B-B06A-C73C604118C7}" srcOrd="0" destOrd="0" presId="urn:microsoft.com/office/officeart/2005/8/layout/matrix1"/>
    <dgm:cxn modelId="{46AD9DED-84AE-42BA-845F-5552C87807B6}" type="presOf" srcId="{96E7095E-6E41-4DFA-997B-4F2EC8750BDE}" destId="{D28A57C8-2EB6-4971-A827-E70DBDD8AB2F}" srcOrd="0" destOrd="0" presId="urn:microsoft.com/office/officeart/2005/8/layout/matrix1"/>
    <dgm:cxn modelId="{80F1C490-D392-4175-8F6B-2D4473E69297}" type="presParOf" srcId="{D28A57C8-2EB6-4971-A827-E70DBDD8AB2F}" destId="{4CDEDB2F-FA40-4C07-8D6A-574C60E1F289}" srcOrd="0" destOrd="0" presId="urn:microsoft.com/office/officeart/2005/8/layout/matrix1"/>
    <dgm:cxn modelId="{947B4EB0-51E7-484C-A11A-106EAA8134E8}" type="presParOf" srcId="{4CDEDB2F-FA40-4C07-8D6A-574C60E1F289}" destId="{4DCF27AD-A6B8-4B6B-B06A-C73C604118C7}" srcOrd="0" destOrd="0" presId="urn:microsoft.com/office/officeart/2005/8/layout/matrix1"/>
    <dgm:cxn modelId="{D30B66E7-4FDF-43A7-BBA0-E0FF2CD0B288}" type="presParOf" srcId="{4CDEDB2F-FA40-4C07-8D6A-574C60E1F289}" destId="{2EC5C17B-5B22-4AC8-8F1D-F13F330D77D3}" srcOrd="1" destOrd="0" presId="urn:microsoft.com/office/officeart/2005/8/layout/matrix1"/>
    <dgm:cxn modelId="{B7629AC7-AA3B-4624-9506-14EF5CF04EB5}" type="presParOf" srcId="{4CDEDB2F-FA40-4C07-8D6A-574C60E1F289}" destId="{527325B7-F5B0-4DE3-9B51-C6539364CC6C}" srcOrd="2" destOrd="0" presId="urn:microsoft.com/office/officeart/2005/8/layout/matrix1"/>
    <dgm:cxn modelId="{FCA699D5-7FDF-4CEC-B2FB-F95E013CDDF2}" type="presParOf" srcId="{4CDEDB2F-FA40-4C07-8D6A-574C60E1F289}" destId="{6A812DCA-9DC9-425D-B032-000A54A8CDF1}" srcOrd="3" destOrd="0" presId="urn:microsoft.com/office/officeart/2005/8/layout/matrix1"/>
    <dgm:cxn modelId="{9D3F4EF8-59C3-45BC-BB8F-910915D06D91}" type="presParOf" srcId="{4CDEDB2F-FA40-4C07-8D6A-574C60E1F289}" destId="{DEAB5D4A-E1FB-4FD8-9368-823CB391F1CC}" srcOrd="4" destOrd="0" presId="urn:microsoft.com/office/officeart/2005/8/layout/matrix1"/>
    <dgm:cxn modelId="{3385CD49-B866-4BD5-87EE-17B4F899832A}" type="presParOf" srcId="{4CDEDB2F-FA40-4C07-8D6A-574C60E1F289}" destId="{C9A47FBF-B360-4B13-A900-5613941A42E9}" srcOrd="5" destOrd="0" presId="urn:microsoft.com/office/officeart/2005/8/layout/matrix1"/>
    <dgm:cxn modelId="{B9B95D20-8149-41F6-9FF6-E5335F1C313F}" type="presParOf" srcId="{4CDEDB2F-FA40-4C07-8D6A-574C60E1F289}" destId="{323A2FC6-4751-4A1A-A667-FC7BE68D43E1}" srcOrd="6" destOrd="0" presId="urn:microsoft.com/office/officeart/2005/8/layout/matrix1"/>
    <dgm:cxn modelId="{21AB96E4-B61D-4F45-8D92-DED10AF694FE}" type="presParOf" srcId="{4CDEDB2F-FA40-4C07-8D6A-574C60E1F289}" destId="{6A7561FC-4C9B-4E05-B07A-8ADD5E28A45D}" srcOrd="7" destOrd="0" presId="urn:microsoft.com/office/officeart/2005/8/layout/matrix1"/>
    <dgm:cxn modelId="{BA2FDCEE-462A-43E1-B8B6-7270EA7A3F84}" type="presParOf" srcId="{D28A57C8-2EB6-4971-A827-E70DBDD8AB2F}" destId="{90F66A46-5A84-4500-B252-00641E666F2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27DF126-DE82-45C4-9904-D59AE4D1476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EDAD893-1D7B-4DAC-A764-32430D6564E0}">
      <dgm:prSet custT="1"/>
      <dgm:spPr>
        <a:solidFill>
          <a:schemeClr val="accent3"/>
        </a:solidFill>
      </dgm:spPr>
      <dgm:t>
        <a:bodyPr/>
        <a:lstStyle/>
        <a:p>
          <a:pPr>
            <a:spcAft>
              <a:spcPts val="0"/>
            </a:spcAft>
          </a:pPr>
          <a:r>
            <a:rPr lang="en-US" sz="1600" b="1" dirty="0">
              <a:latin typeface="Corbel" panose="020B0503020204020204" pitchFamily="34" charset="0"/>
            </a:rPr>
            <a:t>Competency 1: Technical</a:t>
          </a:r>
        </a:p>
        <a:p>
          <a:pPr>
            <a:spcAft>
              <a:spcPts val="0"/>
            </a:spcAft>
          </a:pPr>
          <a:r>
            <a:rPr lang="en-US" sz="1400" dirty="0">
              <a:latin typeface="Corbel" panose="020B0503020204020204" pitchFamily="34" charset="0"/>
            </a:rPr>
            <a:t>(Provides effective leadership and organization to the examination process)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3C4F7CD-5E64-44F5-AAB4-8234CF3D9E74}" type="parTrans" cxnId="{35973F39-2380-47AE-A5EA-1EEBDD9E8A87}">
      <dgm:prSet/>
      <dgm:spPr/>
      <dgm:t>
        <a:bodyPr/>
        <a:lstStyle/>
        <a:p>
          <a:endParaRPr lang="en-US"/>
        </a:p>
      </dgm:t>
    </dgm:pt>
    <dgm:pt modelId="{8248EB33-0EFE-4FBD-8E5F-3E9515B237C1}" type="sibTrans" cxnId="{35973F39-2380-47AE-A5EA-1EEBDD9E8A87}">
      <dgm:prSet/>
      <dgm:spPr/>
      <dgm:t>
        <a:bodyPr/>
        <a:lstStyle/>
        <a:p>
          <a:endParaRPr lang="en-US"/>
        </a:p>
      </dgm:t>
    </dgm:pt>
    <dgm:pt modelId="{4962F9C1-B09E-4580-8EEF-4FD24E71E7DD}">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supervises personnel to ensure adherence to all procedures and policies</a:t>
          </a:r>
        </a:p>
      </dgm:t>
    </dgm:pt>
    <dgm:pt modelId="{EE4E5400-6365-4CDA-A09D-1E62B3FAE344}" type="parTrans" cxnId="{EA19281F-A829-4B1D-AEFF-85B6B92CAB88}">
      <dgm:prSet/>
      <dgm:spPr/>
      <dgm:t>
        <a:bodyPr/>
        <a:lstStyle/>
        <a:p>
          <a:endParaRPr lang="en-US"/>
        </a:p>
      </dgm:t>
    </dgm:pt>
    <dgm:pt modelId="{8090739A-563C-4C32-9A80-747C4735EC28}" type="sibTrans" cxnId="{EA19281F-A829-4B1D-AEFF-85B6B92CAB88}">
      <dgm:prSet/>
      <dgm:spPr/>
      <dgm:t>
        <a:bodyPr/>
        <a:lstStyle/>
        <a:p>
          <a:endParaRPr lang="en-US"/>
        </a:p>
      </dgm:t>
    </dgm:pt>
    <dgm:pt modelId="{4ACA9BF4-FF79-436E-9C49-F62AA448C736}">
      <dgm:prSet custT="1"/>
      <dgm:spPr>
        <a:solidFill>
          <a:schemeClr val="accent3">
            <a:lumMod val="20000"/>
            <a:lumOff val="80000"/>
            <a:alpha val="90000"/>
          </a:schemeClr>
        </a:solidFill>
      </dgm:spPr>
      <dgm:t>
        <a:bodyPr/>
        <a:lstStyle/>
        <a:p>
          <a:r>
            <a:rPr lang="en-US" sz="1000" dirty="0">
              <a:latin typeface="Corbel" panose="020B0503020204020204" pitchFamily="34" charset="0"/>
            </a:rPr>
            <a:t>Monitoring senior examination personnel to ensure department mission, goals, and responsibilities are being met</a:t>
          </a:r>
        </a:p>
      </dgm:t>
    </dgm:pt>
    <dgm:pt modelId="{CD927B13-D3B1-4C7A-AF7C-220457F10C86}" type="parTrans" cxnId="{31690739-0E13-4CEA-9EDC-CD1B504A896E}">
      <dgm:prSet/>
      <dgm:spPr/>
      <dgm:t>
        <a:bodyPr/>
        <a:lstStyle/>
        <a:p>
          <a:endParaRPr lang="en-US"/>
        </a:p>
      </dgm:t>
    </dgm:pt>
    <dgm:pt modelId="{7F4805B5-8C0B-42FE-B90E-F987552CF835}" type="sibTrans" cxnId="{31690739-0E13-4CEA-9EDC-CD1B504A896E}">
      <dgm:prSet/>
      <dgm:spPr/>
      <dgm:t>
        <a:bodyPr/>
        <a:lstStyle/>
        <a:p>
          <a:endParaRPr lang="en-US"/>
        </a:p>
      </dgm:t>
    </dgm:pt>
    <dgm:pt modelId="{097C8A15-4763-4BC3-8352-E20A40718354}">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organizing and delegating assignments, and supervising the entire examination process</a:t>
          </a:r>
        </a:p>
      </dgm:t>
    </dgm:pt>
    <dgm:pt modelId="{4F4EE52A-AD28-40BD-AD07-FD77DEBF00FB}" type="parTrans" cxnId="{2F5DFF23-36EA-43D4-B457-F572792318AA}">
      <dgm:prSet/>
      <dgm:spPr/>
      <dgm:t>
        <a:bodyPr/>
        <a:lstStyle/>
        <a:p>
          <a:endParaRPr lang="en-US"/>
        </a:p>
      </dgm:t>
    </dgm:pt>
    <dgm:pt modelId="{E4D25E46-D60C-43DD-AC8A-C35FE0481F40}" type="sibTrans" cxnId="{2F5DFF23-36EA-43D4-B457-F572792318AA}">
      <dgm:prSet/>
      <dgm:spPr/>
      <dgm:t>
        <a:bodyPr/>
        <a:lstStyle/>
        <a:p>
          <a:endParaRPr lang="en-US"/>
        </a:p>
      </dgm:t>
    </dgm:pt>
    <dgm:pt modelId="{170C3760-1341-41A6-BED1-E616B211E926}">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provide for personnel management (budget, recruiting, training, team-building, negotiation, coaching, performance evaluation, disciplinary actions)</a:t>
          </a:r>
        </a:p>
      </dgm:t>
    </dgm:pt>
    <dgm:pt modelId="{83B14D28-8CAF-4472-9317-619F7AF70943}" type="parTrans" cxnId="{D11E8C3B-AAB4-4895-83EE-510E0A8E62F8}">
      <dgm:prSet/>
      <dgm:spPr/>
      <dgm:t>
        <a:bodyPr/>
        <a:lstStyle/>
        <a:p>
          <a:endParaRPr lang="en-US"/>
        </a:p>
      </dgm:t>
    </dgm:pt>
    <dgm:pt modelId="{1A53F511-36A2-4AAC-B05C-85013968F429}" type="sibTrans" cxnId="{D11E8C3B-AAB4-4895-83EE-510E0A8E62F8}">
      <dgm:prSet/>
      <dgm:spPr/>
      <dgm:t>
        <a:bodyPr/>
        <a:lstStyle/>
        <a:p>
          <a:endParaRPr lang="en-US"/>
        </a:p>
      </dgm:t>
    </dgm:pt>
    <dgm:pt modelId="{71DE5F86-74A5-4011-A340-476B30885C53}">
      <dgm:prSet custT="1"/>
      <dgm:spPr>
        <a:solidFill>
          <a:schemeClr val="accent3">
            <a:lumMod val="20000"/>
            <a:lumOff val="80000"/>
            <a:alpha val="90000"/>
          </a:schemeClr>
        </a:solidFill>
      </dgm:spPr>
      <dgm:t>
        <a:bodyPr/>
        <a:lstStyle/>
        <a:p>
          <a:r>
            <a:rPr lang="en-US" sz="1000" dirty="0">
              <a:latin typeface="Corbel" panose="020B0503020204020204" pitchFamily="34" charset="0"/>
            </a:rPr>
            <a:t>Participate in department policy formulation and strategic planning</a:t>
          </a:r>
        </a:p>
      </dgm:t>
    </dgm:pt>
    <dgm:pt modelId="{582EF06F-DAED-4710-B510-86416EE49785}" type="parTrans" cxnId="{99036BCB-7F15-404F-8FCD-E8C7A59FD4EB}">
      <dgm:prSet/>
      <dgm:spPr/>
      <dgm:t>
        <a:bodyPr/>
        <a:lstStyle/>
        <a:p>
          <a:endParaRPr lang="en-US"/>
        </a:p>
      </dgm:t>
    </dgm:pt>
    <dgm:pt modelId="{EB948725-7FDB-4009-923E-E8540CECB240}" type="sibTrans" cxnId="{99036BCB-7F15-404F-8FCD-E8C7A59FD4EB}">
      <dgm:prSet/>
      <dgm:spPr/>
      <dgm:t>
        <a:bodyPr/>
        <a:lstStyle/>
        <a:p>
          <a:endParaRPr lang="en-US"/>
        </a:p>
      </dgm:t>
    </dgm:pt>
    <dgm:pt modelId="{C27E5BBB-3E60-4393-A633-6634862CCC37}" type="pres">
      <dgm:prSet presAssocID="{927DF126-DE82-45C4-9904-D59AE4D14761}" presName="Name0" presStyleCnt="0">
        <dgm:presLayoutVars>
          <dgm:dir/>
          <dgm:animLvl val="lvl"/>
          <dgm:resizeHandles val="exact"/>
        </dgm:presLayoutVars>
      </dgm:prSet>
      <dgm:spPr/>
    </dgm:pt>
    <dgm:pt modelId="{24D4173A-9DF4-4919-A132-C8F6CF49927B}" type="pres">
      <dgm:prSet presAssocID="{2EDAD893-1D7B-4DAC-A764-32430D6564E0}" presName="linNode" presStyleCnt="0"/>
      <dgm:spPr/>
    </dgm:pt>
    <dgm:pt modelId="{F7E972B6-F9F9-4207-B380-4A93A74E02FC}" type="pres">
      <dgm:prSet presAssocID="{2EDAD893-1D7B-4DAC-A764-32430D6564E0}" presName="parentText" presStyleLbl="node1" presStyleIdx="0" presStyleCnt="1" custScaleY="78932" custLinFactNeighborY="-2325">
        <dgm:presLayoutVars>
          <dgm:chMax val="1"/>
          <dgm:bulletEnabled val="1"/>
        </dgm:presLayoutVars>
      </dgm:prSet>
      <dgm:spPr/>
    </dgm:pt>
    <dgm:pt modelId="{D1467284-7325-4C00-8DF0-2C29D8622D7F}" type="pres">
      <dgm:prSet presAssocID="{2EDAD893-1D7B-4DAC-A764-32430D6564E0}" presName="descendantText" presStyleLbl="alignAccFollowNode1" presStyleIdx="0" presStyleCnt="1">
        <dgm:presLayoutVars>
          <dgm:bulletEnabled val="1"/>
        </dgm:presLayoutVars>
      </dgm:prSet>
      <dgm:spPr/>
    </dgm:pt>
  </dgm:ptLst>
  <dgm:cxnLst>
    <dgm:cxn modelId="{8D0B8903-5E25-42DE-9C1A-7E9F7ED2AA81}" type="presOf" srcId="{2EDAD893-1D7B-4DAC-A764-32430D6564E0}" destId="{F7E972B6-F9F9-4207-B380-4A93A74E02FC}" srcOrd="0" destOrd="0" presId="urn:microsoft.com/office/officeart/2005/8/layout/vList5"/>
    <dgm:cxn modelId="{EA19281F-A829-4B1D-AEFF-85B6B92CAB88}" srcId="{2EDAD893-1D7B-4DAC-A764-32430D6564E0}" destId="{4962F9C1-B09E-4580-8EEF-4FD24E71E7DD}" srcOrd="0" destOrd="0" parTransId="{EE4E5400-6365-4CDA-A09D-1E62B3FAE344}" sibTransId="{8090739A-563C-4C32-9A80-747C4735EC28}"/>
    <dgm:cxn modelId="{2F5DFF23-36EA-43D4-B457-F572792318AA}" srcId="{2EDAD893-1D7B-4DAC-A764-32430D6564E0}" destId="{097C8A15-4763-4BC3-8352-E20A40718354}" srcOrd="2" destOrd="0" parTransId="{4F4EE52A-AD28-40BD-AD07-FD77DEBF00FB}" sibTransId="{E4D25E46-D60C-43DD-AC8A-C35FE0481F40}"/>
    <dgm:cxn modelId="{B31F8E27-1E52-49DB-B8F6-CE2776183694}" type="presOf" srcId="{927DF126-DE82-45C4-9904-D59AE4D14761}" destId="{C27E5BBB-3E60-4393-A633-6634862CCC37}" srcOrd="0" destOrd="0" presId="urn:microsoft.com/office/officeart/2005/8/layout/vList5"/>
    <dgm:cxn modelId="{31690739-0E13-4CEA-9EDC-CD1B504A896E}" srcId="{2EDAD893-1D7B-4DAC-A764-32430D6564E0}" destId="{4ACA9BF4-FF79-436E-9C49-F62AA448C736}" srcOrd="1" destOrd="0" parTransId="{CD927B13-D3B1-4C7A-AF7C-220457F10C86}" sibTransId="{7F4805B5-8C0B-42FE-B90E-F987552CF835}"/>
    <dgm:cxn modelId="{35973F39-2380-47AE-A5EA-1EEBDD9E8A87}" srcId="{927DF126-DE82-45C4-9904-D59AE4D14761}" destId="{2EDAD893-1D7B-4DAC-A764-32430D6564E0}" srcOrd="0" destOrd="0" parTransId="{A3C4F7CD-5E64-44F5-AAB4-8234CF3D9E74}" sibTransId="{8248EB33-0EFE-4FBD-8E5F-3E9515B237C1}"/>
    <dgm:cxn modelId="{D11E8C3B-AAB4-4895-83EE-510E0A8E62F8}" srcId="{2EDAD893-1D7B-4DAC-A764-32430D6564E0}" destId="{170C3760-1341-41A6-BED1-E616B211E926}" srcOrd="3" destOrd="0" parTransId="{83B14D28-8CAF-4472-9317-619F7AF70943}" sibTransId="{1A53F511-36A2-4AAC-B05C-85013968F429}"/>
    <dgm:cxn modelId="{F4672B66-75A6-4326-AE9F-976C3D87BF27}" type="presOf" srcId="{170C3760-1341-41A6-BED1-E616B211E926}" destId="{D1467284-7325-4C00-8DF0-2C29D8622D7F}" srcOrd="0" destOrd="3" presId="urn:microsoft.com/office/officeart/2005/8/layout/vList5"/>
    <dgm:cxn modelId="{6987084C-D76B-436C-A879-F80EF04EF06B}" type="presOf" srcId="{097C8A15-4763-4BC3-8352-E20A40718354}" destId="{D1467284-7325-4C00-8DF0-2C29D8622D7F}" srcOrd="0" destOrd="2" presId="urn:microsoft.com/office/officeart/2005/8/layout/vList5"/>
    <dgm:cxn modelId="{FB5FA378-DA4A-409F-AC80-0E94C2A1B485}" type="presOf" srcId="{4962F9C1-B09E-4580-8EEF-4FD24E71E7DD}" destId="{D1467284-7325-4C00-8DF0-2C29D8622D7F}" srcOrd="0" destOrd="0" presId="urn:microsoft.com/office/officeart/2005/8/layout/vList5"/>
    <dgm:cxn modelId="{BA63A7B4-F30D-4567-B751-270A3B175A91}" type="presOf" srcId="{71DE5F86-74A5-4011-A340-476B30885C53}" destId="{D1467284-7325-4C00-8DF0-2C29D8622D7F}" srcOrd="0" destOrd="4" presId="urn:microsoft.com/office/officeart/2005/8/layout/vList5"/>
    <dgm:cxn modelId="{7E8FDDC8-CA18-45E3-ABA0-67AFFA659CFB}" type="presOf" srcId="{4ACA9BF4-FF79-436E-9C49-F62AA448C736}" destId="{D1467284-7325-4C00-8DF0-2C29D8622D7F}" srcOrd="0" destOrd="1" presId="urn:microsoft.com/office/officeart/2005/8/layout/vList5"/>
    <dgm:cxn modelId="{99036BCB-7F15-404F-8FCD-E8C7A59FD4EB}" srcId="{2EDAD893-1D7B-4DAC-A764-32430D6564E0}" destId="{71DE5F86-74A5-4011-A340-476B30885C53}" srcOrd="4" destOrd="0" parTransId="{582EF06F-DAED-4710-B510-86416EE49785}" sibTransId="{EB948725-7FDB-4009-923E-E8540CECB240}"/>
    <dgm:cxn modelId="{D9A66E3D-6BB4-4F68-B5F3-5BA74437FE6F}" type="presParOf" srcId="{C27E5BBB-3E60-4393-A633-6634862CCC37}" destId="{24D4173A-9DF4-4919-A132-C8F6CF49927B}" srcOrd="0" destOrd="0" presId="urn:microsoft.com/office/officeart/2005/8/layout/vList5"/>
    <dgm:cxn modelId="{4D8BB748-7393-4E85-BEB0-BBF5F414BC21}" type="presParOf" srcId="{24D4173A-9DF4-4919-A132-C8F6CF49927B}" destId="{F7E972B6-F9F9-4207-B380-4A93A74E02FC}" srcOrd="0" destOrd="0" presId="urn:microsoft.com/office/officeart/2005/8/layout/vList5"/>
    <dgm:cxn modelId="{0E69C797-B9BE-48B1-939A-45E578BE3D00}" type="presParOf" srcId="{24D4173A-9DF4-4919-A132-C8F6CF49927B}" destId="{D1467284-7325-4C00-8DF0-2C29D8622D7F}"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9ADB25C-B4FF-447D-909A-0A772BC00C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909DC67-3FCC-47B6-96EC-9A7ED3AC8D9B}">
      <dgm:prSet custT="1"/>
      <dgm:spPr>
        <a:solidFill>
          <a:schemeClr val="accent1"/>
        </a:solidFill>
      </dgm:spPr>
      <dgm:t>
        <a:bodyPr/>
        <a:lstStyle/>
        <a:p>
          <a:pPr>
            <a:spcAft>
              <a:spcPts val="0"/>
            </a:spcAft>
          </a:pPr>
          <a:r>
            <a:rPr lang="en-US" sz="1600" b="1" dirty="0">
              <a:latin typeface="Corbel" panose="020B0503020204020204" pitchFamily="34" charset="0"/>
            </a:rPr>
            <a:t>Competency 2: Conceptual</a:t>
          </a:r>
        </a:p>
        <a:p>
          <a:pPr>
            <a:spcAft>
              <a:spcPts val="0"/>
            </a:spcAft>
          </a:pPr>
          <a:r>
            <a:rPr lang="en-US" sz="1400" b="1" dirty="0">
              <a:latin typeface="Corbel" panose="020B0503020204020204" pitchFamily="34" charset="0"/>
            </a:rPr>
            <a:t> </a:t>
          </a:r>
          <a:r>
            <a:rPr lang="en-US" sz="1400" dirty="0">
              <a:latin typeface="Corbel" panose="020B0503020204020204" pitchFamily="34" charset="0"/>
            </a:rPr>
            <a:t>(Provides effective and accurate evaluation of the overall activities of financial institutions)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64F6974B-F194-4928-8EC9-1EB9FEA88A8B}" type="parTrans" cxnId="{98C1DAC7-CABD-4D43-A8D5-8084B609CC5A}">
      <dgm:prSet/>
      <dgm:spPr/>
      <dgm:t>
        <a:bodyPr/>
        <a:lstStyle/>
        <a:p>
          <a:endParaRPr lang="en-US"/>
        </a:p>
      </dgm:t>
    </dgm:pt>
    <dgm:pt modelId="{C99EEF27-FF6A-45AF-822F-65284740204E}" type="sibTrans" cxnId="{98C1DAC7-CABD-4D43-A8D5-8084B609CC5A}">
      <dgm:prSet/>
      <dgm:spPr/>
      <dgm:t>
        <a:bodyPr/>
        <a:lstStyle/>
        <a:p>
          <a:endParaRPr lang="en-US"/>
        </a:p>
      </dgm:t>
    </dgm:pt>
    <dgm:pt modelId="{EBDDB451-4052-4EEE-8C86-372376CE8D24}">
      <dgm:prSet custT="1"/>
      <dgm:spPr/>
      <dgm:t>
        <a:bodyPr/>
        <a:lstStyle/>
        <a:p>
          <a:r>
            <a:rPr lang="en-US" sz="1050" dirty="0">
              <a:latin typeface="Corbel" panose="020B0503020204020204" pitchFamily="34" charset="0"/>
            </a:rPr>
            <a:t>Effectively determining financial institution condition from completed reports of examination</a:t>
          </a:r>
        </a:p>
      </dgm:t>
    </dgm:pt>
    <dgm:pt modelId="{77936806-C844-4268-9946-29FC819995C2}" type="parTrans" cxnId="{69D05E1A-1F52-4DDE-894B-0C0B7D298ECD}">
      <dgm:prSet/>
      <dgm:spPr/>
      <dgm:t>
        <a:bodyPr/>
        <a:lstStyle/>
        <a:p>
          <a:endParaRPr lang="en-US"/>
        </a:p>
      </dgm:t>
    </dgm:pt>
    <dgm:pt modelId="{08B7D133-7F8B-43DA-AA4A-CB202F92AB44}" type="sibTrans" cxnId="{69D05E1A-1F52-4DDE-894B-0C0B7D298ECD}">
      <dgm:prSet/>
      <dgm:spPr/>
      <dgm:t>
        <a:bodyPr/>
        <a:lstStyle/>
        <a:p>
          <a:endParaRPr lang="en-US"/>
        </a:p>
      </dgm:t>
    </dgm:pt>
    <dgm:pt modelId="{BC98F7D5-E8B0-44B2-9DAD-017E6FB70EE2}">
      <dgm:prSet custT="1"/>
      <dgm:spPr/>
      <dgm:t>
        <a:bodyPr/>
        <a:lstStyle/>
        <a:p>
          <a:r>
            <a:rPr lang="en-US" sz="1050" dirty="0">
              <a:latin typeface="Corbel" panose="020B0503020204020204" pitchFamily="34" charset="0"/>
            </a:rPr>
            <a:t>Effectively administering appropriate departmental response from examination findings</a:t>
          </a:r>
        </a:p>
      </dgm:t>
    </dgm:pt>
    <dgm:pt modelId="{C23C27DA-726E-458B-87BE-DA5265AF22A3}" type="parTrans" cxnId="{8838041B-14C2-49C2-9F97-2155FDA545B0}">
      <dgm:prSet/>
      <dgm:spPr/>
      <dgm:t>
        <a:bodyPr/>
        <a:lstStyle/>
        <a:p>
          <a:endParaRPr lang="en-US"/>
        </a:p>
      </dgm:t>
    </dgm:pt>
    <dgm:pt modelId="{A7AFF8E6-4F9D-4795-A545-8007F49B44AE}" type="sibTrans" cxnId="{8838041B-14C2-49C2-9F97-2155FDA545B0}">
      <dgm:prSet/>
      <dgm:spPr/>
      <dgm:t>
        <a:bodyPr/>
        <a:lstStyle/>
        <a:p>
          <a:endParaRPr lang="en-US"/>
        </a:p>
      </dgm:t>
    </dgm:pt>
    <dgm:pt modelId="{5BAC9867-6B51-4F8B-9BEE-A092660601F1}" type="pres">
      <dgm:prSet presAssocID="{39ADB25C-B4FF-447D-909A-0A772BC00CD2}" presName="Name0" presStyleCnt="0">
        <dgm:presLayoutVars>
          <dgm:dir/>
          <dgm:animLvl val="lvl"/>
          <dgm:resizeHandles val="exact"/>
        </dgm:presLayoutVars>
      </dgm:prSet>
      <dgm:spPr/>
    </dgm:pt>
    <dgm:pt modelId="{00BA75A8-1974-499D-B30F-2B62676965C1}" type="pres">
      <dgm:prSet presAssocID="{1909DC67-3FCC-47B6-96EC-9A7ED3AC8D9B}" presName="linNode" presStyleCnt="0"/>
      <dgm:spPr/>
    </dgm:pt>
    <dgm:pt modelId="{5E7862D8-9357-4E4F-8125-DCBBCA0F6E02}" type="pres">
      <dgm:prSet presAssocID="{1909DC67-3FCC-47B6-96EC-9A7ED3AC8D9B}" presName="parentText" presStyleLbl="node1" presStyleIdx="0" presStyleCnt="1" custScaleY="100098">
        <dgm:presLayoutVars>
          <dgm:chMax val="1"/>
          <dgm:bulletEnabled val="1"/>
        </dgm:presLayoutVars>
      </dgm:prSet>
      <dgm:spPr/>
    </dgm:pt>
    <dgm:pt modelId="{438F236F-BB38-437C-A2BB-7F437E438367}" type="pres">
      <dgm:prSet presAssocID="{1909DC67-3FCC-47B6-96EC-9A7ED3AC8D9B}" presName="descendantText" presStyleLbl="alignAccFollowNode1" presStyleIdx="0" presStyleCnt="1">
        <dgm:presLayoutVars>
          <dgm:bulletEnabled val="1"/>
        </dgm:presLayoutVars>
      </dgm:prSet>
      <dgm:spPr/>
    </dgm:pt>
  </dgm:ptLst>
  <dgm:cxnLst>
    <dgm:cxn modelId="{69D05E1A-1F52-4DDE-894B-0C0B7D298ECD}" srcId="{1909DC67-3FCC-47B6-96EC-9A7ED3AC8D9B}" destId="{EBDDB451-4052-4EEE-8C86-372376CE8D24}" srcOrd="0" destOrd="0" parTransId="{77936806-C844-4268-9946-29FC819995C2}" sibTransId="{08B7D133-7F8B-43DA-AA4A-CB202F92AB44}"/>
    <dgm:cxn modelId="{9DC4521A-0060-4719-A3A2-A1D61D59BC95}" type="presOf" srcId="{39ADB25C-B4FF-447D-909A-0A772BC00CD2}" destId="{5BAC9867-6B51-4F8B-9BEE-A092660601F1}" srcOrd="0" destOrd="0" presId="urn:microsoft.com/office/officeart/2005/8/layout/vList5"/>
    <dgm:cxn modelId="{8838041B-14C2-49C2-9F97-2155FDA545B0}" srcId="{1909DC67-3FCC-47B6-96EC-9A7ED3AC8D9B}" destId="{BC98F7D5-E8B0-44B2-9DAD-017E6FB70EE2}" srcOrd="1" destOrd="0" parTransId="{C23C27DA-726E-458B-87BE-DA5265AF22A3}" sibTransId="{A7AFF8E6-4F9D-4795-A545-8007F49B44AE}"/>
    <dgm:cxn modelId="{FD16352E-65E1-4E1E-8268-1AFEEAC4D92F}" type="presOf" srcId="{EBDDB451-4052-4EEE-8C86-372376CE8D24}" destId="{438F236F-BB38-437C-A2BB-7F437E438367}" srcOrd="0" destOrd="0" presId="urn:microsoft.com/office/officeart/2005/8/layout/vList5"/>
    <dgm:cxn modelId="{3CB8D14C-545E-44F3-9087-592E77A71883}" type="presOf" srcId="{BC98F7D5-E8B0-44B2-9DAD-017E6FB70EE2}" destId="{438F236F-BB38-437C-A2BB-7F437E438367}" srcOrd="0" destOrd="1" presId="urn:microsoft.com/office/officeart/2005/8/layout/vList5"/>
    <dgm:cxn modelId="{0DFF6477-3D0B-4819-9064-0C81BBE63FBE}" type="presOf" srcId="{1909DC67-3FCC-47B6-96EC-9A7ED3AC8D9B}" destId="{5E7862D8-9357-4E4F-8125-DCBBCA0F6E02}" srcOrd="0" destOrd="0" presId="urn:microsoft.com/office/officeart/2005/8/layout/vList5"/>
    <dgm:cxn modelId="{98C1DAC7-CABD-4D43-A8D5-8084B609CC5A}" srcId="{39ADB25C-B4FF-447D-909A-0A772BC00CD2}" destId="{1909DC67-3FCC-47B6-96EC-9A7ED3AC8D9B}" srcOrd="0" destOrd="0" parTransId="{64F6974B-F194-4928-8EC9-1EB9FEA88A8B}" sibTransId="{C99EEF27-FF6A-45AF-822F-65284740204E}"/>
    <dgm:cxn modelId="{77F608EC-4EFC-4850-9794-6FAB0A8BAD0C}" type="presParOf" srcId="{5BAC9867-6B51-4F8B-9BEE-A092660601F1}" destId="{00BA75A8-1974-499D-B30F-2B62676965C1}" srcOrd="0" destOrd="0" presId="urn:microsoft.com/office/officeart/2005/8/layout/vList5"/>
    <dgm:cxn modelId="{D143DB48-7716-42AF-B6A1-43FCDD34AE7B}" type="presParOf" srcId="{00BA75A8-1974-499D-B30F-2B62676965C1}" destId="{5E7862D8-9357-4E4F-8125-DCBBCA0F6E02}" srcOrd="0" destOrd="0" presId="urn:microsoft.com/office/officeart/2005/8/layout/vList5"/>
    <dgm:cxn modelId="{8DD0D788-FDFC-466D-8E7E-CA16AE8B6AF8}" type="presParOf" srcId="{00BA75A8-1974-499D-B30F-2B62676965C1}" destId="{438F236F-BB38-437C-A2BB-7F437E438367}" srcOrd="1" destOrd="0" presId="urn:microsoft.com/office/officeart/2005/8/layout/vList5"/>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928E3AB-FCB2-47EB-86BB-27FE241C1AF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018221-CB02-4110-9E75-831BA4C77B11}">
      <dgm:prSet custT="1"/>
      <dgm:spPr>
        <a:solidFill>
          <a:schemeClr val="accent2"/>
        </a:solidFill>
      </dgm:spPr>
      <dgm:t>
        <a:bodyPr/>
        <a:lstStyle/>
        <a:p>
          <a:r>
            <a:rPr lang="en-US" sz="1600" b="1" dirty="0">
              <a:latin typeface="Corbel" panose="020B0503020204020204" pitchFamily="34" charset="0"/>
            </a:rPr>
            <a:t>Competency 3:</a:t>
          </a:r>
        </a:p>
        <a:p>
          <a:r>
            <a:rPr lang="en-US" sz="1600" b="1" dirty="0">
              <a:latin typeface="Corbel" panose="020B0503020204020204" pitchFamily="34" charset="0"/>
            </a:rPr>
            <a:t>Legal/Compliance</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12BA22F-D730-4117-99FF-0D9C51CE5023}" type="parTrans" cxnId="{D4DAA750-CFC5-4D91-9D97-AB24A36F1603}">
      <dgm:prSet/>
      <dgm:spPr/>
      <dgm:t>
        <a:bodyPr/>
        <a:lstStyle/>
        <a:p>
          <a:endParaRPr lang="en-US"/>
        </a:p>
      </dgm:t>
    </dgm:pt>
    <dgm:pt modelId="{DD4FFEFF-8979-43AB-90A7-B51E6A99749B}" type="sibTrans" cxnId="{D4DAA750-CFC5-4D91-9D97-AB24A36F1603}">
      <dgm:prSet/>
      <dgm:spPr/>
      <dgm:t>
        <a:bodyPr/>
        <a:lstStyle/>
        <a:p>
          <a:endParaRPr lang="en-US"/>
        </a:p>
      </dgm:t>
    </dgm:pt>
    <dgm:pt modelId="{54E1C9C6-65A8-44C7-9290-F374987342A8}">
      <dgm:prSet custT="1"/>
      <dgm:spPr>
        <a:solidFill>
          <a:schemeClr val="accent2">
            <a:lumMod val="20000"/>
            <a:lumOff val="80000"/>
            <a:alpha val="90000"/>
          </a:schemeClr>
        </a:solidFill>
      </dgm:spPr>
      <dgm:t>
        <a:bodyPr/>
        <a:lstStyle/>
        <a:p>
          <a:r>
            <a:rPr lang="en-US" sz="1050" dirty="0">
              <a:latin typeface="Corbel" panose="020B0503020204020204" pitchFamily="34" charset="0"/>
            </a:rPr>
            <a:t>Effectively demonstrates knowledge of policies, procedures, laws, rules and regulations</a:t>
          </a:r>
        </a:p>
      </dgm:t>
    </dgm:pt>
    <dgm:pt modelId="{C7916001-8EC8-4779-89C4-00FBE6367C2B}" type="parTrans" cxnId="{D19B6E39-0B8F-4FFF-AC1A-912AB7DFDAE7}">
      <dgm:prSet/>
      <dgm:spPr/>
      <dgm:t>
        <a:bodyPr/>
        <a:lstStyle/>
        <a:p>
          <a:endParaRPr lang="en-US"/>
        </a:p>
      </dgm:t>
    </dgm:pt>
    <dgm:pt modelId="{7E363319-0AA4-41DA-9450-9886A226D0E7}" type="sibTrans" cxnId="{D19B6E39-0B8F-4FFF-AC1A-912AB7DFDAE7}">
      <dgm:prSet/>
      <dgm:spPr/>
      <dgm:t>
        <a:bodyPr/>
        <a:lstStyle/>
        <a:p>
          <a:endParaRPr lang="en-US"/>
        </a:p>
      </dgm:t>
    </dgm:pt>
    <dgm:pt modelId="{D303C6C0-F4F7-4E16-BAAA-F351767EA058}">
      <dgm:prSet custT="1"/>
      <dgm:spPr>
        <a:solidFill>
          <a:schemeClr val="accent2">
            <a:lumMod val="20000"/>
            <a:lumOff val="80000"/>
            <a:alpha val="90000"/>
          </a:schemeClr>
        </a:solidFill>
      </dgm:spPr>
      <dgm:t>
        <a:bodyPr/>
        <a:lstStyle/>
        <a:p>
          <a:r>
            <a:rPr lang="en-US" sz="1050" dirty="0">
              <a:latin typeface="Corbel" panose="020B0503020204020204" pitchFamily="34" charset="0"/>
            </a:rPr>
            <a:t>Participate in department policy formulations</a:t>
          </a:r>
        </a:p>
      </dgm:t>
    </dgm:pt>
    <dgm:pt modelId="{A1A29CE4-5B79-400B-B61C-7FCEB7A7B6CB}" type="parTrans" cxnId="{9B4D57AA-8300-49CD-9E2E-45579FE86A8A}">
      <dgm:prSet/>
      <dgm:spPr/>
      <dgm:t>
        <a:bodyPr/>
        <a:lstStyle/>
        <a:p>
          <a:endParaRPr lang="en-US"/>
        </a:p>
      </dgm:t>
    </dgm:pt>
    <dgm:pt modelId="{2976B71F-371E-4734-B3A5-A435F5CD8030}" type="sibTrans" cxnId="{9B4D57AA-8300-49CD-9E2E-45579FE86A8A}">
      <dgm:prSet/>
      <dgm:spPr/>
      <dgm:t>
        <a:bodyPr/>
        <a:lstStyle/>
        <a:p>
          <a:endParaRPr lang="en-US"/>
        </a:p>
      </dgm:t>
    </dgm:pt>
    <dgm:pt modelId="{C55B8AD7-C79C-40E8-BF6F-CF0FE8196158}" type="pres">
      <dgm:prSet presAssocID="{F928E3AB-FCB2-47EB-86BB-27FE241C1AF3}" presName="Name0" presStyleCnt="0">
        <dgm:presLayoutVars>
          <dgm:dir/>
          <dgm:animLvl val="lvl"/>
          <dgm:resizeHandles val="exact"/>
        </dgm:presLayoutVars>
      </dgm:prSet>
      <dgm:spPr/>
    </dgm:pt>
    <dgm:pt modelId="{AEB2B1C5-F685-448B-B2C2-13BFB87F7461}" type="pres">
      <dgm:prSet presAssocID="{42018221-CB02-4110-9E75-831BA4C77B11}" presName="linNode" presStyleCnt="0"/>
      <dgm:spPr/>
    </dgm:pt>
    <dgm:pt modelId="{81BC6FC2-2008-4459-94BA-52526F27FB68}" type="pres">
      <dgm:prSet presAssocID="{42018221-CB02-4110-9E75-831BA4C77B11}" presName="parentText" presStyleLbl="node1" presStyleIdx="0" presStyleCnt="1" custLinFactNeighborX="335" custLinFactNeighborY="11535">
        <dgm:presLayoutVars>
          <dgm:chMax val="1"/>
          <dgm:bulletEnabled val="1"/>
        </dgm:presLayoutVars>
      </dgm:prSet>
      <dgm:spPr/>
    </dgm:pt>
    <dgm:pt modelId="{FE21A5C4-4D1A-485E-B6D8-E3E280B6DDA0}" type="pres">
      <dgm:prSet presAssocID="{42018221-CB02-4110-9E75-831BA4C77B11}" presName="descendantText" presStyleLbl="alignAccFollowNode1" presStyleIdx="0" presStyleCnt="1" custLinFactNeighborY="-12561">
        <dgm:presLayoutVars>
          <dgm:bulletEnabled val="1"/>
        </dgm:presLayoutVars>
      </dgm:prSet>
      <dgm:spPr/>
    </dgm:pt>
  </dgm:ptLst>
  <dgm:cxnLst>
    <dgm:cxn modelId="{98946A13-7469-426F-8E6D-BE461189ED7E}" type="presOf" srcId="{F928E3AB-FCB2-47EB-86BB-27FE241C1AF3}" destId="{C55B8AD7-C79C-40E8-BF6F-CF0FE8196158}" srcOrd="0" destOrd="0" presId="urn:microsoft.com/office/officeart/2005/8/layout/vList5"/>
    <dgm:cxn modelId="{D19B6E39-0B8F-4FFF-AC1A-912AB7DFDAE7}" srcId="{42018221-CB02-4110-9E75-831BA4C77B11}" destId="{54E1C9C6-65A8-44C7-9290-F374987342A8}" srcOrd="0" destOrd="0" parTransId="{C7916001-8EC8-4779-89C4-00FBE6367C2B}" sibTransId="{7E363319-0AA4-41DA-9450-9886A226D0E7}"/>
    <dgm:cxn modelId="{C0ECD041-1294-4B60-A787-FA0517730A8C}" type="presOf" srcId="{54E1C9C6-65A8-44C7-9290-F374987342A8}" destId="{FE21A5C4-4D1A-485E-B6D8-E3E280B6DDA0}" srcOrd="0" destOrd="0" presId="urn:microsoft.com/office/officeart/2005/8/layout/vList5"/>
    <dgm:cxn modelId="{D4DAA750-CFC5-4D91-9D97-AB24A36F1603}" srcId="{F928E3AB-FCB2-47EB-86BB-27FE241C1AF3}" destId="{42018221-CB02-4110-9E75-831BA4C77B11}" srcOrd="0" destOrd="0" parTransId="{F12BA22F-D730-4117-99FF-0D9C51CE5023}" sibTransId="{DD4FFEFF-8979-43AB-90A7-B51E6A99749B}"/>
    <dgm:cxn modelId="{9B4D57AA-8300-49CD-9E2E-45579FE86A8A}" srcId="{42018221-CB02-4110-9E75-831BA4C77B11}" destId="{D303C6C0-F4F7-4E16-BAAA-F351767EA058}" srcOrd="1" destOrd="0" parTransId="{A1A29CE4-5B79-400B-B61C-7FCEB7A7B6CB}" sibTransId="{2976B71F-371E-4734-B3A5-A435F5CD8030}"/>
    <dgm:cxn modelId="{F3C875C5-C99A-43E0-9CE7-2933FA462844}" type="presOf" srcId="{D303C6C0-F4F7-4E16-BAAA-F351767EA058}" destId="{FE21A5C4-4D1A-485E-B6D8-E3E280B6DDA0}" srcOrd="0" destOrd="1" presId="urn:microsoft.com/office/officeart/2005/8/layout/vList5"/>
    <dgm:cxn modelId="{EE4ED0F1-DBF0-4A1B-8C9E-DFF235E4CF9F}" type="presOf" srcId="{42018221-CB02-4110-9E75-831BA4C77B11}" destId="{81BC6FC2-2008-4459-94BA-52526F27FB68}" srcOrd="0" destOrd="0" presId="urn:microsoft.com/office/officeart/2005/8/layout/vList5"/>
    <dgm:cxn modelId="{1AA02A03-5B6F-4D19-A13B-36C25683F471}" type="presParOf" srcId="{C55B8AD7-C79C-40E8-BF6F-CF0FE8196158}" destId="{AEB2B1C5-F685-448B-B2C2-13BFB87F7461}" srcOrd="0" destOrd="0" presId="urn:microsoft.com/office/officeart/2005/8/layout/vList5"/>
    <dgm:cxn modelId="{586E262B-D089-4872-94E7-FAA8B110050A}" type="presParOf" srcId="{AEB2B1C5-F685-448B-B2C2-13BFB87F7461}" destId="{81BC6FC2-2008-4459-94BA-52526F27FB68}" srcOrd="0" destOrd="0" presId="urn:microsoft.com/office/officeart/2005/8/layout/vList5"/>
    <dgm:cxn modelId="{D7765A79-7A3D-4140-8D80-4DD0D9454545}" type="presParOf" srcId="{AEB2B1C5-F685-448B-B2C2-13BFB87F7461}" destId="{FE21A5C4-4D1A-485E-B6D8-E3E280B6DDA0}" srcOrd="1" destOrd="0" presId="urn:microsoft.com/office/officeart/2005/8/layout/vList5"/>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8998D2E-41C9-4FA2-863A-E844262F9C1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CC49138-D159-41D4-8562-5EB2FBAEDD9B}">
      <dgm:prSet custT="1"/>
      <dgm:spPr>
        <a:solidFill>
          <a:schemeClr val="accent4"/>
        </a:solidFill>
      </dgm:spPr>
      <dgm:t>
        <a:bodyPr/>
        <a:lstStyle/>
        <a:p>
          <a:pPr>
            <a:spcAft>
              <a:spcPts val="0"/>
            </a:spcAft>
          </a:pPr>
          <a:r>
            <a:rPr lang="en-US" sz="1600" b="1" dirty="0">
              <a:latin typeface="Corbel" panose="020B0503020204020204" pitchFamily="34" charset="0"/>
            </a:rPr>
            <a:t>Competency 4: Human Relations</a:t>
          </a:r>
        </a:p>
        <a:p>
          <a:pPr>
            <a:spcAft>
              <a:spcPts val="0"/>
            </a:spcAft>
          </a:pPr>
          <a:r>
            <a:rPr lang="en-US" sz="1400" dirty="0">
              <a:latin typeface="Corbel" panose="020B0503020204020204" pitchFamily="34" charset="0"/>
            </a:rPr>
            <a:t>(Provides effective oral and written communications)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C88EC35-F455-4D1A-A5C8-B82C217825E4}" type="parTrans" cxnId="{C44CAEA5-1BCC-4A84-9A57-ABF2A8CBFAE3}">
      <dgm:prSet/>
      <dgm:spPr/>
      <dgm:t>
        <a:bodyPr/>
        <a:lstStyle/>
        <a:p>
          <a:endParaRPr lang="en-US"/>
        </a:p>
      </dgm:t>
    </dgm:pt>
    <dgm:pt modelId="{D79C5EE7-8493-4CB2-A491-EB26B950349B}" type="sibTrans" cxnId="{C44CAEA5-1BCC-4A84-9A57-ABF2A8CBFAE3}">
      <dgm:prSet/>
      <dgm:spPr/>
      <dgm:t>
        <a:bodyPr/>
        <a:lstStyle/>
        <a:p>
          <a:endParaRPr lang="en-US"/>
        </a:p>
      </dgm:t>
    </dgm:pt>
    <dgm:pt modelId="{FB4D0ECA-8A1F-4267-A7E9-A4C576E0FE9C}">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communicates assignments to assisting  personnel</a:t>
          </a:r>
        </a:p>
      </dgm:t>
    </dgm:pt>
    <dgm:pt modelId="{32AC1CD1-2BF8-4943-BC1C-85A4D63DA128}" type="parTrans" cxnId="{6ECD2EDA-11E2-41DE-A700-21A0BC9B9F85}">
      <dgm:prSet/>
      <dgm:spPr/>
      <dgm:t>
        <a:bodyPr/>
        <a:lstStyle/>
        <a:p>
          <a:endParaRPr lang="en-US"/>
        </a:p>
      </dgm:t>
    </dgm:pt>
    <dgm:pt modelId="{5486D1D2-D3A1-4777-A514-2CB0C0C15DB3}" type="sibTrans" cxnId="{6ECD2EDA-11E2-41DE-A700-21A0BC9B9F85}">
      <dgm:prSet/>
      <dgm:spPr/>
      <dgm:t>
        <a:bodyPr/>
        <a:lstStyle/>
        <a:p>
          <a:endParaRPr lang="en-US"/>
        </a:p>
      </dgm:t>
    </dgm:pt>
    <dgm:pt modelId="{DC4B8DF3-7A53-4287-8589-411131F1B378}">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communicates with financial institution personnel to obtain information</a:t>
          </a:r>
        </a:p>
      </dgm:t>
    </dgm:pt>
    <dgm:pt modelId="{0F60E381-6C81-45AC-9DD2-9065A1858716}" type="parTrans" cxnId="{E1F53CF8-9B49-4E0E-B471-D45CBC43F2C7}">
      <dgm:prSet/>
      <dgm:spPr/>
      <dgm:t>
        <a:bodyPr/>
        <a:lstStyle/>
        <a:p>
          <a:endParaRPr lang="en-US"/>
        </a:p>
      </dgm:t>
    </dgm:pt>
    <dgm:pt modelId="{E3A8818B-7D9E-4A9E-A6FC-9CA84E6BB076}" type="sibTrans" cxnId="{E1F53CF8-9B49-4E0E-B471-D45CBC43F2C7}">
      <dgm:prSet/>
      <dgm:spPr/>
      <dgm:t>
        <a:bodyPr/>
        <a:lstStyle/>
        <a:p>
          <a:endParaRPr lang="en-US"/>
        </a:p>
      </dgm:t>
    </dgm:pt>
    <dgm:pt modelId="{24F8E887-7E02-46BF-8655-1E5437BF48C8}">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communicates examination findings to financial institution and supervisory personnel</a:t>
          </a:r>
        </a:p>
      </dgm:t>
    </dgm:pt>
    <dgm:pt modelId="{D4576FB4-717D-453D-8CF2-20EF1CDC9FD7}" type="parTrans" cxnId="{1A44EE14-8766-4E99-AAD7-023D9199CE38}">
      <dgm:prSet/>
      <dgm:spPr/>
      <dgm:t>
        <a:bodyPr/>
        <a:lstStyle/>
        <a:p>
          <a:endParaRPr lang="en-US"/>
        </a:p>
      </dgm:t>
    </dgm:pt>
    <dgm:pt modelId="{9E1D5A6B-19D6-40A3-A51B-F45B0251A041}" type="sibTrans" cxnId="{1A44EE14-8766-4E99-AAD7-023D9199CE38}">
      <dgm:prSet/>
      <dgm:spPr/>
      <dgm:t>
        <a:bodyPr/>
        <a:lstStyle/>
        <a:p>
          <a:endParaRPr lang="en-US"/>
        </a:p>
      </dgm:t>
    </dgm:pt>
    <dgm:pt modelId="{F480E879-FDB4-4263-B34D-94CB789C3D3E}">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prepares written comments which are accurate, grammatical, logically arranged, and factually support any conclusions drawn</a:t>
          </a:r>
        </a:p>
      </dgm:t>
    </dgm:pt>
    <dgm:pt modelId="{0C4466B7-FC60-4B0E-84EC-548590E43916}" type="parTrans" cxnId="{B8677B03-65F5-46CC-8A9E-307CDBFF35DB}">
      <dgm:prSet/>
      <dgm:spPr/>
      <dgm:t>
        <a:bodyPr/>
        <a:lstStyle/>
        <a:p>
          <a:endParaRPr lang="en-US"/>
        </a:p>
      </dgm:t>
    </dgm:pt>
    <dgm:pt modelId="{5B9A251E-6FC8-4C89-B659-B5E1926C7F17}" type="sibTrans" cxnId="{B8677B03-65F5-46CC-8A9E-307CDBFF35DB}">
      <dgm:prSet/>
      <dgm:spPr/>
      <dgm:t>
        <a:bodyPr/>
        <a:lstStyle/>
        <a:p>
          <a:endParaRPr lang="en-US"/>
        </a:p>
      </dgm:t>
    </dgm:pt>
    <dgm:pt modelId="{BAF608F2-A148-40C1-B243-EEF8638DA924}">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conducts meetings with management and the boards of directors of financial  institutions</a:t>
          </a:r>
        </a:p>
      </dgm:t>
    </dgm:pt>
    <dgm:pt modelId="{1B653C38-14DE-4EB4-8EF1-27C8CAE84EA7}" type="parTrans" cxnId="{BC3F0495-FE63-4760-AC36-2A3107E32187}">
      <dgm:prSet/>
      <dgm:spPr/>
      <dgm:t>
        <a:bodyPr/>
        <a:lstStyle/>
        <a:p>
          <a:endParaRPr lang="en-US"/>
        </a:p>
      </dgm:t>
    </dgm:pt>
    <dgm:pt modelId="{450AE180-6A69-43ED-A692-F4A189A52D12}" type="sibTrans" cxnId="{BC3F0495-FE63-4760-AC36-2A3107E32187}">
      <dgm:prSet/>
      <dgm:spPr/>
      <dgm:t>
        <a:bodyPr/>
        <a:lstStyle/>
        <a:p>
          <a:endParaRPr lang="en-US"/>
        </a:p>
      </dgm:t>
    </dgm:pt>
    <dgm:pt modelId="{054FBA4F-2A00-43CD-AA3A-CB3645CFC386}">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coordinates examination planning and execution with other state and federal supervisory authorities</a:t>
          </a:r>
        </a:p>
      </dgm:t>
    </dgm:pt>
    <dgm:pt modelId="{7BEF1060-591A-4EB0-B2EC-651C43360EE7}" type="parTrans" cxnId="{9B610E55-A5A9-4646-A6C0-E37316522D55}">
      <dgm:prSet/>
      <dgm:spPr/>
      <dgm:t>
        <a:bodyPr/>
        <a:lstStyle/>
        <a:p>
          <a:endParaRPr lang="en-US"/>
        </a:p>
      </dgm:t>
    </dgm:pt>
    <dgm:pt modelId="{695ED211-C80D-44F1-8909-9E52D0AAF3D7}" type="sibTrans" cxnId="{9B610E55-A5A9-4646-A6C0-E37316522D55}">
      <dgm:prSet/>
      <dgm:spPr/>
      <dgm:t>
        <a:bodyPr/>
        <a:lstStyle/>
        <a:p>
          <a:endParaRPr lang="en-US"/>
        </a:p>
      </dgm:t>
    </dgm:pt>
    <dgm:pt modelId="{6F2E3091-3B8F-4590-8450-D5D00A844A5B}" type="pres">
      <dgm:prSet presAssocID="{F8998D2E-41C9-4FA2-863A-E844262F9C17}" presName="Name0" presStyleCnt="0">
        <dgm:presLayoutVars>
          <dgm:dir/>
          <dgm:animLvl val="lvl"/>
          <dgm:resizeHandles val="exact"/>
        </dgm:presLayoutVars>
      </dgm:prSet>
      <dgm:spPr/>
    </dgm:pt>
    <dgm:pt modelId="{2FC6179B-77C3-4CF6-BF4F-D5C5DF42A8F7}" type="pres">
      <dgm:prSet presAssocID="{BCC49138-D159-41D4-8562-5EB2FBAEDD9B}" presName="linNode" presStyleCnt="0"/>
      <dgm:spPr/>
    </dgm:pt>
    <dgm:pt modelId="{C52B3773-D292-4A6D-8CF2-B0844CCA274A}" type="pres">
      <dgm:prSet presAssocID="{BCC49138-D159-41D4-8562-5EB2FBAEDD9B}" presName="parentText" presStyleLbl="node1" presStyleIdx="0" presStyleCnt="1" custScaleX="101340" custScaleY="83843" custLinFactNeighborX="-6" custLinFactNeighborY="-4421">
        <dgm:presLayoutVars>
          <dgm:chMax val="1"/>
          <dgm:bulletEnabled val="1"/>
        </dgm:presLayoutVars>
      </dgm:prSet>
      <dgm:spPr/>
    </dgm:pt>
    <dgm:pt modelId="{F9C92684-B720-4898-967E-82B7D0F2BB75}" type="pres">
      <dgm:prSet presAssocID="{BCC49138-D159-41D4-8562-5EB2FBAEDD9B}" presName="descendantText" presStyleLbl="alignAccFollowNode1" presStyleIdx="0" presStyleCnt="1" custScaleY="115545" custLinFactNeighborY="-5147">
        <dgm:presLayoutVars>
          <dgm:bulletEnabled val="1"/>
        </dgm:presLayoutVars>
      </dgm:prSet>
      <dgm:spPr/>
    </dgm:pt>
  </dgm:ptLst>
  <dgm:cxnLst>
    <dgm:cxn modelId="{B8677B03-65F5-46CC-8A9E-307CDBFF35DB}" srcId="{BCC49138-D159-41D4-8562-5EB2FBAEDD9B}" destId="{F480E879-FDB4-4263-B34D-94CB789C3D3E}" srcOrd="3" destOrd="0" parTransId="{0C4466B7-FC60-4B0E-84EC-548590E43916}" sibTransId="{5B9A251E-6FC8-4C89-B659-B5E1926C7F17}"/>
    <dgm:cxn modelId="{1A44EE14-8766-4E99-AAD7-023D9199CE38}" srcId="{BCC49138-D159-41D4-8562-5EB2FBAEDD9B}" destId="{24F8E887-7E02-46BF-8655-1E5437BF48C8}" srcOrd="2" destOrd="0" parTransId="{D4576FB4-717D-453D-8CF2-20EF1CDC9FD7}" sibTransId="{9E1D5A6B-19D6-40A3-A51B-F45B0251A041}"/>
    <dgm:cxn modelId="{9DA30D43-E6EC-4367-BBC0-01099550B58B}" type="presOf" srcId="{DC4B8DF3-7A53-4287-8589-411131F1B378}" destId="{F9C92684-B720-4898-967E-82B7D0F2BB75}" srcOrd="0" destOrd="1" presId="urn:microsoft.com/office/officeart/2005/8/layout/vList5"/>
    <dgm:cxn modelId="{717CB245-CF42-43BD-BA47-589EE1143F72}" type="presOf" srcId="{F480E879-FDB4-4263-B34D-94CB789C3D3E}" destId="{F9C92684-B720-4898-967E-82B7D0F2BB75}" srcOrd="0" destOrd="3" presId="urn:microsoft.com/office/officeart/2005/8/layout/vList5"/>
    <dgm:cxn modelId="{B500F245-9FCB-4E9D-B72D-4B3C4D3DBB93}" type="presOf" srcId="{F8998D2E-41C9-4FA2-863A-E844262F9C17}" destId="{6F2E3091-3B8F-4590-8450-D5D00A844A5B}" srcOrd="0" destOrd="0" presId="urn:microsoft.com/office/officeart/2005/8/layout/vList5"/>
    <dgm:cxn modelId="{91AACE47-477B-481C-BA68-763202BF090F}" type="presOf" srcId="{24F8E887-7E02-46BF-8655-1E5437BF48C8}" destId="{F9C92684-B720-4898-967E-82B7D0F2BB75}" srcOrd="0" destOrd="2" presId="urn:microsoft.com/office/officeart/2005/8/layout/vList5"/>
    <dgm:cxn modelId="{9B610E55-A5A9-4646-A6C0-E37316522D55}" srcId="{BCC49138-D159-41D4-8562-5EB2FBAEDD9B}" destId="{054FBA4F-2A00-43CD-AA3A-CB3645CFC386}" srcOrd="5" destOrd="0" parTransId="{7BEF1060-591A-4EB0-B2EC-651C43360EE7}" sibTransId="{695ED211-C80D-44F1-8909-9E52D0AAF3D7}"/>
    <dgm:cxn modelId="{8A87B884-4951-4C90-BF85-79F9465E688F}" type="presOf" srcId="{BAF608F2-A148-40C1-B243-EEF8638DA924}" destId="{F9C92684-B720-4898-967E-82B7D0F2BB75}" srcOrd="0" destOrd="4" presId="urn:microsoft.com/office/officeart/2005/8/layout/vList5"/>
    <dgm:cxn modelId="{BC3F0495-FE63-4760-AC36-2A3107E32187}" srcId="{BCC49138-D159-41D4-8562-5EB2FBAEDD9B}" destId="{BAF608F2-A148-40C1-B243-EEF8638DA924}" srcOrd="4" destOrd="0" parTransId="{1B653C38-14DE-4EB4-8EF1-27C8CAE84EA7}" sibTransId="{450AE180-6A69-43ED-A692-F4A189A52D12}"/>
    <dgm:cxn modelId="{AC5722A0-4C3A-4017-8C9D-8D925D6523A2}" type="presOf" srcId="{054FBA4F-2A00-43CD-AA3A-CB3645CFC386}" destId="{F9C92684-B720-4898-967E-82B7D0F2BB75}" srcOrd="0" destOrd="5" presId="urn:microsoft.com/office/officeart/2005/8/layout/vList5"/>
    <dgm:cxn modelId="{4EE60CA1-96DD-48BF-9DAD-BA051440B782}" type="presOf" srcId="{FB4D0ECA-8A1F-4267-A7E9-A4C576E0FE9C}" destId="{F9C92684-B720-4898-967E-82B7D0F2BB75}" srcOrd="0" destOrd="0" presId="urn:microsoft.com/office/officeart/2005/8/layout/vList5"/>
    <dgm:cxn modelId="{C44CAEA5-1BCC-4A84-9A57-ABF2A8CBFAE3}" srcId="{F8998D2E-41C9-4FA2-863A-E844262F9C17}" destId="{BCC49138-D159-41D4-8562-5EB2FBAEDD9B}" srcOrd="0" destOrd="0" parTransId="{CC88EC35-F455-4D1A-A5C8-B82C217825E4}" sibTransId="{D79C5EE7-8493-4CB2-A491-EB26B950349B}"/>
    <dgm:cxn modelId="{6ECD2EDA-11E2-41DE-A700-21A0BC9B9F85}" srcId="{BCC49138-D159-41D4-8562-5EB2FBAEDD9B}" destId="{FB4D0ECA-8A1F-4267-A7E9-A4C576E0FE9C}" srcOrd="0" destOrd="0" parTransId="{32AC1CD1-2BF8-4943-BC1C-85A4D63DA128}" sibTransId="{5486D1D2-D3A1-4777-A514-2CB0C0C15DB3}"/>
    <dgm:cxn modelId="{E1F53CF8-9B49-4E0E-B471-D45CBC43F2C7}" srcId="{BCC49138-D159-41D4-8562-5EB2FBAEDD9B}" destId="{DC4B8DF3-7A53-4287-8589-411131F1B378}" srcOrd="1" destOrd="0" parTransId="{0F60E381-6C81-45AC-9DD2-9065A1858716}" sibTransId="{E3A8818B-7D9E-4A9E-A6FC-9CA84E6BB076}"/>
    <dgm:cxn modelId="{0870D4FD-EAB4-45A8-9752-B79599A45394}" type="presOf" srcId="{BCC49138-D159-41D4-8562-5EB2FBAEDD9B}" destId="{C52B3773-D292-4A6D-8CF2-B0844CCA274A}" srcOrd="0" destOrd="0" presId="urn:microsoft.com/office/officeart/2005/8/layout/vList5"/>
    <dgm:cxn modelId="{2F2820A3-8491-4A6C-BFE0-FE4102493A85}" type="presParOf" srcId="{6F2E3091-3B8F-4590-8450-D5D00A844A5B}" destId="{2FC6179B-77C3-4CF6-BF4F-D5C5DF42A8F7}" srcOrd="0" destOrd="0" presId="urn:microsoft.com/office/officeart/2005/8/layout/vList5"/>
    <dgm:cxn modelId="{A66B4819-1038-40B7-8901-0DD69767F285}" type="presParOf" srcId="{2FC6179B-77C3-4CF6-BF4F-D5C5DF42A8F7}" destId="{C52B3773-D292-4A6D-8CF2-B0844CCA274A}" srcOrd="0" destOrd="0" presId="urn:microsoft.com/office/officeart/2005/8/layout/vList5"/>
    <dgm:cxn modelId="{2D23D411-973D-4150-9015-AE4FC248E8DF}" type="presParOf" srcId="{2FC6179B-77C3-4CF6-BF4F-D5C5DF42A8F7}" destId="{F9C92684-B720-4898-967E-82B7D0F2BB75}" srcOrd="1" destOrd="0" presId="urn:microsoft.com/office/officeart/2005/8/layout/vList5"/>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9053AACF-1F1C-401F-8255-6882AEF43459}" type="doc">
      <dgm:prSet loTypeId="urn:microsoft.com/office/officeart/2005/8/layout/matrix1" loCatId="matrix" qsTypeId="urn:microsoft.com/office/officeart/2005/8/quickstyle/simple1" qsCatId="simple" csTypeId="urn:microsoft.com/office/officeart/2005/8/colors/accent3_2" csCatId="accent3" phldr="1"/>
      <dgm:spPr/>
      <dgm:t>
        <a:bodyPr/>
        <a:lstStyle/>
        <a:p>
          <a:endParaRPr lang="en-US"/>
        </a:p>
      </dgm:t>
    </dgm:pt>
    <dgm:pt modelId="{3344DAD4-D7EA-482C-AD53-1A7784017EA9}">
      <dgm:prSet phldrT="[Text]" custT="1"/>
      <dgm:spPr/>
      <dgm:t>
        <a:bodyPr/>
        <a:lstStyle/>
        <a:p>
          <a:endParaRPr lang="en-US" sz="2600" dirty="0">
            <a:latin typeface="+mn-lt"/>
            <a:cs typeface="Arial" panose="020B0604020202020204" pitchFamily="34" charset="0"/>
          </a:endParaRPr>
        </a:p>
      </dgm:t>
    </dgm:pt>
    <dgm:pt modelId="{6B6C2A99-1A39-4686-A6C5-00C080C6C2CA}" type="parTrans" cxnId="{A7C37039-676D-42E8-A5DF-34921E98D053}">
      <dgm:prSet/>
      <dgm:spPr/>
      <dgm:t>
        <a:bodyPr/>
        <a:lstStyle/>
        <a:p>
          <a:endParaRPr lang="en-US"/>
        </a:p>
      </dgm:t>
    </dgm:pt>
    <dgm:pt modelId="{57D0D976-4F17-4499-97A6-BA8EBA0F4F48}" type="sibTrans" cxnId="{A7C37039-676D-42E8-A5DF-34921E98D053}">
      <dgm:prSet/>
      <dgm:spPr/>
      <dgm:t>
        <a:bodyPr/>
        <a:lstStyle/>
        <a:p>
          <a:endParaRPr lang="en-US"/>
        </a:p>
      </dgm:t>
    </dgm:pt>
    <dgm:pt modelId="{2B0B2E9C-5414-458B-8ABC-9A85C2969158}">
      <dgm:prSet phldrT="[Text]" custT="1"/>
      <dgm:spPr/>
      <dgm:t>
        <a:bodyPr/>
        <a:lstStyle/>
        <a:p>
          <a:endParaRPr lang="en-US" sz="2600" dirty="0">
            <a:latin typeface="+mn-lt"/>
            <a:cs typeface="Arial" panose="020B0604020202020204" pitchFamily="34" charset="0"/>
          </a:endParaRPr>
        </a:p>
      </dgm:t>
    </dgm:pt>
    <dgm:pt modelId="{59D37D9A-38C5-4927-9927-ECD5C2CB9EEE}" type="sibTrans" cxnId="{C630613E-1D73-455E-9335-41870DB6FC43}">
      <dgm:prSet/>
      <dgm:spPr/>
      <dgm:t>
        <a:bodyPr/>
        <a:lstStyle/>
        <a:p>
          <a:endParaRPr lang="en-US"/>
        </a:p>
      </dgm:t>
    </dgm:pt>
    <dgm:pt modelId="{F091043A-355F-400C-BBB5-E79B5BED94D6}" type="parTrans" cxnId="{C630613E-1D73-455E-9335-41870DB6FC43}">
      <dgm:prSet/>
      <dgm:spPr/>
      <dgm:t>
        <a:bodyPr/>
        <a:lstStyle/>
        <a:p>
          <a:endParaRPr lang="en-US"/>
        </a:p>
      </dgm:t>
    </dgm:pt>
    <dgm:pt modelId="{BEE84EC6-BE25-4339-BAC1-6C63DFD46698}">
      <dgm:prSet phldrT="[Text]" custT="1"/>
      <dgm:spPr/>
      <dgm:t>
        <a:bodyPr/>
        <a:lstStyle/>
        <a:p>
          <a:endParaRPr lang="en-US" sz="2600" dirty="0">
            <a:latin typeface="+mn-lt"/>
            <a:cs typeface="Arial" panose="020B0604020202020204" pitchFamily="34" charset="0"/>
          </a:endParaRPr>
        </a:p>
      </dgm:t>
    </dgm:pt>
    <dgm:pt modelId="{BBD0CF9C-E25E-4D9C-8C41-B02FF43E0DE1}" type="sibTrans" cxnId="{2868E850-BAF0-45F2-BB92-48E19D1442F4}">
      <dgm:prSet/>
      <dgm:spPr/>
      <dgm:t>
        <a:bodyPr/>
        <a:lstStyle/>
        <a:p>
          <a:endParaRPr lang="en-US"/>
        </a:p>
      </dgm:t>
    </dgm:pt>
    <dgm:pt modelId="{34B9F9A6-16C4-49E7-9CB2-77AB98501CED}" type="parTrans" cxnId="{2868E850-BAF0-45F2-BB92-48E19D1442F4}">
      <dgm:prSet/>
      <dgm:spPr/>
      <dgm:t>
        <a:bodyPr/>
        <a:lstStyle/>
        <a:p>
          <a:endParaRPr lang="en-US"/>
        </a:p>
      </dgm:t>
    </dgm:pt>
    <dgm:pt modelId="{D54C04DA-07C4-4B92-8F8E-A743795DA8BE}">
      <dgm:prSet phldrT="[Text]" custT="1"/>
      <dgm:spPr/>
      <dgm:t>
        <a:bodyPr/>
        <a:lstStyle/>
        <a:p>
          <a:endParaRPr lang="en-US" sz="2600" dirty="0">
            <a:latin typeface="+mn-lt"/>
            <a:cs typeface="Arial" panose="020B0604020202020204" pitchFamily="34" charset="0"/>
          </a:endParaRPr>
        </a:p>
      </dgm:t>
    </dgm:pt>
    <dgm:pt modelId="{7F7A0E96-042A-4823-843F-E1D38F4580C4}" type="parTrans" cxnId="{BB9E55A9-FEC3-49B7-A841-95C61F405893}">
      <dgm:prSet/>
      <dgm:spPr/>
      <dgm:t>
        <a:bodyPr/>
        <a:lstStyle/>
        <a:p>
          <a:endParaRPr lang="en-US"/>
        </a:p>
      </dgm:t>
    </dgm:pt>
    <dgm:pt modelId="{DDEE5D20-5F25-422C-9F7E-9306859B7FAE}" type="sibTrans" cxnId="{BB9E55A9-FEC3-49B7-A841-95C61F405893}">
      <dgm:prSet/>
      <dgm:spPr/>
      <dgm:t>
        <a:bodyPr/>
        <a:lstStyle/>
        <a:p>
          <a:endParaRPr lang="en-US"/>
        </a:p>
      </dgm:t>
    </dgm:pt>
    <dgm:pt modelId="{4148BEBB-7740-48DC-8A64-C5909AE42867}">
      <dgm:prSet phldrT="[Text]" custT="1"/>
      <dgm:spPr/>
      <dgm:t>
        <a:bodyPr/>
        <a:lstStyle/>
        <a:p>
          <a:r>
            <a:rPr lang="en-US" sz="1500" b="1" dirty="0">
              <a:latin typeface="Corbel" panose="020B0503020204020204" pitchFamily="34" charset="0"/>
              <a:cs typeface="Arial" panose="020B0604020202020204" pitchFamily="34" charset="0"/>
            </a:rPr>
            <a:t>Training options</a:t>
          </a:r>
        </a:p>
      </dgm:t>
    </dgm:pt>
    <dgm:pt modelId="{B776149E-ED18-4B12-BA4A-32AFDBD7BBF3}" type="sibTrans" cxnId="{76EE4381-BF2C-46CD-853F-6A1E8E785281}">
      <dgm:prSet/>
      <dgm:spPr/>
      <dgm:t>
        <a:bodyPr/>
        <a:lstStyle/>
        <a:p>
          <a:endParaRPr lang="en-US"/>
        </a:p>
      </dgm:t>
    </dgm:pt>
    <dgm:pt modelId="{85F8E1C1-3E20-4308-A4F9-0D839D9D9B29}" type="parTrans" cxnId="{76EE4381-BF2C-46CD-853F-6A1E8E785281}">
      <dgm:prSet/>
      <dgm:spPr/>
      <dgm:t>
        <a:bodyPr/>
        <a:lstStyle/>
        <a:p>
          <a:endParaRPr lang="en-US"/>
        </a:p>
      </dgm:t>
    </dgm:pt>
    <dgm:pt modelId="{6DBBCC72-FBB9-4D1E-9120-F08264FC6A26}" type="pres">
      <dgm:prSet presAssocID="{9053AACF-1F1C-401F-8255-6882AEF43459}" presName="diagram" presStyleCnt="0">
        <dgm:presLayoutVars>
          <dgm:chMax val="1"/>
          <dgm:dir/>
          <dgm:animLvl val="ctr"/>
          <dgm:resizeHandles val="exact"/>
        </dgm:presLayoutVars>
      </dgm:prSet>
      <dgm:spPr/>
    </dgm:pt>
    <dgm:pt modelId="{6FC9FBF3-D717-4EC2-92DB-3B4C4692B16F}" type="pres">
      <dgm:prSet presAssocID="{9053AACF-1F1C-401F-8255-6882AEF43459}" presName="matrix" presStyleCnt="0"/>
      <dgm:spPr/>
    </dgm:pt>
    <dgm:pt modelId="{B4FBA781-54AC-4929-AC10-B76E468D1A6E}" type="pres">
      <dgm:prSet presAssocID="{9053AACF-1F1C-401F-8255-6882AEF43459}" presName="tile1" presStyleLbl="node1" presStyleIdx="0" presStyleCnt="4"/>
      <dgm:spPr/>
    </dgm:pt>
    <dgm:pt modelId="{019D1DB4-BA3C-465E-BD42-EE4AC740B3FE}" type="pres">
      <dgm:prSet presAssocID="{9053AACF-1F1C-401F-8255-6882AEF43459}" presName="tile1text" presStyleLbl="node1" presStyleIdx="0" presStyleCnt="4">
        <dgm:presLayoutVars>
          <dgm:chMax val="0"/>
          <dgm:chPref val="0"/>
          <dgm:bulletEnabled val="1"/>
        </dgm:presLayoutVars>
      </dgm:prSet>
      <dgm:spPr/>
    </dgm:pt>
    <dgm:pt modelId="{6167C54B-9408-42CA-8019-3F8D7DBFEA08}" type="pres">
      <dgm:prSet presAssocID="{9053AACF-1F1C-401F-8255-6882AEF43459}" presName="tile2" presStyleLbl="node1" presStyleIdx="1" presStyleCnt="4"/>
      <dgm:spPr/>
    </dgm:pt>
    <dgm:pt modelId="{2308B8C9-8ED4-4983-82F5-90D5CA6F401C}" type="pres">
      <dgm:prSet presAssocID="{9053AACF-1F1C-401F-8255-6882AEF43459}" presName="tile2text" presStyleLbl="node1" presStyleIdx="1" presStyleCnt="4">
        <dgm:presLayoutVars>
          <dgm:chMax val="0"/>
          <dgm:chPref val="0"/>
          <dgm:bulletEnabled val="1"/>
        </dgm:presLayoutVars>
      </dgm:prSet>
      <dgm:spPr/>
    </dgm:pt>
    <dgm:pt modelId="{4D98C476-B4F1-431F-8193-FFAE83C46237}" type="pres">
      <dgm:prSet presAssocID="{9053AACF-1F1C-401F-8255-6882AEF43459}" presName="tile3" presStyleLbl="node1" presStyleIdx="2" presStyleCnt="4"/>
      <dgm:spPr/>
    </dgm:pt>
    <dgm:pt modelId="{940F77B3-3476-49B1-A9FC-AA0D8466E497}" type="pres">
      <dgm:prSet presAssocID="{9053AACF-1F1C-401F-8255-6882AEF43459}" presName="tile3text" presStyleLbl="node1" presStyleIdx="2" presStyleCnt="4">
        <dgm:presLayoutVars>
          <dgm:chMax val="0"/>
          <dgm:chPref val="0"/>
          <dgm:bulletEnabled val="1"/>
        </dgm:presLayoutVars>
      </dgm:prSet>
      <dgm:spPr/>
    </dgm:pt>
    <dgm:pt modelId="{DE7FD68A-9440-4AE0-A5B4-C5EBCCC57802}" type="pres">
      <dgm:prSet presAssocID="{9053AACF-1F1C-401F-8255-6882AEF43459}" presName="tile4" presStyleLbl="node1" presStyleIdx="3" presStyleCnt="4"/>
      <dgm:spPr/>
    </dgm:pt>
    <dgm:pt modelId="{182D444B-C7C6-41C0-B42B-C339C9E43A67}" type="pres">
      <dgm:prSet presAssocID="{9053AACF-1F1C-401F-8255-6882AEF43459}" presName="tile4text" presStyleLbl="node1" presStyleIdx="3" presStyleCnt="4">
        <dgm:presLayoutVars>
          <dgm:chMax val="0"/>
          <dgm:chPref val="0"/>
          <dgm:bulletEnabled val="1"/>
        </dgm:presLayoutVars>
      </dgm:prSet>
      <dgm:spPr/>
    </dgm:pt>
    <dgm:pt modelId="{CA9A11ED-2B16-44C2-8B03-21B0236FBD2B}" type="pres">
      <dgm:prSet presAssocID="{9053AACF-1F1C-401F-8255-6882AEF43459}" presName="centerTile" presStyleLbl="fgShp" presStyleIdx="0" presStyleCnt="1" custFlipHor="1" custScaleX="42308" custScaleY="40541" custLinFactY="-79730" custLinFactNeighborX="-19" custLinFactNeighborY="-100000">
        <dgm:presLayoutVars>
          <dgm:chMax val="0"/>
          <dgm:chPref val="0"/>
        </dgm:presLayoutVars>
      </dgm:prSet>
      <dgm:spPr/>
    </dgm:pt>
  </dgm:ptLst>
  <dgm:cxnLst>
    <dgm:cxn modelId="{918F5603-0128-4B2B-B7EC-509468B6D760}" type="presOf" srcId="{9053AACF-1F1C-401F-8255-6882AEF43459}" destId="{6DBBCC72-FBB9-4D1E-9120-F08264FC6A26}" srcOrd="0" destOrd="0" presId="urn:microsoft.com/office/officeart/2005/8/layout/matrix1"/>
    <dgm:cxn modelId="{90077A0E-0572-4532-8DEC-63479385369A}" type="presOf" srcId="{BEE84EC6-BE25-4339-BAC1-6C63DFD46698}" destId="{B4FBA781-54AC-4929-AC10-B76E468D1A6E}" srcOrd="0" destOrd="0" presId="urn:microsoft.com/office/officeart/2005/8/layout/matrix1"/>
    <dgm:cxn modelId="{8215891A-CDCD-4232-97C1-A647E99B16B2}" type="presOf" srcId="{2B0B2E9C-5414-458B-8ABC-9A85C2969158}" destId="{6167C54B-9408-42CA-8019-3F8D7DBFEA08}" srcOrd="0" destOrd="0" presId="urn:microsoft.com/office/officeart/2005/8/layout/matrix1"/>
    <dgm:cxn modelId="{9C610532-181D-435A-9FE0-202121CF3C31}" type="presOf" srcId="{D54C04DA-07C4-4B92-8F8E-A743795DA8BE}" destId="{940F77B3-3476-49B1-A9FC-AA0D8466E497}" srcOrd="1" destOrd="0" presId="urn:microsoft.com/office/officeart/2005/8/layout/matrix1"/>
    <dgm:cxn modelId="{A7C37039-676D-42E8-A5DF-34921E98D053}" srcId="{4148BEBB-7740-48DC-8A64-C5909AE42867}" destId="{3344DAD4-D7EA-482C-AD53-1A7784017EA9}" srcOrd="3" destOrd="0" parTransId="{6B6C2A99-1A39-4686-A6C5-00C080C6C2CA}" sibTransId="{57D0D976-4F17-4499-97A6-BA8EBA0F4F48}"/>
    <dgm:cxn modelId="{C630613E-1D73-455E-9335-41870DB6FC43}" srcId="{4148BEBB-7740-48DC-8A64-C5909AE42867}" destId="{2B0B2E9C-5414-458B-8ABC-9A85C2969158}" srcOrd="1" destOrd="0" parTransId="{F091043A-355F-400C-BBB5-E79B5BED94D6}" sibTransId="{59D37D9A-38C5-4927-9927-ECD5C2CB9EEE}"/>
    <dgm:cxn modelId="{5004E63E-6A51-4E80-A9C8-96C727137D2E}" type="presOf" srcId="{BEE84EC6-BE25-4339-BAC1-6C63DFD46698}" destId="{019D1DB4-BA3C-465E-BD42-EE4AC740B3FE}" srcOrd="1" destOrd="0" presId="urn:microsoft.com/office/officeart/2005/8/layout/matrix1"/>
    <dgm:cxn modelId="{A775274B-8249-4EDA-8961-9054B375AE8D}" type="presOf" srcId="{2B0B2E9C-5414-458B-8ABC-9A85C2969158}" destId="{2308B8C9-8ED4-4983-82F5-90D5CA6F401C}" srcOrd="1" destOrd="0" presId="urn:microsoft.com/office/officeart/2005/8/layout/matrix1"/>
    <dgm:cxn modelId="{2868E850-BAF0-45F2-BB92-48E19D1442F4}" srcId="{4148BEBB-7740-48DC-8A64-C5909AE42867}" destId="{BEE84EC6-BE25-4339-BAC1-6C63DFD46698}" srcOrd="0" destOrd="0" parTransId="{34B9F9A6-16C4-49E7-9CB2-77AB98501CED}" sibTransId="{BBD0CF9C-E25E-4D9C-8C41-B02FF43E0DE1}"/>
    <dgm:cxn modelId="{CB704C51-9CE6-4072-85DD-949357DDB3E0}" type="presOf" srcId="{D54C04DA-07C4-4B92-8F8E-A743795DA8BE}" destId="{4D98C476-B4F1-431F-8193-FFAE83C46237}" srcOrd="0" destOrd="0" presId="urn:microsoft.com/office/officeart/2005/8/layout/matrix1"/>
    <dgm:cxn modelId="{76EE4381-BF2C-46CD-853F-6A1E8E785281}" srcId="{9053AACF-1F1C-401F-8255-6882AEF43459}" destId="{4148BEBB-7740-48DC-8A64-C5909AE42867}" srcOrd="0" destOrd="0" parTransId="{85F8E1C1-3E20-4308-A4F9-0D839D9D9B29}" sibTransId="{B776149E-ED18-4B12-BA4A-32AFDBD7BBF3}"/>
    <dgm:cxn modelId="{8085F89E-5D29-4A03-BA28-F8D71E605E52}" type="presOf" srcId="{3344DAD4-D7EA-482C-AD53-1A7784017EA9}" destId="{182D444B-C7C6-41C0-B42B-C339C9E43A67}" srcOrd="1" destOrd="0" presId="urn:microsoft.com/office/officeart/2005/8/layout/matrix1"/>
    <dgm:cxn modelId="{BB9E55A9-FEC3-49B7-A841-95C61F405893}" srcId="{4148BEBB-7740-48DC-8A64-C5909AE42867}" destId="{D54C04DA-07C4-4B92-8F8E-A743795DA8BE}" srcOrd="2" destOrd="0" parTransId="{7F7A0E96-042A-4823-843F-E1D38F4580C4}" sibTransId="{DDEE5D20-5F25-422C-9F7E-9306859B7FAE}"/>
    <dgm:cxn modelId="{003636BA-26C6-481D-9D3B-066412460393}" type="presOf" srcId="{4148BEBB-7740-48DC-8A64-C5909AE42867}" destId="{CA9A11ED-2B16-44C2-8B03-21B0236FBD2B}" srcOrd="0" destOrd="0" presId="urn:microsoft.com/office/officeart/2005/8/layout/matrix1"/>
    <dgm:cxn modelId="{A52592F8-5038-486F-A1C4-1E7FE784EE23}" type="presOf" srcId="{3344DAD4-D7EA-482C-AD53-1A7784017EA9}" destId="{DE7FD68A-9440-4AE0-A5B4-C5EBCCC57802}" srcOrd="0" destOrd="0" presId="urn:microsoft.com/office/officeart/2005/8/layout/matrix1"/>
    <dgm:cxn modelId="{AC687AA3-F87E-4C9D-BB30-D2485B4651C0}" type="presParOf" srcId="{6DBBCC72-FBB9-4D1E-9120-F08264FC6A26}" destId="{6FC9FBF3-D717-4EC2-92DB-3B4C4692B16F}" srcOrd="0" destOrd="0" presId="urn:microsoft.com/office/officeart/2005/8/layout/matrix1"/>
    <dgm:cxn modelId="{2385EEC5-42DE-4FC8-8E51-0CBF7101EFF9}" type="presParOf" srcId="{6FC9FBF3-D717-4EC2-92DB-3B4C4692B16F}" destId="{B4FBA781-54AC-4929-AC10-B76E468D1A6E}" srcOrd="0" destOrd="0" presId="urn:microsoft.com/office/officeart/2005/8/layout/matrix1"/>
    <dgm:cxn modelId="{2308A9BA-283B-4FA4-9CFF-66E750D54B0D}" type="presParOf" srcId="{6FC9FBF3-D717-4EC2-92DB-3B4C4692B16F}" destId="{019D1DB4-BA3C-465E-BD42-EE4AC740B3FE}" srcOrd="1" destOrd="0" presId="urn:microsoft.com/office/officeart/2005/8/layout/matrix1"/>
    <dgm:cxn modelId="{C07C79F0-427D-4AA0-9709-91BDEDEAABD2}" type="presParOf" srcId="{6FC9FBF3-D717-4EC2-92DB-3B4C4692B16F}" destId="{6167C54B-9408-42CA-8019-3F8D7DBFEA08}" srcOrd="2" destOrd="0" presId="urn:microsoft.com/office/officeart/2005/8/layout/matrix1"/>
    <dgm:cxn modelId="{70574353-8E33-41AE-8419-BE3DEB5C47E6}" type="presParOf" srcId="{6FC9FBF3-D717-4EC2-92DB-3B4C4692B16F}" destId="{2308B8C9-8ED4-4983-82F5-90D5CA6F401C}" srcOrd="3" destOrd="0" presId="urn:microsoft.com/office/officeart/2005/8/layout/matrix1"/>
    <dgm:cxn modelId="{E90CB42F-2C44-4505-AD8B-3BDAE8506EA5}" type="presParOf" srcId="{6FC9FBF3-D717-4EC2-92DB-3B4C4692B16F}" destId="{4D98C476-B4F1-431F-8193-FFAE83C46237}" srcOrd="4" destOrd="0" presId="urn:microsoft.com/office/officeart/2005/8/layout/matrix1"/>
    <dgm:cxn modelId="{42375B31-71DE-4EE6-9B25-4840D16F1E49}" type="presParOf" srcId="{6FC9FBF3-D717-4EC2-92DB-3B4C4692B16F}" destId="{940F77B3-3476-49B1-A9FC-AA0D8466E497}" srcOrd="5" destOrd="0" presId="urn:microsoft.com/office/officeart/2005/8/layout/matrix1"/>
    <dgm:cxn modelId="{60D089DC-5729-4EBD-A0A1-8D00163441AC}" type="presParOf" srcId="{6FC9FBF3-D717-4EC2-92DB-3B4C4692B16F}" destId="{DE7FD68A-9440-4AE0-A5B4-C5EBCCC57802}" srcOrd="6" destOrd="0" presId="urn:microsoft.com/office/officeart/2005/8/layout/matrix1"/>
    <dgm:cxn modelId="{C01F9589-51A3-42BA-9BB5-E3B80872A447}" type="presParOf" srcId="{6FC9FBF3-D717-4EC2-92DB-3B4C4692B16F}" destId="{182D444B-C7C6-41C0-B42B-C339C9E43A67}" srcOrd="7" destOrd="0" presId="urn:microsoft.com/office/officeart/2005/8/layout/matrix1"/>
    <dgm:cxn modelId="{FED92614-19E6-40E0-89DD-4969F1F8E40B}" type="presParOf" srcId="{6DBBCC72-FBB9-4D1E-9120-F08264FC6A26}" destId="{CA9A11ED-2B16-44C2-8B03-21B0236FBD2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8C73FB-043E-492A-8B8F-DDD95D7464C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EFB07DF-1047-4C95-B1AC-C5FB39A4FE44}">
      <dgm:prSet custT="1"/>
      <dgm:spPr>
        <a:solidFill>
          <a:schemeClr val="accent2"/>
        </a:solidFill>
      </dgm:spPr>
      <dgm:t>
        <a:bodyPr/>
        <a:lstStyle/>
        <a:p>
          <a:r>
            <a:rPr lang="en-US" sz="1600" b="1" dirty="0">
              <a:latin typeface="Corbel" panose="020B0503020204020204" pitchFamily="34" charset="0"/>
            </a:rPr>
            <a:t>Competency 3: Legal/Compliance</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6718E24-923A-42B0-8510-51F18107CD82}" type="parTrans" cxnId="{98F7F85A-A0D0-4B5F-9743-1FCF59CC870D}">
      <dgm:prSet/>
      <dgm:spPr/>
      <dgm:t>
        <a:bodyPr/>
        <a:lstStyle/>
        <a:p>
          <a:endParaRPr lang="en-US"/>
        </a:p>
      </dgm:t>
    </dgm:pt>
    <dgm:pt modelId="{03A67453-2CBA-463A-B731-641DEBD7F495}" type="sibTrans" cxnId="{98F7F85A-A0D0-4B5F-9743-1FCF59CC870D}">
      <dgm:prSet/>
      <dgm:spPr/>
      <dgm:t>
        <a:bodyPr/>
        <a:lstStyle/>
        <a:p>
          <a:endParaRPr lang="en-US"/>
        </a:p>
      </dgm:t>
    </dgm:pt>
    <dgm:pt modelId="{21B5CE55-B2DE-4F86-A8A6-7AE88BDB6D58}">
      <dgm:prSet custT="1"/>
      <dgm:spPr>
        <a:solidFill>
          <a:schemeClr val="accent2">
            <a:lumMod val="20000"/>
            <a:lumOff val="80000"/>
            <a:alpha val="90000"/>
          </a:schemeClr>
        </a:solidFill>
      </dgm:spPr>
      <dgm:t>
        <a:bodyPr/>
        <a:lstStyle/>
        <a:p>
          <a:r>
            <a:rPr lang="en-US" sz="1050" dirty="0">
              <a:latin typeface="Corbel" panose="020B0503020204020204" pitchFamily="34" charset="0"/>
            </a:rPr>
            <a:t>Effectively demonstrates knowledge of policies, procedures, laws, rules and regulations</a:t>
          </a:r>
        </a:p>
      </dgm:t>
    </dgm:pt>
    <dgm:pt modelId="{4EE9043E-0AFF-4D29-8CD1-AEE4776E873F}" type="parTrans" cxnId="{178CED46-2AAE-41C4-951E-2E3D1CE7B72E}">
      <dgm:prSet/>
      <dgm:spPr/>
      <dgm:t>
        <a:bodyPr/>
        <a:lstStyle/>
        <a:p>
          <a:endParaRPr lang="en-US"/>
        </a:p>
      </dgm:t>
    </dgm:pt>
    <dgm:pt modelId="{5538FAE9-9546-42AC-BB02-A5B738D95578}" type="sibTrans" cxnId="{178CED46-2AAE-41C4-951E-2E3D1CE7B72E}">
      <dgm:prSet/>
      <dgm:spPr/>
      <dgm:t>
        <a:bodyPr/>
        <a:lstStyle/>
        <a:p>
          <a:endParaRPr lang="en-US"/>
        </a:p>
      </dgm:t>
    </dgm:pt>
    <dgm:pt modelId="{1B768983-65C7-4716-98C8-6F5909A2D77A}" type="pres">
      <dgm:prSet presAssocID="{168C73FB-043E-492A-8B8F-DDD95D7464C8}" presName="Name0" presStyleCnt="0">
        <dgm:presLayoutVars>
          <dgm:dir/>
          <dgm:animLvl val="lvl"/>
          <dgm:resizeHandles val="exact"/>
        </dgm:presLayoutVars>
      </dgm:prSet>
      <dgm:spPr/>
    </dgm:pt>
    <dgm:pt modelId="{DFA4FDF9-C1D6-4397-A95A-27327C1CAC34}" type="pres">
      <dgm:prSet presAssocID="{7EFB07DF-1047-4C95-B1AC-C5FB39A4FE44}" presName="linNode" presStyleCnt="0"/>
      <dgm:spPr/>
    </dgm:pt>
    <dgm:pt modelId="{0EC414DC-EDE3-4EF8-8764-1376B10D59F2}" type="pres">
      <dgm:prSet presAssocID="{7EFB07DF-1047-4C95-B1AC-C5FB39A4FE44}" presName="parentText" presStyleLbl="node1" presStyleIdx="0" presStyleCnt="1" custLinFactNeighborX="-551">
        <dgm:presLayoutVars>
          <dgm:chMax val="1"/>
          <dgm:bulletEnabled val="1"/>
        </dgm:presLayoutVars>
      </dgm:prSet>
      <dgm:spPr/>
    </dgm:pt>
    <dgm:pt modelId="{4F0CA416-C329-4512-B417-01696507F778}" type="pres">
      <dgm:prSet presAssocID="{7EFB07DF-1047-4C95-B1AC-C5FB39A4FE44}" presName="descendantText" presStyleLbl="alignAccFollowNode1" presStyleIdx="0" presStyleCnt="1">
        <dgm:presLayoutVars>
          <dgm:bulletEnabled val="1"/>
        </dgm:presLayoutVars>
      </dgm:prSet>
      <dgm:spPr/>
    </dgm:pt>
  </dgm:ptLst>
  <dgm:cxnLst>
    <dgm:cxn modelId="{2027741E-D577-4853-BB52-A7EEC2875104}" type="presOf" srcId="{168C73FB-043E-492A-8B8F-DDD95D7464C8}" destId="{1B768983-65C7-4716-98C8-6F5909A2D77A}" srcOrd="0" destOrd="0" presId="urn:microsoft.com/office/officeart/2005/8/layout/vList5"/>
    <dgm:cxn modelId="{CE525A2C-FB03-4750-A7BE-D409B4784F6D}" type="presOf" srcId="{21B5CE55-B2DE-4F86-A8A6-7AE88BDB6D58}" destId="{4F0CA416-C329-4512-B417-01696507F778}" srcOrd="0" destOrd="0" presId="urn:microsoft.com/office/officeart/2005/8/layout/vList5"/>
    <dgm:cxn modelId="{178CED46-2AAE-41C4-951E-2E3D1CE7B72E}" srcId="{7EFB07DF-1047-4C95-B1AC-C5FB39A4FE44}" destId="{21B5CE55-B2DE-4F86-A8A6-7AE88BDB6D58}" srcOrd="0" destOrd="0" parTransId="{4EE9043E-0AFF-4D29-8CD1-AEE4776E873F}" sibTransId="{5538FAE9-9546-42AC-BB02-A5B738D95578}"/>
    <dgm:cxn modelId="{7371F555-6196-492A-B4ED-46E213853B3F}" type="presOf" srcId="{7EFB07DF-1047-4C95-B1AC-C5FB39A4FE44}" destId="{0EC414DC-EDE3-4EF8-8764-1376B10D59F2}" srcOrd="0" destOrd="0" presId="urn:microsoft.com/office/officeart/2005/8/layout/vList5"/>
    <dgm:cxn modelId="{98F7F85A-A0D0-4B5F-9743-1FCF59CC870D}" srcId="{168C73FB-043E-492A-8B8F-DDD95D7464C8}" destId="{7EFB07DF-1047-4C95-B1AC-C5FB39A4FE44}" srcOrd="0" destOrd="0" parTransId="{76718E24-923A-42B0-8510-51F18107CD82}" sibTransId="{03A67453-2CBA-463A-B731-641DEBD7F495}"/>
    <dgm:cxn modelId="{F5E341F0-3FEA-424A-B947-2DB750FBE45C}" type="presParOf" srcId="{1B768983-65C7-4716-98C8-6F5909A2D77A}" destId="{DFA4FDF9-C1D6-4397-A95A-27327C1CAC34}" srcOrd="0" destOrd="0" presId="urn:microsoft.com/office/officeart/2005/8/layout/vList5"/>
    <dgm:cxn modelId="{8FFFC672-ECD3-4824-9751-93060DCE3ECD}" type="presParOf" srcId="{DFA4FDF9-C1D6-4397-A95A-27327C1CAC34}" destId="{0EC414DC-EDE3-4EF8-8764-1376B10D59F2}" srcOrd="0" destOrd="0" presId="urn:microsoft.com/office/officeart/2005/8/layout/vList5"/>
    <dgm:cxn modelId="{B523664A-86F3-409B-AB48-2351FA605A37}" type="presParOf" srcId="{DFA4FDF9-C1D6-4397-A95A-27327C1CAC34}" destId="{4F0CA416-C329-4512-B417-01696507F778}" srcOrd="1" destOrd="0" presId="urn:microsoft.com/office/officeart/2005/8/layout/vList5"/>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19DDD69-81FC-4D84-8F03-FA720201392E}"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US"/>
        </a:p>
      </dgm:t>
    </dgm:pt>
    <dgm:pt modelId="{2FD8ED3C-30CF-4873-9D5C-040D737F58F4}">
      <dgm:prSet phldrT="[Text]" custT="1"/>
      <dgm:spPr>
        <a:solidFill>
          <a:schemeClr val="accent1">
            <a:lumMod val="20000"/>
            <a:lumOff val="80000"/>
          </a:schemeClr>
        </a:solidFill>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25D92BB-A47B-45FC-BE16-BC43EA258124}" type="parTrans" cxnId="{B11BC0D6-0961-4274-821A-F693045607B3}">
      <dgm:prSet/>
      <dgm:spPr/>
      <dgm:t>
        <a:bodyPr/>
        <a:lstStyle/>
        <a:p>
          <a:endParaRPr lang="en-US"/>
        </a:p>
      </dgm:t>
    </dgm:pt>
    <dgm:pt modelId="{F8E5896A-C326-487E-8B73-C3C2C1FFA5DC}" type="sibTrans" cxnId="{B11BC0D6-0961-4274-821A-F693045607B3}">
      <dgm:prSet/>
      <dgm:spPr/>
      <dgm:t>
        <a:bodyPr/>
        <a:lstStyle/>
        <a:p>
          <a:endParaRPr lang="en-US"/>
        </a:p>
      </dgm:t>
    </dgm:pt>
    <dgm:pt modelId="{18A4DF4B-4BC3-4BC0-87B7-95ED0F1D3308}">
      <dgm:prSet phldrT="[Text]"/>
      <dgm:spPr>
        <a:solidFill>
          <a:schemeClr val="accent1"/>
        </a:solidFill>
      </dgm:spPr>
      <dgm:t>
        <a:bodyPr/>
        <a:lstStyle/>
        <a:p>
          <a:endParaRPr lang="en-US" dirty="0"/>
        </a:p>
      </dgm:t>
    </dgm:pt>
    <dgm:pt modelId="{92C06DED-55D4-4E4E-9ACB-C5A8EA3A6853}" type="parTrans" cxnId="{12CFBA81-112B-48F1-A2FE-45E1B916C18F}">
      <dgm:prSet/>
      <dgm:spPr/>
      <dgm:t>
        <a:bodyPr/>
        <a:lstStyle/>
        <a:p>
          <a:endParaRPr lang="en-US"/>
        </a:p>
      </dgm:t>
    </dgm:pt>
    <dgm:pt modelId="{498D78CA-D8A8-42D6-98DD-3A50D77EAFB7}" type="sibTrans" cxnId="{12CFBA81-112B-48F1-A2FE-45E1B916C18F}">
      <dgm:prSet/>
      <dgm:spPr/>
      <dgm:t>
        <a:bodyPr/>
        <a:lstStyle/>
        <a:p>
          <a:endParaRPr lang="en-US"/>
        </a:p>
      </dgm:t>
    </dgm:pt>
    <dgm:pt modelId="{D040620F-1884-4E2D-B81F-D912DF441062}">
      <dgm:prSet phldrT="[Text]"/>
      <dgm:spPr>
        <a:solidFill>
          <a:schemeClr val="accent1"/>
        </a:solidFill>
      </dgm:spPr>
      <dgm:t>
        <a:bodyPr/>
        <a:lstStyle/>
        <a:p>
          <a:endParaRPr lang="en-US" dirty="0"/>
        </a:p>
      </dgm:t>
    </dgm:pt>
    <dgm:pt modelId="{07C208DE-3A82-4CFB-A455-81E70ECC5396}" type="parTrans" cxnId="{254F8B53-DD3D-45AF-B046-A0DE9ED04616}">
      <dgm:prSet/>
      <dgm:spPr/>
      <dgm:t>
        <a:bodyPr/>
        <a:lstStyle/>
        <a:p>
          <a:endParaRPr lang="en-US"/>
        </a:p>
      </dgm:t>
    </dgm:pt>
    <dgm:pt modelId="{225F433D-CFB0-4682-A1FB-7F7A51CCBB60}" type="sibTrans" cxnId="{254F8B53-DD3D-45AF-B046-A0DE9ED04616}">
      <dgm:prSet/>
      <dgm:spPr/>
      <dgm:t>
        <a:bodyPr/>
        <a:lstStyle/>
        <a:p>
          <a:endParaRPr lang="en-US"/>
        </a:p>
      </dgm:t>
    </dgm:pt>
    <dgm:pt modelId="{E35972AB-2632-4B4D-A738-665E658F4203}">
      <dgm:prSet phldrT="[Text]"/>
      <dgm:spPr>
        <a:solidFill>
          <a:schemeClr val="accent1"/>
        </a:solidFill>
      </dgm:spPr>
      <dgm:t>
        <a:bodyPr/>
        <a:lstStyle/>
        <a:p>
          <a:endParaRPr lang="en-US" dirty="0"/>
        </a:p>
      </dgm:t>
    </dgm:pt>
    <dgm:pt modelId="{C2522D07-2B6D-4F41-8628-F60D1B4A61E0}" type="parTrans" cxnId="{DFDC6574-76BE-4DA1-8CEE-5F840A782FD3}">
      <dgm:prSet/>
      <dgm:spPr/>
      <dgm:t>
        <a:bodyPr/>
        <a:lstStyle/>
        <a:p>
          <a:endParaRPr lang="en-US"/>
        </a:p>
      </dgm:t>
    </dgm:pt>
    <dgm:pt modelId="{8009BA98-43C3-4ADE-A8A8-FC359E897991}" type="sibTrans" cxnId="{DFDC6574-76BE-4DA1-8CEE-5F840A782FD3}">
      <dgm:prSet/>
      <dgm:spPr/>
      <dgm:t>
        <a:bodyPr/>
        <a:lstStyle/>
        <a:p>
          <a:endParaRPr lang="en-US"/>
        </a:p>
      </dgm:t>
    </dgm:pt>
    <dgm:pt modelId="{0931C8EF-7D20-44D0-BF33-4D9159B6D10B}">
      <dgm:prSet phldrT="[Text]"/>
      <dgm:spPr>
        <a:solidFill>
          <a:schemeClr val="accent1"/>
        </a:solidFill>
      </dgm:spPr>
      <dgm:t>
        <a:bodyPr/>
        <a:lstStyle/>
        <a:p>
          <a:endParaRPr lang="en-US" dirty="0"/>
        </a:p>
      </dgm:t>
    </dgm:pt>
    <dgm:pt modelId="{32DDB26B-1844-4B6B-99BE-405F25D8C140}" type="parTrans" cxnId="{15EB9696-74A7-4947-B578-E3FBDD9183E2}">
      <dgm:prSet/>
      <dgm:spPr/>
      <dgm:t>
        <a:bodyPr/>
        <a:lstStyle/>
        <a:p>
          <a:endParaRPr lang="en-US"/>
        </a:p>
      </dgm:t>
    </dgm:pt>
    <dgm:pt modelId="{09E4F244-E3D9-4A5E-AF18-EEBA9A5FA5AC}" type="sibTrans" cxnId="{15EB9696-74A7-4947-B578-E3FBDD9183E2}">
      <dgm:prSet/>
      <dgm:spPr/>
      <dgm:t>
        <a:bodyPr/>
        <a:lstStyle/>
        <a:p>
          <a:endParaRPr lang="en-US"/>
        </a:p>
      </dgm:t>
    </dgm:pt>
    <dgm:pt modelId="{C5ECA3A2-6D58-43DE-A14C-DE63FAAE9020}" type="pres">
      <dgm:prSet presAssocID="{819DDD69-81FC-4D84-8F03-FA720201392E}" presName="diagram" presStyleCnt="0">
        <dgm:presLayoutVars>
          <dgm:chMax val="1"/>
          <dgm:dir/>
          <dgm:animLvl val="ctr"/>
          <dgm:resizeHandles val="exact"/>
        </dgm:presLayoutVars>
      </dgm:prSet>
      <dgm:spPr/>
    </dgm:pt>
    <dgm:pt modelId="{9EEC4D24-2A9B-4EEA-B167-BDE7E5F6B1F8}" type="pres">
      <dgm:prSet presAssocID="{819DDD69-81FC-4D84-8F03-FA720201392E}" presName="matrix" presStyleCnt="0"/>
      <dgm:spPr/>
    </dgm:pt>
    <dgm:pt modelId="{EF903817-80EA-4CBF-9F4D-C18C906DF0EE}" type="pres">
      <dgm:prSet presAssocID="{819DDD69-81FC-4D84-8F03-FA720201392E}" presName="tile1" presStyleLbl="node1" presStyleIdx="0" presStyleCnt="4"/>
      <dgm:spPr/>
    </dgm:pt>
    <dgm:pt modelId="{B1C44A88-0A2C-4396-AA33-66A56B866AD3}" type="pres">
      <dgm:prSet presAssocID="{819DDD69-81FC-4D84-8F03-FA720201392E}" presName="tile1text" presStyleLbl="node1" presStyleIdx="0" presStyleCnt="4">
        <dgm:presLayoutVars>
          <dgm:chMax val="0"/>
          <dgm:chPref val="0"/>
          <dgm:bulletEnabled val="1"/>
        </dgm:presLayoutVars>
      </dgm:prSet>
      <dgm:spPr/>
    </dgm:pt>
    <dgm:pt modelId="{F5F1BA27-7088-469E-B4EB-5C250DF90919}" type="pres">
      <dgm:prSet presAssocID="{819DDD69-81FC-4D84-8F03-FA720201392E}" presName="tile2" presStyleLbl="node1" presStyleIdx="1" presStyleCnt="4"/>
      <dgm:spPr/>
    </dgm:pt>
    <dgm:pt modelId="{0805E657-578A-44A1-89E3-67511E115C74}" type="pres">
      <dgm:prSet presAssocID="{819DDD69-81FC-4D84-8F03-FA720201392E}" presName="tile2text" presStyleLbl="node1" presStyleIdx="1" presStyleCnt="4">
        <dgm:presLayoutVars>
          <dgm:chMax val="0"/>
          <dgm:chPref val="0"/>
          <dgm:bulletEnabled val="1"/>
        </dgm:presLayoutVars>
      </dgm:prSet>
      <dgm:spPr/>
    </dgm:pt>
    <dgm:pt modelId="{1D2B5A24-B836-4125-9E46-63B2714E27CD}" type="pres">
      <dgm:prSet presAssocID="{819DDD69-81FC-4D84-8F03-FA720201392E}" presName="tile3" presStyleLbl="node1" presStyleIdx="2" presStyleCnt="4"/>
      <dgm:spPr/>
    </dgm:pt>
    <dgm:pt modelId="{3410FE87-A00B-414A-93D6-18729641069D}" type="pres">
      <dgm:prSet presAssocID="{819DDD69-81FC-4D84-8F03-FA720201392E}" presName="tile3text" presStyleLbl="node1" presStyleIdx="2" presStyleCnt="4">
        <dgm:presLayoutVars>
          <dgm:chMax val="0"/>
          <dgm:chPref val="0"/>
          <dgm:bulletEnabled val="1"/>
        </dgm:presLayoutVars>
      </dgm:prSet>
      <dgm:spPr/>
    </dgm:pt>
    <dgm:pt modelId="{3FAF2845-63F5-47A7-A65A-DF2102B2D2E2}" type="pres">
      <dgm:prSet presAssocID="{819DDD69-81FC-4D84-8F03-FA720201392E}" presName="tile4" presStyleLbl="node1" presStyleIdx="3" presStyleCnt="4"/>
      <dgm:spPr/>
    </dgm:pt>
    <dgm:pt modelId="{1DFF27BB-FC11-4B21-A5AA-6D9714A83E2C}" type="pres">
      <dgm:prSet presAssocID="{819DDD69-81FC-4D84-8F03-FA720201392E}" presName="tile4text" presStyleLbl="node1" presStyleIdx="3" presStyleCnt="4">
        <dgm:presLayoutVars>
          <dgm:chMax val="0"/>
          <dgm:chPref val="0"/>
          <dgm:bulletEnabled val="1"/>
        </dgm:presLayoutVars>
      </dgm:prSet>
      <dgm:spPr/>
    </dgm:pt>
    <dgm:pt modelId="{E05F2D3F-57CC-484B-9029-D7158592800D}" type="pres">
      <dgm:prSet presAssocID="{819DDD69-81FC-4D84-8F03-FA720201392E}" presName="centerTile" presStyleLbl="fgShp" presStyleIdx="0" presStyleCnt="1" custScaleX="42162" custScaleY="40843" custLinFactY="-80000" custLinFactNeighborX="147" custLinFactNeighborY="-100000">
        <dgm:presLayoutVars>
          <dgm:chMax val="0"/>
          <dgm:chPref val="0"/>
        </dgm:presLayoutVars>
      </dgm:prSet>
      <dgm:spPr/>
    </dgm:pt>
  </dgm:ptLst>
  <dgm:cxnLst>
    <dgm:cxn modelId="{D95F7703-5F31-4483-ABD3-404FCB9A20BD}" type="presOf" srcId="{0931C8EF-7D20-44D0-BF33-4D9159B6D10B}" destId="{3FAF2845-63F5-47A7-A65A-DF2102B2D2E2}" srcOrd="0" destOrd="0" presId="urn:microsoft.com/office/officeart/2005/8/layout/matrix1"/>
    <dgm:cxn modelId="{D9EAFB03-13F3-43E2-9C98-7D3AB59DFBDE}" type="presOf" srcId="{2FD8ED3C-30CF-4873-9D5C-040D737F58F4}" destId="{E05F2D3F-57CC-484B-9029-D7158592800D}" srcOrd="0" destOrd="0" presId="urn:microsoft.com/office/officeart/2005/8/layout/matrix1"/>
    <dgm:cxn modelId="{20203B2B-DFD1-4798-BCDF-B1EEEA1F0BB4}" type="presOf" srcId="{18A4DF4B-4BC3-4BC0-87B7-95ED0F1D3308}" destId="{EF903817-80EA-4CBF-9F4D-C18C906DF0EE}" srcOrd="0" destOrd="0" presId="urn:microsoft.com/office/officeart/2005/8/layout/matrix1"/>
    <dgm:cxn modelId="{3C682E64-FA75-4030-9F51-4DE92ADB25AC}" type="presOf" srcId="{819DDD69-81FC-4D84-8F03-FA720201392E}" destId="{C5ECA3A2-6D58-43DE-A14C-DE63FAAE9020}" srcOrd="0" destOrd="0" presId="urn:microsoft.com/office/officeart/2005/8/layout/matrix1"/>
    <dgm:cxn modelId="{D27E5945-6A6E-4498-A1C1-705D5173CC16}" type="presOf" srcId="{D040620F-1884-4E2D-B81F-D912DF441062}" destId="{0805E657-578A-44A1-89E3-67511E115C74}" srcOrd="1" destOrd="0" presId="urn:microsoft.com/office/officeart/2005/8/layout/matrix1"/>
    <dgm:cxn modelId="{72A0BE66-D7B4-48F8-9AA6-F29C87EC3AE5}" type="presOf" srcId="{D040620F-1884-4E2D-B81F-D912DF441062}" destId="{F5F1BA27-7088-469E-B4EB-5C250DF90919}" srcOrd="0" destOrd="0" presId="urn:microsoft.com/office/officeart/2005/8/layout/matrix1"/>
    <dgm:cxn modelId="{96240949-ACDA-4993-83B6-DA68E0EE682B}" type="presOf" srcId="{18A4DF4B-4BC3-4BC0-87B7-95ED0F1D3308}" destId="{B1C44A88-0A2C-4396-AA33-66A56B866AD3}" srcOrd="1" destOrd="0" presId="urn:microsoft.com/office/officeart/2005/8/layout/matrix1"/>
    <dgm:cxn modelId="{725F726C-0B74-42E3-A6F4-8BD5EFDA3256}" type="presOf" srcId="{0931C8EF-7D20-44D0-BF33-4D9159B6D10B}" destId="{1DFF27BB-FC11-4B21-A5AA-6D9714A83E2C}" srcOrd="1" destOrd="0" presId="urn:microsoft.com/office/officeart/2005/8/layout/matrix1"/>
    <dgm:cxn modelId="{254F8B53-DD3D-45AF-B046-A0DE9ED04616}" srcId="{2FD8ED3C-30CF-4873-9D5C-040D737F58F4}" destId="{D040620F-1884-4E2D-B81F-D912DF441062}" srcOrd="1" destOrd="0" parTransId="{07C208DE-3A82-4CFB-A455-81E70ECC5396}" sibTransId="{225F433D-CFB0-4682-A1FB-7F7A51CCBB60}"/>
    <dgm:cxn modelId="{DFDC6574-76BE-4DA1-8CEE-5F840A782FD3}" srcId="{2FD8ED3C-30CF-4873-9D5C-040D737F58F4}" destId="{E35972AB-2632-4B4D-A738-665E658F4203}" srcOrd="2" destOrd="0" parTransId="{C2522D07-2B6D-4F41-8628-F60D1B4A61E0}" sibTransId="{8009BA98-43C3-4ADE-A8A8-FC359E897991}"/>
    <dgm:cxn modelId="{A3C35677-3377-471C-BC4C-BED4884BAE3C}" type="presOf" srcId="{E35972AB-2632-4B4D-A738-665E658F4203}" destId="{3410FE87-A00B-414A-93D6-18729641069D}" srcOrd="1" destOrd="0" presId="urn:microsoft.com/office/officeart/2005/8/layout/matrix1"/>
    <dgm:cxn modelId="{12CFBA81-112B-48F1-A2FE-45E1B916C18F}" srcId="{2FD8ED3C-30CF-4873-9D5C-040D737F58F4}" destId="{18A4DF4B-4BC3-4BC0-87B7-95ED0F1D3308}" srcOrd="0" destOrd="0" parTransId="{92C06DED-55D4-4E4E-9ACB-C5A8EA3A6853}" sibTransId="{498D78CA-D8A8-42D6-98DD-3A50D77EAFB7}"/>
    <dgm:cxn modelId="{3555E886-37FF-4B6B-9F22-7D2219888FE0}" type="presOf" srcId="{E35972AB-2632-4B4D-A738-665E658F4203}" destId="{1D2B5A24-B836-4125-9E46-63B2714E27CD}" srcOrd="0" destOrd="0" presId="urn:microsoft.com/office/officeart/2005/8/layout/matrix1"/>
    <dgm:cxn modelId="{15EB9696-74A7-4947-B578-E3FBDD9183E2}" srcId="{2FD8ED3C-30CF-4873-9D5C-040D737F58F4}" destId="{0931C8EF-7D20-44D0-BF33-4D9159B6D10B}" srcOrd="3" destOrd="0" parTransId="{32DDB26B-1844-4B6B-99BE-405F25D8C140}" sibTransId="{09E4F244-E3D9-4A5E-AF18-EEBA9A5FA5AC}"/>
    <dgm:cxn modelId="{B11BC0D6-0961-4274-821A-F693045607B3}" srcId="{819DDD69-81FC-4D84-8F03-FA720201392E}" destId="{2FD8ED3C-30CF-4873-9D5C-040D737F58F4}" srcOrd="0" destOrd="0" parTransId="{225D92BB-A47B-45FC-BE16-BC43EA258124}" sibTransId="{F8E5896A-C326-487E-8B73-C3C2C1FFA5DC}"/>
    <dgm:cxn modelId="{DF19ED88-2DE1-4C88-ADDE-206BB217B648}" type="presParOf" srcId="{C5ECA3A2-6D58-43DE-A14C-DE63FAAE9020}" destId="{9EEC4D24-2A9B-4EEA-B167-BDE7E5F6B1F8}" srcOrd="0" destOrd="0" presId="urn:microsoft.com/office/officeart/2005/8/layout/matrix1"/>
    <dgm:cxn modelId="{43F2B203-C43B-4A14-9FCA-6E57EF43B083}" type="presParOf" srcId="{9EEC4D24-2A9B-4EEA-B167-BDE7E5F6B1F8}" destId="{EF903817-80EA-4CBF-9F4D-C18C906DF0EE}" srcOrd="0" destOrd="0" presId="urn:microsoft.com/office/officeart/2005/8/layout/matrix1"/>
    <dgm:cxn modelId="{EADEBA9F-2E17-4EED-A48C-104EA25C8E44}" type="presParOf" srcId="{9EEC4D24-2A9B-4EEA-B167-BDE7E5F6B1F8}" destId="{B1C44A88-0A2C-4396-AA33-66A56B866AD3}" srcOrd="1" destOrd="0" presId="urn:microsoft.com/office/officeart/2005/8/layout/matrix1"/>
    <dgm:cxn modelId="{95D324BB-95D9-4788-A98C-E0C60BEB0FFB}" type="presParOf" srcId="{9EEC4D24-2A9B-4EEA-B167-BDE7E5F6B1F8}" destId="{F5F1BA27-7088-469E-B4EB-5C250DF90919}" srcOrd="2" destOrd="0" presId="urn:microsoft.com/office/officeart/2005/8/layout/matrix1"/>
    <dgm:cxn modelId="{A75EA930-49CD-4863-9DA0-179C2ACBBC84}" type="presParOf" srcId="{9EEC4D24-2A9B-4EEA-B167-BDE7E5F6B1F8}" destId="{0805E657-578A-44A1-89E3-67511E115C74}" srcOrd="3" destOrd="0" presId="urn:microsoft.com/office/officeart/2005/8/layout/matrix1"/>
    <dgm:cxn modelId="{947AA1F0-946C-458D-9A4A-0ED968A4C6B3}" type="presParOf" srcId="{9EEC4D24-2A9B-4EEA-B167-BDE7E5F6B1F8}" destId="{1D2B5A24-B836-4125-9E46-63B2714E27CD}" srcOrd="4" destOrd="0" presId="urn:microsoft.com/office/officeart/2005/8/layout/matrix1"/>
    <dgm:cxn modelId="{4A10EC60-5391-4595-9F21-121F2922700E}" type="presParOf" srcId="{9EEC4D24-2A9B-4EEA-B167-BDE7E5F6B1F8}" destId="{3410FE87-A00B-414A-93D6-18729641069D}" srcOrd="5" destOrd="0" presId="urn:microsoft.com/office/officeart/2005/8/layout/matrix1"/>
    <dgm:cxn modelId="{C156063B-E0A9-45B5-99C6-C2AA2464CFC3}" type="presParOf" srcId="{9EEC4D24-2A9B-4EEA-B167-BDE7E5F6B1F8}" destId="{3FAF2845-63F5-47A7-A65A-DF2102B2D2E2}" srcOrd="6" destOrd="0" presId="urn:microsoft.com/office/officeart/2005/8/layout/matrix1"/>
    <dgm:cxn modelId="{2F034F50-44FE-4946-9D39-5E93DECE80EA}" type="presParOf" srcId="{9EEC4D24-2A9B-4EEA-B167-BDE7E5F6B1F8}" destId="{1DFF27BB-FC11-4B21-A5AA-6D9714A83E2C}" srcOrd="7" destOrd="0" presId="urn:microsoft.com/office/officeart/2005/8/layout/matrix1"/>
    <dgm:cxn modelId="{6EF75D25-0A10-402E-A827-FD85BF3727C6}" type="presParOf" srcId="{C5ECA3A2-6D58-43DE-A14C-DE63FAAE9020}" destId="{E05F2D3F-57CC-484B-9029-D715859280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1DDEF5D-B776-4982-BED6-904FCA7F98DA}"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75C9FDF7-4B78-46F4-B2EB-C1C3338101AE}">
      <dgm:prSet phldrT="[Text]" custT="1"/>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3887AE24-68E7-467F-B547-F2920CBC3B6E}" type="parTrans" cxnId="{7AF45F47-53B0-44A8-9B95-07F2EA2BFD06}">
      <dgm:prSet/>
      <dgm:spPr/>
      <dgm:t>
        <a:bodyPr/>
        <a:lstStyle/>
        <a:p>
          <a:endParaRPr lang="en-US"/>
        </a:p>
      </dgm:t>
    </dgm:pt>
    <dgm:pt modelId="{A12CEADE-2F69-4149-AC53-7670A57938CA}" type="sibTrans" cxnId="{7AF45F47-53B0-44A8-9B95-07F2EA2BFD06}">
      <dgm:prSet/>
      <dgm:spPr/>
      <dgm:t>
        <a:bodyPr/>
        <a:lstStyle/>
        <a:p>
          <a:endParaRPr lang="en-US"/>
        </a:p>
      </dgm:t>
    </dgm:pt>
    <dgm:pt modelId="{FE1B8CD7-A9B9-4C60-A239-23F4E6A4E434}">
      <dgm:prSet phldrT="[Text]"/>
      <dgm:spPr/>
      <dgm:t>
        <a:bodyPr/>
        <a:lstStyle/>
        <a:p>
          <a:endParaRPr lang="en-US" dirty="0"/>
        </a:p>
      </dgm:t>
    </dgm:pt>
    <dgm:pt modelId="{7325A901-B78A-4E1C-911A-FFF07FE7208A}" type="parTrans" cxnId="{14EDE1E7-1B67-42EF-821A-D1DEDAD86A66}">
      <dgm:prSet/>
      <dgm:spPr/>
      <dgm:t>
        <a:bodyPr/>
        <a:lstStyle/>
        <a:p>
          <a:endParaRPr lang="en-US"/>
        </a:p>
      </dgm:t>
    </dgm:pt>
    <dgm:pt modelId="{BA1FFD04-9C1A-4385-885A-CEC028A1DF4C}" type="sibTrans" cxnId="{14EDE1E7-1B67-42EF-821A-D1DEDAD86A66}">
      <dgm:prSet/>
      <dgm:spPr/>
      <dgm:t>
        <a:bodyPr/>
        <a:lstStyle/>
        <a:p>
          <a:endParaRPr lang="en-US"/>
        </a:p>
      </dgm:t>
    </dgm:pt>
    <dgm:pt modelId="{775B2B51-7F7C-4F9E-BBB7-4BD712D859E3}">
      <dgm:prSet phldrT="[Text]"/>
      <dgm:spPr/>
      <dgm:t>
        <a:bodyPr/>
        <a:lstStyle/>
        <a:p>
          <a:endParaRPr lang="en-US" dirty="0"/>
        </a:p>
      </dgm:t>
    </dgm:pt>
    <dgm:pt modelId="{9E13F7D5-DD81-4D59-A67A-A413CF1E14D7}" type="parTrans" cxnId="{AB54758A-136C-48B9-93BB-5EADCECB2FA8}">
      <dgm:prSet/>
      <dgm:spPr/>
      <dgm:t>
        <a:bodyPr/>
        <a:lstStyle/>
        <a:p>
          <a:endParaRPr lang="en-US"/>
        </a:p>
      </dgm:t>
    </dgm:pt>
    <dgm:pt modelId="{9CF45DBA-F95B-45C9-9A1C-43E847C78FF8}" type="sibTrans" cxnId="{AB54758A-136C-48B9-93BB-5EADCECB2FA8}">
      <dgm:prSet/>
      <dgm:spPr/>
      <dgm:t>
        <a:bodyPr/>
        <a:lstStyle/>
        <a:p>
          <a:endParaRPr lang="en-US"/>
        </a:p>
      </dgm:t>
    </dgm:pt>
    <dgm:pt modelId="{63F24B57-BAF1-4D37-8EA9-0C1099BCF45E}">
      <dgm:prSet phldrT="[Text]"/>
      <dgm:spPr/>
      <dgm:t>
        <a:bodyPr/>
        <a:lstStyle/>
        <a:p>
          <a:endParaRPr lang="en-US" dirty="0"/>
        </a:p>
      </dgm:t>
    </dgm:pt>
    <dgm:pt modelId="{1AB7FD8D-B1D1-4618-B6D2-09261A259A92}" type="parTrans" cxnId="{FF8430D1-660D-49B3-8799-E69DB78ED36F}">
      <dgm:prSet/>
      <dgm:spPr/>
      <dgm:t>
        <a:bodyPr/>
        <a:lstStyle/>
        <a:p>
          <a:endParaRPr lang="en-US"/>
        </a:p>
      </dgm:t>
    </dgm:pt>
    <dgm:pt modelId="{678DFC09-CB04-4527-80ED-EFC641EC12B3}" type="sibTrans" cxnId="{FF8430D1-660D-49B3-8799-E69DB78ED36F}">
      <dgm:prSet/>
      <dgm:spPr/>
      <dgm:t>
        <a:bodyPr/>
        <a:lstStyle/>
        <a:p>
          <a:endParaRPr lang="en-US"/>
        </a:p>
      </dgm:t>
    </dgm:pt>
    <dgm:pt modelId="{295BD8D9-97E5-4052-AFEB-A6950871862B}">
      <dgm:prSet phldrT="[Text]"/>
      <dgm:spPr/>
      <dgm:t>
        <a:bodyPr/>
        <a:lstStyle/>
        <a:p>
          <a:endParaRPr lang="en-US" dirty="0"/>
        </a:p>
      </dgm:t>
    </dgm:pt>
    <dgm:pt modelId="{38A26351-FFB7-474C-82DB-2FAA4B34C5ED}" type="parTrans" cxnId="{24D51B8A-CC39-4757-A936-2C7F961F2B9B}">
      <dgm:prSet/>
      <dgm:spPr/>
      <dgm:t>
        <a:bodyPr/>
        <a:lstStyle/>
        <a:p>
          <a:endParaRPr lang="en-US"/>
        </a:p>
      </dgm:t>
    </dgm:pt>
    <dgm:pt modelId="{170D6882-4A69-418B-8B0F-9D67DC6EBD82}" type="sibTrans" cxnId="{24D51B8A-CC39-4757-A936-2C7F961F2B9B}">
      <dgm:prSet/>
      <dgm:spPr/>
      <dgm:t>
        <a:bodyPr/>
        <a:lstStyle/>
        <a:p>
          <a:endParaRPr lang="en-US"/>
        </a:p>
      </dgm:t>
    </dgm:pt>
    <dgm:pt modelId="{FC8B805B-0B16-4EF4-A0AE-7FF01ED37CF0}" type="pres">
      <dgm:prSet presAssocID="{81DDEF5D-B776-4982-BED6-904FCA7F98DA}" presName="diagram" presStyleCnt="0">
        <dgm:presLayoutVars>
          <dgm:chMax val="1"/>
          <dgm:dir/>
          <dgm:animLvl val="ctr"/>
          <dgm:resizeHandles val="exact"/>
        </dgm:presLayoutVars>
      </dgm:prSet>
      <dgm:spPr/>
    </dgm:pt>
    <dgm:pt modelId="{74D1368F-5EE0-4A8C-AF74-867FE1DD0E23}" type="pres">
      <dgm:prSet presAssocID="{81DDEF5D-B776-4982-BED6-904FCA7F98DA}" presName="matrix" presStyleCnt="0"/>
      <dgm:spPr/>
    </dgm:pt>
    <dgm:pt modelId="{5A51E0EE-247B-44CE-8C2F-B184B0BE1DD8}" type="pres">
      <dgm:prSet presAssocID="{81DDEF5D-B776-4982-BED6-904FCA7F98DA}" presName="tile1" presStyleLbl="node1" presStyleIdx="0" presStyleCnt="4"/>
      <dgm:spPr/>
    </dgm:pt>
    <dgm:pt modelId="{35E482F6-1493-4CFD-93A1-F1B024A03EE6}" type="pres">
      <dgm:prSet presAssocID="{81DDEF5D-B776-4982-BED6-904FCA7F98DA}" presName="tile1text" presStyleLbl="node1" presStyleIdx="0" presStyleCnt="4">
        <dgm:presLayoutVars>
          <dgm:chMax val="0"/>
          <dgm:chPref val="0"/>
          <dgm:bulletEnabled val="1"/>
        </dgm:presLayoutVars>
      </dgm:prSet>
      <dgm:spPr/>
    </dgm:pt>
    <dgm:pt modelId="{3DD6C794-8233-42DD-82A3-E8EEECBC14E2}" type="pres">
      <dgm:prSet presAssocID="{81DDEF5D-B776-4982-BED6-904FCA7F98DA}" presName="tile2" presStyleLbl="node1" presStyleIdx="1" presStyleCnt="4"/>
      <dgm:spPr/>
    </dgm:pt>
    <dgm:pt modelId="{D1E88011-EACB-4E1C-A7F2-AA73EE9CF508}" type="pres">
      <dgm:prSet presAssocID="{81DDEF5D-B776-4982-BED6-904FCA7F98DA}" presName="tile2text" presStyleLbl="node1" presStyleIdx="1" presStyleCnt="4">
        <dgm:presLayoutVars>
          <dgm:chMax val="0"/>
          <dgm:chPref val="0"/>
          <dgm:bulletEnabled val="1"/>
        </dgm:presLayoutVars>
      </dgm:prSet>
      <dgm:spPr/>
    </dgm:pt>
    <dgm:pt modelId="{29A48300-24EB-425C-BFCE-FE8407FDF185}" type="pres">
      <dgm:prSet presAssocID="{81DDEF5D-B776-4982-BED6-904FCA7F98DA}" presName="tile3" presStyleLbl="node1" presStyleIdx="2" presStyleCnt="4"/>
      <dgm:spPr/>
    </dgm:pt>
    <dgm:pt modelId="{F0F8BB62-3289-4E44-9C8D-330C4940AA3A}" type="pres">
      <dgm:prSet presAssocID="{81DDEF5D-B776-4982-BED6-904FCA7F98DA}" presName="tile3text" presStyleLbl="node1" presStyleIdx="2" presStyleCnt="4">
        <dgm:presLayoutVars>
          <dgm:chMax val="0"/>
          <dgm:chPref val="0"/>
          <dgm:bulletEnabled val="1"/>
        </dgm:presLayoutVars>
      </dgm:prSet>
      <dgm:spPr/>
    </dgm:pt>
    <dgm:pt modelId="{EE163852-1095-496B-BA1C-573FA2252CCE}" type="pres">
      <dgm:prSet presAssocID="{81DDEF5D-B776-4982-BED6-904FCA7F98DA}" presName="tile4" presStyleLbl="node1" presStyleIdx="3" presStyleCnt="4"/>
      <dgm:spPr/>
    </dgm:pt>
    <dgm:pt modelId="{CD2C83EA-A02F-495F-913E-DBB2B28306FF}" type="pres">
      <dgm:prSet presAssocID="{81DDEF5D-B776-4982-BED6-904FCA7F98DA}" presName="tile4text" presStyleLbl="node1" presStyleIdx="3" presStyleCnt="4">
        <dgm:presLayoutVars>
          <dgm:chMax val="0"/>
          <dgm:chPref val="0"/>
          <dgm:bulletEnabled val="1"/>
        </dgm:presLayoutVars>
      </dgm:prSet>
      <dgm:spPr/>
    </dgm:pt>
    <dgm:pt modelId="{18859A6D-A298-488E-B158-25FD7EAEC6EA}" type="pres">
      <dgm:prSet presAssocID="{81DDEF5D-B776-4982-BED6-904FCA7F98DA}" presName="centerTile" presStyleLbl="fgShp" presStyleIdx="0" presStyleCnt="1" custScaleX="42162" custScaleY="40843" custLinFactY="-78768" custLinFactNeighborY="-100000">
        <dgm:presLayoutVars>
          <dgm:chMax val="0"/>
          <dgm:chPref val="0"/>
        </dgm:presLayoutVars>
      </dgm:prSet>
      <dgm:spPr/>
    </dgm:pt>
  </dgm:ptLst>
  <dgm:cxnLst>
    <dgm:cxn modelId="{9F9C7F02-178B-4F26-B270-CF4A4A22405A}" type="presOf" srcId="{295BD8D9-97E5-4052-AFEB-A6950871862B}" destId="{EE163852-1095-496B-BA1C-573FA2252CCE}" srcOrd="0" destOrd="0" presId="urn:microsoft.com/office/officeart/2005/8/layout/matrix1"/>
    <dgm:cxn modelId="{C61DEB19-3AFA-41EA-83FE-13589907AA3F}" type="presOf" srcId="{75C9FDF7-4B78-46F4-B2EB-C1C3338101AE}" destId="{18859A6D-A298-488E-B158-25FD7EAEC6EA}" srcOrd="0" destOrd="0" presId="urn:microsoft.com/office/officeart/2005/8/layout/matrix1"/>
    <dgm:cxn modelId="{8A6B8E1F-3F88-48A1-B40B-28F1F51DA565}" type="presOf" srcId="{63F24B57-BAF1-4D37-8EA9-0C1099BCF45E}" destId="{F0F8BB62-3289-4E44-9C8D-330C4940AA3A}" srcOrd="1" destOrd="0" presId="urn:microsoft.com/office/officeart/2005/8/layout/matrix1"/>
    <dgm:cxn modelId="{432D8B21-74BB-4DFA-A738-AD79F2C486C9}" type="presOf" srcId="{775B2B51-7F7C-4F9E-BBB7-4BD712D859E3}" destId="{D1E88011-EACB-4E1C-A7F2-AA73EE9CF508}" srcOrd="1" destOrd="0" presId="urn:microsoft.com/office/officeart/2005/8/layout/matrix1"/>
    <dgm:cxn modelId="{667B143A-A5A1-42AE-AD91-3CD7663A863D}" type="presOf" srcId="{FE1B8CD7-A9B9-4C60-A239-23F4E6A4E434}" destId="{5A51E0EE-247B-44CE-8C2F-B184B0BE1DD8}" srcOrd="0" destOrd="0" presId="urn:microsoft.com/office/officeart/2005/8/layout/matrix1"/>
    <dgm:cxn modelId="{1D838E5C-EC12-4D3D-A005-DBCE1C76DFAD}" type="presOf" srcId="{FE1B8CD7-A9B9-4C60-A239-23F4E6A4E434}" destId="{35E482F6-1493-4CFD-93A1-F1B024A03EE6}" srcOrd="1" destOrd="0" presId="urn:microsoft.com/office/officeart/2005/8/layout/matrix1"/>
    <dgm:cxn modelId="{7AF45F47-53B0-44A8-9B95-07F2EA2BFD06}" srcId="{81DDEF5D-B776-4982-BED6-904FCA7F98DA}" destId="{75C9FDF7-4B78-46F4-B2EB-C1C3338101AE}" srcOrd="0" destOrd="0" parTransId="{3887AE24-68E7-467F-B547-F2920CBC3B6E}" sibTransId="{A12CEADE-2F69-4149-AC53-7670A57938CA}"/>
    <dgm:cxn modelId="{24D51B8A-CC39-4757-A936-2C7F961F2B9B}" srcId="{75C9FDF7-4B78-46F4-B2EB-C1C3338101AE}" destId="{295BD8D9-97E5-4052-AFEB-A6950871862B}" srcOrd="3" destOrd="0" parTransId="{38A26351-FFB7-474C-82DB-2FAA4B34C5ED}" sibTransId="{170D6882-4A69-418B-8B0F-9D67DC6EBD82}"/>
    <dgm:cxn modelId="{AB54758A-136C-48B9-93BB-5EADCECB2FA8}" srcId="{75C9FDF7-4B78-46F4-B2EB-C1C3338101AE}" destId="{775B2B51-7F7C-4F9E-BBB7-4BD712D859E3}" srcOrd="1" destOrd="0" parTransId="{9E13F7D5-DD81-4D59-A67A-A413CF1E14D7}" sibTransId="{9CF45DBA-F95B-45C9-9A1C-43E847C78FF8}"/>
    <dgm:cxn modelId="{6EEB928A-6EE2-45A4-A835-162E27D1ECE8}" type="presOf" srcId="{63F24B57-BAF1-4D37-8EA9-0C1099BCF45E}" destId="{29A48300-24EB-425C-BFCE-FE8407FDF185}" srcOrd="0" destOrd="0" presId="urn:microsoft.com/office/officeart/2005/8/layout/matrix1"/>
    <dgm:cxn modelId="{450FE4AD-F379-4D65-A1A9-63B16A572CA6}" type="presOf" srcId="{295BD8D9-97E5-4052-AFEB-A6950871862B}" destId="{CD2C83EA-A02F-495F-913E-DBB2B28306FF}" srcOrd="1" destOrd="0" presId="urn:microsoft.com/office/officeart/2005/8/layout/matrix1"/>
    <dgm:cxn modelId="{AA62E7AF-2D1A-467D-A363-2195A6D04212}" type="presOf" srcId="{81DDEF5D-B776-4982-BED6-904FCA7F98DA}" destId="{FC8B805B-0B16-4EF4-A0AE-7FF01ED37CF0}" srcOrd="0" destOrd="0" presId="urn:microsoft.com/office/officeart/2005/8/layout/matrix1"/>
    <dgm:cxn modelId="{FF8430D1-660D-49B3-8799-E69DB78ED36F}" srcId="{75C9FDF7-4B78-46F4-B2EB-C1C3338101AE}" destId="{63F24B57-BAF1-4D37-8EA9-0C1099BCF45E}" srcOrd="2" destOrd="0" parTransId="{1AB7FD8D-B1D1-4618-B6D2-09261A259A92}" sibTransId="{678DFC09-CB04-4527-80ED-EFC641EC12B3}"/>
    <dgm:cxn modelId="{14EDE1E7-1B67-42EF-821A-D1DEDAD86A66}" srcId="{75C9FDF7-4B78-46F4-B2EB-C1C3338101AE}" destId="{FE1B8CD7-A9B9-4C60-A239-23F4E6A4E434}" srcOrd="0" destOrd="0" parTransId="{7325A901-B78A-4E1C-911A-FFF07FE7208A}" sibTransId="{BA1FFD04-9C1A-4385-885A-CEC028A1DF4C}"/>
    <dgm:cxn modelId="{3B5755EF-41D4-4BE6-B465-C985A204C6A4}" type="presOf" srcId="{775B2B51-7F7C-4F9E-BBB7-4BD712D859E3}" destId="{3DD6C794-8233-42DD-82A3-E8EEECBC14E2}" srcOrd="0" destOrd="0" presId="urn:microsoft.com/office/officeart/2005/8/layout/matrix1"/>
    <dgm:cxn modelId="{BF57A77C-6FD0-40F0-9F2D-FBF4319CCD62}" type="presParOf" srcId="{FC8B805B-0B16-4EF4-A0AE-7FF01ED37CF0}" destId="{74D1368F-5EE0-4A8C-AF74-867FE1DD0E23}" srcOrd="0" destOrd="0" presId="urn:microsoft.com/office/officeart/2005/8/layout/matrix1"/>
    <dgm:cxn modelId="{BF422513-634B-4BE4-82F5-AA43567F692E}" type="presParOf" srcId="{74D1368F-5EE0-4A8C-AF74-867FE1DD0E23}" destId="{5A51E0EE-247B-44CE-8C2F-B184B0BE1DD8}" srcOrd="0" destOrd="0" presId="urn:microsoft.com/office/officeart/2005/8/layout/matrix1"/>
    <dgm:cxn modelId="{44C52842-E683-4AEA-AC47-AD1D3D4DFB04}" type="presParOf" srcId="{74D1368F-5EE0-4A8C-AF74-867FE1DD0E23}" destId="{35E482F6-1493-4CFD-93A1-F1B024A03EE6}" srcOrd="1" destOrd="0" presId="urn:microsoft.com/office/officeart/2005/8/layout/matrix1"/>
    <dgm:cxn modelId="{B5F6D7E1-0D52-47A1-90CB-C7ADF4CAF7D5}" type="presParOf" srcId="{74D1368F-5EE0-4A8C-AF74-867FE1DD0E23}" destId="{3DD6C794-8233-42DD-82A3-E8EEECBC14E2}" srcOrd="2" destOrd="0" presId="urn:microsoft.com/office/officeart/2005/8/layout/matrix1"/>
    <dgm:cxn modelId="{0F6553EF-03CF-4F72-8FB1-F4D743421C0E}" type="presParOf" srcId="{74D1368F-5EE0-4A8C-AF74-867FE1DD0E23}" destId="{D1E88011-EACB-4E1C-A7F2-AA73EE9CF508}" srcOrd="3" destOrd="0" presId="urn:microsoft.com/office/officeart/2005/8/layout/matrix1"/>
    <dgm:cxn modelId="{6FB95D0A-B8C0-4B87-A82F-63D6F402339C}" type="presParOf" srcId="{74D1368F-5EE0-4A8C-AF74-867FE1DD0E23}" destId="{29A48300-24EB-425C-BFCE-FE8407FDF185}" srcOrd="4" destOrd="0" presId="urn:microsoft.com/office/officeart/2005/8/layout/matrix1"/>
    <dgm:cxn modelId="{9991A87B-7A1E-4D1D-B6EE-FABDBAF7554D}" type="presParOf" srcId="{74D1368F-5EE0-4A8C-AF74-867FE1DD0E23}" destId="{F0F8BB62-3289-4E44-9C8D-330C4940AA3A}" srcOrd="5" destOrd="0" presId="urn:microsoft.com/office/officeart/2005/8/layout/matrix1"/>
    <dgm:cxn modelId="{8E7AC82E-36E7-4EC1-9AB9-0EB4F300D30C}" type="presParOf" srcId="{74D1368F-5EE0-4A8C-AF74-867FE1DD0E23}" destId="{EE163852-1095-496B-BA1C-573FA2252CCE}" srcOrd="6" destOrd="0" presId="urn:microsoft.com/office/officeart/2005/8/layout/matrix1"/>
    <dgm:cxn modelId="{EA9C7D06-8A2C-4772-9ECC-8C522FDB8D52}" type="presParOf" srcId="{74D1368F-5EE0-4A8C-AF74-867FE1DD0E23}" destId="{CD2C83EA-A02F-495F-913E-DBB2B28306FF}" srcOrd="7" destOrd="0" presId="urn:microsoft.com/office/officeart/2005/8/layout/matrix1"/>
    <dgm:cxn modelId="{A30A5E85-940D-4470-9409-B522D4C15B5D}" type="presParOf" srcId="{FC8B805B-0B16-4EF4-A0AE-7FF01ED37CF0}" destId="{18859A6D-A298-488E-B158-25FD7EAEC6E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6E7095E-6E41-4DFA-997B-4F2EC8750BDE}" type="doc">
      <dgm:prSet loTypeId="urn:microsoft.com/office/officeart/2005/8/layout/matrix1" loCatId="matrix" qsTypeId="urn:microsoft.com/office/officeart/2005/8/quickstyle/simple1" qsCatId="simple" csTypeId="urn:microsoft.com/office/officeart/2005/8/colors/accent4_2" csCatId="accent4" phldr="1"/>
      <dgm:spPr/>
      <dgm:t>
        <a:bodyPr/>
        <a:lstStyle/>
        <a:p>
          <a:endParaRPr lang="en-US"/>
        </a:p>
      </dgm:t>
    </dgm:pt>
    <dgm:pt modelId="{BF52853A-8415-4432-B48F-A72ABBB17382}">
      <dgm:prSet phldrT="[Text]" custT="1"/>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C7A7C32-A819-4FC7-AAEE-E51F2923C76D}" type="parTrans" cxnId="{9BBDC187-80F6-4C82-ACAE-A9F2B0C228DF}">
      <dgm:prSet/>
      <dgm:spPr/>
      <dgm:t>
        <a:bodyPr/>
        <a:lstStyle/>
        <a:p>
          <a:endParaRPr lang="en-US"/>
        </a:p>
      </dgm:t>
    </dgm:pt>
    <dgm:pt modelId="{2694FE62-0479-4AB8-956D-54EB78F1CE02}" type="sibTrans" cxnId="{9BBDC187-80F6-4C82-ACAE-A9F2B0C228DF}">
      <dgm:prSet/>
      <dgm:spPr/>
      <dgm:t>
        <a:bodyPr/>
        <a:lstStyle/>
        <a:p>
          <a:endParaRPr lang="en-US"/>
        </a:p>
      </dgm:t>
    </dgm:pt>
    <dgm:pt modelId="{74C0EFEE-0667-4AEB-9F2A-2D536F042A9E}">
      <dgm:prSet phldrT="[Text]"/>
      <dgm:spPr/>
      <dgm:t>
        <a:bodyPr/>
        <a:lstStyle/>
        <a:p>
          <a:endParaRPr lang="en-US" dirty="0"/>
        </a:p>
      </dgm:t>
    </dgm:pt>
    <dgm:pt modelId="{E6E9FDE9-7DE5-4160-90F0-D08FC43D1337}" type="parTrans" cxnId="{F3FDD50B-9CE0-41A7-B948-07F8850786D3}">
      <dgm:prSet/>
      <dgm:spPr/>
      <dgm:t>
        <a:bodyPr/>
        <a:lstStyle/>
        <a:p>
          <a:endParaRPr lang="en-US"/>
        </a:p>
      </dgm:t>
    </dgm:pt>
    <dgm:pt modelId="{3D4F2B79-20EF-4F32-A218-E392614EA0D5}" type="sibTrans" cxnId="{F3FDD50B-9CE0-41A7-B948-07F8850786D3}">
      <dgm:prSet/>
      <dgm:spPr/>
      <dgm:t>
        <a:bodyPr/>
        <a:lstStyle/>
        <a:p>
          <a:endParaRPr lang="en-US"/>
        </a:p>
      </dgm:t>
    </dgm:pt>
    <dgm:pt modelId="{A381BE4F-139C-43DB-808C-5E49AF4F8A38}">
      <dgm:prSet phldrT="[Text]"/>
      <dgm:spPr/>
      <dgm:t>
        <a:bodyPr/>
        <a:lstStyle/>
        <a:p>
          <a:br>
            <a:rPr lang="en-US" dirty="0"/>
          </a:br>
          <a:endParaRPr lang="en-US" dirty="0"/>
        </a:p>
      </dgm:t>
    </dgm:pt>
    <dgm:pt modelId="{69177388-F58B-4A0E-877A-8BDB24F485FB}" type="parTrans" cxnId="{6B756CB2-ACE0-427B-966B-6FE9C3A75529}">
      <dgm:prSet/>
      <dgm:spPr/>
      <dgm:t>
        <a:bodyPr/>
        <a:lstStyle/>
        <a:p>
          <a:endParaRPr lang="en-US"/>
        </a:p>
      </dgm:t>
    </dgm:pt>
    <dgm:pt modelId="{D1EB1B04-7159-4366-BBD9-FF29227F8A67}" type="sibTrans" cxnId="{6B756CB2-ACE0-427B-966B-6FE9C3A75529}">
      <dgm:prSet/>
      <dgm:spPr/>
      <dgm:t>
        <a:bodyPr/>
        <a:lstStyle/>
        <a:p>
          <a:endParaRPr lang="en-US"/>
        </a:p>
      </dgm:t>
    </dgm:pt>
    <dgm:pt modelId="{2E329620-C368-46F5-AE04-963477E88C49}">
      <dgm:prSet phldrT="[Text]"/>
      <dgm:spPr/>
      <dgm:t>
        <a:bodyPr/>
        <a:lstStyle/>
        <a:p>
          <a:endParaRPr lang="en-US" dirty="0"/>
        </a:p>
      </dgm:t>
    </dgm:pt>
    <dgm:pt modelId="{9BF3CCAA-4F9D-419F-85D8-28CD58234017}" type="parTrans" cxnId="{59C4B7A9-2D59-4051-805A-10FE3069856F}">
      <dgm:prSet/>
      <dgm:spPr/>
      <dgm:t>
        <a:bodyPr/>
        <a:lstStyle/>
        <a:p>
          <a:endParaRPr lang="en-US"/>
        </a:p>
      </dgm:t>
    </dgm:pt>
    <dgm:pt modelId="{6F93B6CC-4D8C-4A92-9503-34C7FA5118C4}" type="sibTrans" cxnId="{59C4B7A9-2D59-4051-805A-10FE3069856F}">
      <dgm:prSet/>
      <dgm:spPr/>
      <dgm:t>
        <a:bodyPr/>
        <a:lstStyle/>
        <a:p>
          <a:endParaRPr lang="en-US"/>
        </a:p>
      </dgm:t>
    </dgm:pt>
    <dgm:pt modelId="{4780FF10-99C1-4A28-AF84-05E267D2C171}">
      <dgm:prSet phldrT="[Text]"/>
      <dgm:spPr/>
      <dgm:t>
        <a:bodyPr/>
        <a:lstStyle/>
        <a:p>
          <a:endParaRPr lang="en-US" dirty="0"/>
        </a:p>
      </dgm:t>
    </dgm:pt>
    <dgm:pt modelId="{43DBA7B3-46D1-483E-BF1A-99BE291E3BF0}" type="parTrans" cxnId="{1F193C7C-B45B-4672-BBDA-1BF297FCCF25}">
      <dgm:prSet/>
      <dgm:spPr/>
      <dgm:t>
        <a:bodyPr/>
        <a:lstStyle/>
        <a:p>
          <a:endParaRPr lang="en-US"/>
        </a:p>
      </dgm:t>
    </dgm:pt>
    <dgm:pt modelId="{5FC050D3-04CF-461C-AECD-E21E23855CE8}" type="sibTrans" cxnId="{1F193C7C-B45B-4672-BBDA-1BF297FCCF25}">
      <dgm:prSet/>
      <dgm:spPr/>
      <dgm:t>
        <a:bodyPr/>
        <a:lstStyle/>
        <a:p>
          <a:endParaRPr lang="en-US"/>
        </a:p>
      </dgm:t>
    </dgm:pt>
    <dgm:pt modelId="{D28A57C8-2EB6-4971-A827-E70DBDD8AB2F}" type="pres">
      <dgm:prSet presAssocID="{96E7095E-6E41-4DFA-997B-4F2EC8750BDE}" presName="diagram" presStyleCnt="0">
        <dgm:presLayoutVars>
          <dgm:chMax val="1"/>
          <dgm:dir/>
          <dgm:animLvl val="ctr"/>
          <dgm:resizeHandles val="exact"/>
        </dgm:presLayoutVars>
      </dgm:prSet>
      <dgm:spPr/>
    </dgm:pt>
    <dgm:pt modelId="{4CDEDB2F-FA40-4C07-8D6A-574C60E1F289}" type="pres">
      <dgm:prSet presAssocID="{96E7095E-6E41-4DFA-997B-4F2EC8750BDE}" presName="matrix" presStyleCnt="0"/>
      <dgm:spPr/>
    </dgm:pt>
    <dgm:pt modelId="{4DCF27AD-A6B8-4B6B-B06A-C73C604118C7}" type="pres">
      <dgm:prSet presAssocID="{96E7095E-6E41-4DFA-997B-4F2EC8750BDE}" presName="tile1" presStyleLbl="node1" presStyleIdx="0" presStyleCnt="4"/>
      <dgm:spPr/>
    </dgm:pt>
    <dgm:pt modelId="{2EC5C17B-5B22-4AC8-8F1D-F13F330D77D3}" type="pres">
      <dgm:prSet presAssocID="{96E7095E-6E41-4DFA-997B-4F2EC8750BDE}" presName="tile1text" presStyleLbl="node1" presStyleIdx="0" presStyleCnt="4">
        <dgm:presLayoutVars>
          <dgm:chMax val="0"/>
          <dgm:chPref val="0"/>
          <dgm:bulletEnabled val="1"/>
        </dgm:presLayoutVars>
      </dgm:prSet>
      <dgm:spPr/>
    </dgm:pt>
    <dgm:pt modelId="{527325B7-F5B0-4DE3-9B51-C6539364CC6C}" type="pres">
      <dgm:prSet presAssocID="{96E7095E-6E41-4DFA-997B-4F2EC8750BDE}" presName="tile2" presStyleLbl="node1" presStyleIdx="1" presStyleCnt="4"/>
      <dgm:spPr/>
    </dgm:pt>
    <dgm:pt modelId="{6A812DCA-9DC9-425D-B032-000A54A8CDF1}" type="pres">
      <dgm:prSet presAssocID="{96E7095E-6E41-4DFA-997B-4F2EC8750BDE}" presName="tile2text" presStyleLbl="node1" presStyleIdx="1" presStyleCnt="4">
        <dgm:presLayoutVars>
          <dgm:chMax val="0"/>
          <dgm:chPref val="0"/>
          <dgm:bulletEnabled val="1"/>
        </dgm:presLayoutVars>
      </dgm:prSet>
      <dgm:spPr/>
    </dgm:pt>
    <dgm:pt modelId="{DEAB5D4A-E1FB-4FD8-9368-823CB391F1CC}" type="pres">
      <dgm:prSet presAssocID="{96E7095E-6E41-4DFA-997B-4F2EC8750BDE}" presName="tile3" presStyleLbl="node1" presStyleIdx="2" presStyleCnt="4"/>
      <dgm:spPr/>
    </dgm:pt>
    <dgm:pt modelId="{C9A47FBF-B360-4B13-A900-5613941A42E9}" type="pres">
      <dgm:prSet presAssocID="{96E7095E-6E41-4DFA-997B-4F2EC8750BDE}" presName="tile3text" presStyleLbl="node1" presStyleIdx="2" presStyleCnt="4">
        <dgm:presLayoutVars>
          <dgm:chMax val="0"/>
          <dgm:chPref val="0"/>
          <dgm:bulletEnabled val="1"/>
        </dgm:presLayoutVars>
      </dgm:prSet>
      <dgm:spPr/>
    </dgm:pt>
    <dgm:pt modelId="{323A2FC6-4751-4A1A-A667-FC7BE68D43E1}" type="pres">
      <dgm:prSet presAssocID="{96E7095E-6E41-4DFA-997B-4F2EC8750BDE}" presName="tile4" presStyleLbl="node1" presStyleIdx="3" presStyleCnt="4"/>
      <dgm:spPr/>
    </dgm:pt>
    <dgm:pt modelId="{6A7561FC-4C9B-4E05-B07A-8ADD5E28A45D}" type="pres">
      <dgm:prSet presAssocID="{96E7095E-6E41-4DFA-997B-4F2EC8750BDE}" presName="tile4text" presStyleLbl="node1" presStyleIdx="3" presStyleCnt="4">
        <dgm:presLayoutVars>
          <dgm:chMax val="0"/>
          <dgm:chPref val="0"/>
          <dgm:bulletEnabled val="1"/>
        </dgm:presLayoutVars>
      </dgm:prSet>
      <dgm:spPr/>
    </dgm:pt>
    <dgm:pt modelId="{90F66A46-5A84-4500-B252-00641E666F23}" type="pres">
      <dgm:prSet presAssocID="{96E7095E-6E41-4DFA-997B-4F2EC8750BDE}" presName="centerTile" presStyleLbl="fgShp" presStyleIdx="0" presStyleCnt="1" custScaleX="42162" custScaleY="40865" custLinFactY="-79189" custLinFactNeighborY="-100000">
        <dgm:presLayoutVars>
          <dgm:chMax val="0"/>
          <dgm:chPref val="0"/>
        </dgm:presLayoutVars>
      </dgm:prSet>
      <dgm:spPr/>
    </dgm:pt>
  </dgm:ptLst>
  <dgm:cxnLst>
    <dgm:cxn modelId="{F3FDD50B-9CE0-41A7-B948-07F8850786D3}" srcId="{BF52853A-8415-4432-B48F-A72ABBB17382}" destId="{74C0EFEE-0667-4AEB-9F2A-2D536F042A9E}" srcOrd="0" destOrd="0" parTransId="{E6E9FDE9-7DE5-4160-90F0-D08FC43D1337}" sibTransId="{3D4F2B79-20EF-4F32-A218-E392614EA0D5}"/>
    <dgm:cxn modelId="{6232755D-24AB-4DA7-9638-54049BBED496}" type="presOf" srcId="{74C0EFEE-0667-4AEB-9F2A-2D536F042A9E}" destId="{2EC5C17B-5B22-4AC8-8F1D-F13F330D77D3}" srcOrd="1" destOrd="0" presId="urn:microsoft.com/office/officeart/2005/8/layout/matrix1"/>
    <dgm:cxn modelId="{53C5AC49-0E40-4FCC-845F-171324E243DD}" type="presOf" srcId="{BF52853A-8415-4432-B48F-A72ABBB17382}" destId="{90F66A46-5A84-4500-B252-00641E666F23}" srcOrd="0" destOrd="0" presId="urn:microsoft.com/office/officeart/2005/8/layout/matrix1"/>
    <dgm:cxn modelId="{6020854E-15C2-4961-B7A5-9A8DE36E4E1B}" type="presOf" srcId="{A381BE4F-139C-43DB-808C-5E49AF4F8A38}" destId="{6A812DCA-9DC9-425D-B032-000A54A8CDF1}" srcOrd="1" destOrd="0" presId="urn:microsoft.com/office/officeart/2005/8/layout/matrix1"/>
    <dgm:cxn modelId="{1F193C7C-B45B-4672-BBDA-1BF297FCCF25}" srcId="{BF52853A-8415-4432-B48F-A72ABBB17382}" destId="{4780FF10-99C1-4A28-AF84-05E267D2C171}" srcOrd="3" destOrd="0" parTransId="{43DBA7B3-46D1-483E-BF1A-99BE291E3BF0}" sibTransId="{5FC050D3-04CF-461C-AECD-E21E23855CE8}"/>
    <dgm:cxn modelId="{9BBDC187-80F6-4C82-ACAE-A9F2B0C228DF}" srcId="{96E7095E-6E41-4DFA-997B-4F2EC8750BDE}" destId="{BF52853A-8415-4432-B48F-A72ABBB17382}" srcOrd="0" destOrd="0" parTransId="{2C7A7C32-A819-4FC7-AAEE-E51F2923C76D}" sibTransId="{2694FE62-0479-4AB8-956D-54EB78F1CE02}"/>
    <dgm:cxn modelId="{7541759B-1595-468B-A017-114A7F0CC76C}" type="presOf" srcId="{2E329620-C368-46F5-AE04-963477E88C49}" destId="{C9A47FBF-B360-4B13-A900-5613941A42E9}" srcOrd="1" destOrd="0" presId="urn:microsoft.com/office/officeart/2005/8/layout/matrix1"/>
    <dgm:cxn modelId="{59C4B7A9-2D59-4051-805A-10FE3069856F}" srcId="{BF52853A-8415-4432-B48F-A72ABBB17382}" destId="{2E329620-C368-46F5-AE04-963477E88C49}" srcOrd="2" destOrd="0" parTransId="{9BF3CCAA-4F9D-419F-85D8-28CD58234017}" sibTransId="{6F93B6CC-4D8C-4A92-9503-34C7FA5118C4}"/>
    <dgm:cxn modelId="{9A6748B1-B815-4C69-9C0E-C7E3F9FD98D1}" type="presOf" srcId="{4780FF10-99C1-4A28-AF84-05E267D2C171}" destId="{323A2FC6-4751-4A1A-A667-FC7BE68D43E1}" srcOrd="0" destOrd="0" presId="urn:microsoft.com/office/officeart/2005/8/layout/matrix1"/>
    <dgm:cxn modelId="{6B756CB2-ACE0-427B-966B-6FE9C3A75529}" srcId="{BF52853A-8415-4432-B48F-A72ABBB17382}" destId="{A381BE4F-139C-43DB-808C-5E49AF4F8A38}" srcOrd="1" destOrd="0" parTransId="{69177388-F58B-4A0E-877A-8BDB24F485FB}" sibTransId="{D1EB1B04-7159-4366-BBD9-FF29227F8A67}"/>
    <dgm:cxn modelId="{ED683DC2-AAAA-49DA-8123-BF9F7428BC63}" type="presOf" srcId="{A381BE4F-139C-43DB-808C-5E49AF4F8A38}" destId="{527325B7-F5B0-4DE3-9B51-C6539364CC6C}" srcOrd="0" destOrd="0" presId="urn:microsoft.com/office/officeart/2005/8/layout/matrix1"/>
    <dgm:cxn modelId="{07E7F7D1-9BC7-4E1F-AED4-5987B5CEC84C}" type="presOf" srcId="{2E329620-C368-46F5-AE04-963477E88C49}" destId="{DEAB5D4A-E1FB-4FD8-9368-823CB391F1CC}" srcOrd="0" destOrd="0" presId="urn:microsoft.com/office/officeart/2005/8/layout/matrix1"/>
    <dgm:cxn modelId="{79C0C1DA-DB7B-4A61-9787-B263A426A4EE}" type="presOf" srcId="{4780FF10-99C1-4A28-AF84-05E267D2C171}" destId="{6A7561FC-4C9B-4E05-B07A-8ADD5E28A45D}" srcOrd="1" destOrd="0" presId="urn:microsoft.com/office/officeart/2005/8/layout/matrix1"/>
    <dgm:cxn modelId="{3B37A7DE-5D1B-428C-9B1F-F02D5E8A9F06}" type="presOf" srcId="{74C0EFEE-0667-4AEB-9F2A-2D536F042A9E}" destId="{4DCF27AD-A6B8-4B6B-B06A-C73C604118C7}" srcOrd="0" destOrd="0" presId="urn:microsoft.com/office/officeart/2005/8/layout/matrix1"/>
    <dgm:cxn modelId="{46AD9DED-84AE-42BA-845F-5552C87807B6}" type="presOf" srcId="{96E7095E-6E41-4DFA-997B-4F2EC8750BDE}" destId="{D28A57C8-2EB6-4971-A827-E70DBDD8AB2F}" srcOrd="0" destOrd="0" presId="urn:microsoft.com/office/officeart/2005/8/layout/matrix1"/>
    <dgm:cxn modelId="{80F1C490-D392-4175-8F6B-2D4473E69297}" type="presParOf" srcId="{D28A57C8-2EB6-4971-A827-E70DBDD8AB2F}" destId="{4CDEDB2F-FA40-4C07-8D6A-574C60E1F289}" srcOrd="0" destOrd="0" presId="urn:microsoft.com/office/officeart/2005/8/layout/matrix1"/>
    <dgm:cxn modelId="{947B4EB0-51E7-484C-A11A-106EAA8134E8}" type="presParOf" srcId="{4CDEDB2F-FA40-4C07-8D6A-574C60E1F289}" destId="{4DCF27AD-A6B8-4B6B-B06A-C73C604118C7}" srcOrd="0" destOrd="0" presId="urn:microsoft.com/office/officeart/2005/8/layout/matrix1"/>
    <dgm:cxn modelId="{D30B66E7-4FDF-43A7-BBA0-E0FF2CD0B288}" type="presParOf" srcId="{4CDEDB2F-FA40-4C07-8D6A-574C60E1F289}" destId="{2EC5C17B-5B22-4AC8-8F1D-F13F330D77D3}" srcOrd="1" destOrd="0" presId="urn:microsoft.com/office/officeart/2005/8/layout/matrix1"/>
    <dgm:cxn modelId="{B7629AC7-AA3B-4624-9506-14EF5CF04EB5}" type="presParOf" srcId="{4CDEDB2F-FA40-4C07-8D6A-574C60E1F289}" destId="{527325B7-F5B0-4DE3-9B51-C6539364CC6C}" srcOrd="2" destOrd="0" presId="urn:microsoft.com/office/officeart/2005/8/layout/matrix1"/>
    <dgm:cxn modelId="{FCA699D5-7FDF-4CEC-B2FB-F95E013CDDF2}" type="presParOf" srcId="{4CDEDB2F-FA40-4C07-8D6A-574C60E1F289}" destId="{6A812DCA-9DC9-425D-B032-000A54A8CDF1}" srcOrd="3" destOrd="0" presId="urn:microsoft.com/office/officeart/2005/8/layout/matrix1"/>
    <dgm:cxn modelId="{9D3F4EF8-59C3-45BC-BB8F-910915D06D91}" type="presParOf" srcId="{4CDEDB2F-FA40-4C07-8D6A-574C60E1F289}" destId="{DEAB5D4A-E1FB-4FD8-9368-823CB391F1CC}" srcOrd="4" destOrd="0" presId="urn:microsoft.com/office/officeart/2005/8/layout/matrix1"/>
    <dgm:cxn modelId="{3385CD49-B866-4BD5-87EE-17B4F899832A}" type="presParOf" srcId="{4CDEDB2F-FA40-4C07-8D6A-574C60E1F289}" destId="{C9A47FBF-B360-4B13-A900-5613941A42E9}" srcOrd="5" destOrd="0" presId="urn:microsoft.com/office/officeart/2005/8/layout/matrix1"/>
    <dgm:cxn modelId="{B9B95D20-8149-41F6-9FF6-E5335F1C313F}" type="presParOf" srcId="{4CDEDB2F-FA40-4C07-8D6A-574C60E1F289}" destId="{323A2FC6-4751-4A1A-A667-FC7BE68D43E1}" srcOrd="6" destOrd="0" presId="urn:microsoft.com/office/officeart/2005/8/layout/matrix1"/>
    <dgm:cxn modelId="{21AB96E4-B61D-4F45-8D92-DED10AF694FE}" type="presParOf" srcId="{4CDEDB2F-FA40-4C07-8D6A-574C60E1F289}" destId="{6A7561FC-4C9B-4E05-B07A-8ADD5E28A45D}" srcOrd="7" destOrd="0" presId="urn:microsoft.com/office/officeart/2005/8/layout/matrix1"/>
    <dgm:cxn modelId="{BA2FDCEE-462A-43E1-B8B6-7270EA7A3F84}" type="presParOf" srcId="{D28A57C8-2EB6-4971-A827-E70DBDD8AB2F}" destId="{90F66A46-5A84-4500-B252-00641E666F2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BEACF0B-EE0A-4ADE-9434-872D62A3C21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6F8C80E-BDFA-485D-85CC-D397552574D8}">
      <dgm:prSet custT="1"/>
      <dgm:spPr>
        <a:solidFill>
          <a:schemeClr val="accent3"/>
        </a:solidFill>
      </dgm:spPr>
      <dgm:t>
        <a:bodyPr/>
        <a:lstStyle/>
        <a:p>
          <a:r>
            <a:rPr lang="en-US" sz="1600" b="1" dirty="0">
              <a:latin typeface="Corbel" panose="020B0503020204020204" pitchFamily="34" charset="0"/>
            </a:rPr>
            <a:t>Competency 1: Technical</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D94D2B9-6281-4048-9517-94A7C36AD6FC}" type="parTrans" cxnId="{B7690D3A-6C9F-4E86-B8C8-66F363CF5CB9}">
      <dgm:prSet/>
      <dgm:spPr/>
      <dgm:t>
        <a:bodyPr/>
        <a:lstStyle/>
        <a:p>
          <a:endParaRPr lang="en-US"/>
        </a:p>
      </dgm:t>
    </dgm:pt>
    <dgm:pt modelId="{8DD73963-9DC5-4A0E-89B2-571C39392962}" type="sibTrans" cxnId="{B7690D3A-6C9F-4E86-B8C8-66F363CF5CB9}">
      <dgm:prSet/>
      <dgm:spPr/>
      <dgm:t>
        <a:bodyPr/>
        <a:lstStyle/>
        <a:p>
          <a:endParaRPr lang="en-US"/>
        </a:p>
      </dgm:t>
    </dgm:pt>
    <dgm:pt modelId="{FB0BB9BE-D72E-42C6-880A-4264F8C21219}">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supervising personnel to ensure adherence to all procedures and policies</a:t>
          </a:r>
        </a:p>
      </dgm:t>
    </dgm:pt>
    <dgm:pt modelId="{1B5D983D-90A7-43AB-95DA-20439699410C}" type="parTrans" cxnId="{D1F656A4-044D-4327-BDD5-A7C258284444}">
      <dgm:prSet/>
      <dgm:spPr/>
      <dgm:t>
        <a:bodyPr/>
        <a:lstStyle/>
        <a:p>
          <a:endParaRPr lang="en-US"/>
        </a:p>
      </dgm:t>
    </dgm:pt>
    <dgm:pt modelId="{59E5D362-DF4D-4D2F-BA20-25231B1A5EFF}" type="sibTrans" cxnId="{D1F656A4-044D-4327-BDD5-A7C258284444}">
      <dgm:prSet/>
      <dgm:spPr/>
      <dgm:t>
        <a:bodyPr/>
        <a:lstStyle/>
        <a:p>
          <a:endParaRPr lang="en-US"/>
        </a:p>
      </dgm:t>
    </dgm:pt>
    <dgm:pt modelId="{D16DCA41-BAA1-47C1-A08A-C841965DD398}">
      <dgm:prSet custT="1"/>
      <dgm:spPr>
        <a:solidFill>
          <a:schemeClr val="accent3">
            <a:lumMod val="20000"/>
            <a:lumOff val="80000"/>
            <a:alpha val="90000"/>
          </a:schemeClr>
        </a:solidFill>
      </dgm:spPr>
      <dgm:t>
        <a:bodyPr/>
        <a:lstStyle/>
        <a:p>
          <a:r>
            <a:rPr lang="en-US" sz="1000" dirty="0">
              <a:latin typeface="Corbel" panose="020B0503020204020204" pitchFamily="34" charset="0"/>
            </a:rPr>
            <a:t>Monitoring senior examination personnel to ensure department mission, goals, and responsibilities are being met</a:t>
          </a:r>
        </a:p>
      </dgm:t>
    </dgm:pt>
    <dgm:pt modelId="{27DE0208-438F-487E-8395-577C39E3E563}" type="parTrans" cxnId="{629DF51C-4DB7-4966-8D01-4DC268FEFF0D}">
      <dgm:prSet/>
      <dgm:spPr/>
      <dgm:t>
        <a:bodyPr/>
        <a:lstStyle/>
        <a:p>
          <a:endParaRPr lang="en-US"/>
        </a:p>
      </dgm:t>
    </dgm:pt>
    <dgm:pt modelId="{52E47515-C6E7-4F51-8D5A-1648C35E54EE}" type="sibTrans" cxnId="{629DF51C-4DB7-4966-8D01-4DC268FEFF0D}">
      <dgm:prSet/>
      <dgm:spPr/>
      <dgm:t>
        <a:bodyPr/>
        <a:lstStyle/>
        <a:p>
          <a:endParaRPr lang="en-US"/>
        </a:p>
      </dgm:t>
    </dgm:pt>
    <dgm:pt modelId="{53F273B5-FCBF-4C40-8A07-F0382A7B72F6}">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organizing and delegating assignments, and supervising the entire examination process</a:t>
          </a:r>
        </a:p>
      </dgm:t>
    </dgm:pt>
    <dgm:pt modelId="{70F923B0-69C2-4DE3-90D6-625E9979BF4B}" type="parTrans" cxnId="{52647A0B-AE29-4C13-A2EE-E23B3451661D}">
      <dgm:prSet/>
      <dgm:spPr/>
      <dgm:t>
        <a:bodyPr/>
        <a:lstStyle/>
        <a:p>
          <a:endParaRPr lang="en-US"/>
        </a:p>
      </dgm:t>
    </dgm:pt>
    <dgm:pt modelId="{779F7ABB-189E-4A6E-9650-B76F0EFFDE3C}" type="sibTrans" cxnId="{52647A0B-AE29-4C13-A2EE-E23B3451661D}">
      <dgm:prSet/>
      <dgm:spPr/>
      <dgm:t>
        <a:bodyPr/>
        <a:lstStyle/>
        <a:p>
          <a:endParaRPr lang="en-US"/>
        </a:p>
      </dgm:t>
    </dgm:pt>
    <dgm:pt modelId="{E852DBD4-ABD8-4689-ABEB-BC4484179720}">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provide for personnel management (budget, recruiting, training, team-building, negotiation, coaching, performance evaluation, disciplinary actions)</a:t>
          </a:r>
        </a:p>
      </dgm:t>
    </dgm:pt>
    <dgm:pt modelId="{4C7EBA89-52E1-469D-B380-B8A76B7C6B51}" type="parTrans" cxnId="{09C1D205-6B0B-42C8-9425-AA933A275139}">
      <dgm:prSet/>
      <dgm:spPr/>
      <dgm:t>
        <a:bodyPr/>
        <a:lstStyle/>
        <a:p>
          <a:endParaRPr lang="en-US"/>
        </a:p>
      </dgm:t>
    </dgm:pt>
    <dgm:pt modelId="{569BA565-2E55-4DC7-90C3-7FF0A5057135}" type="sibTrans" cxnId="{09C1D205-6B0B-42C8-9425-AA933A275139}">
      <dgm:prSet/>
      <dgm:spPr/>
      <dgm:t>
        <a:bodyPr/>
        <a:lstStyle/>
        <a:p>
          <a:endParaRPr lang="en-US"/>
        </a:p>
      </dgm:t>
    </dgm:pt>
    <dgm:pt modelId="{6B411588-4652-4373-BE03-AAEA688A15E0}">
      <dgm:prSet custT="1"/>
      <dgm:spPr>
        <a:solidFill>
          <a:schemeClr val="accent3">
            <a:lumMod val="20000"/>
            <a:lumOff val="80000"/>
            <a:alpha val="90000"/>
          </a:schemeClr>
        </a:solidFill>
      </dgm:spPr>
      <dgm:t>
        <a:bodyPr/>
        <a:lstStyle/>
        <a:p>
          <a:r>
            <a:rPr lang="en-US" sz="1000" dirty="0">
              <a:latin typeface="Corbel" panose="020B0503020204020204" pitchFamily="34" charset="0"/>
            </a:rPr>
            <a:t>Participate in department policy formulation and strategic planning</a:t>
          </a:r>
        </a:p>
      </dgm:t>
    </dgm:pt>
    <dgm:pt modelId="{736C0C5F-9EDF-4EA4-850F-CB3403120F1C}" type="parTrans" cxnId="{923D6547-6B30-4FE1-94E5-A0501581A5C1}">
      <dgm:prSet/>
      <dgm:spPr/>
      <dgm:t>
        <a:bodyPr/>
        <a:lstStyle/>
        <a:p>
          <a:endParaRPr lang="en-US"/>
        </a:p>
      </dgm:t>
    </dgm:pt>
    <dgm:pt modelId="{1539BA25-E814-4781-8697-0AD95F04C8AA}" type="sibTrans" cxnId="{923D6547-6B30-4FE1-94E5-A0501581A5C1}">
      <dgm:prSet/>
      <dgm:spPr/>
      <dgm:t>
        <a:bodyPr/>
        <a:lstStyle/>
        <a:p>
          <a:endParaRPr lang="en-US"/>
        </a:p>
      </dgm:t>
    </dgm:pt>
    <dgm:pt modelId="{606D08DE-F822-472B-AAD2-FCA7B9FAD719}" type="pres">
      <dgm:prSet presAssocID="{DBEACF0B-EE0A-4ADE-9434-872D62A3C21F}" presName="Name0" presStyleCnt="0">
        <dgm:presLayoutVars>
          <dgm:dir/>
          <dgm:animLvl val="lvl"/>
          <dgm:resizeHandles val="exact"/>
        </dgm:presLayoutVars>
      </dgm:prSet>
      <dgm:spPr/>
    </dgm:pt>
    <dgm:pt modelId="{393044EF-E59C-4EDB-AF6A-C704B77F31B3}" type="pres">
      <dgm:prSet presAssocID="{56F8C80E-BDFA-485D-85CC-D397552574D8}" presName="linNode" presStyleCnt="0"/>
      <dgm:spPr/>
    </dgm:pt>
    <dgm:pt modelId="{CCE41BDD-E46F-4D54-B43A-04447E1AFFA3}" type="pres">
      <dgm:prSet presAssocID="{56F8C80E-BDFA-485D-85CC-D397552574D8}" presName="parentText" presStyleLbl="node1" presStyleIdx="0" presStyleCnt="1" custScaleY="77319">
        <dgm:presLayoutVars>
          <dgm:chMax val="1"/>
          <dgm:bulletEnabled val="1"/>
        </dgm:presLayoutVars>
      </dgm:prSet>
      <dgm:spPr/>
    </dgm:pt>
    <dgm:pt modelId="{024ED5A4-F094-42C6-B905-3CDC9A11CB54}" type="pres">
      <dgm:prSet presAssocID="{56F8C80E-BDFA-485D-85CC-D397552574D8}" presName="descendantText" presStyleLbl="alignAccFollowNode1" presStyleIdx="0" presStyleCnt="1">
        <dgm:presLayoutVars>
          <dgm:bulletEnabled val="1"/>
        </dgm:presLayoutVars>
      </dgm:prSet>
      <dgm:spPr/>
    </dgm:pt>
  </dgm:ptLst>
  <dgm:cxnLst>
    <dgm:cxn modelId="{09C1D205-6B0B-42C8-9425-AA933A275139}" srcId="{56F8C80E-BDFA-485D-85CC-D397552574D8}" destId="{E852DBD4-ABD8-4689-ABEB-BC4484179720}" srcOrd="3" destOrd="0" parTransId="{4C7EBA89-52E1-469D-B380-B8A76B7C6B51}" sibTransId="{569BA565-2E55-4DC7-90C3-7FF0A5057135}"/>
    <dgm:cxn modelId="{52647A0B-AE29-4C13-A2EE-E23B3451661D}" srcId="{56F8C80E-BDFA-485D-85CC-D397552574D8}" destId="{53F273B5-FCBF-4C40-8A07-F0382A7B72F6}" srcOrd="2" destOrd="0" parTransId="{70F923B0-69C2-4DE3-90D6-625E9979BF4B}" sibTransId="{779F7ABB-189E-4A6E-9650-B76F0EFFDE3C}"/>
    <dgm:cxn modelId="{85EACD0F-93A3-43E6-8917-EA68DA1731C3}" type="presOf" srcId="{D16DCA41-BAA1-47C1-A08A-C841965DD398}" destId="{024ED5A4-F094-42C6-B905-3CDC9A11CB54}" srcOrd="0" destOrd="1" presId="urn:microsoft.com/office/officeart/2005/8/layout/vList5"/>
    <dgm:cxn modelId="{CE105A13-9451-4CBB-A75B-EECDE1C4D48A}" type="presOf" srcId="{E852DBD4-ABD8-4689-ABEB-BC4484179720}" destId="{024ED5A4-F094-42C6-B905-3CDC9A11CB54}" srcOrd="0" destOrd="3" presId="urn:microsoft.com/office/officeart/2005/8/layout/vList5"/>
    <dgm:cxn modelId="{629DF51C-4DB7-4966-8D01-4DC268FEFF0D}" srcId="{56F8C80E-BDFA-485D-85CC-D397552574D8}" destId="{D16DCA41-BAA1-47C1-A08A-C841965DD398}" srcOrd="1" destOrd="0" parTransId="{27DE0208-438F-487E-8395-577C39E3E563}" sibTransId="{52E47515-C6E7-4F51-8D5A-1648C35E54EE}"/>
    <dgm:cxn modelId="{33B03729-049B-4931-9126-F7AA43219656}" type="presOf" srcId="{6B411588-4652-4373-BE03-AAEA688A15E0}" destId="{024ED5A4-F094-42C6-B905-3CDC9A11CB54}" srcOrd="0" destOrd="4" presId="urn:microsoft.com/office/officeart/2005/8/layout/vList5"/>
    <dgm:cxn modelId="{3A566C30-23BA-4D56-B68C-3AB548D6C525}" type="presOf" srcId="{DBEACF0B-EE0A-4ADE-9434-872D62A3C21F}" destId="{606D08DE-F822-472B-AAD2-FCA7B9FAD719}" srcOrd="0" destOrd="0" presId="urn:microsoft.com/office/officeart/2005/8/layout/vList5"/>
    <dgm:cxn modelId="{B7690D3A-6C9F-4E86-B8C8-66F363CF5CB9}" srcId="{DBEACF0B-EE0A-4ADE-9434-872D62A3C21F}" destId="{56F8C80E-BDFA-485D-85CC-D397552574D8}" srcOrd="0" destOrd="0" parTransId="{FD94D2B9-6281-4048-9517-94A7C36AD6FC}" sibTransId="{8DD73963-9DC5-4A0E-89B2-571C39392962}"/>
    <dgm:cxn modelId="{923D6547-6B30-4FE1-94E5-A0501581A5C1}" srcId="{56F8C80E-BDFA-485D-85CC-D397552574D8}" destId="{6B411588-4652-4373-BE03-AAEA688A15E0}" srcOrd="4" destOrd="0" parTransId="{736C0C5F-9EDF-4EA4-850F-CB3403120F1C}" sibTransId="{1539BA25-E814-4781-8697-0AD95F04C8AA}"/>
    <dgm:cxn modelId="{BA229C88-731E-478E-AD54-8C3F3809F1E0}" type="presOf" srcId="{53F273B5-FCBF-4C40-8A07-F0382A7B72F6}" destId="{024ED5A4-F094-42C6-B905-3CDC9A11CB54}" srcOrd="0" destOrd="2" presId="urn:microsoft.com/office/officeart/2005/8/layout/vList5"/>
    <dgm:cxn modelId="{D1F656A4-044D-4327-BDD5-A7C258284444}" srcId="{56F8C80E-BDFA-485D-85CC-D397552574D8}" destId="{FB0BB9BE-D72E-42C6-880A-4264F8C21219}" srcOrd="0" destOrd="0" parTransId="{1B5D983D-90A7-43AB-95DA-20439699410C}" sibTransId="{59E5D362-DF4D-4D2F-BA20-25231B1A5EFF}"/>
    <dgm:cxn modelId="{DE06BDCC-2C5A-4562-828A-892F284E4908}" type="presOf" srcId="{56F8C80E-BDFA-485D-85CC-D397552574D8}" destId="{CCE41BDD-E46F-4D54-B43A-04447E1AFFA3}" srcOrd="0" destOrd="0" presId="urn:microsoft.com/office/officeart/2005/8/layout/vList5"/>
    <dgm:cxn modelId="{EF7FF6CD-37EE-4F2A-AA9E-320CB2F0A1DE}" type="presOf" srcId="{FB0BB9BE-D72E-42C6-880A-4264F8C21219}" destId="{024ED5A4-F094-42C6-B905-3CDC9A11CB54}" srcOrd="0" destOrd="0" presId="urn:microsoft.com/office/officeart/2005/8/layout/vList5"/>
    <dgm:cxn modelId="{EA3233BE-A65C-4492-9287-0AB08A48AD61}" type="presParOf" srcId="{606D08DE-F822-472B-AAD2-FCA7B9FAD719}" destId="{393044EF-E59C-4EDB-AF6A-C704B77F31B3}" srcOrd="0" destOrd="0" presId="urn:microsoft.com/office/officeart/2005/8/layout/vList5"/>
    <dgm:cxn modelId="{E783A706-214C-43DB-8A77-2303D5560B24}" type="presParOf" srcId="{393044EF-E59C-4EDB-AF6A-C704B77F31B3}" destId="{CCE41BDD-E46F-4D54-B43A-04447E1AFFA3}" srcOrd="0" destOrd="0" presId="urn:microsoft.com/office/officeart/2005/8/layout/vList5"/>
    <dgm:cxn modelId="{F7CC342C-5FCE-4FA9-B75E-58F7FCA3706C}" type="presParOf" srcId="{393044EF-E59C-4EDB-AF6A-C704B77F31B3}" destId="{024ED5A4-F094-42C6-B905-3CDC9A11CB54}"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21BA91E-FF36-4ABB-A469-92B2824794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5CF33CE-313E-4B17-9EA7-748B68BE6CA1}">
      <dgm:prSet custT="1"/>
      <dgm:spPr/>
      <dgm:t>
        <a:bodyPr/>
        <a:lstStyle/>
        <a:p>
          <a:r>
            <a:rPr lang="en-US" sz="1600" b="1" dirty="0">
              <a:latin typeface="Corbel" panose="020B0503020204020204" pitchFamily="34" charset="0"/>
            </a:rPr>
            <a:t>Competency: Conceptual</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A4E66D8-101A-408A-867B-0ABCBBF2591E}" type="parTrans" cxnId="{EB33CD6D-DB29-48E8-BBC2-DD2D700453DE}">
      <dgm:prSet/>
      <dgm:spPr/>
      <dgm:t>
        <a:bodyPr/>
        <a:lstStyle/>
        <a:p>
          <a:endParaRPr lang="en-US"/>
        </a:p>
      </dgm:t>
    </dgm:pt>
    <dgm:pt modelId="{51DBC75A-FDB8-47FC-9C75-DE624422445D}" type="sibTrans" cxnId="{EB33CD6D-DB29-48E8-BBC2-DD2D700453DE}">
      <dgm:prSet/>
      <dgm:spPr/>
      <dgm:t>
        <a:bodyPr/>
        <a:lstStyle/>
        <a:p>
          <a:endParaRPr lang="en-US"/>
        </a:p>
      </dgm:t>
    </dgm:pt>
    <dgm:pt modelId="{A72ECF39-5AC8-4876-92EF-48F76B0C79E0}">
      <dgm:prSet custT="1"/>
      <dgm:spPr/>
      <dgm:t>
        <a:bodyPr/>
        <a:lstStyle/>
        <a:p>
          <a:r>
            <a:rPr lang="en-US" sz="1000" dirty="0">
              <a:latin typeface="Corbel" panose="020B0503020204020204" pitchFamily="34" charset="0"/>
            </a:rPr>
            <a:t>Effectively determining financial institution condition from completed reports of examination</a:t>
          </a:r>
        </a:p>
      </dgm:t>
    </dgm:pt>
    <dgm:pt modelId="{B090803D-C2F8-4D5B-909E-634E6BDE2A35}" type="parTrans" cxnId="{61B07D05-45AA-44B9-BAAB-1DD8F78C078E}">
      <dgm:prSet/>
      <dgm:spPr/>
      <dgm:t>
        <a:bodyPr/>
        <a:lstStyle/>
        <a:p>
          <a:endParaRPr lang="en-US"/>
        </a:p>
      </dgm:t>
    </dgm:pt>
    <dgm:pt modelId="{A2B6BE47-68ED-4470-B1E1-82EE364B4AB8}" type="sibTrans" cxnId="{61B07D05-45AA-44B9-BAAB-1DD8F78C078E}">
      <dgm:prSet/>
      <dgm:spPr/>
      <dgm:t>
        <a:bodyPr/>
        <a:lstStyle/>
        <a:p>
          <a:endParaRPr lang="en-US"/>
        </a:p>
      </dgm:t>
    </dgm:pt>
    <dgm:pt modelId="{3DBC8E6A-FC13-4671-A09A-7F2A3EB89521}">
      <dgm:prSet custT="1"/>
      <dgm:spPr/>
      <dgm:t>
        <a:bodyPr/>
        <a:lstStyle/>
        <a:p>
          <a:r>
            <a:rPr lang="en-US" sz="1000" dirty="0">
              <a:latin typeface="Corbel" panose="020B0503020204020204" pitchFamily="34" charset="0"/>
            </a:rPr>
            <a:t>Effectively administering appropriate departmental response from examination findings</a:t>
          </a:r>
        </a:p>
      </dgm:t>
    </dgm:pt>
    <dgm:pt modelId="{061DDB11-B959-4C6D-A084-8CDFA2BB4BF5}" type="parTrans" cxnId="{6E14A8A8-D1F3-42A1-8235-A7F6622C020E}">
      <dgm:prSet/>
      <dgm:spPr/>
      <dgm:t>
        <a:bodyPr/>
        <a:lstStyle/>
        <a:p>
          <a:endParaRPr lang="en-US"/>
        </a:p>
      </dgm:t>
    </dgm:pt>
    <dgm:pt modelId="{212D6346-976A-4633-966A-2EF14CABFFE1}" type="sibTrans" cxnId="{6E14A8A8-D1F3-42A1-8235-A7F6622C020E}">
      <dgm:prSet/>
      <dgm:spPr/>
      <dgm:t>
        <a:bodyPr/>
        <a:lstStyle/>
        <a:p>
          <a:endParaRPr lang="en-US"/>
        </a:p>
      </dgm:t>
    </dgm:pt>
    <dgm:pt modelId="{CE615873-ECFA-43B0-B531-2D67D23BC43A}" type="pres">
      <dgm:prSet presAssocID="{121BA91E-FF36-4ABB-A469-92B282479458}" presName="Name0" presStyleCnt="0">
        <dgm:presLayoutVars>
          <dgm:dir/>
          <dgm:animLvl val="lvl"/>
          <dgm:resizeHandles val="exact"/>
        </dgm:presLayoutVars>
      </dgm:prSet>
      <dgm:spPr/>
    </dgm:pt>
    <dgm:pt modelId="{232B8A5F-7F0C-445E-8F1F-D88B9C7DA532}" type="pres">
      <dgm:prSet presAssocID="{C5CF33CE-313E-4B17-9EA7-748B68BE6CA1}" presName="linNode" presStyleCnt="0"/>
      <dgm:spPr/>
    </dgm:pt>
    <dgm:pt modelId="{829DD2DD-66CC-4E24-B229-DE618BDDBB0F}" type="pres">
      <dgm:prSet presAssocID="{C5CF33CE-313E-4B17-9EA7-748B68BE6CA1}" presName="parentText" presStyleLbl="node1" presStyleIdx="0" presStyleCnt="1">
        <dgm:presLayoutVars>
          <dgm:chMax val="1"/>
          <dgm:bulletEnabled val="1"/>
        </dgm:presLayoutVars>
      </dgm:prSet>
      <dgm:spPr/>
    </dgm:pt>
    <dgm:pt modelId="{E2CE39CC-E253-49B7-9A58-993E2293FE62}" type="pres">
      <dgm:prSet presAssocID="{C5CF33CE-313E-4B17-9EA7-748B68BE6CA1}" presName="descendantText" presStyleLbl="alignAccFollowNode1" presStyleIdx="0" presStyleCnt="1">
        <dgm:presLayoutVars>
          <dgm:bulletEnabled val="1"/>
        </dgm:presLayoutVars>
      </dgm:prSet>
      <dgm:spPr/>
    </dgm:pt>
  </dgm:ptLst>
  <dgm:cxnLst>
    <dgm:cxn modelId="{61B07D05-45AA-44B9-BAAB-1DD8F78C078E}" srcId="{C5CF33CE-313E-4B17-9EA7-748B68BE6CA1}" destId="{A72ECF39-5AC8-4876-92EF-48F76B0C79E0}" srcOrd="0" destOrd="0" parTransId="{B090803D-C2F8-4D5B-909E-634E6BDE2A35}" sibTransId="{A2B6BE47-68ED-4470-B1E1-82EE364B4AB8}"/>
    <dgm:cxn modelId="{D184320D-072D-4D0A-A8AA-74637386DD1D}" type="presOf" srcId="{3DBC8E6A-FC13-4671-A09A-7F2A3EB89521}" destId="{E2CE39CC-E253-49B7-9A58-993E2293FE62}" srcOrd="0" destOrd="1" presId="urn:microsoft.com/office/officeart/2005/8/layout/vList5"/>
    <dgm:cxn modelId="{1FEABA18-DFB6-49CF-B3A3-A3ACE8034940}" type="presOf" srcId="{A72ECF39-5AC8-4876-92EF-48F76B0C79E0}" destId="{E2CE39CC-E253-49B7-9A58-993E2293FE62}" srcOrd="0" destOrd="0" presId="urn:microsoft.com/office/officeart/2005/8/layout/vList5"/>
    <dgm:cxn modelId="{9B475069-67CC-45F5-9683-B87DA27BD364}" type="presOf" srcId="{C5CF33CE-313E-4B17-9EA7-748B68BE6CA1}" destId="{829DD2DD-66CC-4E24-B229-DE618BDDBB0F}" srcOrd="0" destOrd="0" presId="urn:microsoft.com/office/officeart/2005/8/layout/vList5"/>
    <dgm:cxn modelId="{EB33CD6D-DB29-48E8-BBC2-DD2D700453DE}" srcId="{121BA91E-FF36-4ABB-A469-92B282479458}" destId="{C5CF33CE-313E-4B17-9EA7-748B68BE6CA1}" srcOrd="0" destOrd="0" parTransId="{FA4E66D8-101A-408A-867B-0ABCBBF2591E}" sibTransId="{51DBC75A-FDB8-47FC-9C75-DE624422445D}"/>
    <dgm:cxn modelId="{6E14A8A8-D1F3-42A1-8235-A7F6622C020E}" srcId="{C5CF33CE-313E-4B17-9EA7-748B68BE6CA1}" destId="{3DBC8E6A-FC13-4671-A09A-7F2A3EB89521}" srcOrd="1" destOrd="0" parTransId="{061DDB11-B959-4C6D-A084-8CDFA2BB4BF5}" sibTransId="{212D6346-976A-4633-966A-2EF14CABFFE1}"/>
    <dgm:cxn modelId="{4D333AF6-A9BE-44CE-AD73-9FABEC163D6C}" type="presOf" srcId="{121BA91E-FF36-4ABB-A469-92B282479458}" destId="{CE615873-ECFA-43B0-B531-2D67D23BC43A}" srcOrd="0" destOrd="0" presId="urn:microsoft.com/office/officeart/2005/8/layout/vList5"/>
    <dgm:cxn modelId="{7EDAA162-5C88-4B56-847E-F68AEB565DFD}" type="presParOf" srcId="{CE615873-ECFA-43B0-B531-2D67D23BC43A}" destId="{232B8A5F-7F0C-445E-8F1F-D88B9C7DA532}" srcOrd="0" destOrd="0" presId="urn:microsoft.com/office/officeart/2005/8/layout/vList5"/>
    <dgm:cxn modelId="{2A3AEDCB-D52B-490A-820A-B7FDC4ED4BA7}" type="presParOf" srcId="{232B8A5F-7F0C-445E-8F1F-D88B9C7DA532}" destId="{829DD2DD-66CC-4E24-B229-DE618BDDBB0F}" srcOrd="0" destOrd="0" presId="urn:microsoft.com/office/officeart/2005/8/layout/vList5"/>
    <dgm:cxn modelId="{72B7C477-4553-4345-9524-8B804AE75E34}" type="presParOf" srcId="{232B8A5F-7F0C-445E-8F1F-D88B9C7DA532}" destId="{E2CE39CC-E253-49B7-9A58-993E2293FE62}"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E38113E-B64F-40C7-B5ED-254B0A4D99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30E62A8-2BB7-4ECD-81C2-63A7D702B6EB}">
      <dgm:prSet custT="1"/>
      <dgm:spPr>
        <a:solidFill>
          <a:schemeClr val="accent2"/>
        </a:solidFill>
      </dgm:spPr>
      <dgm:t>
        <a:bodyPr/>
        <a:lstStyle/>
        <a:p>
          <a:r>
            <a:rPr lang="en-US" sz="1600" b="1" dirty="0">
              <a:latin typeface="Corbel" panose="020B0503020204020204" pitchFamily="34" charset="0"/>
            </a:rPr>
            <a:t>Competency 3: Legal/Compliance</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9544143-8CCB-4811-AE9D-7F07D218FD5A}" type="parTrans" cxnId="{6D3FDAA9-A4A2-4ED7-A826-4E533F2B9135}">
      <dgm:prSet/>
      <dgm:spPr/>
      <dgm:t>
        <a:bodyPr/>
        <a:lstStyle/>
        <a:p>
          <a:endParaRPr lang="en-US"/>
        </a:p>
      </dgm:t>
    </dgm:pt>
    <dgm:pt modelId="{3C1E97FA-AD06-4615-BA7E-B0A04C786C6E}" type="sibTrans" cxnId="{6D3FDAA9-A4A2-4ED7-A826-4E533F2B9135}">
      <dgm:prSet/>
      <dgm:spPr/>
      <dgm:t>
        <a:bodyPr/>
        <a:lstStyle/>
        <a:p>
          <a:endParaRPr lang="en-US"/>
        </a:p>
      </dgm:t>
    </dgm:pt>
    <dgm:pt modelId="{C223D3E3-9225-4752-9B15-D13C6A47440F}">
      <dgm:prSet custT="1"/>
      <dgm:spPr>
        <a:solidFill>
          <a:schemeClr val="accent2">
            <a:lumMod val="20000"/>
            <a:lumOff val="80000"/>
            <a:alpha val="90000"/>
          </a:schemeClr>
        </a:solidFill>
      </dgm:spPr>
      <dgm:t>
        <a:bodyPr/>
        <a:lstStyle/>
        <a:p>
          <a:r>
            <a:rPr lang="en-US" sz="1000" dirty="0">
              <a:latin typeface="Corbel" panose="020B0503020204020204" pitchFamily="34" charset="0"/>
            </a:rPr>
            <a:t>Effectively demonstrates knowledge of policies, procedures, laws, rules and regulations</a:t>
          </a:r>
        </a:p>
      </dgm:t>
    </dgm:pt>
    <dgm:pt modelId="{1A34A92B-678D-47DB-9584-9170FB93911F}" type="parTrans" cxnId="{0A08C71A-77D7-46BE-A854-8B616EEDD44B}">
      <dgm:prSet/>
      <dgm:spPr/>
      <dgm:t>
        <a:bodyPr/>
        <a:lstStyle/>
        <a:p>
          <a:endParaRPr lang="en-US"/>
        </a:p>
      </dgm:t>
    </dgm:pt>
    <dgm:pt modelId="{78B0595C-F33B-44D7-8E86-B6E68CE8F24C}" type="sibTrans" cxnId="{0A08C71A-77D7-46BE-A854-8B616EEDD44B}">
      <dgm:prSet/>
      <dgm:spPr/>
      <dgm:t>
        <a:bodyPr/>
        <a:lstStyle/>
        <a:p>
          <a:endParaRPr lang="en-US"/>
        </a:p>
      </dgm:t>
    </dgm:pt>
    <dgm:pt modelId="{EC601C54-DFA6-4D14-B128-97FE52E8F8F7}">
      <dgm:prSet custT="1"/>
      <dgm:spPr>
        <a:solidFill>
          <a:schemeClr val="accent2">
            <a:lumMod val="20000"/>
            <a:lumOff val="80000"/>
            <a:alpha val="90000"/>
          </a:schemeClr>
        </a:solidFill>
      </dgm:spPr>
      <dgm:t>
        <a:bodyPr/>
        <a:lstStyle/>
        <a:p>
          <a:r>
            <a:rPr lang="en-US" sz="1000" dirty="0">
              <a:latin typeface="Corbel" panose="020B0503020204020204" pitchFamily="34" charset="0"/>
            </a:rPr>
            <a:t>Participate in department policy formulations</a:t>
          </a:r>
        </a:p>
      </dgm:t>
    </dgm:pt>
    <dgm:pt modelId="{1114B2F4-C857-453C-A522-6FD62C3C2CD6}" type="parTrans" cxnId="{1C82A4D9-92D5-4CFD-89E4-EEAEB5BEAB48}">
      <dgm:prSet/>
      <dgm:spPr/>
      <dgm:t>
        <a:bodyPr/>
        <a:lstStyle/>
        <a:p>
          <a:endParaRPr lang="en-US"/>
        </a:p>
      </dgm:t>
    </dgm:pt>
    <dgm:pt modelId="{70A32DC1-AA36-44D7-91D7-7861F9F4664D}" type="sibTrans" cxnId="{1C82A4D9-92D5-4CFD-89E4-EEAEB5BEAB48}">
      <dgm:prSet/>
      <dgm:spPr/>
      <dgm:t>
        <a:bodyPr/>
        <a:lstStyle/>
        <a:p>
          <a:endParaRPr lang="en-US"/>
        </a:p>
      </dgm:t>
    </dgm:pt>
    <dgm:pt modelId="{F2BE9FF0-088D-487B-9527-C0F9935E6EA1}" type="pres">
      <dgm:prSet presAssocID="{BE38113E-B64F-40C7-B5ED-254B0A4D99ED}" presName="Name0" presStyleCnt="0">
        <dgm:presLayoutVars>
          <dgm:dir/>
          <dgm:animLvl val="lvl"/>
          <dgm:resizeHandles val="exact"/>
        </dgm:presLayoutVars>
      </dgm:prSet>
      <dgm:spPr/>
    </dgm:pt>
    <dgm:pt modelId="{FEA37DB3-5EFC-4C7C-B735-E3ED782F8B86}" type="pres">
      <dgm:prSet presAssocID="{E30E62A8-2BB7-4ECD-81C2-63A7D702B6EB}" presName="linNode" presStyleCnt="0"/>
      <dgm:spPr/>
    </dgm:pt>
    <dgm:pt modelId="{A7F6E4D8-CC41-435E-882F-5EF839E967E1}" type="pres">
      <dgm:prSet presAssocID="{E30E62A8-2BB7-4ECD-81C2-63A7D702B6EB}" presName="parentText" presStyleLbl="node1" presStyleIdx="0" presStyleCnt="1">
        <dgm:presLayoutVars>
          <dgm:chMax val="1"/>
          <dgm:bulletEnabled val="1"/>
        </dgm:presLayoutVars>
      </dgm:prSet>
      <dgm:spPr/>
    </dgm:pt>
    <dgm:pt modelId="{7EAC7349-E2E5-4C9A-9CDF-B0A50496C401}" type="pres">
      <dgm:prSet presAssocID="{E30E62A8-2BB7-4ECD-81C2-63A7D702B6EB}" presName="descendantText" presStyleLbl="alignAccFollowNode1" presStyleIdx="0" presStyleCnt="1" custScaleY="125122" custLinFactNeighborY="-12561">
        <dgm:presLayoutVars>
          <dgm:bulletEnabled val="1"/>
        </dgm:presLayoutVars>
      </dgm:prSet>
      <dgm:spPr/>
    </dgm:pt>
  </dgm:ptLst>
  <dgm:cxnLst>
    <dgm:cxn modelId="{0A08C71A-77D7-46BE-A854-8B616EEDD44B}" srcId="{E30E62A8-2BB7-4ECD-81C2-63A7D702B6EB}" destId="{C223D3E3-9225-4752-9B15-D13C6A47440F}" srcOrd="0" destOrd="0" parTransId="{1A34A92B-678D-47DB-9584-9170FB93911F}" sibTransId="{78B0595C-F33B-44D7-8E86-B6E68CE8F24C}"/>
    <dgm:cxn modelId="{35258A46-491F-459B-9501-2D10B6B0CD3D}" type="presOf" srcId="{EC601C54-DFA6-4D14-B128-97FE52E8F8F7}" destId="{7EAC7349-E2E5-4C9A-9CDF-B0A50496C401}" srcOrd="0" destOrd="1" presId="urn:microsoft.com/office/officeart/2005/8/layout/vList5"/>
    <dgm:cxn modelId="{3E61A659-0E61-4290-8892-D64096C14D8C}" type="presOf" srcId="{C223D3E3-9225-4752-9B15-D13C6A47440F}" destId="{7EAC7349-E2E5-4C9A-9CDF-B0A50496C401}" srcOrd="0" destOrd="0" presId="urn:microsoft.com/office/officeart/2005/8/layout/vList5"/>
    <dgm:cxn modelId="{6D3FDAA9-A4A2-4ED7-A826-4E533F2B9135}" srcId="{BE38113E-B64F-40C7-B5ED-254B0A4D99ED}" destId="{E30E62A8-2BB7-4ECD-81C2-63A7D702B6EB}" srcOrd="0" destOrd="0" parTransId="{89544143-8CCB-4811-AE9D-7F07D218FD5A}" sibTransId="{3C1E97FA-AD06-4615-BA7E-B0A04C786C6E}"/>
    <dgm:cxn modelId="{03EE0BD8-9082-47C9-9990-6A1FA887FE76}" type="presOf" srcId="{BE38113E-B64F-40C7-B5ED-254B0A4D99ED}" destId="{F2BE9FF0-088D-487B-9527-C0F9935E6EA1}" srcOrd="0" destOrd="0" presId="urn:microsoft.com/office/officeart/2005/8/layout/vList5"/>
    <dgm:cxn modelId="{1C82A4D9-92D5-4CFD-89E4-EEAEB5BEAB48}" srcId="{E30E62A8-2BB7-4ECD-81C2-63A7D702B6EB}" destId="{EC601C54-DFA6-4D14-B128-97FE52E8F8F7}" srcOrd="1" destOrd="0" parTransId="{1114B2F4-C857-453C-A522-6FD62C3C2CD6}" sibTransId="{70A32DC1-AA36-44D7-91D7-7861F9F4664D}"/>
    <dgm:cxn modelId="{8816FAFC-3B8E-46CF-8299-BC762777768F}" type="presOf" srcId="{E30E62A8-2BB7-4ECD-81C2-63A7D702B6EB}" destId="{A7F6E4D8-CC41-435E-882F-5EF839E967E1}" srcOrd="0" destOrd="0" presId="urn:microsoft.com/office/officeart/2005/8/layout/vList5"/>
    <dgm:cxn modelId="{55C32930-16AB-4DA3-A415-1BF1AD64A85B}" type="presParOf" srcId="{F2BE9FF0-088D-487B-9527-C0F9935E6EA1}" destId="{FEA37DB3-5EFC-4C7C-B735-E3ED782F8B86}" srcOrd="0" destOrd="0" presId="urn:microsoft.com/office/officeart/2005/8/layout/vList5"/>
    <dgm:cxn modelId="{15317737-7467-4D65-8F3C-3E38FF192D80}" type="presParOf" srcId="{FEA37DB3-5EFC-4C7C-B735-E3ED782F8B86}" destId="{A7F6E4D8-CC41-435E-882F-5EF839E967E1}" srcOrd="0" destOrd="0" presId="urn:microsoft.com/office/officeart/2005/8/layout/vList5"/>
    <dgm:cxn modelId="{F8FE9106-1DD8-434F-B9C2-B92BE65F1003}" type="presParOf" srcId="{FEA37DB3-5EFC-4C7C-B735-E3ED782F8B86}" destId="{7EAC7349-E2E5-4C9A-9CDF-B0A50496C401}"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7F98BF3F-6DA8-476D-BC31-402CE3AD68B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0C13D46-B66C-4B68-88C1-FBF91DABF28F}">
      <dgm:prSet custT="1"/>
      <dgm:spPr>
        <a:solidFill>
          <a:schemeClr val="accent4"/>
        </a:solidFill>
      </dgm:spPr>
      <dgm:t>
        <a:bodyPr/>
        <a:lstStyle/>
        <a:p>
          <a:pPr>
            <a:spcAft>
              <a:spcPts val="0"/>
            </a:spcAft>
          </a:pPr>
          <a:r>
            <a:rPr lang="en-US" sz="1600" b="1" dirty="0">
              <a:latin typeface="Corbel" panose="020B0503020204020204" pitchFamily="34" charset="0"/>
            </a:rPr>
            <a:t>Competency 4: Human Relations</a:t>
          </a:r>
        </a:p>
        <a:p>
          <a:pPr>
            <a:spcAft>
              <a:spcPts val="0"/>
            </a:spcAft>
          </a:pPr>
          <a:r>
            <a:rPr lang="en-US" sz="1400" dirty="0">
              <a:latin typeface="Corbel" panose="020B0503020204020204" pitchFamily="34" charset="0"/>
            </a:rPr>
            <a:t>(Provides effective oral and written communications)</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01CA5C68-8944-4BA4-BADB-9A4B19C82075}" type="parTrans" cxnId="{4DE794FD-F06F-425C-8ECF-BA719BF5057A}">
      <dgm:prSet/>
      <dgm:spPr/>
      <dgm:t>
        <a:bodyPr/>
        <a:lstStyle/>
        <a:p>
          <a:endParaRPr lang="en-US"/>
        </a:p>
      </dgm:t>
    </dgm:pt>
    <dgm:pt modelId="{4F985241-8257-4640-A1E2-A1162D4D59D5}" type="sibTrans" cxnId="{4DE794FD-F06F-425C-8ECF-BA719BF5057A}">
      <dgm:prSet/>
      <dgm:spPr/>
      <dgm:t>
        <a:bodyPr/>
        <a:lstStyle/>
        <a:p>
          <a:endParaRPr lang="en-US"/>
        </a:p>
      </dgm:t>
    </dgm:pt>
    <dgm:pt modelId="{7496B12F-D0A0-49E3-B835-F2962551647A}">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communicating with people and organizations internal and external to the department</a:t>
          </a:r>
        </a:p>
      </dgm:t>
    </dgm:pt>
    <dgm:pt modelId="{9FA26B4E-E5DC-4B40-8F00-7B18BA6E3271}" type="parTrans" cxnId="{443CE678-4F30-4E98-BBB5-DFA8EA5B4D77}">
      <dgm:prSet/>
      <dgm:spPr/>
      <dgm:t>
        <a:bodyPr/>
        <a:lstStyle/>
        <a:p>
          <a:endParaRPr lang="en-US"/>
        </a:p>
      </dgm:t>
    </dgm:pt>
    <dgm:pt modelId="{CC17BFD7-83DD-458B-9E7B-0094854FD412}" type="sibTrans" cxnId="{443CE678-4F30-4E98-BBB5-DFA8EA5B4D77}">
      <dgm:prSet/>
      <dgm:spPr/>
      <dgm:t>
        <a:bodyPr/>
        <a:lstStyle/>
        <a:p>
          <a:endParaRPr lang="en-US"/>
        </a:p>
      </dgm:t>
    </dgm:pt>
    <dgm:pt modelId="{581B7DA3-DDF4-4916-BFD3-9C20C4DB1F96}">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conducting meetings with management and the boards of directors of financial institutions</a:t>
          </a:r>
        </a:p>
      </dgm:t>
    </dgm:pt>
    <dgm:pt modelId="{616F43B5-D869-4F3B-A7A7-F6525E82F70D}" type="parTrans" cxnId="{955F58AE-0884-4D46-8584-A4FC5F6CDE09}">
      <dgm:prSet/>
      <dgm:spPr/>
      <dgm:t>
        <a:bodyPr/>
        <a:lstStyle/>
        <a:p>
          <a:endParaRPr lang="en-US"/>
        </a:p>
      </dgm:t>
    </dgm:pt>
    <dgm:pt modelId="{F418E1CE-BF39-4F5D-B68B-F796AAA9C132}" type="sibTrans" cxnId="{955F58AE-0884-4D46-8584-A4FC5F6CDE09}">
      <dgm:prSet/>
      <dgm:spPr/>
      <dgm:t>
        <a:bodyPr/>
        <a:lstStyle/>
        <a:p>
          <a:endParaRPr lang="en-US"/>
        </a:p>
      </dgm:t>
    </dgm:pt>
    <dgm:pt modelId="{8BF93BA1-5A2D-43EB-89A4-CB59EB39296F}">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coordinating examination planning, execution and regulatory response with other state and federal financial institution supervisory authorities</a:t>
          </a:r>
        </a:p>
      </dgm:t>
    </dgm:pt>
    <dgm:pt modelId="{EAC42D77-F33C-4EAD-9A9E-D3DB1623DC55}" type="parTrans" cxnId="{CF441F4E-705C-4785-B929-92B13F5A5A00}">
      <dgm:prSet/>
      <dgm:spPr/>
      <dgm:t>
        <a:bodyPr/>
        <a:lstStyle/>
        <a:p>
          <a:endParaRPr lang="en-US"/>
        </a:p>
      </dgm:t>
    </dgm:pt>
    <dgm:pt modelId="{2BFFD4FD-764E-4B69-A838-3AC8916341CA}" type="sibTrans" cxnId="{CF441F4E-705C-4785-B929-92B13F5A5A00}">
      <dgm:prSet/>
      <dgm:spPr/>
      <dgm:t>
        <a:bodyPr/>
        <a:lstStyle/>
        <a:p>
          <a:endParaRPr lang="en-US"/>
        </a:p>
      </dgm:t>
    </dgm:pt>
    <dgm:pt modelId="{DAA3EF1E-D635-402B-99B4-0B15CD8A3AC8}">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communicating with other state agencies and the state legislatures</a:t>
          </a:r>
        </a:p>
      </dgm:t>
    </dgm:pt>
    <dgm:pt modelId="{AE76EE66-05F9-4382-A295-92B0645FCBE8}" type="parTrans" cxnId="{3C6F1002-1223-4E32-AC31-E83792559527}">
      <dgm:prSet/>
      <dgm:spPr/>
      <dgm:t>
        <a:bodyPr/>
        <a:lstStyle/>
        <a:p>
          <a:endParaRPr lang="en-US"/>
        </a:p>
      </dgm:t>
    </dgm:pt>
    <dgm:pt modelId="{FBAE66AA-EEE9-4CBE-BCB2-1126A6C39826}" type="sibTrans" cxnId="{3C6F1002-1223-4E32-AC31-E83792559527}">
      <dgm:prSet/>
      <dgm:spPr/>
      <dgm:t>
        <a:bodyPr/>
        <a:lstStyle/>
        <a:p>
          <a:endParaRPr lang="en-US"/>
        </a:p>
      </dgm:t>
    </dgm:pt>
    <dgm:pt modelId="{F0008EA9-F585-402E-AAC2-594B4261A5EF}" type="pres">
      <dgm:prSet presAssocID="{7F98BF3F-6DA8-476D-BC31-402CE3AD68BE}" presName="Name0" presStyleCnt="0">
        <dgm:presLayoutVars>
          <dgm:dir/>
          <dgm:animLvl val="lvl"/>
          <dgm:resizeHandles val="exact"/>
        </dgm:presLayoutVars>
      </dgm:prSet>
      <dgm:spPr/>
    </dgm:pt>
    <dgm:pt modelId="{24D5E4B4-17C6-4FB7-B689-698174158D5F}" type="pres">
      <dgm:prSet presAssocID="{B0C13D46-B66C-4B68-88C1-FBF91DABF28F}" presName="linNode" presStyleCnt="0"/>
      <dgm:spPr/>
    </dgm:pt>
    <dgm:pt modelId="{B23F67DC-94CD-41C8-B96A-A6DD04AD3072}" type="pres">
      <dgm:prSet presAssocID="{B0C13D46-B66C-4B68-88C1-FBF91DABF28F}" presName="parentText" presStyleLbl="node1" presStyleIdx="0" presStyleCnt="1" custScaleY="100098" custLinFactNeighborY="-3816">
        <dgm:presLayoutVars>
          <dgm:chMax val="1"/>
          <dgm:bulletEnabled val="1"/>
        </dgm:presLayoutVars>
      </dgm:prSet>
      <dgm:spPr/>
    </dgm:pt>
    <dgm:pt modelId="{39A166E4-8E36-491C-B452-4F23A80B3154}" type="pres">
      <dgm:prSet presAssocID="{B0C13D46-B66C-4B68-88C1-FBF91DABF28F}" presName="descendantText" presStyleLbl="alignAccFollowNode1" presStyleIdx="0" presStyleCnt="1" custScaleY="125122" custLinFactNeighborY="6535">
        <dgm:presLayoutVars>
          <dgm:bulletEnabled val="1"/>
        </dgm:presLayoutVars>
      </dgm:prSet>
      <dgm:spPr/>
    </dgm:pt>
  </dgm:ptLst>
  <dgm:cxnLst>
    <dgm:cxn modelId="{3C6F1002-1223-4E32-AC31-E83792559527}" srcId="{B0C13D46-B66C-4B68-88C1-FBF91DABF28F}" destId="{DAA3EF1E-D635-402B-99B4-0B15CD8A3AC8}" srcOrd="3" destOrd="0" parTransId="{AE76EE66-05F9-4382-A295-92B0645FCBE8}" sibTransId="{FBAE66AA-EEE9-4CBE-BCB2-1126A6C39826}"/>
    <dgm:cxn modelId="{545A7912-24F0-4D0F-8AA1-97E160B3FC11}" type="presOf" srcId="{7496B12F-D0A0-49E3-B835-F2962551647A}" destId="{39A166E4-8E36-491C-B452-4F23A80B3154}" srcOrd="0" destOrd="0" presId="urn:microsoft.com/office/officeart/2005/8/layout/vList5"/>
    <dgm:cxn modelId="{3355AF2D-A929-42ED-B8FD-4C1AD002486B}" type="presOf" srcId="{B0C13D46-B66C-4B68-88C1-FBF91DABF28F}" destId="{B23F67DC-94CD-41C8-B96A-A6DD04AD3072}" srcOrd="0" destOrd="0" presId="urn:microsoft.com/office/officeart/2005/8/layout/vList5"/>
    <dgm:cxn modelId="{CF441F4E-705C-4785-B929-92B13F5A5A00}" srcId="{B0C13D46-B66C-4B68-88C1-FBF91DABF28F}" destId="{8BF93BA1-5A2D-43EB-89A4-CB59EB39296F}" srcOrd="2" destOrd="0" parTransId="{EAC42D77-F33C-4EAD-9A9E-D3DB1623DC55}" sibTransId="{2BFFD4FD-764E-4B69-A838-3AC8916341CA}"/>
    <dgm:cxn modelId="{443CE678-4F30-4E98-BBB5-DFA8EA5B4D77}" srcId="{B0C13D46-B66C-4B68-88C1-FBF91DABF28F}" destId="{7496B12F-D0A0-49E3-B835-F2962551647A}" srcOrd="0" destOrd="0" parTransId="{9FA26B4E-E5DC-4B40-8F00-7B18BA6E3271}" sibTransId="{CC17BFD7-83DD-458B-9E7B-0094854FD412}"/>
    <dgm:cxn modelId="{3FE9B3AB-02A2-4F07-8B81-7FC336C83499}" type="presOf" srcId="{581B7DA3-DDF4-4916-BFD3-9C20C4DB1F96}" destId="{39A166E4-8E36-491C-B452-4F23A80B3154}" srcOrd="0" destOrd="1" presId="urn:microsoft.com/office/officeart/2005/8/layout/vList5"/>
    <dgm:cxn modelId="{955F58AE-0884-4D46-8584-A4FC5F6CDE09}" srcId="{B0C13D46-B66C-4B68-88C1-FBF91DABF28F}" destId="{581B7DA3-DDF4-4916-BFD3-9C20C4DB1F96}" srcOrd="1" destOrd="0" parTransId="{616F43B5-D869-4F3B-A7A7-F6525E82F70D}" sibTransId="{F418E1CE-BF39-4F5D-B68B-F796AAA9C132}"/>
    <dgm:cxn modelId="{078C52CF-BA60-45CF-B662-15687B5F871B}" type="presOf" srcId="{7F98BF3F-6DA8-476D-BC31-402CE3AD68BE}" destId="{F0008EA9-F585-402E-AAC2-594B4261A5EF}" srcOrd="0" destOrd="0" presId="urn:microsoft.com/office/officeart/2005/8/layout/vList5"/>
    <dgm:cxn modelId="{341474ED-7C49-4BD9-8F7D-066B31E32518}" type="presOf" srcId="{DAA3EF1E-D635-402B-99B4-0B15CD8A3AC8}" destId="{39A166E4-8E36-491C-B452-4F23A80B3154}" srcOrd="0" destOrd="3" presId="urn:microsoft.com/office/officeart/2005/8/layout/vList5"/>
    <dgm:cxn modelId="{3A53A9F0-BF8C-4FC8-8D78-10BA6B3C10EA}" type="presOf" srcId="{8BF93BA1-5A2D-43EB-89A4-CB59EB39296F}" destId="{39A166E4-8E36-491C-B452-4F23A80B3154}" srcOrd="0" destOrd="2" presId="urn:microsoft.com/office/officeart/2005/8/layout/vList5"/>
    <dgm:cxn modelId="{4DE794FD-F06F-425C-8ECF-BA719BF5057A}" srcId="{7F98BF3F-6DA8-476D-BC31-402CE3AD68BE}" destId="{B0C13D46-B66C-4B68-88C1-FBF91DABF28F}" srcOrd="0" destOrd="0" parTransId="{01CA5C68-8944-4BA4-BADB-9A4B19C82075}" sibTransId="{4F985241-8257-4640-A1E2-A1162D4D59D5}"/>
    <dgm:cxn modelId="{DB8CBD48-C2B9-4C69-A0FB-0F96FFF322B1}" type="presParOf" srcId="{F0008EA9-F585-402E-AAC2-594B4261A5EF}" destId="{24D5E4B4-17C6-4FB7-B689-698174158D5F}" srcOrd="0" destOrd="0" presId="urn:microsoft.com/office/officeart/2005/8/layout/vList5"/>
    <dgm:cxn modelId="{57A54852-1EA5-4D61-9442-1FC8259482A9}" type="presParOf" srcId="{24D5E4B4-17C6-4FB7-B689-698174158D5F}" destId="{B23F67DC-94CD-41C8-B96A-A6DD04AD3072}" srcOrd="0" destOrd="0" presId="urn:microsoft.com/office/officeart/2005/8/layout/vList5"/>
    <dgm:cxn modelId="{BD9045CF-C58F-413B-A0F4-B4D23E3DF836}" type="presParOf" srcId="{24D5E4B4-17C6-4FB7-B689-698174158D5F}" destId="{39A166E4-8E36-491C-B452-4F23A80B3154}" srcOrd="1" destOrd="0" presId="urn:microsoft.com/office/officeart/2005/8/layout/vList5"/>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04F84C25-3FFA-4D8B-8A9B-783FBBD77F0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E8870E9-4C36-458E-B717-F16579A4D9F5}">
      <dgm:prSet custT="1"/>
      <dgm:spPr>
        <a:solidFill>
          <a:schemeClr val="accent3"/>
        </a:solidFill>
      </dgm:spPr>
      <dgm:t>
        <a:bodyPr/>
        <a:lstStyle/>
        <a:p>
          <a:r>
            <a:rPr lang="en-US" sz="1600" b="1" dirty="0">
              <a:latin typeface="Corbel" panose="020B0503020204020204" pitchFamily="34" charset="0"/>
            </a:rPr>
            <a:t>Competency 1: Technical</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3DF15CEB-AD0A-4AAF-A49F-96A91110D6F4}" type="parTrans" cxnId="{540F597B-2068-4C0B-A979-4A114CD32359}">
      <dgm:prSet/>
      <dgm:spPr/>
      <dgm:t>
        <a:bodyPr/>
        <a:lstStyle/>
        <a:p>
          <a:endParaRPr lang="en-US"/>
        </a:p>
      </dgm:t>
    </dgm:pt>
    <dgm:pt modelId="{2E3E842E-D685-44DE-93EB-0FD559039049}" type="sibTrans" cxnId="{540F597B-2068-4C0B-A979-4A114CD32359}">
      <dgm:prSet/>
      <dgm:spPr/>
      <dgm:t>
        <a:bodyPr/>
        <a:lstStyle/>
        <a:p>
          <a:endParaRPr lang="en-US"/>
        </a:p>
      </dgm:t>
    </dgm:pt>
    <dgm:pt modelId="{B55A92E2-68FF-4F9E-B785-EDE3D2E31F21}">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supervising personnel to ensure adherence to all procedures and policies</a:t>
          </a:r>
        </a:p>
      </dgm:t>
    </dgm:pt>
    <dgm:pt modelId="{E7C0A4F0-3162-4501-9CD1-F8681070AFF3}" type="parTrans" cxnId="{D0EF3B63-4E25-43A9-956C-9697A362D657}">
      <dgm:prSet/>
      <dgm:spPr/>
      <dgm:t>
        <a:bodyPr/>
        <a:lstStyle/>
        <a:p>
          <a:endParaRPr lang="en-US"/>
        </a:p>
      </dgm:t>
    </dgm:pt>
    <dgm:pt modelId="{0F62C6AC-E11B-486F-8818-1D25396599A8}" type="sibTrans" cxnId="{D0EF3B63-4E25-43A9-956C-9697A362D657}">
      <dgm:prSet/>
      <dgm:spPr/>
      <dgm:t>
        <a:bodyPr/>
        <a:lstStyle/>
        <a:p>
          <a:endParaRPr lang="en-US"/>
        </a:p>
      </dgm:t>
    </dgm:pt>
    <dgm:pt modelId="{2A8699A3-E2BE-4D08-B7EF-2087F350BED1}">
      <dgm:prSet custT="1"/>
      <dgm:spPr>
        <a:solidFill>
          <a:schemeClr val="accent3">
            <a:lumMod val="20000"/>
            <a:lumOff val="80000"/>
            <a:alpha val="90000"/>
          </a:schemeClr>
        </a:solidFill>
      </dgm:spPr>
      <dgm:t>
        <a:bodyPr/>
        <a:lstStyle/>
        <a:p>
          <a:r>
            <a:rPr lang="en-US" sz="1000" dirty="0">
              <a:latin typeface="Corbel" panose="020B0503020204020204" pitchFamily="34" charset="0"/>
            </a:rPr>
            <a:t>Monitoring senior examination personnel to ensure department mission, goals, and responsibilities are being met</a:t>
          </a:r>
        </a:p>
      </dgm:t>
    </dgm:pt>
    <dgm:pt modelId="{C70308BC-6931-4323-A678-74C6E50D874D}" type="parTrans" cxnId="{E1C10A01-0BF2-4BD5-9560-E57D077B3C72}">
      <dgm:prSet/>
      <dgm:spPr/>
      <dgm:t>
        <a:bodyPr/>
        <a:lstStyle/>
        <a:p>
          <a:endParaRPr lang="en-US"/>
        </a:p>
      </dgm:t>
    </dgm:pt>
    <dgm:pt modelId="{F6E11DBB-6BF7-4E72-A015-0CE4AF9FCB50}" type="sibTrans" cxnId="{E1C10A01-0BF2-4BD5-9560-E57D077B3C72}">
      <dgm:prSet/>
      <dgm:spPr/>
      <dgm:t>
        <a:bodyPr/>
        <a:lstStyle/>
        <a:p>
          <a:endParaRPr lang="en-US"/>
        </a:p>
      </dgm:t>
    </dgm:pt>
    <dgm:pt modelId="{79B91ACF-A62B-41D8-BA17-7E9BC9FCBEC1}">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organizing and delegating assignments, and supervising the entire examination process, including examinations performed jointly with multiple regulatory agencies</a:t>
          </a:r>
        </a:p>
      </dgm:t>
    </dgm:pt>
    <dgm:pt modelId="{949A3013-6E82-4649-8FB8-F4AD6C193374}" type="parTrans" cxnId="{B299AB36-F00E-40C9-B258-97ADB13020B9}">
      <dgm:prSet/>
      <dgm:spPr/>
      <dgm:t>
        <a:bodyPr/>
        <a:lstStyle/>
        <a:p>
          <a:endParaRPr lang="en-US"/>
        </a:p>
      </dgm:t>
    </dgm:pt>
    <dgm:pt modelId="{0F148054-5858-4326-B557-61DDC9FE245F}" type="sibTrans" cxnId="{B299AB36-F00E-40C9-B258-97ADB13020B9}">
      <dgm:prSet/>
      <dgm:spPr/>
      <dgm:t>
        <a:bodyPr/>
        <a:lstStyle/>
        <a:p>
          <a:endParaRPr lang="en-US"/>
        </a:p>
      </dgm:t>
    </dgm:pt>
    <dgm:pt modelId="{38B8772C-6093-4F44-925B-C0BFBB3558A3}">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provide for personnel management (budget, recruiting, training, team-building, negotiation, coaching, performance evaluation, disciplinary actions)</a:t>
          </a:r>
        </a:p>
      </dgm:t>
    </dgm:pt>
    <dgm:pt modelId="{A7FCB427-90A4-41E6-AB78-BEEB662B3793}" type="parTrans" cxnId="{0FA06045-1B68-4FAD-B855-AFA6A59C0405}">
      <dgm:prSet/>
      <dgm:spPr/>
      <dgm:t>
        <a:bodyPr/>
        <a:lstStyle/>
        <a:p>
          <a:endParaRPr lang="en-US"/>
        </a:p>
      </dgm:t>
    </dgm:pt>
    <dgm:pt modelId="{04B8B708-E014-4AFB-A358-DCC2AF807976}" type="sibTrans" cxnId="{0FA06045-1B68-4FAD-B855-AFA6A59C0405}">
      <dgm:prSet/>
      <dgm:spPr/>
      <dgm:t>
        <a:bodyPr/>
        <a:lstStyle/>
        <a:p>
          <a:endParaRPr lang="en-US"/>
        </a:p>
      </dgm:t>
    </dgm:pt>
    <dgm:pt modelId="{5E2DE980-2CF6-48DC-90CD-1699AACC0295}">
      <dgm:prSet custT="1"/>
      <dgm:spPr>
        <a:solidFill>
          <a:schemeClr val="accent3">
            <a:lumMod val="20000"/>
            <a:lumOff val="80000"/>
            <a:alpha val="90000"/>
          </a:schemeClr>
        </a:solidFill>
      </dgm:spPr>
      <dgm:t>
        <a:bodyPr/>
        <a:lstStyle/>
        <a:p>
          <a:r>
            <a:rPr lang="en-US" sz="1000" dirty="0">
              <a:latin typeface="Corbel" panose="020B0503020204020204" pitchFamily="34" charset="0"/>
            </a:rPr>
            <a:t>Effectively supervises the organization and documentation of </a:t>
          </a:r>
          <a:r>
            <a:rPr lang="en-US" sz="1000" dirty="0" err="1">
              <a:latin typeface="Corbel" panose="020B0503020204020204" pitchFamily="34" charset="0"/>
            </a:rPr>
            <a:t>workpapers</a:t>
          </a:r>
          <a:r>
            <a:rPr lang="en-US" sz="1000" dirty="0">
              <a:latin typeface="Corbel" panose="020B0503020204020204" pitchFamily="34" charset="0"/>
            </a:rPr>
            <a:t> according to prescribed procedures</a:t>
          </a:r>
        </a:p>
      </dgm:t>
    </dgm:pt>
    <dgm:pt modelId="{3951DADB-D899-4965-A952-1A1670D1FE4D}" type="parTrans" cxnId="{245D44E1-A1AE-43A1-8003-362EDBEBD022}">
      <dgm:prSet/>
      <dgm:spPr/>
      <dgm:t>
        <a:bodyPr/>
        <a:lstStyle/>
        <a:p>
          <a:endParaRPr lang="en-US"/>
        </a:p>
      </dgm:t>
    </dgm:pt>
    <dgm:pt modelId="{44EE58B6-06FE-423F-A55C-33D98169484F}" type="sibTrans" cxnId="{245D44E1-A1AE-43A1-8003-362EDBEBD022}">
      <dgm:prSet/>
      <dgm:spPr/>
      <dgm:t>
        <a:bodyPr/>
        <a:lstStyle/>
        <a:p>
          <a:endParaRPr lang="en-US"/>
        </a:p>
      </dgm:t>
    </dgm:pt>
    <dgm:pt modelId="{BBDC74EA-31BF-4E8D-8839-50217FF4B99E}" type="pres">
      <dgm:prSet presAssocID="{04F84C25-3FFA-4D8B-8A9B-783FBBD77F05}" presName="Name0" presStyleCnt="0">
        <dgm:presLayoutVars>
          <dgm:dir/>
          <dgm:animLvl val="lvl"/>
          <dgm:resizeHandles val="exact"/>
        </dgm:presLayoutVars>
      </dgm:prSet>
      <dgm:spPr/>
    </dgm:pt>
    <dgm:pt modelId="{1D40C3E3-76CA-4DE9-AAE8-E2679A40FF9B}" type="pres">
      <dgm:prSet presAssocID="{6E8870E9-4C36-458E-B717-F16579A4D9F5}" presName="linNode" presStyleCnt="0"/>
      <dgm:spPr/>
    </dgm:pt>
    <dgm:pt modelId="{9EE52D84-EFC1-4AC8-8DCE-EFD95A62FFB2}" type="pres">
      <dgm:prSet presAssocID="{6E8870E9-4C36-458E-B717-F16579A4D9F5}" presName="parentText" presStyleLbl="node1" presStyleIdx="0" presStyleCnt="1" custScaleY="76403">
        <dgm:presLayoutVars>
          <dgm:chMax val="1"/>
          <dgm:bulletEnabled val="1"/>
        </dgm:presLayoutVars>
      </dgm:prSet>
      <dgm:spPr/>
    </dgm:pt>
    <dgm:pt modelId="{D0CBD1D2-2867-4E9F-AD65-EAC4E37C84D2}" type="pres">
      <dgm:prSet presAssocID="{6E8870E9-4C36-458E-B717-F16579A4D9F5}" presName="descendantText" presStyleLbl="alignAccFollowNode1" presStyleIdx="0" presStyleCnt="1" custScaleY="107418">
        <dgm:presLayoutVars>
          <dgm:bulletEnabled val="1"/>
        </dgm:presLayoutVars>
      </dgm:prSet>
      <dgm:spPr/>
    </dgm:pt>
  </dgm:ptLst>
  <dgm:cxnLst>
    <dgm:cxn modelId="{E1C10A01-0BF2-4BD5-9560-E57D077B3C72}" srcId="{6E8870E9-4C36-458E-B717-F16579A4D9F5}" destId="{2A8699A3-E2BE-4D08-B7EF-2087F350BED1}" srcOrd="1" destOrd="0" parTransId="{C70308BC-6931-4323-A678-74C6E50D874D}" sibTransId="{F6E11DBB-6BF7-4E72-A015-0CE4AF9FCB50}"/>
    <dgm:cxn modelId="{B299AB36-F00E-40C9-B258-97ADB13020B9}" srcId="{6E8870E9-4C36-458E-B717-F16579A4D9F5}" destId="{79B91ACF-A62B-41D8-BA17-7E9BC9FCBEC1}" srcOrd="2" destOrd="0" parTransId="{949A3013-6E82-4649-8FB8-F4AD6C193374}" sibTransId="{0F148054-5858-4326-B557-61DDC9FE245F}"/>
    <dgm:cxn modelId="{CC374737-31D5-4366-B12F-A66436B3C4E2}" type="presOf" srcId="{38B8772C-6093-4F44-925B-C0BFBB3558A3}" destId="{D0CBD1D2-2867-4E9F-AD65-EAC4E37C84D2}" srcOrd="0" destOrd="3" presId="urn:microsoft.com/office/officeart/2005/8/layout/vList5"/>
    <dgm:cxn modelId="{D0EF3B63-4E25-43A9-956C-9697A362D657}" srcId="{6E8870E9-4C36-458E-B717-F16579A4D9F5}" destId="{B55A92E2-68FF-4F9E-B785-EDE3D2E31F21}" srcOrd="0" destOrd="0" parTransId="{E7C0A4F0-3162-4501-9CD1-F8681070AFF3}" sibTransId="{0F62C6AC-E11B-486F-8818-1D25396599A8}"/>
    <dgm:cxn modelId="{0FA06045-1B68-4FAD-B855-AFA6A59C0405}" srcId="{6E8870E9-4C36-458E-B717-F16579A4D9F5}" destId="{38B8772C-6093-4F44-925B-C0BFBB3558A3}" srcOrd="3" destOrd="0" parTransId="{A7FCB427-90A4-41E6-AB78-BEEB662B3793}" sibTransId="{04B8B708-E014-4AFB-A358-DCC2AF807976}"/>
    <dgm:cxn modelId="{540F597B-2068-4C0B-A979-4A114CD32359}" srcId="{04F84C25-3FFA-4D8B-8A9B-783FBBD77F05}" destId="{6E8870E9-4C36-458E-B717-F16579A4D9F5}" srcOrd="0" destOrd="0" parTransId="{3DF15CEB-AD0A-4AAF-A49F-96A91110D6F4}" sibTransId="{2E3E842E-D685-44DE-93EB-0FD559039049}"/>
    <dgm:cxn modelId="{2D4BDEAE-A7D9-4C4D-980B-3B4DE4D6DF24}" type="presOf" srcId="{6E8870E9-4C36-458E-B717-F16579A4D9F5}" destId="{9EE52D84-EFC1-4AC8-8DCE-EFD95A62FFB2}" srcOrd="0" destOrd="0" presId="urn:microsoft.com/office/officeart/2005/8/layout/vList5"/>
    <dgm:cxn modelId="{8F0007D5-BE1B-45F4-BC78-9475343E04F9}" type="presOf" srcId="{79B91ACF-A62B-41D8-BA17-7E9BC9FCBEC1}" destId="{D0CBD1D2-2867-4E9F-AD65-EAC4E37C84D2}" srcOrd="0" destOrd="2" presId="urn:microsoft.com/office/officeart/2005/8/layout/vList5"/>
    <dgm:cxn modelId="{245D44E1-A1AE-43A1-8003-362EDBEBD022}" srcId="{6E8870E9-4C36-458E-B717-F16579A4D9F5}" destId="{5E2DE980-2CF6-48DC-90CD-1699AACC0295}" srcOrd="4" destOrd="0" parTransId="{3951DADB-D899-4965-A952-1A1670D1FE4D}" sibTransId="{44EE58B6-06FE-423F-A55C-33D98169484F}"/>
    <dgm:cxn modelId="{714FC5E4-5743-4832-AD73-33E77D9576C8}" type="presOf" srcId="{2A8699A3-E2BE-4D08-B7EF-2087F350BED1}" destId="{D0CBD1D2-2867-4E9F-AD65-EAC4E37C84D2}" srcOrd="0" destOrd="1" presId="urn:microsoft.com/office/officeart/2005/8/layout/vList5"/>
    <dgm:cxn modelId="{DF8254ED-6881-461A-97E6-0FF6A56B869A}" type="presOf" srcId="{5E2DE980-2CF6-48DC-90CD-1699AACC0295}" destId="{D0CBD1D2-2867-4E9F-AD65-EAC4E37C84D2}" srcOrd="0" destOrd="4" presId="urn:microsoft.com/office/officeart/2005/8/layout/vList5"/>
    <dgm:cxn modelId="{DD38B5F3-1F93-4FDE-8207-CD46406E3221}" type="presOf" srcId="{B55A92E2-68FF-4F9E-B785-EDE3D2E31F21}" destId="{D0CBD1D2-2867-4E9F-AD65-EAC4E37C84D2}" srcOrd="0" destOrd="0" presId="urn:microsoft.com/office/officeart/2005/8/layout/vList5"/>
    <dgm:cxn modelId="{58C7DCFF-CEE4-4152-ABFD-0E2BE2252CAF}" type="presOf" srcId="{04F84C25-3FFA-4D8B-8A9B-783FBBD77F05}" destId="{BBDC74EA-31BF-4E8D-8839-50217FF4B99E}" srcOrd="0" destOrd="0" presId="urn:microsoft.com/office/officeart/2005/8/layout/vList5"/>
    <dgm:cxn modelId="{1A3C5E20-4872-4165-965E-F5E911995C3C}" type="presParOf" srcId="{BBDC74EA-31BF-4E8D-8839-50217FF4B99E}" destId="{1D40C3E3-76CA-4DE9-AAE8-E2679A40FF9B}" srcOrd="0" destOrd="0" presId="urn:microsoft.com/office/officeart/2005/8/layout/vList5"/>
    <dgm:cxn modelId="{B6A9885C-0947-470C-AB79-070A7885487A}" type="presParOf" srcId="{1D40C3E3-76CA-4DE9-AAE8-E2679A40FF9B}" destId="{9EE52D84-EFC1-4AC8-8DCE-EFD95A62FFB2}" srcOrd="0" destOrd="0" presId="urn:microsoft.com/office/officeart/2005/8/layout/vList5"/>
    <dgm:cxn modelId="{80D4171B-7C33-4B10-8E38-6CC30FF4514A}" type="presParOf" srcId="{1D40C3E3-76CA-4DE9-AAE8-E2679A40FF9B}" destId="{D0CBD1D2-2867-4E9F-AD65-EAC4E37C84D2}"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6FC8AA4E-2093-4BEB-B1A8-AD289C124ED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98F04A2-7E58-4076-B50C-25CAD8985E48}">
      <dgm:prSet custT="1"/>
      <dgm:spPr/>
      <dgm:t>
        <a:bodyPr/>
        <a:lstStyle/>
        <a:p>
          <a:r>
            <a:rPr lang="en-US" sz="1600" b="1" dirty="0">
              <a:latin typeface="Corbel" panose="020B0503020204020204" pitchFamily="34" charset="0"/>
            </a:rPr>
            <a:t>Competency 2: Conceptual</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CC4534B-A42A-490D-8170-82AA2394301E}" type="parTrans" cxnId="{EBD67ABF-D77C-4E3A-A706-7A624DB60333}">
      <dgm:prSet/>
      <dgm:spPr/>
      <dgm:t>
        <a:bodyPr/>
        <a:lstStyle/>
        <a:p>
          <a:endParaRPr lang="en-US"/>
        </a:p>
      </dgm:t>
    </dgm:pt>
    <dgm:pt modelId="{36BBFC0F-0054-4050-86D3-BC31A52C1559}" type="sibTrans" cxnId="{EBD67ABF-D77C-4E3A-A706-7A624DB60333}">
      <dgm:prSet/>
      <dgm:spPr/>
      <dgm:t>
        <a:bodyPr/>
        <a:lstStyle/>
        <a:p>
          <a:endParaRPr lang="en-US"/>
        </a:p>
      </dgm:t>
    </dgm:pt>
    <dgm:pt modelId="{6F582E65-83B2-4350-83FC-5604A7C7A6A8}">
      <dgm:prSet custT="1"/>
      <dgm:spPr/>
      <dgm:t>
        <a:bodyPr/>
        <a:lstStyle/>
        <a:p>
          <a:r>
            <a:rPr lang="en-US" sz="1000" dirty="0">
              <a:latin typeface="Corbel" panose="020B0503020204020204" pitchFamily="34" charset="0"/>
            </a:rPr>
            <a:t>Effectively follows established examination procedures to collect and analyze data</a:t>
          </a:r>
        </a:p>
      </dgm:t>
    </dgm:pt>
    <dgm:pt modelId="{32CB071C-1609-4D94-B0C2-C3A1E0259028}" type="parTrans" cxnId="{A56905CA-954A-4108-A8DF-7CC4D3E5E2EA}">
      <dgm:prSet/>
      <dgm:spPr/>
      <dgm:t>
        <a:bodyPr/>
        <a:lstStyle/>
        <a:p>
          <a:endParaRPr lang="en-US"/>
        </a:p>
      </dgm:t>
    </dgm:pt>
    <dgm:pt modelId="{85E82ACB-BFC8-401E-96DC-ED272B25F436}" type="sibTrans" cxnId="{A56905CA-954A-4108-A8DF-7CC4D3E5E2EA}">
      <dgm:prSet/>
      <dgm:spPr/>
      <dgm:t>
        <a:bodyPr/>
        <a:lstStyle/>
        <a:p>
          <a:endParaRPr lang="en-US"/>
        </a:p>
      </dgm:t>
    </dgm:pt>
    <dgm:pt modelId="{92F34D0A-3771-42C2-9F81-B80976199D0E}">
      <dgm:prSet custT="1"/>
      <dgm:spPr/>
      <dgm:t>
        <a:bodyPr/>
        <a:lstStyle/>
        <a:p>
          <a:r>
            <a:rPr lang="en-US" sz="1000" dirty="0">
              <a:latin typeface="Corbel" panose="020B0503020204020204" pitchFamily="34" charset="0"/>
            </a:rPr>
            <a:t>Develops correct conclusions from collected data</a:t>
          </a:r>
        </a:p>
      </dgm:t>
    </dgm:pt>
    <dgm:pt modelId="{57F2633C-9FEC-4044-ABB6-DDAD9300D948}" type="parTrans" cxnId="{717111DB-5D35-4395-8CEC-BBA8F4ED8C88}">
      <dgm:prSet/>
      <dgm:spPr/>
      <dgm:t>
        <a:bodyPr/>
        <a:lstStyle/>
        <a:p>
          <a:endParaRPr lang="en-US"/>
        </a:p>
      </dgm:t>
    </dgm:pt>
    <dgm:pt modelId="{1633C000-6C70-4E40-B67A-3B8CB6AF3199}" type="sibTrans" cxnId="{717111DB-5D35-4395-8CEC-BBA8F4ED8C88}">
      <dgm:prSet/>
      <dgm:spPr/>
      <dgm:t>
        <a:bodyPr/>
        <a:lstStyle/>
        <a:p>
          <a:endParaRPr lang="en-US"/>
        </a:p>
      </dgm:t>
    </dgm:pt>
    <dgm:pt modelId="{2C035651-392D-42FD-BD8C-A14D4A387875}">
      <dgm:prSet custT="1"/>
      <dgm:spPr/>
      <dgm:t>
        <a:bodyPr/>
        <a:lstStyle/>
        <a:p>
          <a:r>
            <a:rPr lang="en-US" sz="1000" dirty="0">
              <a:latin typeface="Corbel" panose="020B0503020204020204" pitchFamily="34" charset="0"/>
            </a:rPr>
            <a:t>Effectively reviews reports of examination for accuracy, content, conclusions, and proper grammar</a:t>
          </a:r>
        </a:p>
      </dgm:t>
    </dgm:pt>
    <dgm:pt modelId="{69D41361-17BE-488A-A2AC-A26CB1937760}" type="parTrans" cxnId="{6DA61505-3DA0-42E4-A8A8-046345F3508A}">
      <dgm:prSet/>
      <dgm:spPr/>
      <dgm:t>
        <a:bodyPr/>
        <a:lstStyle/>
        <a:p>
          <a:endParaRPr lang="en-US"/>
        </a:p>
      </dgm:t>
    </dgm:pt>
    <dgm:pt modelId="{699770A5-2C8B-4E28-AFFF-B848506130A1}" type="sibTrans" cxnId="{6DA61505-3DA0-42E4-A8A8-046345F3508A}">
      <dgm:prSet/>
      <dgm:spPr/>
      <dgm:t>
        <a:bodyPr/>
        <a:lstStyle/>
        <a:p>
          <a:endParaRPr lang="en-US"/>
        </a:p>
      </dgm:t>
    </dgm:pt>
    <dgm:pt modelId="{3419EC5D-DD8E-49D4-A23E-B6DDAE7EFE25}">
      <dgm:prSet custT="1"/>
      <dgm:spPr/>
      <dgm:t>
        <a:bodyPr/>
        <a:lstStyle/>
        <a:p>
          <a:r>
            <a:rPr lang="en-US" sz="1000" dirty="0">
              <a:latin typeface="Corbel" panose="020B0503020204020204" pitchFamily="34" charset="0"/>
            </a:rPr>
            <a:t>Effectively evaluates and adjusts the scope of examinations as required</a:t>
          </a:r>
        </a:p>
      </dgm:t>
    </dgm:pt>
    <dgm:pt modelId="{F2DBA435-2D9A-4787-99B7-5A09CB736F10}" type="parTrans" cxnId="{A92349EC-DA05-4C22-80C1-EE052D0F2E11}">
      <dgm:prSet/>
      <dgm:spPr/>
      <dgm:t>
        <a:bodyPr/>
        <a:lstStyle/>
        <a:p>
          <a:endParaRPr lang="en-US"/>
        </a:p>
      </dgm:t>
    </dgm:pt>
    <dgm:pt modelId="{32DBAB44-F3C0-47F7-B3EB-61EF4447B4FB}" type="sibTrans" cxnId="{A92349EC-DA05-4C22-80C1-EE052D0F2E11}">
      <dgm:prSet/>
      <dgm:spPr/>
      <dgm:t>
        <a:bodyPr/>
        <a:lstStyle/>
        <a:p>
          <a:endParaRPr lang="en-US"/>
        </a:p>
      </dgm:t>
    </dgm:pt>
    <dgm:pt modelId="{6EA4AC40-0AEF-43F7-84C6-BD8CB1AACBA2}" type="pres">
      <dgm:prSet presAssocID="{6FC8AA4E-2093-4BEB-B1A8-AD289C124ED0}" presName="Name0" presStyleCnt="0">
        <dgm:presLayoutVars>
          <dgm:dir/>
          <dgm:animLvl val="lvl"/>
          <dgm:resizeHandles val="exact"/>
        </dgm:presLayoutVars>
      </dgm:prSet>
      <dgm:spPr/>
    </dgm:pt>
    <dgm:pt modelId="{6F1467FA-C1CF-43C9-A54F-8B11369604AF}" type="pres">
      <dgm:prSet presAssocID="{D98F04A2-7E58-4076-B50C-25CAD8985E48}" presName="linNode" presStyleCnt="0"/>
      <dgm:spPr/>
    </dgm:pt>
    <dgm:pt modelId="{C0056D51-3971-4EE8-8AAC-B55A54ED08A1}" type="pres">
      <dgm:prSet presAssocID="{D98F04A2-7E58-4076-B50C-25CAD8985E48}" presName="parentText" presStyleLbl="node1" presStyleIdx="0" presStyleCnt="1">
        <dgm:presLayoutVars>
          <dgm:chMax val="1"/>
          <dgm:bulletEnabled val="1"/>
        </dgm:presLayoutVars>
      </dgm:prSet>
      <dgm:spPr/>
    </dgm:pt>
    <dgm:pt modelId="{1EBFD822-6FA0-4918-84E2-53EC4ACE63F4}" type="pres">
      <dgm:prSet presAssocID="{D98F04A2-7E58-4076-B50C-25CAD8985E48}" presName="descendantText" presStyleLbl="alignAccFollowNode1" presStyleIdx="0" presStyleCnt="1" custLinFactNeighborY="3450">
        <dgm:presLayoutVars>
          <dgm:bulletEnabled val="1"/>
        </dgm:presLayoutVars>
      </dgm:prSet>
      <dgm:spPr/>
    </dgm:pt>
  </dgm:ptLst>
  <dgm:cxnLst>
    <dgm:cxn modelId="{6DA61505-3DA0-42E4-A8A8-046345F3508A}" srcId="{D98F04A2-7E58-4076-B50C-25CAD8985E48}" destId="{2C035651-392D-42FD-BD8C-A14D4A387875}" srcOrd="2" destOrd="0" parTransId="{69D41361-17BE-488A-A2AC-A26CB1937760}" sibTransId="{699770A5-2C8B-4E28-AFFF-B848506130A1}"/>
    <dgm:cxn modelId="{B44B6C16-DA1E-4BAE-9A57-FA10622E05DC}" type="presOf" srcId="{6F582E65-83B2-4350-83FC-5604A7C7A6A8}" destId="{1EBFD822-6FA0-4918-84E2-53EC4ACE63F4}" srcOrd="0" destOrd="0" presId="urn:microsoft.com/office/officeart/2005/8/layout/vList5"/>
    <dgm:cxn modelId="{26859030-D1BA-4496-B76F-2A4F07480838}" type="presOf" srcId="{2C035651-392D-42FD-BD8C-A14D4A387875}" destId="{1EBFD822-6FA0-4918-84E2-53EC4ACE63F4}" srcOrd="0" destOrd="2" presId="urn:microsoft.com/office/officeart/2005/8/layout/vList5"/>
    <dgm:cxn modelId="{66906271-4723-4140-9760-4EB735403804}" type="presOf" srcId="{3419EC5D-DD8E-49D4-A23E-B6DDAE7EFE25}" destId="{1EBFD822-6FA0-4918-84E2-53EC4ACE63F4}" srcOrd="0" destOrd="3" presId="urn:microsoft.com/office/officeart/2005/8/layout/vList5"/>
    <dgm:cxn modelId="{D99B8357-530A-494C-90BA-78FE53DC2D10}" type="presOf" srcId="{6FC8AA4E-2093-4BEB-B1A8-AD289C124ED0}" destId="{6EA4AC40-0AEF-43F7-84C6-BD8CB1AACBA2}" srcOrd="0" destOrd="0" presId="urn:microsoft.com/office/officeart/2005/8/layout/vList5"/>
    <dgm:cxn modelId="{EBD67ABF-D77C-4E3A-A706-7A624DB60333}" srcId="{6FC8AA4E-2093-4BEB-B1A8-AD289C124ED0}" destId="{D98F04A2-7E58-4076-B50C-25CAD8985E48}" srcOrd="0" destOrd="0" parTransId="{7CC4534B-A42A-490D-8170-82AA2394301E}" sibTransId="{36BBFC0F-0054-4050-86D3-BC31A52C1559}"/>
    <dgm:cxn modelId="{A56905CA-954A-4108-A8DF-7CC4D3E5E2EA}" srcId="{D98F04A2-7E58-4076-B50C-25CAD8985E48}" destId="{6F582E65-83B2-4350-83FC-5604A7C7A6A8}" srcOrd="0" destOrd="0" parTransId="{32CB071C-1609-4D94-B0C2-C3A1E0259028}" sibTransId="{85E82ACB-BFC8-401E-96DC-ED272B25F436}"/>
    <dgm:cxn modelId="{F43184D3-AC49-4772-81A0-A5964AC75547}" type="presOf" srcId="{92F34D0A-3771-42C2-9F81-B80976199D0E}" destId="{1EBFD822-6FA0-4918-84E2-53EC4ACE63F4}" srcOrd="0" destOrd="1" presId="urn:microsoft.com/office/officeart/2005/8/layout/vList5"/>
    <dgm:cxn modelId="{717111DB-5D35-4395-8CEC-BBA8F4ED8C88}" srcId="{D98F04A2-7E58-4076-B50C-25CAD8985E48}" destId="{92F34D0A-3771-42C2-9F81-B80976199D0E}" srcOrd="1" destOrd="0" parTransId="{57F2633C-9FEC-4044-ABB6-DDAD9300D948}" sibTransId="{1633C000-6C70-4E40-B67A-3B8CB6AF3199}"/>
    <dgm:cxn modelId="{B391A9E0-80C2-48AD-ADB9-3F44EC55F95C}" type="presOf" srcId="{D98F04A2-7E58-4076-B50C-25CAD8985E48}" destId="{C0056D51-3971-4EE8-8AAC-B55A54ED08A1}" srcOrd="0" destOrd="0" presId="urn:microsoft.com/office/officeart/2005/8/layout/vList5"/>
    <dgm:cxn modelId="{A92349EC-DA05-4C22-80C1-EE052D0F2E11}" srcId="{D98F04A2-7E58-4076-B50C-25CAD8985E48}" destId="{3419EC5D-DD8E-49D4-A23E-B6DDAE7EFE25}" srcOrd="3" destOrd="0" parTransId="{F2DBA435-2D9A-4787-99B7-5A09CB736F10}" sibTransId="{32DBAB44-F3C0-47F7-B3EB-61EF4447B4FB}"/>
    <dgm:cxn modelId="{756EC5F7-B337-4FB6-B41A-0C6C9B8C4EFA}" type="presParOf" srcId="{6EA4AC40-0AEF-43F7-84C6-BD8CB1AACBA2}" destId="{6F1467FA-C1CF-43C9-A54F-8B11369604AF}" srcOrd="0" destOrd="0" presId="urn:microsoft.com/office/officeart/2005/8/layout/vList5"/>
    <dgm:cxn modelId="{D86A5C86-6B93-4D4D-8470-5D7CDC31A07D}" type="presParOf" srcId="{6F1467FA-C1CF-43C9-A54F-8B11369604AF}" destId="{C0056D51-3971-4EE8-8AAC-B55A54ED08A1}" srcOrd="0" destOrd="0" presId="urn:microsoft.com/office/officeart/2005/8/layout/vList5"/>
    <dgm:cxn modelId="{0BCB3216-E5D8-4382-B0AD-FF29D1B550F4}" type="presParOf" srcId="{6F1467FA-C1CF-43C9-A54F-8B11369604AF}" destId="{1EBFD822-6FA0-4918-84E2-53EC4ACE63F4}" srcOrd="1" destOrd="0" presId="urn:microsoft.com/office/officeart/2005/8/layout/vList5"/>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E221CFDE-2088-4899-AB44-3FCD252E37D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B51DDFA-E0DB-45BA-8606-F7F8F32A134A}">
      <dgm:prSet custT="1"/>
      <dgm:spPr>
        <a:solidFill>
          <a:schemeClr val="accent2"/>
        </a:solidFill>
      </dgm:spPr>
      <dgm:t>
        <a:bodyPr/>
        <a:lstStyle/>
        <a:p>
          <a:r>
            <a:rPr lang="en-US" sz="1600" b="1" dirty="0">
              <a:latin typeface="Corbel" panose="020B0503020204020204" pitchFamily="34" charset="0"/>
            </a:rPr>
            <a:t>Competency 3: Legal/Compliance</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E2F6859-1106-4EA6-8343-0BCEC14199F6}" type="parTrans" cxnId="{9125A465-98C4-4FB9-A9A9-39D5BED306C5}">
      <dgm:prSet/>
      <dgm:spPr/>
      <dgm:t>
        <a:bodyPr/>
        <a:lstStyle/>
        <a:p>
          <a:endParaRPr lang="en-US"/>
        </a:p>
      </dgm:t>
    </dgm:pt>
    <dgm:pt modelId="{50EA8736-0EB6-44EA-813C-B6D2382411A5}" type="sibTrans" cxnId="{9125A465-98C4-4FB9-A9A9-39D5BED306C5}">
      <dgm:prSet/>
      <dgm:spPr/>
      <dgm:t>
        <a:bodyPr/>
        <a:lstStyle/>
        <a:p>
          <a:endParaRPr lang="en-US"/>
        </a:p>
      </dgm:t>
    </dgm:pt>
    <dgm:pt modelId="{305BA9B9-1FFB-4EDC-916A-D8B3D1D4ABFC}">
      <dgm:prSet custT="1"/>
      <dgm:spPr>
        <a:solidFill>
          <a:schemeClr val="accent2">
            <a:lumMod val="20000"/>
            <a:lumOff val="80000"/>
            <a:alpha val="90000"/>
          </a:schemeClr>
        </a:solidFill>
      </dgm:spPr>
      <dgm:t>
        <a:bodyPr/>
        <a:lstStyle/>
        <a:p>
          <a:r>
            <a:rPr lang="en-US" sz="1000" dirty="0">
              <a:latin typeface="Corbel" panose="020B0503020204020204" pitchFamily="34" charset="0"/>
            </a:rPr>
            <a:t>Effectively demonstrates knowledge of policies, procedures, laws, rules and regulations</a:t>
          </a:r>
        </a:p>
      </dgm:t>
    </dgm:pt>
    <dgm:pt modelId="{6C1D96FD-652B-4B0A-8D9E-0B9F9243A631}" type="parTrans" cxnId="{A79C9761-BC1F-43F7-85D9-B47C65A90A33}">
      <dgm:prSet/>
      <dgm:spPr/>
      <dgm:t>
        <a:bodyPr/>
        <a:lstStyle/>
        <a:p>
          <a:endParaRPr lang="en-US"/>
        </a:p>
      </dgm:t>
    </dgm:pt>
    <dgm:pt modelId="{E068BE15-D4CD-4F88-9347-6E33A21F8AC4}" type="sibTrans" cxnId="{A79C9761-BC1F-43F7-85D9-B47C65A90A33}">
      <dgm:prSet/>
      <dgm:spPr/>
      <dgm:t>
        <a:bodyPr/>
        <a:lstStyle/>
        <a:p>
          <a:endParaRPr lang="en-US"/>
        </a:p>
      </dgm:t>
    </dgm:pt>
    <dgm:pt modelId="{B7F1B400-6567-4C46-BD79-28258C588659}" type="pres">
      <dgm:prSet presAssocID="{E221CFDE-2088-4899-AB44-3FCD252E37D6}" presName="Name0" presStyleCnt="0">
        <dgm:presLayoutVars>
          <dgm:dir/>
          <dgm:animLvl val="lvl"/>
          <dgm:resizeHandles val="exact"/>
        </dgm:presLayoutVars>
      </dgm:prSet>
      <dgm:spPr/>
    </dgm:pt>
    <dgm:pt modelId="{FBE05B2D-4CA9-47D7-9106-E1533F8C4556}" type="pres">
      <dgm:prSet presAssocID="{4B51DDFA-E0DB-45BA-8606-F7F8F32A134A}" presName="linNode" presStyleCnt="0"/>
      <dgm:spPr/>
    </dgm:pt>
    <dgm:pt modelId="{2E4422C3-8180-41E3-A04B-127D03CA92C1}" type="pres">
      <dgm:prSet presAssocID="{4B51DDFA-E0DB-45BA-8606-F7F8F32A134A}" presName="parentText" presStyleLbl="node1" presStyleIdx="0" presStyleCnt="1" custLinFactNeighborY="10036">
        <dgm:presLayoutVars>
          <dgm:chMax val="1"/>
          <dgm:bulletEnabled val="1"/>
        </dgm:presLayoutVars>
      </dgm:prSet>
      <dgm:spPr/>
    </dgm:pt>
    <dgm:pt modelId="{74E76BF8-331C-49B8-B8E0-0EA482ECB338}" type="pres">
      <dgm:prSet presAssocID="{4B51DDFA-E0DB-45BA-8606-F7F8F32A134A}" presName="descendantText" presStyleLbl="alignAccFollowNode1" presStyleIdx="0" presStyleCnt="1" custLinFactNeighborY="-12500">
        <dgm:presLayoutVars>
          <dgm:bulletEnabled val="1"/>
        </dgm:presLayoutVars>
      </dgm:prSet>
      <dgm:spPr/>
    </dgm:pt>
  </dgm:ptLst>
  <dgm:cxnLst>
    <dgm:cxn modelId="{816A9B3D-C7C9-426F-B6CC-1A71C9AE4E79}" type="presOf" srcId="{305BA9B9-1FFB-4EDC-916A-D8B3D1D4ABFC}" destId="{74E76BF8-331C-49B8-B8E0-0EA482ECB338}" srcOrd="0" destOrd="0" presId="urn:microsoft.com/office/officeart/2005/8/layout/vList5"/>
    <dgm:cxn modelId="{A79C9761-BC1F-43F7-85D9-B47C65A90A33}" srcId="{4B51DDFA-E0DB-45BA-8606-F7F8F32A134A}" destId="{305BA9B9-1FFB-4EDC-916A-D8B3D1D4ABFC}" srcOrd="0" destOrd="0" parTransId="{6C1D96FD-652B-4B0A-8D9E-0B9F9243A631}" sibTransId="{E068BE15-D4CD-4F88-9347-6E33A21F8AC4}"/>
    <dgm:cxn modelId="{9125A465-98C4-4FB9-A9A9-39D5BED306C5}" srcId="{E221CFDE-2088-4899-AB44-3FCD252E37D6}" destId="{4B51DDFA-E0DB-45BA-8606-F7F8F32A134A}" srcOrd="0" destOrd="0" parTransId="{DE2F6859-1106-4EA6-8343-0BCEC14199F6}" sibTransId="{50EA8736-0EB6-44EA-813C-B6D2382411A5}"/>
    <dgm:cxn modelId="{44DD847D-2392-42D6-B8B5-EB9FC8EEC547}" type="presOf" srcId="{E221CFDE-2088-4899-AB44-3FCD252E37D6}" destId="{B7F1B400-6567-4C46-BD79-28258C588659}" srcOrd="0" destOrd="0" presId="urn:microsoft.com/office/officeart/2005/8/layout/vList5"/>
    <dgm:cxn modelId="{7FFAA9A8-EF5E-4D47-B815-CF08F4762687}" type="presOf" srcId="{4B51DDFA-E0DB-45BA-8606-F7F8F32A134A}" destId="{2E4422C3-8180-41E3-A04B-127D03CA92C1}" srcOrd="0" destOrd="0" presId="urn:microsoft.com/office/officeart/2005/8/layout/vList5"/>
    <dgm:cxn modelId="{043577C6-9C0D-47A1-A3C0-6515C2633335}" type="presParOf" srcId="{B7F1B400-6567-4C46-BD79-28258C588659}" destId="{FBE05B2D-4CA9-47D7-9106-E1533F8C4556}" srcOrd="0" destOrd="0" presId="urn:microsoft.com/office/officeart/2005/8/layout/vList5"/>
    <dgm:cxn modelId="{17DCA150-CBAF-4CD0-B343-A4663A9AD59E}" type="presParOf" srcId="{FBE05B2D-4CA9-47D7-9106-E1533F8C4556}" destId="{2E4422C3-8180-41E3-A04B-127D03CA92C1}" srcOrd="0" destOrd="0" presId="urn:microsoft.com/office/officeart/2005/8/layout/vList5"/>
    <dgm:cxn modelId="{4F5D3633-DF21-4761-979F-3E28C7BD7C4C}" type="presParOf" srcId="{FBE05B2D-4CA9-47D7-9106-E1533F8C4556}" destId="{74E76BF8-331C-49B8-B8E0-0EA482ECB338}" srcOrd="1" destOrd="0" presId="urn:microsoft.com/office/officeart/2005/8/layout/vList5"/>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E7811E-1526-4A93-B7FB-2A2FF18107E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A61D280-14AA-46F6-889F-22FF9017F647}">
      <dgm:prSet custT="1"/>
      <dgm:spPr>
        <a:solidFill>
          <a:schemeClr val="accent4"/>
        </a:solidFill>
      </dgm:spPr>
      <dgm:t>
        <a:bodyPr/>
        <a:lstStyle/>
        <a:p>
          <a:pPr>
            <a:spcAft>
              <a:spcPts val="0"/>
            </a:spcAft>
          </a:pPr>
          <a:r>
            <a:rPr lang="en-US" sz="1600" b="1" dirty="0">
              <a:latin typeface="Corbel" panose="020B0503020204020204" pitchFamily="34" charset="0"/>
            </a:rPr>
            <a:t>Competency 4: Human Relations</a:t>
          </a:r>
        </a:p>
        <a:p>
          <a:pPr>
            <a:spcAft>
              <a:spcPts val="0"/>
            </a:spcAft>
          </a:pPr>
          <a:r>
            <a:rPr lang="en-US" sz="1600" b="1" dirty="0">
              <a:latin typeface="Corbel" panose="020B0503020204020204" pitchFamily="34" charset="0"/>
            </a:rPr>
            <a:t> </a:t>
          </a:r>
          <a:r>
            <a:rPr lang="en-US" sz="1400" dirty="0">
              <a:latin typeface="Corbel" panose="020B0503020204020204" pitchFamily="34" charset="0"/>
            </a:rPr>
            <a:t>(Provides effective organization to the examination process)</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10C93C6-E957-45A1-8E42-D2FA174337BB}" type="parTrans" cxnId="{74B63526-5041-40A8-9DAC-CE44F95624E7}">
      <dgm:prSet/>
      <dgm:spPr/>
      <dgm:t>
        <a:bodyPr/>
        <a:lstStyle/>
        <a:p>
          <a:endParaRPr lang="en-US"/>
        </a:p>
      </dgm:t>
    </dgm:pt>
    <dgm:pt modelId="{ECD88A1C-35FA-4FDD-B882-9B025BFA50B8}" type="sibTrans" cxnId="{74B63526-5041-40A8-9DAC-CE44F95624E7}">
      <dgm:prSet/>
      <dgm:spPr/>
      <dgm:t>
        <a:bodyPr/>
        <a:lstStyle/>
        <a:p>
          <a:endParaRPr lang="en-US"/>
        </a:p>
      </dgm:t>
    </dgm:pt>
    <dgm:pt modelId="{D0D88926-E078-4C13-A637-B32743A2DDD1}">
      <dgm:prSet custT="1"/>
      <dgm:spPr>
        <a:solidFill>
          <a:schemeClr val="accent4">
            <a:lumMod val="20000"/>
            <a:lumOff val="80000"/>
            <a:alpha val="90000"/>
          </a:schemeClr>
        </a:solidFill>
      </dgm:spPr>
      <dgm:t>
        <a:bodyPr/>
        <a:lstStyle/>
        <a:p>
          <a:r>
            <a:rPr lang="en-US" sz="1050" dirty="0">
              <a:latin typeface="Corbel" panose="020B0503020204020204" pitchFamily="34" charset="0"/>
            </a:rPr>
            <a:t>Effectively and clearly communicates with financial institution personnel to obtain information</a:t>
          </a:r>
        </a:p>
      </dgm:t>
    </dgm:pt>
    <dgm:pt modelId="{B7251971-DDFB-4A51-9B94-1BA0FCA22C19}" type="parTrans" cxnId="{560EDBA9-24AF-4223-A716-D33E8195F2B1}">
      <dgm:prSet/>
      <dgm:spPr/>
      <dgm:t>
        <a:bodyPr/>
        <a:lstStyle/>
        <a:p>
          <a:endParaRPr lang="en-US"/>
        </a:p>
      </dgm:t>
    </dgm:pt>
    <dgm:pt modelId="{CD19B9A6-5381-4BD9-9123-0BD967A6A216}" type="sibTrans" cxnId="{560EDBA9-24AF-4223-A716-D33E8195F2B1}">
      <dgm:prSet/>
      <dgm:spPr/>
      <dgm:t>
        <a:bodyPr/>
        <a:lstStyle/>
        <a:p>
          <a:endParaRPr lang="en-US"/>
        </a:p>
      </dgm:t>
    </dgm:pt>
    <dgm:pt modelId="{C0E216EE-016C-4B18-9A39-8C9C8A402C7C}">
      <dgm:prSet custT="1"/>
      <dgm:spPr>
        <a:solidFill>
          <a:schemeClr val="accent4">
            <a:lumMod val="20000"/>
            <a:lumOff val="80000"/>
            <a:alpha val="90000"/>
          </a:schemeClr>
        </a:solidFill>
      </dgm:spPr>
      <dgm:t>
        <a:bodyPr/>
        <a:lstStyle/>
        <a:p>
          <a:r>
            <a:rPr lang="en-US" sz="1050" dirty="0">
              <a:latin typeface="Corbel" panose="020B0503020204020204" pitchFamily="34" charset="0"/>
            </a:rPr>
            <a:t>Effectively and clearly communicates examination findings to supervisory personnel</a:t>
          </a:r>
        </a:p>
      </dgm:t>
    </dgm:pt>
    <dgm:pt modelId="{BF13DD24-4B6B-4C49-A6B3-886086527055}" type="parTrans" cxnId="{BBF62623-A8A6-4681-A82F-22CAC81D4039}">
      <dgm:prSet/>
      <dgm:spPr/>
      <dgm:t>
        <a:bodyPr/>
        <a:lstStyle/>
        <a:p>
          <a:endParaRPr lang="en-US"/>
        </a:p>
      </dgm:t>
    </dgm:pt>
    <dgm:pt modelId="{82DEB5A9-B1E0-4A27-99FA-9E29B82AAD3C}" type="sibTrans" cxnId="{BBF62623-A8A6-4681-A82F-22CAC81D4039}">
      <dgm:prSet/>
      <dgm:spPr/>
      <dgm:t>
        <a:bodyPr/>
        <a:lstStyle/>
        <a:p>
          <a:endParaRPr lang="en-US"/>
        </a:p>
      </dgm:t>
    </dgm:pt>
    <dgm:pt modelId="{C00CB72E-A315-4A0B-BF58-2CBB2E7F29A8}">
      <dgm:prSet custT="1"/>
      <dgm:spPr>
        <a:solidFill>
          <a:schemeClr val="accent4">
            <a:lumMod val="20000"/>
            <a:lumOff val="80000"/>
            <a:alpha val="90000"/>
          </a:schemeClr>
        </a:solidFill>
      </dgm:spPr>
      <dgm:t>
        <a:bodyPr/>
        <a:lstStyle/>
        <a:p>
          <a:r>
            <a:rPr lang="en-US" sz="1050" dirty="0">
              <a:latin typeface="Corbel" panose="020B0503020204020204" pitchFamily="34" charset="0"/>
            </a:rPr>
            <a:t>Effectively prepares written comments that are accurate, grammatically correct, logically arranged, and factually support any conclusions drawn</a:t>
          </a:r>
        </a:p>
      </dgm:t>
    </dgm:pt>
    <dgm:pt modelId="{B4FB8221-5BC8-4E1C-80C6-2769195E1172}" type="parTrans" cxnId="{E5C014B9-C57F-43E6-A56E-78E43E1E0C36}">
      <dgm:prSet/>
      <dgm:spPr/>
      <dgm:t>
        <a:bodyPr/>
        <a:lstStyle/>
        <a:p>
          <a:endParaRPr lang="en-US"/>
        </a:p>
      </dgm:t>
    </dgm:pt>
    <dgm:pt modelId="{BD432BFC-926B-4DF5-947D-FD780E20DAF9}" type="sibTrans" cxnId="{E5C014B9-C57F-43E6-A56E-78E43E1E0C36}">
      <dgm:prSet/>
      <dgm:spPr/>
      <dgm:t>
        <a:bodyPr/>
        <a:lstStyle/>
        <a:p>
          <a:endParaRPr lang="en-US"/>
        </a:p>
      </dgm:t>
    </dgm:pt>
    <dgm:pt modelId="{A6837699-D9C7-4BE9-90B3-4ABF8EA48C37}">
      <dgm:prSet custT="1"/>
      <dgm:spPr>
        <a:solidFill>
          <a:schemeClr val="accent4">
            <a:lumMod val="20000"/>
            <a:lumOff val="80000"/>
            <a:alpha val="90000"/>
          </a:schemeClr>
        </a:solidFill>
      </dgm:spPr>
      <dgm:t>
        <a:bodyPr/>
        <a:lstStyle/>
        <a:p>
          <a:r>
            <a:rPr lang="en-US" sz="1050" dirty="0">
              <a:latin typeface="Corbel" panose="020B0503020204020204" pitchFamily="34" charset="0"/>
            </a:rPr>
            <a:t>Works effectively with others to achieve common goals.</a:t>
          </a:r>
        </a:p>
      </dgm:t>
    </dgm:pt>
    <dgm:pt modelId="{7BB3C55F-8BBC-4846-B4DF-29449C560B5E}" type="parTrans" cxnId="{48A14555-9DD6-40DF-B972-AF26235DEE19}">
      <dgm:prSet/>
      <dgm:spPr/>
      <dgm:t>
        <a:bodyPr/>
        <a:lstStyle/>
        <a:p>
          <a:endParaRPr lang="en-US"/>
        </a:p>
      </dgm:t>
    </dgm:pt>
    <dgm:pt modelId="{34DD8D3B-C242-4F98-B7C3-13FBFC6BF684}" type="sibTrans" cxnId="{48A14555-9DD6-40DF-B972-AF26235DEE19}">
      <dgm:prSet/>
      <dgm:spPr/>
      <dgm:t>
        <a:bodyPr/>
        <a:lstStyle/>
        <a:p>
          <a:endParaRPr lang="en-US"/>
        </a:p>
      </dgm:t>
    </dgm:pt>
    <dgm:pt modelId="{EBB0A646-95A1-441A-A6C6-38BF264C435C}" type="pres">
      <dgm:prSet presAssocID="{5FE7811E-1526-4A93-B7FB-2A2FF18107E6}" presName="Name0" presStyleCnt="0">
        <dgm:presLayoutVars>
          <dgm:dir/>
          <dgm:animLvl val="lvl"/>
          <dgm:resizeHandles val="exact"/>
        </dgm:presLayoutVars>
      </dgm:prSet>
      <dgm:spPr/>
    </dgm:pt>
    <dgm:pt modelId="{6F9F2393-4AD9-4B02-92A8-1F06C08E3049}" type="pres">
      <dgm:prSet presAssocID="{4A61D280-14AA-46F6-889F-22FF9017F647}" presName="linNode" presStyleCnt="0"/>
      <dgm:spPr/>
    </dgm:pt>
    <dgm:pt modelId="{9016E04B-EAEA-4378-A397-23C7A8FEB50F}" type="pres">
      <dgm:prSet presAssocID="{4A61D280-14AA-46F6-889F-22FF9017F647}" presName="parentText" presStyleLbl="node1" presStyleIdx="0" presStyleCnt="1" custLinFactNeighborY="6190">
        <dgm:presLayoutVars>
          <dgm:chMax val="1"/>
          <dgm:bulletEnabled val="1"/>
        </dgm:presLayoutVars>
      </dgm:prSet>
      <dgm:spPr/>
    </dgm:pt>
    <dgm:pt modelId="{43994D92-F703-41E5-9BA8-D7202119BEFA}" type="pres">
      <dgm:prSet presAssocID="{4A61D280-14AA-46F6-889F-22FF9017F647}" presName="descendantText" presStyleLbl="alignAccFollowNode1" presStyleIdx="0" presStyleCnt="1" custScaleY="125122">
        <dgm:presLayoutVars>
          <dgm:bulletEnabled val="1"/>
        </dgm:presLayoutVars>
      </dgm:prSet>
      <dgm:spPr/>
    </dgm:pt>
  </dgm:ptLst>
  <dgm:cxnLst>
    <dgm:cxn modelId="{76291E15-E51C-415E-A5D1-24A32D870B46}" type="presOf" srcId="{C00CB72E-A315-4A0B-BF58-2CBB2E7F29A8}" destId="{43994D92-F703-41E5-9BA8-D7202119BEFA}" srcOrd="0" destOrd="2" presId="urn:microsoft.com/office/officeart/2005/8/layout/vList5"/>
    <dgm:cxn modelId="{BBF62623-A8A6-4681-A82F-22CAC81D4039}" srcId="{4A61D280-14AA-46F6-889F-22FF9017F647}" destId="{C0E216EE-016C-4B18-9A39-8C9C8A402C7C}" srcOrd="1" destOrd="0" parTransId="{BF13DD24-4B6B-4C49-A6B3-886086527055}" sibTransId="{82DEB5A9-B1E0-4A27-99FA-9E29B82AAD3C}"/>
    <dgm:cxn modelId="{79BF5F24-1226-4CD7-B650-6C68D8D38AAD}" type="presOf" srcId="{A6837699-D9C7-4BE9-90B3-4ABF8EA48C37}" destId="{43994D92-F703-41E5-9BA8-D7202119BEFA}" srcOrd="0" destOrd="3" presId="urn:microsoft.com/office/officeart/2005/8/layout/vList5"/>
    <dgm:cxn modelId="{74B63526-5041-40A8-9DAC-CE44F95624E7}" srcId="{5FE7811E-1526-4A93-B7FB-2A2FF18107E6}" destId="{4A61D280-14AA-46F6-889F-22FF9017F647}" srcOrd="0" destOrd="0" parTransId="{A10C93C6-E957-45A1-8E42-D2FA174337BB}" sibTransId="{ECD88A1C-35FA-4FDD-B882-9B025BFA50B8}"/>
    <dgm:cxn modelId="{48A14555-9DD6-40DF-B972-AF26235DEE19}" srcId="{4A61D280-14AA-46F6-889F-22FF9017F647}" destId="{A6837699-D9C7-4BE9-90B3-4ABF8EA48C37}" srcOrd="3" destOrd="0" parTransId="{7BB3C55F-8BBC-4846-B4DF-29449C560B5E}" sibTransId="{34DD8D3B-C242-4F98-B7C3-13FBFC6BF684}"/>
    <dgm:cxn modelId="{D6E5E396-253A-4CD6-83B2-6990D876E561}" type="presOf" srcId="{4A61D280-14AA-46F6-889F-22FF9017F647}" destId="{9016E04B-EAEA-4378-A397-23C7A8FEB50F}" srcOrd="0" destOrd="0" presId="urn:microsoft.com/office/officeart/2005/8/layout/vList5"/>
    <dgm:cxn modelId="{560EDBA9-24AF-4223-A716-D33E8195F2B1}" srcId="{4A61D280-14AA-46F6-889F-22FF9017F647}" destId="{D0D88926-E078-4C13-A637-B32743A2DDD1}" srcOrd="0" destOrd="0" parTransId="{B7251971-DDFB-4A51-9B94-1BA0FCA22C19}" sibTransId="{CD19B9A6-5381-4BD9-9123-0BD967A6A216}"/>
    <dgm:cxn modelId="{E5C014B9-C57F-43E6-A56E-78E43E1E0C36}" srcId="{4A61D280-14AA-46F6-889F-22FF9017F647}" destId="{C00CB72E-A315-4A0B-BF58-2CBB2E7F29A8}" srcOrd="2" destOrd="0" parTransId="{B4FB8221-5BC8-4E1C-80C6-2769195E1172}" sibTransId="{BD432BFC-926B-4DF5-947D-FD780E20DAF9}"/>
    <dgm:cxn modelId="{DE34A7C2-963C-4CF2-A4BF-9E908C0389C3}" type="presOf" srcId="{D0D88926-E078-4C13-A637-B32743A2DDD1}" destId="{43994D92-F703-41E5-9BA8-D7202119BEFA}" srcOrd="0" destOrd="0" presId="urn:microsoft.com/office/officeart/2005/8/layout/vList5"/>
    <dgm:cxn modelId="{60F7C1CC-C6DD-4B62-8B4A-AB5D16F049BF}" type="presOf" srcId="{5FE7811E-1526-4A93-B7FB-2A2FF18107E6}" destId="{EBB0A646-95A1-441A-A6C6-38BF264C435C}" srcOrd="0" destOrd="0" presId="urn:microsoft.com/office/officeart/2005/8/layout/vList5"/>
    <dgm:cxn modelId="{7BE288E9-2FEB-4214-B49F-64E3084C4B8B}" type="presOf" srcId="{C0E216EE-016C-4B18-9A39-8C9C8A402C7C}" destId="{43994D92-F703-41E5-9BA8-D7202119BEFA}" srcOrd="0" destOrd="1" presId="urn:microsoft.com/office/officeart/2005/8/layout/vList5"/>
    <dgm:cxn modelId="{51DCCC09-ACF9-42BE-B6E0-527EBFB68FA8}" type="presParOf" srcId="{EBB0A646-95A1-441A-A6C6-38BF264C435C}" destId="{6F9F2393-4AD9-4B02-92A8-1F06C08E3049}" srcOrd="0" destOrd="0" presId="urn:microsoft.com/office/officeart/2005/8/layout/vList5"/>
    <dgm:cxn modelId="{99374518-7CEA-4706-B829-958B72ADC286}" type="presParOf" srcId="{6F9F2393-4AD9-4B02-92A8-1F06C08E3049}" destId="{9016E04B-EAEA-4378-A397-23C7A8FEB50F}" srcOrd="0" destOrd="0" presId="urn:microsoft.com/office/officeart/2005/8/layout/vList5"/>
    <dgm:cxn modelId="{4B4CE5E0-1948-49C9-81AE-457676BFA6E2}" type="presParOf" srcId="{6F9F2393-4AD9-4B02-92A8-1F06C08E3049}" destId="{43994D92-F703-41E5-9BA8-D7202119BEFA}" srcOrd="1" destOrd="0" presId="urn:microsoft.com/office/officeart/2005/8/layout/vList5"/>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1B03AD95-21B3-4567-BE4C-E885632FEEF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0B4F340-0B20-4B26-A5F8-0DCB6F65D149}">
      <dgm:prSet custT="1"/>
      <dgm:spPr>
        <a:solidFill>
          <a:schemeClr val="accent4"/>
        </a:solidFill>
      </dgm:spPr>
      <dgm:t>
        <a:bodyPr/>
        <a:lstStyle/>
        <a:p>
          <a:pPr>
            <a:spcAft>
              <a:spcPts val="0"/>
            </a:spcAft>
          </a:pPr>
          <a:r>
            <a:rPr lang="en-US" sz="1600" b="1" dirty="0">
              <a:latin typeface="Corbel" panose="020B0503020204020204" pitchFamily="34" charset="0"/>
            </a:rPr>
            <a:t>Competency 4: Human Relations</a:t>
          </a:r>
        </a:p>
        <a:p>
          <a:pPr>
            <a:spcAft>
              <a:spcPts val="0"/>
            </a:spcAft>
          </a:pPr>
          <a:r>
            <a:rPr lang="en-US" sz="1600" b="1" dirty="0">
              <a:latin typeface="Corbel" panose="020B0503020204020204" pitchFamily="34" charset="0"/>
            </a:rPr>
            <a:t> </a:t>
          </a:r>
          <a:r>
            <a:rPr lang="en-US" sz="1400" dirty="0">
              <a:latin typeface="Corbel" panose="020B0503020204020204" pitchFamily="34" charset="0"/>
            </a:rPr>
            <a:t>(Provides effective oral and written communications)</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D923CCF-1660-4AD0-9A08-903DB886D320}" type="parTrans" cxnId="{5548C886-2CEE-4B7D-9F73-0F23668EE6EC}">
      <dgm:prSet/>
      <dgm:spPr/>
      <dgm:t>
        <a:bodyPr/>
        <a:lstStyle/>
        <a:p>
          <a:endParaRPr lang="en-US"/>
        </a:p>
      </dgm:t>
    </dgm:pt>
    <dgm:pt modelId="{C5D0039A-8B72-4F7C-9AAF-BE905FFED0CE}" type="sibTrans" cxnId="{5548C886-2CEE-4B7D-9F73-0F23668EE6EC}">
      <dgm:prSet/>
      <dgm:spPr/>
      <dgm:t>
        <a:bodyPr/>
        <a:lstStyle/>
        <a:p>
          <a:endParaRPr lang="en-US"/>
        </a:p>
      </dgm:t>
    </dgm:pt>
    <dgm:pt modelId="{050121A1-741C-4579-BC2F-E3399046392D}">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conducting meetings with management and the boards of directors of financial institutions</a:t>
          </a:r>
        </a:p>
      </dgm:t>
    </dgm:pt>
    <dgm:pt modelId="{276E3246-105E-409A-9DBA-15C26EDCCDFF}" type="parTrans" cxnId="{7BB71E5F-AE83-4D7D-BE15-3A570100E715}">
      <dgm:prSet/>
      <dgm:spPr/>
      <dgm:t>
        <a:bodyPr/>
        <a:lstStyle/>
        <a:p>
          <a:endParaRPr lang="en-US"/>
        </a:p>
      </dgm:t>
    </dgm:pt>
    <dgm:pt modelId="{B6B40A31-64FB-4A1A-BF57-54C5EA7CE7D1}" type="sibTrans" cxnId="{7BB71E5F-AE83-4D7D-BE15-3A570100E715}">
      <dgm:prSet/>
      <dgm:spPr/>
      <dgm:t>
        <a:bodyPr/>
        <a:lstStyle/>
        <a:p>
          <a:endParaRPr lang="en-US"/>
        </a:p>
      </dgm:t>
    </dgm:pt>
    <dgm:pt modelId="{47EE1171-B1D4-4E22-BD80-01490703F6D0}">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coordinating examination planning, execution and regulatory response with other state and federal financial institution supervisory authorities</a:t>
          </a:r>
        </a:p>
      </dgm:t>
    </dgm:pt>
    <dgm:pt modelId="{C2548CFE-D195-4315-975D-2770840FA252}" type="parTrans" cxnId="{DEF1F77B-0E22-49EE-AACE-A80CE344ADDE}">
      <dgm:prSet/>
      <dgm:spPr/>
      <dgm:t>
        <a:bodyPr/>
        <a:lstStyle/>
        <a:p>
          <a:endParaRPr lang="en-US"/>
        </a:p>
      </dgm:t>
    </dgm:pt>
    <dgm:pt modelId="{A2097916-D23C-45B0-A7A7-880F4802C3DB}" type="sibTrans" cxnId="{DEF1F77B-0E22-49EE-AACE-A80CE344ADDE}">
      <dgm:prSet/>
      <dgm:spPr/>
      <dgm:t>
        <a:bodyPr/>
        <a:lstStyle/>
        <a:p>
          <a:endParaRPr lang="en-US"/>
        </a:p>
      </dgm:t>
    </dgm:pt>
    <dgm:pt modelId="{F775EDA7-981E-4534-A9AA-EBBCE4294885}">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communicating with financial institution to obtain information, and with assisting personnel regarding examination assignments</a:t>
          </a:r>
        </a:p>
      </dgm:t>
    </dgm:pt>
    <dgm:pt modelId="{C567E753-AA58-467F-85BE-AC2E26B25D1F}" type="parTrans" cxnId="{A8120A4C-CCB4-4881-B35A-B36F9AF5ADA0}">
      <dgm:prSet/>
      <dgm:spPr/>
      <dgm:t>
        <a:bodyPr/>
        <a:lstStyle/>
        <a:p>
          <a:endParaRPr lang="en-US"/>
        </a:p>
      </dgm:t>
    </dgm:pt>
    <dgm:pt modelId="{A7A1D286-4B4C-4B74-BB79-68833F7EF371}" type="sibTrans" cxnId="{A8120A4C-CCB4-4881-B35A-B36F9AF5ADA0}">
      <dgm:prSet/>
      <dgm:spPr/>
      <dgm:t>
        <a:bodyPr/>
        <a:lstStyle/>
        <a:p>
          <a:endParaRPr lang="en-US"/>
        </a:p>
      </dgm:t>
    </dgm:pt>
    <dgm:pt modelId="{C11FF6E2-2662-40AA-8E95-D568BD350FBB}">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and clearly communicating examination findings to financial institution and supervisory personnel</a:t>
          </a:r>
        </a:p>
      </dgm:t>
    </dgm:pt>
    <dgm:pt modelId="{A7B761BE-E4EA-4500-AB9E-02BF6F7D03D8}" type="parTrans" cxnId="{B75EA889-26FC-4633-9DB3-8743D0D4AAAF}">
      <dgm:prSet/>
      <dgm:spPr/>
      <dgm:t>
        <a:bodyPr/>
        <a:lstStyle/>
        <a:p>
          <a:endParaRPr lang="en-US"/>
        </a:p>
      </dgm:t>
    </dgm:pt>
    <dgm:pt modelId="{94AD243A-0CCC-4DED-9638-760A5C2AAFFF}" type="sibTrans" cxnId="{B75EA889-26FC-4633-9DB3-8743D0D4AAAF}">
      <dgm:prSet/>
      <dgm:spPr/>
      <dgm:t>
        <a:bodyPr/>
        <a:lstStyle/>
        <a:p>
          <a:endParaRPr lang="en-US"/>
        </a:p>
      </dgm:t>
    </dgm:pt>
    <dgm:pt modelId="{6E847ED4-81D6-475C-90B6-9594F95CDB52}">
      <dgm:prSet custT="1"/>
      <dgm:spPr>
        <a:solidFill>
          <a:schemeClr val="accent4">
            <a:lumMod val="20000"/>
            <a:lumOff val="80000"/>
            <a:alpha val="90000"/>
          </a:schemeClr>
        </a:solidFill>
      </dgm:spPr>
      <dgm:t>
        <a:bodyPr/>
        <a:lstStyle/>
        <a:p>
          <a:r>
            <a:rPr lang="en-US" sz="1000" dirty="0">
              <a:latin typeface="Corbel" panose="020B0503020204020204" pitchFamily="34" charset="0"/>
            </a:rPr>
            <a:t>Effectively prepares written comments which are accurate, grammatically correct, logically arranged, and factually support any conclusions drawn</a:t>
          </a:r>
        </a:p>
      </dgm:t>
    </dgm:pt>
    <dgm:pt modelId="{02F09922-4F47-48FD-8696-39147C3FEF74}" type="parTrans" cxnId="{9B09270B-1891-4418-9F7B-6AA0EC1EDD9D}">
      <dgm:prSet/>
      <dgm:spPr/>
      <dgm:t>
        <a:bodyPr/>
        <a:lstStyle/>
        <a:p>
          <a:endParaRPr lang="en-US"/>
        </a:p>
      </dgm:t>
    </dgm:pt>
    <dgm:pt modelId="{6D8EAFA3-9B25-4BA1-9B24-9086EC166B12}" type="sibTrans" cxnId="{9B09270B-1891-4418-9F7B-6AA0EC1EDD9D}">
      <dgm:prSet/>
      <dgm:spPr/>
      <dgm:t>
        <a:bodyPr/>
        <a:lstStyle/>
        <a:p>
          <a:endParaRPr lang="en-US"/>
        </a:p>
      </dgm:t>
    </dgm:pt>
    <dgm:pt modelId="{EBB71637-4EE8-4ADC-BB7C-3B934C6A6D60}" type="pres">
      <dgm:prSet presAssocID="{1B03AD95-21B3-4567-BE4C-E885632FEEF1}" presName="Name0" presStyleCnt="0">
        <dgm:presLayoutVars>
          <dgm:dir/>
          <dgm:animLvl val="lvl"/>
          <dgm:resizeHandles val="exact"/>
        </dgm:presLayoutVars>
      </dgm:prSet>
      <dgm:spPr/>
    </dgm:pt>
    <dgm:pt modelId="{20B6A669-F549-44C8-9BA3-9A381B361103}" type="pres">
      <dgm:prSet presAssocID="{20B4F340-0B20-4B26-A5F8-0DCB6F65D149}" presName="linNode" presStyleCnt="0"/>
      <dgm:spPr/>
    </dgm:pt>
    <dgm:pt modelId="{66529E87-8810-4EAC-9A8E-88BB946C4016}" type="pres">
      <dgm:prSet presAssocID="{20B4F340-0B20-4B26-A5F8-0DCB6F65D149}" presName="parentText" presStyleLbl="node1" presStyleIdx="0" presStyleCnt="1" custScaleY="67050">
        <dgm:presLayoutVars>
          <dgm:chMax val="1"/>
          <dgm:bulletEnabled val="1"/>
        </dgm:presLayoutVars>
      </dgm:prSet>
      <dgm:spPr/>
    </dgm:pt>
    <dgm:pt modelId="{378C108A-F726-4744-98A0-B202FD66AD26}" type="pres">
      <dgm:prSet presAssocID="{20B4F340-0B20-4B26-A5F8-0DCB6F65D149}" presName="descendantText" presStyleLbl="alignAccFollowNode1" presStyleIdx="0" presStyleCnt="1" custScaleY="93494">
        <dgm:presLayoutVars>
          <dgm:bulletEnabled val="1"/>
        </dgm:presLayoutVars>
      </dgm:prSet>
      <dgm:spPr/>
    </dgm:pt>
  </dgm:ptLst>
  <dgm:cxnLst>
    <dgm:cxn modelId="{9B09270B-1891-4418-9F7B-6AA0EC1EDD9D}" srcId="{20B4F340-0B20-4B26-A5F8-0DCB6F65D149}" destId="{6E847ED4-81D6-475C-90B6-9594F95CDB52}" srcOrd="4" destOrd="0" parTransId="{02F09922-4F47-48FD-8696-39147C3FEF74}" sibTransId="{6D8EAFA3-9B25-4BA1-9B24-9086EC166B12}"/>
    <dgm:cxn modelId="{F2C31818-6650-4297-A4C6-C11EC994253C}" type="presOf" srcId="{F775EDA7-981E-4534-A9AA-EBBCE4294885}" destId="{378C108A-F726-4744-98A0-B202FD66AD26}" srcOrd="0" destOrd="2" presId="urn:microsoft.com/office/officeart/2005/8/layout/vList5"/>
    <dgm:cxn modelId="{1A1ECA23-9401-4485-BD9C-4B89E8E34434}" type="presOf" srcId="{47EE1171-B1D4-4E22-BD80-01490703F6D0}" destId="{378C108A-F726-4744-98A0-B202FD66AD26}" srcOrd="0" destOrd="1" presId="urn:microsoft.com/office/officeart/2005/8/layout/vList5"/>
    <dgm:cxn modelId="{7BB71E5F-AE83-4D7D-BE15-3A570100E715}" srcId="{20B4F340-0B20-4B26-A5F8-0DCB6F65D149}" destId="{050121A1-741C-4579-BC2F-E3399046392D}" srcOrd="0" destOrd="0" parTransId="{276E3246-105E-409A-9DBA-15C26EDCCDFF}" sibTransId="{B6B40A31-64FB-4A1A-BF57-54C5EA7CE7D1}"/>
    <dgm:cxn modelId="{008B3868-DE31-4182-8661-73E3760CCA0B}" type="presOf" srcId="{C11FF6E2-2662-40AA-8E95-D568BD350FBB}" destId="{378C108A-F726-4744-98A0-B202FD66AD26}" srcOrd="0" destOrd="3" presId="urn:microsoft.com/office/officeart/2005/8/layout/vList5"/>
    <dgm:cxn modelId="{A8120A4C-CCB4-4881-B35A-B36F9AF5ADA0}" srcId="{20B4F340-0B20-4B26-A5F8-0DCB6F65D149}" destId="{F775EDA7-981E-4534-A9AA-EBBCE4294885}" srcOrd="2" destOrd="0" parTransId="{C567E753-AA58-467F-85BE-AC2E26B25D1F}" sibTransId="{A7A1D286-4B4C-4B74-BB79-68833F7EF371}"/>
    <dgm:cxn modelId="{256A086F-8925-4628-81A1-6C94EF7CDD52}" type="presOf" srcId="{6E847ED4-81D6-475C-90B6-9594F95CDB52}" destId="{378C108A-F726-4744-98A0-B202FD66AD26}" srcOrd="0" destOrd="4" presId="urn:microsoft.com/office/officeart/2005/8/layout/vList5"/>
    <dgm:cxn modelId="{29C69459-2F8A-4153-96B9-864336815A7C}" type="presOf" srcId="{1B03AD95-21B3-4567-BE4C-E885632FEEF1}" destId="{EBB71637-4EE8-4ADC-BB7C-3B934C6A6D60}" srcOrd="0" destOrd="0" presId="urn:microsoft.com/office/officeart/2005/8/layout/vList5"/>
    <dgm:cxn modelId="{DEF1F77B-0E22-49EE-AACE-A80CE344ADDE}" srcId="{20B4F340-0B20-4B26-A5F8-0DCB6F65D149}" destId="{47EE1171-B1D4-4E22-BD80-01490703F6D0}" srcOrd="1" destOrd="0" parTransId="{C2548CFE-D195-4315-975D-2770840FA252}" sibTransId="{A2097916-D23C-45B0-A7A7-880F4802C3DB}"/>
    <dgm:cxn modelId="{5548C886-2CEE-4B7D-9F73-0F23668EE6EC}" srcId="{1B03AD95-21B3-4567-BE4C-E885632FEEF1}" destId="{20B4F340-0B20-4B26-A5F8-0DCB6F65D149}" srcOrd="0" destOrd="0" parTransId="{8D923CCF-1660-4AD0-9A08-903DB886D320}" sibTransId="{C5D0039A-8B72-4F7C-9AAF-BE905FFED0CE}"/>
    <dgm:cxn modelId="{B75EA889-26FC-4633-9DB3-8743D0D4AAAF}" srcId="{20B4F340-0B20-4B26-A5F8-0DCB6F65D149}" destId="{C11FF6E2-2662-40AA-8E95-D568BD350FBB}" srcOrd="3" destOrd="0" parTransId="{A7B761BE-E4EA-4500-AB9E-02BF6F7D03D8}" sibTransId="{94AD243A-0CCC-4DED-9638-760A5C2AAFFF}"/>
    <dgm:cxn modelId="{456325B0-3ED4-4E10-80EA-5FD45F1591D4}" type="presOf" srcId="{050121A1-741C-4579-BC2F-E3399046392D}" destId="{378C108A-F726-4744-98A0-B202FD66AD26}" srcOrd="0" destOrd="0" presId="urn:microsoft.com/office/officeart/2005/8/layout/vList5"/>
    <dgm:cxn modelId="{999C90BC-5AD7-47D5-8121-C8E1E194DBEF}" type="presOf" srcId="{20B4F340-0B20-4B26-A5F8-0DCB6F65D149}" destId="{66529E87-8810-4EAC-9A8E-88BB946C4016}" srcOrd="0" destOrd="0" presId="urn:microsoft.com/office/officeart/2005/8/layout/vList5"/>
    <dgm:cxn modelId="{F7DC372D-F84A-4CFA-875A-F57E8158ABB9}" type="presParOf" srcId="{EBB71637-4EE8-4ADC-BB7C-3B934C6A6D60}" destId="{20B6A669-F549-44C8-9BA3-9A381B361103}" srcOrd="0" destOrd="0" presId="urn:microsoft.com/office/officeart/2005/8/layout/vList5"/>
    <dgm:cxn modelId="{A3BB5A25-C507-4A8F-BDA9-F266EBC7F1F6}" type="presParOf" srcId="{20B6A669-F549-44C8-9BA3-9A381B361103}" destId="{66529E87-8810-4EAC-9A8E-88BB946C4016}" srcOrd="0" destOrd="0" presId="urn:microsoft.com/office/officeart/2005/8/layout/vList5"/>
    <dgm:cxn modelId="{0505D955-5252-4DBE-AE1B-85BCDAF59C34}" type="presParOf" srcId="{20B6A669-F549-44C8-9BA3-9A381B361103}" destId="{378C108A-F726-4744-98A0-B202FD66AD26}" srcOrd="1" destOrd="0" presId="urn:microsoft.com/office/officeart/2005/8/layout/vList5"/>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9053AACF-1F1C-401F-8255-6882AEF43459}" type="doc">
      <dgm:prSet loTypeId="urn:microsoft.com/office/officeart/2005/8/layout/matrix1" loCatId="matrix" qsTypeId="urn:microsoft.com/office/officeart/2005/8/quickstyle/simple1" qsCatId="simple" csTypeId="urn:microsoft.com/office/officeart/2005/8/colors/accent3_2" csCatId="accent3" phldr="1"/>
      <dgm:spPr/>
      <dgm:t>
        <a:bodyPr/>
        <a:lstStyle/>
        <a:p>
          <a:endParaRPr lang="en-US"/>
        </a:p>
      </dgm:t>
    </dgm:pt>
    <dgm:pt modelId="{3344DAD4-D7EA-482C-AD53-1A7784017EA9}">
      <dgm:prSet phldrT="[Text]" custT="1"/>
      <dgm:spPr/>
      <dgm:t>
        <a:bodyPr/>
        <a:lstStyle/>
        <a:p>
          <a:endParaRPr lang="en-US" sz="2600" dirty="0">
            <a:latin typeface="+mn-lt"/>
            <a:cs typeface="Arial" panose="020B0604020202020204" pitchFamily="34" charset="0"/>
          </a:endParaRPr>
        </a:p>
      </dgm:t>
    </dgm:pt>
    <dgm:pt modelId="{6B6C2A99-1A39-4686-A6C5-00C080C6C2CA}" type="parTrans" cxnId="{A7C37039-676D-42E8-A5DF-34921E98D053}">
      <dgm:prSet/>
      <dgm:spPr/>
      <dgm:t>
        <a:bodyPr/>
        <a:lstStyle/>
        <a:p>
          <a:endParaRPr lang="en-US"/>
        </a:p>
      </dgm:t>
    </dgm:pt>
    <dgm:pt modelId="{57D0D976-4F17-4499-97A6-BA8EBA0F4F48}" type="sibTrans" cxnId="{A7C37039-676D-42E8-A5DF-34921E98D053}">
      <dgm:prSet/>
      <dgm:spPr/>
      <dgm:t>
        <a:bodyPr/>
        <a:lstStyle/>
        <a:p>
          <a:endParaRPr lang="en-US"/>
        </a:p>
      </dgm:t>
    </dgm:pt>
    <dgm:pt modelId="{2B0B2E9C-5414-458B-8ABC-9A85C2969158}">
      <dgm:prSet phldrT="[Text]" custT="1"/>
      <dgm:spPr/>
      <dgm:t>
        <a:bodyPr/>
        <a:lstStyle/>
        <a:p>
          <a:endParaRPr lang="en-US" sz="2600" dirty="0">
            <a:latin typeface="+mn-lt"/>
            <a:cs typeface="Arial" panose="020B0604020202020204" pitchFamily="34" charset="0"/>
          </a:endParaRPr>
        </a:p>
      </dgm:t>
    </dgm:pt>
    <dgm:pt modelId="{59D37D9A-38C5-4927-9927-ECD5C2CB9EEE}" type="sibTrans" cxnId="{C630613E-1D73-455E-9335-41870DB6FC43}">
      <dgm:prSet/>
      <dgm:spPr/>
      <dgm:t>
        <a:bodyPr/>
        <a:lstStyle/>
        <a:p>
          <a:endParaRPr lang="en-US"/>
        </a:p>
      </dgm:t>
    </dgm:pt>
    <dgm:pt modelId="{F091043A-355F-400C-BBB5-E79B5BED94D6}" type="parTrans" cxnId="{C630613E-1D73-455E-9335-41870DB6FC43}">
      <dgm:prSet/>
      <dgm:spPr/>
      <dgm:t>
        <a:bodyPr/>
        <a:lstStyle/>
        <a:p>
          <a:endParaRPr lang="en-US"/>
        </a:p>
      </dgm:t>
    </dgm:pt>
    <dgm:pt modelId="{BEE84EC6-BE25-4339-BAC1-6C63DFD46698}">
      <dgm:prSet phldrT="[Text]" custT="1"/>
      <dgm:spPr/>
      <dgm:t>
        <a:bodyPr/>
        <a:lstStyle/>
        <a:p>
          <a:r>
            <a:rPr lang="en-US" sz="3200" dirty="0">
              <a:latin typeface="Corbel" panose="020B0503020204020204" pitchFamily="34" charset="0"/>
            </a:rPr>
            <a:t>Capital Markets</a:t>
          </a:r>
          <a:br>
            <a:rPr lang="en-US" sz="3200" dirty="0">
              <a:latin typeface="Corbel" panose="020B0503020204020204" pitchFamily="34" charset="0"/>
            </a:rPr>
          </a:br>
          <a:r>
            <a:rPr lang="en-US" sz="3200" dirty="0">
              <a:latin typeface="Corbel" panose="020B0503020204020204" pitchFamily="34" charset="0"/>
            </a:rPr>
            <a:t>Real Estate Appraisal School</a:t>
          </a:r>
          <a:endParaRPr lang="en-US" sz="3200" dirty="0">
            <a:latin typeface="Corbel" panose="020B0503020204020204" pitchFamily="34" charset="0"/>
            <a:cs typeface="Arial" panose="020B0604020202020204" pitchFamily="34" charset="0"/>
          </a:endParaRPr>
        </a:p>
      </dgm:t>
    </dgm:pt>
    <dgm:pt modelId="{BBD0CF9C-E25E-4D9C-8C41-B02FF43E0DE1}" type="sibTrans" cxnId="{2868E850-BAF0-45F2-BB92-48E19D1442F4}">
      <dgm:prSet/>
      <dgm:spPr/>
      <dgm:t>
        <a:bodyPr/>
        <a:lstStyle/>
        <a:p>
          <a:endParaRPr lang="en-US"/>
        </a:p>
      </dgm:t>
    </dgm:pt>
    <dgm:pt modelId="{34B9F9A6-16C4-49E7-9CB2-77AB98501CED}" type="parTrans" cxnId="{2868E850-BAF0-45F2-BB92-48E19D1442F4}">
      <dgm:prSet/>
      <dgm:spPr/>
      <dgm:t>
        <a:bodyPr/>
        <a:lstStyle/>
        <a:p>
          <a:endParaRPr lang="en-US"/>
        </a:p>
      </dgm:t>
    </dgm:pt>
    <dgm:pt modelId="{D54C04DA-07C4-4B92-8F8E-A743795DA8BE}">
      <dgm:prSet phldrT="[Text]" custT="1"/>
      <dgm:spPr/>
      <dgm:t>
        <a:bodyPr/>
        <a:lstStyle/>
        <a:p>
          <a:endParaRPr lang="en-US" sz="2600" dirty="0">
            <a:latin typeface="+mn-lt"/>
            <a:cs typeface="Arial" panose="020B0604020202020204" pitchFamily="34" charset="0"/>
          </a:endParaRPr>
        </a:p>
      </dgm:t>
    </dgm:pt>
    <dgm:pt modelId="{7F7A0E96-042A-4823-843F-E1D38F4580C4}" type="parTrans" cxnId="{BB9E55A9-FEC3-49B7-A841-95C61F405893}">
      <dgm:prSet/>
      <dgm:spPr/>
      <dgm:t>
        <a:bodyPr/>
        <a:lstStyle/>
        <a:p>
          <a:endParaRPr lang="en-US"/>
        </a:p>
      </dgm:t>
    </dgm:pt>
    <dgm:pt modelId="{DDEE5D20-5F25-422C-9F7E-9306859B7FAE}" type="sibTrans" cxnId="{BB9E55A9-FEC3-49B7-A841-95C61F405893}">
      <dgm:prSet/>
      <dgm:spPr/>
      <dgm:t>
        <a:bodyPr/>
        <a:lstStyle/>
        <a:p>
          <a:endParaRPr lang="en-US"/>
        </a:p>
      </dgm:t>
    </dgm:pt>
    <dgm:pt modelId="{4148BEBB-7740-48DC-8A64-C5909AE42867}">
      <dgm:prSet phldrT="[Text]" custT="1"/>
      <dgm:spPr/>
      <dgm:t>
        <a:bodyPr/>
        <a:lstStyle/>
        <a:p>
          <a:r>
            <a:rPr lang="en-US" sz="1500" b="1" dirty="0">
              <a:latin typeface="Corbel" panose="020B0503020204020204" pitchFamily="34" charset="0"/>
              <a:cs typeface="Arial" panose="020B0604020202020204" pitchFamily="34" charset="0"/>
            </a:rPr>
            <a:t>Training options</a:t>
          </a:r>
        </a:p>
      </dgm:t>
    </dgm:pt>
    <dgm:pt modelId="{B776149E-ED18-4B12-BA4A-32AFDBD7BBF3}" type="sibTrans" cxnId="{76EE4381-BF2C-46CD-853F-6A1E8E785281}">
      <dgm:prSet/>
      <dgm:spPr/>
      <dgm:t>
        <a:bodyPr/>
        <a:lstStyle/>
        <a:p>
          <a:endParaRPr lang="en-US"/>
        </a:p>
      </dgm:t>
    </dgm:pt>
    <dgm:pt modelId="{85F8E1C1-3E20-4308-A4F9-0D839D9D9B29}" type="parTrans" cxnId="{76EE4381-BF2C-46CD-853F-6A1E8E785281}">
      <dgm:prSet/>
      <dgm:spPr/>
      <dgm:t>
        <a:bodyPr/>
        <a:lstStyle/>
        <a:p>
          <a:endParaRPr lang="en-US"/>
        </a:p>
      </dgm:t>
    </dgm:pt>
    <dgm:pt modelId="{8C1C8264-ABFC-42A6-B023-8899E2BA849A}">
      <dgm:prSet custT="1"/>
      <dgm:spPr/>
      <dgm:t>
        <a:bodyPr/>
        <a:lstStyle/>
        <a:p>
          <a:r>
            <a:rPr lang="en-US" sz="3200" dirty="0">
              <a:latin typeface="Corbel" panose="020B0503020204020204" pitchFamily="34" charset="0"/>
            </a:rPr>
            <a:t>Basic Trust School</a:t>
          </a:r>
        </a:p>
      </dgm:t>
    </dgm:pt>
    <dgm:pt modelId="{501BA45A-9AA5-44FB-8614-4051F8298456}" type="parTrans" cxnId="{57BBC969-21EC-4744-A9CA-EE6742E20A2D}">
      <dgm:prSet/>
      <dgm:spPr/>
      <dgm:t>
        <a:bodyPr/>
        <a:lstStyle/>
        <a:p>
          <a:endParaRPr lang="en-US"/>
        </a:p>
      </dgm:t>
    </dgm:pt>
    <dgm:pt modelId="{0B50D707-562E-4D86-854B-076021DFE049}" type="sibTrans" cxnId="{57BBC969-21EC-4744-A9CA-EE6742E20A2D}">
      <dgm:prSet/>
      <dgm:spPr/>
      <dgm:t>
        <a:bodyPr/>
        <a:lstStyle/>
        <a:p>
          <a:endParaRPr lang="en-US"/>
        </a:p>
      </dgm:t>
    </dgm:pt>
    <dgm:pt modelId="{BED6A646-C145-4C9E-9546-804AC7B37B19}">
      <dgm:prSet custT="1"/>
      <dgm:spPr/>
      <dgm:t>
        <a:bodyPr/>
        <a:lstStyle/>
        <a:p>
          <a:r>
            <a:rPr lang="en-US" sz="3200" dirty="0">
              <a:latin typeface="Corbel" panose="020B0503020204020204" pitchFamily="34" charset="0"/>
            </a:rPr>
            <a:t>Senior School</a:t>
          </a:r>
        </a:p>
      </dgm:t>
    </dgm:pt>
    <dgm:pt modelId="{D1C97500-B0DE-412F-8C79-BF682BC5F82D}" type="parTrans" cxnId="{2C5AA2C7-58A6-4712-864A-6E21D30D8DE4}">
      <dgm:prSet/>
      <dgm:spPr/>
      <dgm:t>
        <a:bodyPr/>
        <a:lstStyle/>
        <a:p>
          <a:endParaRPr lang="en-US"/>
        </a:p>
      </dgm:t>
    </dgm:pt>
    <dgm:pt modelId="{96BCE08A-9B0E-4D11-BE42-27F009AF10BF}" type="sibTrans" cxnId="{2C5AA2C7-58A6-4712-864A-6E21D30D8DE4}">
      <dgm:prSet/>
      <dgm:spPr/>
      <dgm:t>
        <a:bodyPr/>
        <a:lstStyle/>
        <a:p>
          <a:endParaRPr lang="en-US"/>
        </a:p>
      </dgm:t>
    </dgm:pt>
    <dgm:pt modelId="{04A11102-9C92-4E9A-8069-B6ED769FB4E5}">
      <dgm:prSet custT="1"/>
      <dgm:spPr/>
      <dgm:t>
        <a:bodyPr/>
        <a:lstStyle/>
        <a:p>
          <a:r>
            <a:rPr lang="en-US" sz="3200" dirty="0">
              <a:latin typeface="Corbel" panose="020B0503020204020204" pitchFamily="34" charset="0"/>
            </a:rPr>
            <a:t>Various other FFIEC loan schools </a:t>
          </a:r>
        </a:p>
      </dgm:t>
    </dgm:pt>
    <dgm:pt modelId="{0D8A01FB-7DC9-42E0-BB39-FBB70EC08F95}" type="parTrans" cxnId="{A5D660A8-E2F2-423F-BC91-7D01E144CA50}">
      <dgm:prSet/>
      <dgm:spPr/>
      <dgm:t>
        <a:bodyPr/>
        <a:lstStyle/>
        <a:p>
          <a:endParaRPr lang="en-US"/>
        </a:p>
      </dgm:t>
    </dgm:pt>
    <dgm:pt modelId="{20D005F3-D216-4C87-B298-3F9DA0CEB529}" type="sibTrans" cxnId="{A5D660A8-E2F2-423F-BC91-7D01E144CA50}">
      <dgm:prSet/>
      <dgm:spPr/>
      <dgm:t>
        <a:bodyPr/>
        <a:lstStyle/>
        <a:p>
          <a:endParaRPr lang="en-US"/>
        </a:p>
      </dgm:t>
    </dgm:pt>
    <dgm:pt modelId="{6DBBCC72-FBB9-4D1E-9120-F08264FC6A26}" type="pres">
      <dgm:prSet presAssocID="{9053AACF-1F1C-401F-8255-6882AEF43459}" presName="diagram" presStyleCnt="0">
        <dgm:presLayoutVars>
          <dgm:chMax val="1"/>
          <dgm:dir/>
          <dgm:animLvl val="ctr"/>
          <dgm:resizeHandles val="exact"/>
        </dgm:presLayoutVars>
      </dgm:prSet>
      <dgm:spPr/>
    </dgm:pt>
    <dgm:pt modelId="{6FC9FBF3-D717-4EC2-92DB-3B4C4692B16F}" type="pres">
      <dgm:prSet presAssocID="{9053AACF-1F1C-401F-8255-6882AEF43459}" presName="matrix" presStyleCnt="0"/>
      <dgm:spPr/>
    </dgm:pt>
    <dgm:pt modelId="{B4FBA781-54AC-4929-AC10-B76E468D1A6E}" type="pres">
      <dgm:prSet presAssocID="{9053AACF-1F1C-401F-8255-6882AEF43459}" presName="tile1" presStyleLbl="node1" presStyleIdx="0" presStyleCnt="4"/>
      <dgm:spPr/>
    </dgm:pt>
    <dgm:pt modelId="{019D1DB4-BA3C-465E-BD42-EE4AC740B3FE}" type="pres">
      <dgm:prSet presAssocID="{9053AACF-1F1C-401F-8255-6882AEF43459}" presName="tile1text" presStyleLbl="node1" presStyleIdx="0" presStyleCnt="4">
        <dgm:presLayoutVars>
          <dgm:chMax val="0"/>
          <dgm:chPref val="0"/>
          <dgm:bulletEnabled val="1"/>
        </dgm:presLayoutVars>
      </dgm:prSet>
      <dgm:spPr/>
    </dgm:pt>
    <dgm:pt modelId="{6167C54B-9408-42CA-8019-3F8D7DBFEA08}" type="pres">
      <dgm:prSet presAssocID="{9053AACF-1F1C-401F-8255-6882AEF43459}" presName="tile2" presStyleLbl="node1" presStyleIdx="1" presStyleCnt="4"/>
      <dgm:spPr/>
    </dgm:pt>
    <dgm:pt modelId="{2308B8C9-8ED4-4983-82F5-90D5CA6F401C}" type="pres">
      <dgm:prSet presAssocID="{9053AACF-1F1C-401F-8255-6882AEF43459}" presName="tile2text" presStyleLbl="node1" presStyleIdx="1" presStyleCnt="4">
        <dgm:presLayoutVars>
          <dgm:chMax val="0"/>
          <dgm:chPref val="0"/>
          <dgm:bulletEnabled val="1"/>
        </dgm:presLayoutVars>
      </dgm:prSet>
      <dgm:spPr/>
    </dgm:pt>
    <dgm:pt modelId="{4D98C476-B4F1-431F-8193-FFAE83C46237}" type="pres">
      <dgm:prSet presAssocID="{9053AACF-1F1C-401F-8255-6882AEF43459}" presName="tile3" presStyleLbl="node1" presStyleIdx="2" presStyleCnt="4" custLinFactNeighborX="-64865" custLinFactNeighborY="-321"/>
      <dgm:spPr/>
    </dgm:pt>
    <dgm:pt modelId="{940F77B3-3476-49B1-A9FC-AA0D8466E497}" type="pres">
      <dgm:prSet presAssocID="{9053AACF-1F1C-401F-8255-6882AEF43459}" presName="tile3text" presStyleLbl="node1" presStyleIdx="2" presStyleCnt="4">
        <dgm:presLayoutVars>
          <dgm:chMax val="0"/>
          <dgm:chPref val="0"/>
          <dgm:bulletEnabled val="1"/>
        </dgm:presLayoutVars>
      </dgm:prSet>
      <dgm:spPr/>
    </dgm:pt>
    <dgm:pt modelId="{DE7FD68A-9440-4AE0-A5B4-C5EBCCC57802}" type="pres">
      <dgm:prSet presAssocID="{9053AACF-1F1C-401F-8255-6882AEF43459}" presName="tile4" presStyleLbl="node1" presStyleIdx="3" presStyleCnt="4"/>
      <dgm:spPr/>
    </dgm:pt>
    <dgm:pt modelId="{182D444B-C7C6-41C0-B42B-C339C9E43A67}" type="pres">
      <dgm:prSet presAssocID="{9053AACF-1F1C-401F-8255-6882AEF43459}" presName="tile4text" presStyleLbl="node1" presStyleIdx="3" presStyleCnt="4">
        <dgm:presLayoutVars>
          <dgm:chMax val="0"/>
          <dgm:chPref val="0"/>
          <dgm:bulletEnabled val="1"/>
        </dgm:presLayoutVars>
      </dgm:prSet>
      <dgm:spPr/>
    </dgm:pt>
    <dgm:pt modelId="{CA9A11ED-2B16-44C2-8B03-21B0236FBD2B}" type="pres">
      <dgm:prSet presAssocID="{9053AACF-1F1C-401F-8255-6882AEF43459}" presName="centerTile" presStyleLbl="fgShp" presStyleIdx="0" presStyleCnt="1" custFlipHor="1" custScaleX="42308" custScaleY="40541" custLinFactY="-79730" custLinFactNeighborX="-19" custLinFactNeighborY="-100000">
        <dgm:presLayoutVars>
          <dgm:chMax val="0"/>
          <dgm:chPref val="0"/>
        </dgm:presLayoutVars>
      </dgm:prSet>
      <dgm:spPr/>
    </dgm:pt>
  </dgm:ptLst>
  <dgm:cxnLst>
    <dgm:cxn modelId="{918F5603-0128-4B2B-B7EC-509468B6D760}" type="presOf" srcId="{9053AACF-1F1C-401F-8255-6882AEF43459}" destId="{6DBBCC72-FBB9-4D1E-9120-F08264FC6A26}" srcOrd="0" destOrd="0" presId="urn:microsoft.com/office/officeart/2005/8/layout/matrix1"/>
    <dgm:cxn modelId="{90077A0E-0572-4532-8DEC-63479385369A}" type="presOf" srcId="{BEE84EC6-BE25-4339-BAC1-6C63DFD46698}" destId="{B4FBA781-54AC-4929-AC10-B76E468D1A6E}" srcOrd="0" destOrd="0" presId="urn:microsoft.com/office/officeart/2005/8/layout/matrix1"/>
    <dgm:cxn modelId="{A7C37039-676D-42E8-A5DF-34921E98D053}" srcId="{4148BEBB-7740-48DC-8A64-C5909AE42867}" destId="{3344DAD4-D7EA-482C-AD53-1A7784017EA9}" srcOrd="6" destOrd="0" parTransId="{6B6C2A99-1A39-4686-A6C5-00C080C6C2CA}" sibTransId="{57D0D976-4F17-4499-97A6-BA8EBA0F4F48}"/>
    <dgm:cxn modelId="{C630613E-1D73-455E-9335-41870DB6FC43}" srcId="{4148BEBB-7740-48DC-8A64-C5909AE42867}" destId="{2B0B2E9C-5414-458B-8ABC-9A85C2969158}" srcOrd="4" destOrd="0" parTransId="{F091043A-355F-400C-BBB5-E79B5BED94D6}" sibTransId="{59D37D9A-38C5-4927-9927-ECD5C2CB9EEE}"/>
    <dgm:cxn modelId="{5004E63E-6A51-4E80-A9C8-96C727137D2E}" type="presOf" srcId="{BEE84EC6-BE25-4339-BAC1-6C63DFD46698}" destId="{019D1DB4-BA3C-465E-BD42-EE4AC740B3FE}" srcOrd="1" destOrd="0" presId="urn:microsoft.com/office/officeart/2005/8/layout/matrix1"/>
    <dgm:cxn modelId="{F70A9668-A9CB-4713-A460-5EEBFEF483C4}" type="presOf" srcId="{BED6A646-C145-4C9E-9546-804AC7B37B19}" destId="{4D98C476-B4F1-431F-8193-FFAE83C46237}" srcOrd="0" destOrd="0" presId="urn:microsoft.com/office/officeart/2005/8/layout/matrix1"/>
    <dgm:cxn modelId="{57BBC969-21EC-4744-A9CA-EE6742E20A2D}" srcId="{4148BEBB-7740-48DC-8A64-C5909AE42867}" destId="{8C1C8264-ABFC-42A6-B023-8899E2BA849A}" srcOrd="1" destOrd="0" parTransId="{501BA45A-9AA5-44FB-8614-4051F8298456}" sibTransId="{0B50D707-562E-4D86-854B-076021DFE049}"/>
    <dgm:cxn modelId="{2868E850-BAF0-45F2-BB92-48E19D1442F4}" srcId="{4148BEBB-7740-48DC-8A64-C5909AE42867}" destId="{BEE84EC6-BE25-4339-BAC1-6C63DFD46698}" srcOrd="0" destOrd="0" parTransId="{34B9F9A6-16C4-49E7-9CB2-77AB98501CED}" sibTransId="{BBD0CF9C-E25E-4D9C-8C41-B02FF43E0DE1}"/>
    <dgm:cxn modelId="{487BA474-E825-4DA2-A344-8390C4CA4F00}" type="presOf" srcId="{8C1C8264-ABFC-42A6-B023-8899E2BA849A}" destId="{2308B8C9-8ED4-4983-82F5-90D5CA6F401C}" srcOrd="1" destOrd="0" presId="urn:microsoft.com/office/officeart/2005/8/layout/matrix1"/>
    <dgm:cxn modelId="{43A97E75-EE89-4B87-A05B-DC22948D7A00}" type="presOf" srcId="{04A11102-9C92-4E9A-8069-B6ED769FB4E5}" destId="{DE7FD68A-9440-4AE0-A5B4-C5EBCCC57802}" srcOrd="0" destOrd="0" presId="urn:microsoft.com/office/officeart/2005/8/layout/matrix1"/>
    <dgm:cxn modelId="{AF8CB957-AA01-4E21-9144-E9DE61874FDA}" type="presOf" srcId="{BED6A646-C145-4C9E-9546-804AC7B37B19}" destId="{940F77B3-3476-49B1-A9FC-AA0D8466E497}" srcOrd="1" destOrd="0" presId="urn:microsoft.com/office/officeart/2005/8/layout/matrix1"/>
    <dgm:cxn modelId="{76EE4381-BF2C-46CD-853F-6A1E8E785281}" srcId="{9053AACF-1F1C-401F-8255-6882AEF43459}" destId="{4148BEBB-7740-48DC-8A64-C5909AE42867}" srcOrd="0" destOrd="0" parTransId="{85F8E1C1-3E20-4308-A4F9-0D839D9D9B29}" sibTransId="{B776149E-ED18-4B12-BA4A-32AFDBD7BBF3}"/>
    <dgm:cxn modelId="{A5D660A8-E2F2-423F-BC91-7D01E144CA50}" srcId="{4148BEBB-7740-48DC-8A64-C5909AE42867}" destId="{04A11102-9C92-4E9A-8069-B6ED769FB4E5}" srcOrd="3" destOrd="0" parTransId="{0D8A01FB-7DC9-42E0-BB39-FBB70EC08F95}" sibTransId="{20D005F3-D216-4C87-B298-3F9DA0CEB529}"/>
    <dgm:cxn modelId="{BB9E55A9-FEC3-49B7-A841-95C61F405893}" srcId="{4148BEBB-7740-48DC-8A64-C5909AE42867}" destId="{D54C04DA-07C4-4B92-8F8E-A743795DA8BE}" srcOrd="5" destOrd="0" parTransId="{7F7A0E96-042A-4823-843F-E1D38F4580C4}" sibTransId="{DDEE5D20-5F25-422C-9F7E-9306859B7FAE}"/>
    <dgm:cxn modelId="{003636BA-26C6-481D-9D3B-066412460393}" type="presOf" srcId="{4148BEBB-7740-48DC-8A64-C5909AE42867}" destId="{CA9A11ED-2B16-44C2-8B03-21B0236FBD2B}" srcOrd="0" destOrd="0" presId="urn:microsoft.com/office/officeart/2005/8/layout/matrix1"/>
    <dgm:cxn modelId="{2C5AA2C7-58A6-4712-864A-6E21D30D8DE4}" srcId="{4148BEBB-7740-48DC-8A64-C5909AE42867}" destId="{BED6A646-C145-4C9E-9546-804AC7B37B19}" srcOrd="2" destOrd="0" parTransId="{D1C97500-B0DE-412F-8C79-BF682BC5F82D}" sibTransId="{96BCE08A-9B0E-4D11-BE42-27F009AF10BF}"/>
    <dgm:cxn modelId="{FDFEB3CD-78F4-47B0-80AB-384294963C12}" type="presOf" srcId="{04A11102-9C92-4E9A-8069-B6ED769FB4E5}" destId="{182D444B-C7C6-41C0-B42B-C339C9E43A67}" srcOrd="1" destOrd="0" presId="urn:microsoft.com/office/officeart/2005/8/layout/matrix1"/>
    <dgm:cxn modelId="{92614EF4-8BCF-47FF-B4C2-ACFF24EFA68C}" type="presOf" srcId="{8C1C8264-ABFC-42A6-B023-8899E2BA849A}" destId="{6167C54B-9408-42CA-8019-3F8D7DBFEA08}" srcOrd="0" destOrd="0" presId="urn:microsoft.com/office/officeart/2005/8/layout/matrix1"/>
    <dgm:cxn modelId="{AC687AA3-F87E-4C9D-BB30-D2485B4651C0}" type="presParOf" srcId="{6DBBCC72-FBB9-4D1E-9120-F08264FC6A26}" destId="{6FC9FBF3-D717-4EC2-92DB-3B4C4692B16F}" srcOrd="0" destOrd="0" presId="urn:microsoft.com/office/officeart/2005/8/layout/matrix1"/>
    <dgm:cxn modelId="{2385EEC5-42DE-4FC8-8E51-0CBF7101EFF9}" type="presParOf" srcId="{6FC9FBF3-D717-4EC2-92DB-3B4C4692B16F}" destId="{B4FBA781-54AC-4929-AC10-B76E468D1A6E}" srcOrd="0" destOrd="0" presId="urn:microsoft.com/office/officeart/2005/8/layout/matrix1"/>
    <dgm:cxn modelId="{2308A9BA-283B-4FA4-9CFF-66E750D54B0D}" type="presParOf" srcId="{6FC9FBF3-D717-4EC2-92DB-3B4C4692B16F}" destId="{019D1DB4-BA3C-465E-BD42-EE4AC740B3FE}" srcOrd="1" destOrd="0" presId="urn:microsoft.com/office/officeart/2005/8/layout/matrix1"/>
    <dgm:cxn modelId="{C07C79F0-427D-4AA0-9709-91BDEDEAABD2}" type="presParOf" srcId="{6FC9FBF3-D717-4EC2-92DB-3B4C4692B16F}" destId="{6167C54B-9408-42CA-8019-3F8D7DBFEA08}" srcOrd="2" destOrd="0" presId="urn:microsoft.com/office/officeart/2005/8/layout/matrix1"/>
    <dgm:cxn modelId="{70574353-8E33-41AE-8419-BE3DEB5C47E6}" type="presParOf" srcId="{6FC9FBF3-D717-4EC2-92DB-3B4C4692B16F}" destId="{2308B8C9-8ED4-4983-82F5-90D5CA6F401C}" srcOrd="3" destOrd="0" presId="urn:microsoft.com/office/officeart/2005/8/layout/matrix1"/>
    <dgm:cxn modelId="{E90CB42F-2C44-4505-AD8B-3BDAE8506EA5}" type="presParOf" srcId="{6FC9FBF3-D717-4EC2-92DB-3B4C4692B16F}" destId="{4D98C476-B4F1-431F-8193-FFAE83C46237}" srcOrd="4" destOrd="0" presId="urn:microsoft.com/office/officeart/2005/8/layout/matrix1"/>
    <dgm:cxn modelId="{42375B31-71DE-4EE6-9B25-4840D16F1E49}" type="presParOf" srcId="{6FC9FBF3-D717-4EC2-92DB-3B4C4692B16F}" destId="{940F77B3-3476-49B1-A9FC-AA0D8466E497}" srcOrd="5" destOrd="0" presId="urn:microsoft.com/office/officeart/2005/8/layout/matrix1"/>
    <dgm:cxn modelId="{60D089DC-5729-4EBD-A0A1-8D00163441AC}" type="presParOf" srcId="{6FC9FBF3-D717-4EC2-92DB-3B4C4692B16F}" destId="{DE7FD68A-9440-4AE0-A5B4-C5EBCCC57802}" srcOrd="6" destOrd="0" presId="urn:microsoft.com/office/officeart/2005/8/layout/matrix1"/>
    <dgm:cxn modelId="{C01F9589-51A3-42BA-9BB5-E3B80872A447}" type="presParOf" srcId="{6FC9FBF3-D717-4EC2-92DB-3B4C4692B16F}" destId="{182D444B-C7C6-41C0-B42B-C339C9E43A67}" srcOrd="7" destOrd="0" presId="urn:microsoft.com/office/officeart/2005/8/layout/matrix1"/>
    <dgm:cxn modelId="{FED92614-19E6-40E0-89DD-4969F1F8E40B}" type="presParOf" srcId="{6DBBCC72-FBB9-4D1E-9120-F08264FC6A26}" destId="{CA9A11ED-2B16-44C2-8B03-21B0236FBD2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19DDD69-81FC-4D84-8F03-FA720201392E}"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US"/>
        </a:p>
      </dgm:t>
    </dgm:pt>
    <dgm:pt modelId="{2FD8ED3C-30CF-4873-9D5C-040D737F58F4}">
      <dgm:prSet phldrT="[Text]" custT="1"/>
      <dgm:spPr>
        <a:solidFill>
          <a:schemeClr val="accent1">
            <a:lumMod val="20000"/>
            <a:lumOff val="80000"/>
          </a:schemeClr>
        </a:solidFill>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25D92BB-A47B-45FC-BE16-BC43EA258124}" type="parTrans" cxnId="{B11BC0D6-0961-4274-821A-F693045607B3}">
      <dgm:prSet/>
      <dgm:spPr/>
      <dgm:t>
        <a:bodyPr/>
        <a:lstStyle/>
        <a:p>
          <a:endParaRPr lang="en-US"/>
        </a:p>
      </dgm:t>
    </dgm:pt>
    <dgm:pt modelId="{F8E5896A-C326-487E-8B73-C3C2C1FFA5DC}" type="sibTrans" cxnId="{B11BC0D6-0961-4274-821A-F693045607B3}">
      <dgm:prSet/>
      <dgm:spPr/>
      <dgm:t>
        <a:bodyPr/>
        <a:lstStyle/>
        <a:p>
          <a:endParaRPr lang="en-US"/>
        </a:p>
      </dgm:t>
    </dgm:pt>
    <dgm:pt modelId="{18A4DF4B-4BC3-4BC0-87B7-95ED0F1D3308}">
      <dgm:prSet phldrT="[Text]"/>
      <dgm:spPr>
        <a:solidFill>
          <a:schemeClr val="accent1"/>
        </a:solidFill>
      </dgm:spPr>
      <dgm:t>
        <a:bodyPr/>
        <a:lstStyle/>
        <a:p>
          <a:endParaRPr lang="en-US" dirty="0">
            <a:latin typeface="Corbel" panose="020B0503020204020204" pitchFamily="34" charset="0"/>
          </a:endParaRPr>
        </a:p>
        <a:p>
          <a:r>
            <a:rPr lang="en-US" dirty="0">
              <a:latin typeface="Corbel" panose="020B0503020204020204" pitchFamily="34" charset="0"/>
            </a:rPr>
            <a:t>CSBS Senior School </a:t>
          </a:r>
        </a:p>
      </dgm:t>
    </dgm:pt>
    <dgm:pt modelId="{92C06DED-55D4-4E4E-9ACB-C5A8EA3A6853}" type="parTrans" cxnId="{12CFBA81-112B-48F1-A2FE-45E1B916C18F}">
      <dgm:prSet/>
      <dgm:spPr/>
      <dgm:t>
        <a:bodyPr/>
        <a:lstStyle/>
        <a:p>
          <a:endParaRPr lang="en-US"/>
        </a:p>
      </dgm:t>
    </dgm:pt>
    <dgm:pt modelId="{498D78CA-D8A8-42D6-98DD-3A50D77EAFB7}" type="sibTrans" cxnId="{12CFBA81-112B-48F1-A2FE-45E1B916C18F}">
      <dgm:prSet/>
      <dgm:spPr/>
      <dgm:t>
        <a:bodyPr/>
        <a:lstStyle/>
        <a:p>
          <a:endParaRPr lang="en-US"/>
        </a:p>
      </dgm:t>
    </dgm:pt>
    <dgm:pt modelId="{D040620F-1884-4E2D-B81F-D912DF441062}">
      <dgm:prSet phldrT="[Text]"/>
      <dgm:spPr/>
      <dgm:t>
        <a:bodyPr/>
        <a:lstStyle/>
        <a:p>
          <a:endParaRPr lang="en-US" dirty="0"/>
        </a:p>
      </dgm:t>
    </dgm:pt>
    <dgm:pt modelId="{07C208DE-3A82-4CFB-A455-81E70ECC5396}" type="parTrans" cxnId="{254F8B53-DD3D-45AF-B046-A0DE9ED04616}">
      <dgm:prSet/>
      <dgm:spPr/>
      <dgm:t>
        <a:bodyPr/>
        <a:lstStyle/>
        <a:p>
          <a:endParaRPr lang="en-US"/>
        </a:p>
      </dgm:t>
    </dgm:pt>
    <dgm:pt modelId="{225F433D-CFB0-4682-A1FB-7F7A51CCBB60}" type="sibTrans" cxnId="{254F8B53-DD3D-45AF-B046-A0DE9ED04616}">
      <dgm:prSet/>
      <dgm:spPr/>
      <dgm:t>
        <a:bodyPr/>
        <a:lstStyle/>
        <a:p>
          <a:endParaRPr lang="en-US"/>
        </a:p>
      </dgm:t>
    </dgm:pt>
    <dgm:pt modelId="{E35972AB-2632-4B4D-A738-665E658F4203}">
      <dgm:prSet phldrT="[Text]"/>
      <dgm:spPr/>
      <dgm:t>
        <a:bodyPr/>
        <a:lstStyle/>
        <a:p>
          <a:endParaRPr lang="en-US" dirty="0"/>
        </a:p>
      </dgm:t>
    </dgm:pt>
    <dgm:pt modelId="{C2522D07-2B6D-4F41-8628-F60D1B4A61E0}" type="parTrans" cxnId="{DFDC6574-76BE-4DA1-8CEE-5F840A782FD3}">
      <dgm:prSet/>
      <dgm:spPr/>
      <dgm:t>
        <a:bodyPr/>
        <a:lstStyle/>
        <a:p>
          <a:endParaRPr lang="en-US"/>
        </a:p>
      </dgm:t>
    </dgm:pt>
    <dgm:pt modelId="{8009BA98-43C3-4ADE-A8A8-FC359E897991}" type="sibTrans" cxnId="{DFDC6574-76BE-4DA1-8CEE-5F840A782FD3}">
      <dgm:prSet/>
      <dgm:spPr/>
      <dgm:t>
        <a:bodyPr/>
        <a:lstStyle/>
        <a:p>
          <a:endParaRPr lang="en-US"/>
        </a:p>
      </dgm:t>
    </dgm:pt>
    <dgm:pt modelId="{0931C8EF-7D20-44D0-BF33-4D9159B6D10B}">
      <dgm:prSet phldrT="[Text]"/>
      <dgm:spPr/>
      <dgm:t>
        <a:bodyPr/>
        <a:lstStyle/>
        <a:p>
          <a:endParaRPr lang="en-US" dirty="0"/>
        </a:p>
      </dgm:t>
    </dgm:pt>
    <dgm:pt modelId="{32DDB26B-1844-4B6B-99BE-405F25D8C140}" type="parTrans" cxnId="{15EB9696-74A7-4947-B578-E3FBDD9183E2}">
      <dgm:prSet/>
      <dgm:spPr/>
      <dgm:t>
        <a:bodyPr/>
        <a:lstStyle/>
        <a:p>
          <a:endParaRPr lang="en-US"/>
        </a:p>
      </dgm:t>
    </dgm:pt>
    <dgm:pt modelId="{09E4F244-E3D9-4A5E-AF18-EEBA9A5FA5AC}" type="sibTrans" cxnId="{15EB9696-74A7-4947-B578-E3FBDD9183E2}">
      <dgm:prSet/>
      <dgm:spPr/>
      <dgm:t>
        <a:bodyPr/>
        <a:lstStyle/>
        <a:p>
          <a:endParaRPr lang="en-US"/>
        </a:p>
      </dgm:t>
    </dgm:pt>
    <dgm:pt modelId="{F437E9C8-5D7A-42EF-8E1A-B16A0B5102BB}">
      <dgm:prSet custT="1"/>
      <dgm:spPr>
        <a:solidFill>
          <a:schemeClr val="accent1"/>
        </a:solidFill>
      </dgm:spPr>
      <dgm:t>
        <a:bodyPr/>
        <a:lstStyle/>
        <a:p>
          <a:pPr>
            <a:buFont typeface="Symbol" panose="05050102010706020507" pitchFamily="18" charset="2"/>
            <a:buChar char=""/>
          </a:pPr>
          <a:endParaRPr lang="en-US" sz="2800" dirty="0">
            <a:latin typeface="Eurostile" panose="020B0504020202050204" pitchFamily="34" charset="0"/>
          </a:endParaRPr>
        </a:p>
        <a:p>
          <a:pPr>
            <a:buFont typeface="Symbol" panose="05050102010706020507" pitchFamily="18" charset="2"/>
            <a:buChar char=""/>
          </a:pPr>
          <a:r>
            <a:rPr lang="en-US" sz="2800" dirty="0">
              <a:latin typeface="Corbel" panose="020B0503020204020204" pitchFamily="34" charset="0"/>
            </a:rPr>
            <a:t>Graduate School of Banking – various locations </a:t>
          </a:r>
        </a:p>
      </dgm:t>
    </dgm:pt>
    <dgm:pt modelId="{43100D68-CFF8-4B30-8921-591409058908}" type="parTrans" cxnId="{4270E40D-A361-4799-8236-16468C26633D}">
      <dgm:prSet/>
      <dgm:spPr/>
      <dgm:t>
        <a:bodyPr/>
        <a:lstStyle/>
        <a:p>
          <a:endParaRPr lang="en-US"/>
        </a:p>
      </dgm:t>
    </dgm:pt>
    <dgm:pt modelId="{2BE634E5-D7B6-47EC-BAE7-3212999702DE}" type="sibTrans" cxnId="{4270E40D-A361-4799-8236-16468C26633D}">
      <dgm:prSet/>
      <dgm:spPr/>
      <dgm:t>
        <a:bodyPr/>
        <a:lstStyle/>
        <a:p>
          <a:endParaRPr lang="en-US"/>
        </a:p>
      </dgm:t>
    </dgm:pt>
    <dgm:pt modelId="{55917E96-D380-4BFF-93EB-E598758AC512}">
      <dgm:prSet custT="1"/>
      <dgm:spPr>
        <a:solidFill>
          <a:schemeClr val="accent1"/>
        </a:solidFill>
      </dgm:spPr>
      <dgm:t>
        <a:bodyPr/>
        <a:lstStyle/>
        <a:p>
          <a:pPr>
            <a:buFont typeface="Symbol" panose="05050102010706020507" pitchFamily="18" charset="2"/>
            <a:buChar char=""/>
          </a:pPr>
          <a:r>
            <a:rPr lang="en-US" sz="2800" dirty="0">
              <a:latin typeface="Corbel" panose="020B0503020204020204" pitchFamily="34" charset="0"/>
            </a:rPr>
            <a:t>FFIEC Supervisory Update and Emerging Issues </a:t>
          </a:r>
        </a:p>
      </dgm:t>
    </dgm:pt>
    <dgm:pt modelId="{FD3966BD-AD0F-4549-964D-CECC462C6906}" type="parTrans" cxnId="{0FDAB57B-7BA1-42A3-B752-1B8D817CC43E}">
      <dgm:prSet/>
      <dgm:spPr/>
      <dgm:t>
        <a:bodyPr/>
        <a:lstStyle/>
        <a:p>
          <a:endParaRPr lang="en-US"/>
        </a:p>
      </dgm:t>
    </dgm:pt>
    <dgm:pt modelId="{D042BC24-0B04-480B-B210-02FA09A00122}" type="sibTrans" cxnId="{0FDAB57B-7BA1-42A3-B752-1B8D817CC43E}">
      <dgm:prSet/>
      <dgm:spPr/>
      <dgm:t>
        <a:bodyPr/>
        <a:lstStyle/>
        <a:p>
          <a:endParaRPr lang="en-US"/>
        </a:p>
      </dgm:t>
    </dgm:pt>
    <dgm:pt modelId="{DA59E1E8-0181-41B3-9CB6-49815943ACFB}">
      <dgm:prSet custT="1"/>
      <dgm:spPr>
        <a:solidFill>
          <a:schemeClr val="accent1"/>
        </a:solidFill>
      </dgm:spPr>
      <dgm:t>
        <a:bodyPr/>
        <a:lstStyle/>
        <a:p>
          <a:pPr>
            <a:buFont typeface="Symbol" panose="05050102010706020507" pitchFamily="18" charset="2"/>
            <a:buChar char=""/>
          </a:pPr>
          <a:r>
            <a:rPr lang="en-US" sz="2800" dirty="0">
              <a:latin typeface="Corbel" panose="020B0503020204020204" pitchFamily="34" charset="0"/>
            </a:rPr>
            <a:t>Leadership Development Program through State Bankers Associations</a:t>
          </a:r>
        </a:p>
      </dgm:t>
    </dgm:pt>
    <dgm:pt modelId="{C583BD62-E5EC-430D-B8FF-75C82AC3485F}" type="parTrans" cxnId="{4D2B8E88-0ADF-4985-98B1-48BEB14C9B2D}">
      <dgm:prSet/>
      <dgm:spPr/>
      <dgm:t>
        <a:bodyPr/>
        <a:lstStyle/>
        <a:p>
          <a:endParaRPr lang="en-US"/>
        </a:p>
      </dgm:t>
    </dgm:pt>
    <dgm:pt modelId="{66DD8AE3-9259-41D8-BDD0-D17E44FEB031}" type="sibTrans" cxnId="{4D2B8E88-0ADF-4985-98B1-48BEB14C9B2D}">
      <dgm:prSet/>
      <dgm:spPr/>
      <dgm:t>
        <a:bodyPr/>
        <a:lstStyle/>
        <a:p>
          <a:endParaRPr lang="en-US"/>
        </a:p>
      </dgm:t>
    </dgm:pt>
    <dgm:pt modelId="{C5ECA3A2-6D58-43DE-A14C-DE63FAAE9020}" type="pres">
      <dgm:prSet presAssocID="{819DDD69-81FC-4D84-8F03-FA720201392E}" presName="diagram" presStyleCnt="0">
        <dgm:presLayoutVars>
          <dgm:chMax val="1"/>
          <dgm:dir/>
          <dgm:animLvl val="ctr"/>
          <dgm:resizeHandles val="exact"/>
        </dgm:presLayoutVars>
      </dgm:prSet>
      <dgm:spPr/>
    </dgm:pt>
    <dgm:pt modelId="{9EEC4D24-2A9B-4EEA-B167-BDE7E5F6B1F8}" type="pres">
      <dgm:prSet presAssocID="{819DDD69-81FC-4D84-8F03-FA720201392E}" presName="matrix" presStyleCnt="0"/>
      <dgm:spPr/>
    </dgm:pt>
    <dgm:pt modelId="{EF903817-80EA-4CBF-9F4D-C18C906DF0EE}" type="pres">
      <dgm:prSet presAssocID="{819DDD69-81FC-4D84-8F03-FA720201392E}" presName="tile1" presStyleLbl="node1" presStyleIdx="0" presStyleCnt="4"/>
      <dgm:spPr/>
    </dgm:pt>
    <dgm:pt modelId="{B1C44A88-0A2C-4396-AA33-66A56B866AD3}" type="pres">
      <dgm:prSet presAssocID="{819DDD69-81FC-4D84-8F03-FA720201392E}" presName="tile1text" presStyleLbl="node1" presStyleIdx="0" presStyleCnt="4">
        <dgm:presLayoutVars>
          <dgm:chMax val="0"/>
          <dgm:chPref val="0"/>
          <dgm:bulletEnabled val="1"/>
        </dgm:presLayoutVars>
      </dgm:prSet>
      <dgm:spPr/>
    </dgm:pt>
    <dgm:pt modelId="{F5F1BA27-7088-469E-B4EB-5C250DF90919}" type="pres">
      <dgm:prSet presAssocID="{819DDD69-81FC-4D84-8F03-FA720201392E}" presName="tile2" presStyleLbl="node1" presStyleIdx="1" presStyleCnt="4"/>
      <dgm:spPr/>
    </dgm:pt>
    <dgm:pt modelId="{0805E657-578A-44A1-89E3-67511E115C74}" type="pres">
      <dgm:prSet presAssocID="{819DDD69-81FC-4D84-8F03-FA720201392E}" presName="tile2text" presStyleLbl="node1" presStyleIdx="1" presStyleCnt="4">
        <dgm:presLayoutVars>
          <dgm:chMax val="0"/>
          <dgm:chPref val="0"/>
          <dgm:bulletEnabled val="1"/>
        </dgm:presLayoutVars>
      </dgm:prSet>
      <dgm:spPr/>
    </dgm:pt>
    <dgm:pt modelId="{1D2B5A24-B836-4125-9E46-63B2714E27CD}" type="pres">
      <dgm:prSet presAssocID="{819DDD69-81FC-4D84-8F03-FA720201392E}" presName="tile3" presStyleLbl="node1" presStyleIdx="2" presStyleCnt="4"/>
      <dgm:spPr/>
    </dgm:pt>
    <dgm:pt modelId="{3410FE87-A00B-414A-93D6-18729641069D}" type="pres">
      <dgm:prSet presAssocID="{819DDD69-81FC-4D84-8F03-FA720201392E}" presName="tile3text" presStyleLbl="node1" presStyleIdx="2" presStyleCnt="4">
        <dgm:presLayoutVars>
          <dgm:chMax val="0"/>
          <dgm:chPref val="0"/>
          <dgm:bulletEnabled val="1"/>
        </dgm:presLayoutVars>
      </dgm:prSet>
      <dgm:spPr/>
    </dgm:pt>
    <dgm:pt modelId="{3FAF2845-63F5-47A7-A65A-DF2102B2D2E2}" type="pres">
      <dgm:prSet presAssocID="{819DDD69-81FC-4D84-8F03-FA720201392E}" presName="tile4" presStyleLbl="node1" presStyleIdx="3" presStyleCnt="4"/>
      <dgm:spPr/>
    </dgm:pt>
    <dgm:pt modelId="{1DFF27BB-FC11-4B21-A5AA-6D9714A83E2C}" type="pres">
      <dgm:prSet presAssocID="{819DDD69-81FC-4D84-8F03-FA720201392E}" presName="tile4text" presStyleLbl="node1" presStyleIdx="3" presStyleCnt="4">
        <dgm:presLayoutVars>
          <dgm:chMax val="0"/>
          <dgm:chPref val="0"/>
          <dgm:bulletEnabled val="1"/>
        </dgm:presLayoutVars>
      </dgm:prSet>
      <dgm:spPr/>
    </dgm:pt>
    <dgm:pt modelId="{E05F2D3F-57CC-484B-9029-D7158592800D}" type="pres">
      <dgm:prSet presAssocID="{819DDD69-81FC-4D84-8F03-FA720201392E}" presName="centerTile" presStyleLbl="fgShp" presStyleIdx="0" presStyleCnt="1" custScaleX="42162" custScaleY="40843" custLinFactY="-80000" custLinFactNeighborX="147" custLinFactNeighborY="-100000">
        <dgm:presLayoutVars>
          <dgm:chMax val="0"/>
          <dgm:chPref val="0"/>
        </dgm:presLayoutVars>
      </dgm:prSet>
      <dgm:spPr/>
    </dgm:pt>
  </dgm:ptLst>
  <dgm:cxnLst>
    <dgm:cxn modelId="{D9EAFB03-13F3-43E2-9C98-7D3AB59DFBDE}" type="presOf" srcId="{2FD8ED3C-30CF-4873-9D5C-040D737F58F4}" destId="{E05F2D3F-57CC-484B-9029-D7158592800D}" srcOrd="0" destOrd="0" presId="urn:microsoft.com/office/officeart/2005/8/layout/matrix1"/>
    <dgm:cxn modelId="{4270E40D-A361-4799-8236-16468C26633D}" srcId="{2FD8ED3C-30CF-4873-9D5C-040D737F58F4}" destId="{F437E9C8-5D7A-42EF-8E1A-B16A0B5102BB}" srcOrd="1" destOrd="0" parTransId="{43100D68-CFF8-4B30-8921-591409058908}" sibTransId="{2BE634E5-D7B6-47EC-BAE7-3212999702DE}"/>
    <dgm:cxn modelId="{9B062E1A-5CFA-428E-B36A-C7E218C9E48B}" type="presOf" srcId="{F437E9C8-5D7A-42EF-8E1A-B16A0B5102BB}" destId="{F5F1BA27-7088-469E-B4EB-5C250DF90919}" srcOrd="0" destOrd="0" presId="urn:microsoft.com/office/officeart/2005/8/layout/matrix1"/>
    <dgm:cxn modelId="{6BB05321-2D8E-48EB-9F24-7DAE9DDFFD9D}" type="presOf" srcId="{55917E96-D380-4BFF-93EB-E598758AC512}" destId="{3410FE87-A00B-414A-93D6-18729641069D}" srcOrd="1" destOrd="0" presId="urn:microsoft.com/office/officeart/2005/8/layout/matrix1"/>
    <dgm:cxn modelId="{20203B2B-DFD1-4798-BCDF-B1EEEA1F0BB4}" type="presOf" srcId="{18A4DF4B-4BC3-4BC0-87B7-95ED0F1D3308}" destId="{EF903817-80EA-4CBF-9F4D-C18C906DF0EE}" srcOrd="0" destOrd="0" presId="urn:microsoft.com/office/officeart/2005/8/layout/matrix1"/>
    <dgm:cxn modelId="{F2633C2B-ED25-45F0-A2CE-8E9C2601C0C8}" type="presOf" srcId="{DA59E1E8-0181-41B3-9CB6-49815943ACFB}" destId="{3FAF2845-63F5-47A7-A65A-DF2102B2D2E2}" srcOrd="0" destOrd="0" presId="urn:microsoft.com/office/officeart/2005/8/layout/matrix1"/>
    <dgm:cxn modelId="{3C682E64-FA75-4030-9F51-4DE92ADB25AC}" type="presOf" srcId="{819DDD69-81FC-4D84-8F03-FA720201392E}" destId="{C5ECA3A2-6D58-43DE-A14C-DE63FAAE9020}" srcOrd="0" destOrd="0" presId="urn:microsoft.com/office/officeart/2005/8/layout/matrix1"/>
    <dgm:cxn modelId="{96240949-ACDA-4993-83B6-DA68E0EE682B}" type="presOf" srcId="{18A4DF4B-4BC3-4BC0-87B7-95ED0F1D3308}" destId="{B1C44A88-0A2C-4396-AA33-66A56B866AD3}" srcOrd="1" destOrd="0" presId="urn:microsoft.com/office/officeart/2005/8/layout/matrix1"/>
    <dgm:cxn modelId="{254F8B53-DD3D-45AF-B046-A0DE9ED04616}" srcId="{2FD8ED3C-30CF-4873-9D5C-040D737F58F4}" destId="{D040620F-1884-4E2D-B81F-D912DF441062}" srcOrd="4" destOrd="0" parTransId="{07C208DE-3A82-4CFB-A455-81E70ECC5396}" sibTransId="{225F433D-CFB0-4682-A1FB-7F7A51CCBB60}"/>
    <dgm:cxn modelId="{DFDC6574-76BE-4DA1-8CEE-5F840A782FD3}" srcId="{2FD8ED3C-30CF-4873-9D5C-040D737F58F4}" destId="{E35972AB-2632-4B4D-A738-665E658F4203}" srcOrd="5" destOrd="0" parTransId="{C2522D07-2B6D-4F41-8628-F60D1B4A61E0}" sibTransId="{8009BA98-43C3-4ADE-A8A8-FC359E897991}"/>
    <dgm:cxn modelId="{0FDAB57B-7BA1-42A3-B752-1B8D817CC43E}" srcId="{2FD8ED3C-30CF-4873-9D5C-040D737F58F4}" destId="{55917E96-D380-4BFF-93EB-E598758AC512}" srcOrd="2" destOrd="0" parTransId="{FD3966BD-AD0F-4549-964D-CECC462C6906}" sibTransId="{D042BC24-0B04-480B-B210-02FA09A00122}"/>
    <dgm:cxn modelId="{12CFBA81-112B-48F1-A2FE-45E1B916C18F}" srcId="{2FD8ED3C-30CF-4873-9D5C-040D737F58F4}" destId="{18A4DF4B-4BC3-4BC0-87B7-95ED0F1D3308}" srcOrd="0" destOrd="0" parTransId="{92C06DED-55D4-4E4E-9ACB-C5A8EA3A6853}" sibTransId="{498D78CA-D8A8-42D6-98DD-3A50D77EAFB7}"/>
    <dgm:cxn modelId="{6D100484-1763-4D74-9C86-E21311923AE4}" type="presOf" srcId="{F437E9C8-5D7A-42EF-8E1A-B16A0B5102BB}" destId="{0805E657-578A-44A1-89E3-67511E115C74}" srcOrd="1" destOrd="0" presId="urn:microsoft.com/office/officeart/2005/8/layout/matrix1"/>
    <dgm:cxn modelId="{4D2B8E88-0ADF-4985-98B1-48BEB14C9B2D}" srcId="{2FD8ED3C-30CF-4873-9D5C-040D737F58F4}" destId="{DA59E1E8-0181-41B3-9CB6-49815943ACFB}" srcOrd="3" destOrd="0" parTransId="{C583BD62-E5EC-430D-B8FF-75C82AC3485F}" sibTransId="{66DD8AE3-9259-41D8-BDD0-D17E44FEB031}"/>
    <dgm:cxn modelId="{15EB9696-74A7-4947-B578-E3FBDD9183E2}" srcId="{2FD8ED3C-30CF-4873-9D5C-040D737F58F4}" destId="{0931C8EF-7D20-44D0-BF33-4D9159B6D10B}" srcOrd="6" destOrd="0" parTransId="{32DDB26B-1844-4B6B-99BE-405F25D8C140}" sibTransId="{09E4F244-E3D9-4A5E-AF18-EEBA9A5FA5AC}"/>
    <dgm:cxn modelId="{B11BC0D6-0961-4274-821A-F693045607B3}" srcId="{819DDD69-81FC-4D84-8F03-FA720201392E}" destId="{2FD8ED3C-30CF-4873-9D5C-040D737F58F4}" srcOrd="0" destOrd="0" parTransId="{225D92BB-A47B-45FC-BE16-BC43EA258124}" sibTransId="{F8E5896A-C326-487E-8B73-C3C2C1FFA5DC}"/>
    <dgm:cxn modelId="{DBDA7FDF-45CE-4508-87DF-BAF60B8FAD11}" type="presOf" srcId="{55917E96-D380-4BFF-93EB-E598758AC512}" destId="{1D2B5A24-B836-4125-9E46-63B2714E27CD}" srcOrd="0" destOrd="0" presId="urn:microsoft.com/office/officeart/2005/8/layout/matrix1"/>
    <dgm:cxn modelId="{984275FA-7294-4107-A77D-16776FF79FD0}" type="presOf" srcId="{DA59E1E8-0181-41B3-9CB6-49815943ACFB}" destId="{1DFF27BB-FC11-4B21-A5AA-6D9714A83E2C}" srcOrd="1" destOrd="0" presId="urn:microsoft.com/office/officeart/2005/8/layout/matrix1"/>
    <dgm:cxn modelId="{DF19ED88-2DE1-4C88-ADDE-206BB217B648}" type="presParOf" srcId="{C5ECA3A2-6D58-43DE-A14C-DE63FAAE9020}" destId="{9EEC4D24-2A9B-4EEA-B167-BDE7E5F6B1F8}" srcOrd="0" destOrd="0" presId="urn:microsoft.com/office/officeart/2005/8/layout/matrix1"/>
    <dgm:cxn modelId="{43F2B203-C43B-4A14-9FCA-6E57EF43B083}" type="presParOf" srcId="{9EEC4D24-2A9B-4EEA-B167-BDE7E5F6B1F8}" destId="{EF903817-80EA-4CBF-9F4D-C18C906DF0EE}" srcOrd="0" destOrd="0" presId="urn:microsoft.com/office/officeart/2005/8/layout/matrix1"/>
    <dgm:cxn modelId="{EADEBA9F-2E17-4EED-A48C-104EA25C8E44}" type="presParOf" srcId="{9EEC4D24-2A9B-4EEA-B167-BDE7E5F6B1F8}" destId="{B1C44A88-0A2C-4396-AA33-66A56B866AD3}" srcOrd="1" destOrd="0" presId="urn:microsoft.com/office/officeart/2005/8/layout/matrix1"/>
    <dgm:cxn modelId="{95D324BB-95D9-4788-A98C-E0C60BEB0FFB}" type="presParOf" srcId="{9EEC4D24-2A9B-4EEA-B167-BDE7E5F6B1F8}" destId="{F5F1BA27-7088-469E-B4EB-5C250DF90919}" srcOrd="2" destOrd="0" presId="urn:microsoft.com/office/officeart/2005/8/layout/matrix1"/>
    <dgm:cxn modelId="{A75EA930-49CD-4863-9DA0-179C2ACBBC84}" type="presParOf" srcId="{9EEC4D24-2A9B-4EEA-B167-BDE7E5F6B1F8}" destId="{0805E657-578A-44A1-89E3-67511E115C74}" srcOrd="3" destOrd="0" presId="urn:microsoft.com/office/officeart/2005/8/layout/matrix1"/>
    <dgm:cxn modelId="{947AA1F0-946C-458D-9A4A-0ED968A4C6B3}" type="presParOf" srcId="{9EEC4D24-2A9B-4EEA-B167-BDE7E5F6B1F8}" destId="{1D2B5A24-B836-4125-9E46-63B2714E27CD}" srcOrd="4" destOrd="0" presId="urn:microsoft.com/office/officeart/2005/8/layout/matrix1"/>
    <dgm:cxn modelId="{4A10EC60-5391-4595-9F21-121F2922700E}" type="presParOf" srcId="{9EEC4D24-2A9B-4EEA-B167-BDE7E5F6B1F8}" destId="{3410FE87-A00B-414A-93D6-18729641069D}" srcOrd="5" destOrd="0" presId="urn:microsoft.com/office/officeart/2005/8/layout/matrix1"/>
    <dgm:cxn modelId="{C156063B-E0A9-45B5-99C6-C2AA2464CFC3}" type="presParOf" srcId="{9EEC4D24-2A9B-4EEA-B167-BDE7E5F6B1F8}" destId="{3FAF2845-63F5-47A7-A65A-DF2102B2D2E2}" srcOrd="6" destOrd="0" presId="urn:microsoft.com/office/officeart/2005/8/layout/matrix1"/>
    <dgm:cxn modelId="{2F034F50-44FE-4946-9D39-5E93DECE80EA}" type="presParOf" srcId="{9EEC4D24-2A9B-4EEA-B167-BDE7E5F6B1F8}" destId="{1DFF27BB-FC11-4B21-A5AA-6D9714A83E2C}" srcOrd="7" destOrd="0" presId="urn:microsoft.com/office/officeart/2005/8/layout/matrix1"/>
    <dgm:cxn modelId="{6EF75D25-0A10-402E-A827-FD85BF3727C6}" type="presParOf" srcId="{C5ECA3A2-6D58-43DE-A14C-DE63FAAE9020}" destId="{E05F2D3F-57CC-484B-9029-D715859280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81DDEF5D-B776-4982-BED6-904FCA7F98DA}"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75C9FDF7-4B78-46F4-B2EB-C1C3338101AE}">
      <dgm:prSet phldrT="[Text]" custT="1"/>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3887AE24-68E7-467F-B547-F2920CBC3B6E}" type="parTrans" cxnId="{7AF45F47-53B0-44A8-9B95-07F2EA2BFD06}">
      <dgm:prSet/>
      <dgm:spPr/>
      <dgm:t>
        <a:bodyPr/>
        <a:lstStyle/>
        <a:p>
          <a:endParaRPr lang="en-US"/>
        </a:p>
      </dgm:t>
    </dgm:pt>
    <dgm:pt modelId="{A12CEADE-2F69-4149-AC53-7670A57938CA}" type="sibTrans" cxnId="{7AF45F47-53B0-44A8-9B95-07F2EA2BFD06}">
      <dgm:prSet/>
      <dgm:spPr/>
      <dgm:t>
        <a:bodyPr/>
        <a:lstStyle/>
        <a:p>
          <a:endParaRPr lang="en-US"/>
        </a:p>
      </dgm:t>
    </dgm:pt>
    <dgm:pt modelId="{FE1B8CD7-A9B9-4C60-A239-23F4E6A4E434}">
      <dgm:prSet phldrT="[Text]"/>
      <dgm:spPr/>
      <dgm:t>
        <a:bodyPr/>
        <a:lstStyle/>
        <a:p>
          <a:endParaRPr lang="en-US" dirty="0"/>
        </a:p>
      </dgm:t>
    </dgm:pt>
    <dgm:pt modelId="{7325A901-B78A-4E1C-911A-FFF07FE7208A}" type="parTrans" cxnId="{14EDE1E7-1B67-42EF-821A-D1DEDAD86A66}">
      <dgm:prSet/>
      <dgm:spPr/>
      <dgm:t>
        <a:bodyPr/>
        <a:lstStyle/>
        <a:p>
          <a:endParaRPr lang="en-US"/>
        </a:p>
      </dgm:t>
    </dgm:pt>
    <dgm:pt modelId="{BA1FFD04-9C1A-4385-885A-CEC028A1DF4C}" type="sibTrans" cxnId="{14EDE1E7-1B67-42EF-821A-D1DEDAD86A66}">
      <dgm:prSet/>
      <dgm:spPr/>
      <dgm:t>
        <a:bodyPr/>
        <a:lstStyle/>
        <a:p>
          <a:endParaRPr lang="en-US"/>
        </a:p>
      </dgm:t>
    </dgm:pt>
    <dgm:pt modelId="{775B2B51-7F7C-4F9E-BBB7-4BD712D859E3}">
      <dgm:prSet phldrT="[Text]"/>
      <dgm:spPr/>
      <dgm:t>
        <a:bodyPr/>
        <a:lstStyle/>
        <a:p>
          <a:endParaRPr lang="en-US" dirty="0"/>
        </a:p>
      </dgm:t>
    </dgm:pt>
    <dgm:pt modelId="{9E13F7D5-DD81-4D59-A67A-A413CF1E14D7}" type="parTrans" cxnId="{AB54758A-136C-48B9-93BB-5EADCECB2FA8}">
      <dgm:prSet/>
      <dgm:spPr/>
      <dgm:t>
        <a:bodyPr/>
        <a:lstStyle/>
        <a:p>
          <a:endParaRPr lang="en-US"/>
        </a:p>
      </dgm:t>
    </dgm:pt>
    <dgm:pt modelId="{9CF45DBA-F95B-45C9-9A1C-43E847C78FF8}" type="sibTrans" cxnId="{AB54758A-136C-48B9-93BB-5EADCECB2FA8}">
      <dgm:prSet/>
      <dgm:spPr/>
      <dgm:t>
        <a:bodyPr/>
        <a:lstStyle/>
        <a:p>
          <a:endParaRPr lang="en-US"/>
        </a:p>
      </dgm:t>
    </dgm:pt>
    <dgm:pt modelId="{63F24B57-BAF1-4D37-8EA9-0C1099BCF45E}">
      <dgm:prSet phldrT="[Text]"/>
      <dgm:spPr/>
      <dgm:t>
        <a:bodyPr/>
        <a:lstStyle/>
        <a:p>
          <a:endParaRPr lang="en-US" dirty="0"/>
        </a:p>
      </dgm:t>
    </dgm:pt>
    <dgm:pt modelId="{1AB7FD8D-B1D1-4618-B6D2-09261A259A92}" type="parTrans" cxnId="{FF8430D1-660D-49B3-8799-E69DB78ED36F}">
      <dgm:prSet/>
      <dgm:spPr/>
      <dgm:t>
        <a:bodyPr/>
        <a:lstStyle/>
        <a:p>
          <a:endParaRPr lang="en-US"/>
        </a:p>
      </dgm:t>
    </dgm:pt>
    <dgm:pt modelId="{678DFC09-CB04-4527-80ED-EFC641EC12B3}" type="sibTrans" cxnId="{FF8430D1-660D-49B3-8799-E69DB78ED36F}">
      <dgm:prSet/>
      <dgm:spPr/>
      <dgm:t>
        <a:bodyPr/>
        <a:lstStyle/>
        <a:p>
          <a:endParaRPr lang="en-US"/>
        </a:p>
      </dgm:t>
    </dgm:pt>
    <dgm:pt modelId="{295BD8D9-97E5-4052-AFEB-A6950871862B}">
      <dgm:prSet phldrT="[Text]"/>
      <dgm:spPr/>
      <dgm:t>
        <a:bodyPr/>
        <a:lstStyle/>
        <a:p>
          <a:endParaRPr lang="en-US" dirty="0"/>
        </a:p>
      </dgm:t>
    </dgm:pt>
    <dgm:pt modelId="{38A26351-FFB7-474C-82DB-2FAA4B34C5ED}" type="parTrans" cxnId="{24D51B8A-CC39-4757-A936-2C7F961F2B9B}">
      <dgm:prSet/>
      <dgm:spPr/>
      <dgm:t>
        <a:bodyPr/>
        <a:lstStyle/>
        <a:p>
          <a:endParaRPr lang="en-US"/>
        </a:p>
      </dgm:t>
    </dgm:pt>
    <dgm:pt modelId="{170D6882-4A69-418B-8B0F-9D67DC6EBD82}" type="sibTrans" cxnId="{24D51B8A-CC39-4757-A936-2C7F961F2B9B}">
      <dgm:prSet/>
      <dgm:spPr/>
      <dgm:t>
        <a:bodyPr/>
        <a:lstStyle/>
        <a:p>
          <a:endParaRPr lang="en-US"/>
        </a:p>
      </dgm:t>
    </dgm:pt>
    <dgm:pt modelId="{FC8B805B-0B16-4EF4-A0AE-7FF01ED37CF0}" type="pres">
      <dgm:prSet presAssocID="{81DDEF5D-B776-4982-BED6-904FCA7F98DA}" presName="diagram" presStyleCnt="0">
        <dgm:presLayoutVars>
          <dgm:chMax val="1"/>
          <dgm:dir/>
          <dgm:animLvl val="ctr"/>
          <dgm:resizeHandles val="exact"/>
        </dgm:presLayoutVars>
      </dgm:prSet>
      <dgm:spPr/>
    </dgm:pt>
    <dgm:pt modelId="{74D1368F-5EE0-4A8C-AF74-867FE1DD0E23}" type="pres">
      <dgm:prSet presAssocID="{81DDEF5D-B776-4982-BED6-904FCA7F98DA}" presName="matrix" presStyleCnt="0"/>
      <dgm:spPr/>
    </dgm:pt>
    <dgm:pt modelId="{5A51E0EE-247B-44CE-8C2F-B184B0BE1DD8}" type="pres">
      <dgm:prSet presAssocID="{81DDEF5D-B776-4982-BED6-904FCA7F98DA}" presName="tile1" presStyleLbl="node1" presStyleIdx="0" presStyleCnt="4"/>
      <dgm:spPr/>
    </dgm:pt>
    <dgm:pt modelId="{35E482F6-1493-4CFD-93A1-F1B024A03EE6}" type="pres">
      <dgm:prSet presAssocID="{81DDEF5D-B776-4982-BED6-904FCA7F98DA}" presName="tile1text" presStyleLbl="node1" presStyleIdx="0" presStyleCnt="4">
        <dgm:presLayoutVars>
          <dgm:chMax val="0"/>
          <dgm:chPref val="0"/>
          <dgm:bulletEnabled val="1"/>
        </dgm:presLayoutVars>
      </dgm:prSet>
      <dgm:spPr/>
    </dgm:pt>
    <dgm:pt modelId="{3DD6C794-8233-42DD-82A3-E8EEECBC14E2}" type="pres">
      <dgm:prSet presAssocID="{81DDEF5D-B776-4982-BED6-904FCA7F98DA}" presName="tile2" presStyleLbl="node1" presStyleIdx="1" presStyleCnt="4"/>
      <dgm:spPr/>
    </dgm:pt>
    <dgm:pt modelId="{D1E88011-EACB-4E1C-A7F2-AA73EE9CF508}" type="pres">
      <dgm:prSet presAssocID="{81DDEF5D-B776-4982-BED6-904FCA7F98DA}" presName="tile2text" presStyleLbl="node1" presStyleIdx="1" presStyleCnt="4">
        <dgm:presLayoutVars>
          <dgm:chMax val="0"/>
          <dgm:chPref val="0"/>
          <dgm:bulletEnabled val="1"/>
        </dgm:presLayoutVars>
      </dgm:prSet>
      <dgm:spPr/>
    </dgm:pt>
    <dgm:pt modelId="{29A48300-24EB-425C-BFCE-FE8407FDF185}" type="pres">
      <dgm:prSet presAssocID="{81DDEF5D-B776-4982-BED6-904FCA7F98DA}" presName="tile3" presStyleLbl="node1" presStyleIdx="2" presStyleCnt="4"/>
      <dgm:spPr/>
    </dgm:pt>
    <dgm:pt modelId="{F0F8BB62-3289-4E44-9C8D-330C4940AA3A}" type="pres">
      <dgm:prSet presAssocID="{81DDEF5D-B776-4982-BED6-904FCA7F98DA}" presName="tile3text" presStyleLbl="node1" presStyleIdx="2" presStyleCnt="4">
        <dgm:presLayoutVars>
          <dgm:chMax val="0"/>
          <dgm:chPref val="0"/>
          <dgm:bulletEnabled val="1"/>
        </dgm:presLayoutVars>
      </dgm:prSet>
      <dgm:spPr/>
    </dgm:pt>
    <dgm:pt modelId="{EE163852-1095-496B-BA1C-573FA2252CCE}" type="pres">
      <dgm:prSet presAssocID="{81DDEF5D-B776-4982-BED6-904FCA7F98DA}" presName="tile4" presStyleLbl="node1" presStyleIdx="3" presStyleCnt="4"/>
      <dgm:spPr/>
    </dgm:pt>
    <dgm:pt modelId="{CD2C83EA-A02F-495F-913E-DBB2B28306FF}" type="pres">
      <dgm:prSet presAssocID="{81DDEF5D-B776-4982-BED6-904FCA7F98DA}" presName="tile4text" presStyleLbl="node1" presStyleIdx="3" presStyleCnt="4">
        <dgm:presLayoutVars>
          <dgm:chMax val="0"/>
          <dgm:chPref val="0"/>
          <dgm:bulletEnabled val="1"/>
        </dgm:presLayoutVars>
      </dgm:prSet>
      <dgm:spPr/>
    </dgm:pt>
    <dgm:pt modelId="{18859A6D-A298-488E-B158-25FD7EAEC6EA}" type="pres">
      <dgm:prSet presAssocID="{81DDEF5D-B776-4982-BED6-904FCA7F98DA}" presName="centerTile" presStyleLbl="fgShp" presStyleIdx="0" presStyleCnt="1" custScaleX="42162" custScaleY="40843" custLinFactY="-78768" custLinFactNeighborY="-100000">
        <dgm:presLayoutVars>
          <dgm:chMax val="0"/>
          <dgm:chPref val="0"/>
        </dgm:presLayoutVars>
      </dgm:prSet>
      <dgm:spPr/>
    </dgm:pt>
  </dgm:ptLst>
  <dgm:cxnLst>
    <dgm:cxn modelId="{9F9C7F02-178B-4F26-B270-CF4A4A22405A}" type="presOf" srcId="{295BD8D9-97E5-4052-AFEB-A6950871862B}" destId="{EE163852-1095-496B-BA1C-573FA2252CCE}" srcOrd="0" destOrd="0" presId="urn:microsoft.com/office/officeart/2005/8/layout/matrix1"/>
    <dgm:cxn modelId="{C61DEB19-3AFA-41EA-83FE-13589907AA3F}" type="presOf" srcId="{75C9FDF7-4B78-46F4-B2EB-C1C3338101AE}" destId="{18859A6D-A298-488E-B158-25FD7EAEC6EA}" srcOrd="0" destOrd="0" presId="urn:microsoft.com/office/officeart/2005/8/layout/matrix1"/>
    <dgm:cxn modelId="{8A6B8E1F-3F88-48A1-B40B-28F1F51DA565}" type="presOf" srcId="{63F24B57-BAF1-4D37-8EA9-0C1099BCF45E}" destId="{F0F8BB62-3289-4E44-9C8D-330C4940AA3A}" srcOrd="1" destOrd="0" presId="urn:microsoft.com/office/officeart/2005/8/layout/matrix1"/>
    <dgm:cxn modelId="{432D8B21-74BB-4DFA-A738-AD79F2C486C9}" type="presOf" srcId="{775B2B51-7F7C-4F9E-BBB7-4BD712D859E3}" destId="{D1E88011-EACB-4E1C-A7F2-AA73EE9CF508}" srcOrd="1" destOrd="0" presId="urn:microsoft.com/office/officeart/2005/8/layout/matrix1"/>
    <dgm:cxn modelId="{667B143A-A5A1-42AE-AD91-3CD7663A863D}" type="presOf" srcId="{FE1B8CD7-A9B9-4C60-A239-23F4E6A4E434}" destId="{5A51E0EE-247B-44CE-8C2F-B184B0BE1DD8}" srcOrd="0" destOrd="0" presId="urn:microsoft.com/office/officeart/2005/8/layout/matrix1"/>
    <dgm:cxn modelId="{1D838E5C-EC12-4D3D-A005-DBCE1C76DFAD}" type="presOf" srcId="{FE1B8CD7-A9B9-4C60-A239-23F4E6A4E434}" destId="{35E482F6-1493-4CFD-93A1-F1B024A03EE6}" srcOrd="1" destOrd="0" presId="urn:microsoft.com/office/officeart/2005/8/layout/matrix1"/>
    <dgm:cxn modelId="{7AF45F47-53B0-44A8-9B95-07F2EA2BFD06}" srcId="{81DDEF5D-B776-4982-BED6-904FCA7F98DA}" destId="{75C9FDF7-4B78-46F4-B2EB-C1C3338101AE}" srcOrd="0" destOrd="0" parTransId="{3887AE24-68E7-467F-B547-F2920CBC3B6E}" sibTransId="{A12CEADE-2F69-4149-AC53-7670A57938CA}"/>
    <dgm:cxn modelId="{24D51B8A-CC39-4757-A936-2C7F961F2B9B}" srcId="{75C9FDF7-4B78-46F4-B2EB-C1C3338101AE}" destId="{295BD8D9-97E5-4052-AFEB-A6950871862B}" srcOrd="3" destOrd="0" parTransId="{38A26351-FFB7-474C-82DB-2FAA4B34C5ED}" sibTransId="{170D6882-4A69-418B-8B0F-9D67DC6EBD82}"/>
    <dgm:cxn modelId="{AB54758A-136C-48B9-93BB-5EADCECB2FA8}" srcId="{75C9FDF7-4B78-46F4-B2EB-C1C3338101AE}" destId="{775B2B51-7F7C-4F9E-BBB7-4BD712D859E3}" srcOrd="1" destOrd="0" parTransId="{9E13F7D5-DD81-4D59-A67A-A413CF1E14D7}" sibTransId="{9CF45DBA-F95B-45C9-9A1C-43E847C78FF8}"/>
    <dgm:cxn modelId="{6EEB928A-6EE2-45A4-A835-162E27D1ECE8}" type="presOf" srcId="{63F24B57-BAF1-4D37-8EA9-0C1099BCF45E}" destId="{29A48300-24EB-425C-BFCE-FE8407FDF185}" srcOrd="0" destOrd="0" presId="urn:microsoft.com/office/officeart/2005/8/layout/matrix1"/>
    <dgm:cxn modelId="{450FE4AD-F379-4D65-A1A9-63B16A572CA6}" type="presOf" srcId="{295BD8D9-97E5-4052-AFEB-A6950871862B}" destId="{CD2C83EA-A02F-495F-913E-DBB2B28306FF}" srcOrd="1" destOrd="0" presId="urn:microsoft.com/office/officeart/2005/8/layout/matrix1"/>
    <dgm:cxn modelId="{AA62E7AF-2D1A-467D-A363-2195A6D04212}" type="presOf" srcId="{81DDEF5D-B776-4982-BED6-904FCA7F98DA}" destId="{FC8B805B-0B16-4EF4-A0AE-7FF01ED37CF0}" srcOrd="0" destOrd="0" presId="urn:microsoft.com/office/officeart/2005/8/layout/matrix1"/>
    <dgm:cxn modelId="{FF8430D1-660D-49B3-8799-E69DB78ED36F}" srcId="{75C9FDF7-4B78-46F4-B2EB-C1C3338101AE}" destId="{63F24B57-BAF1-4D37-8EA9-0C1099BCF45E}" srcOrd="2" destOrd="0" parTransId="{1AB7FD8D-B1D1-4618-B6D2-09261A259A92}" sibTransId="{678DFC09-CB04-4527-80ED-EFC641EC12B3}"/>
    <dgm:cxn modelId="{14EDE1E7-1B67-42EF-821A-D1DEDAD86A66}" srcId="{75C9FDF7-4B78-46F4-B2EB-C1C3338101AE}" destId="{FE1B8CD7-A9B9-4C60-A239-23F4E6A4E434}" srcOrd="0" destOrd="0" parTransId="{7325A901-B78A-4E1C-911A-FFF07FE7208A}" sibTransId="{BA1FFD04-9C1A-4385-885A-CEC028A1DF4C}"/>
    <dgm:cxn modelId="{3B5755EF-41D4-4BE6-B465-C985A204C6A4}" type="presOf" srcId="{775B2B51-7F7C-4F9E-BBB7-4BD712D859E3}" destId="{3DD6C794-8233-42DD-82A3-E8EEECBC14E2}" srcOrd="0" destOrd="0" presId="urn:microsoft.com/office/officeart/2005/8/layout/matrix1"/>
    <dgm:cxn modelId="{BF57A77C-6FD0-40F0-9F2D-FBF4319CCD62}" type="presParOf" srcId="{FC8B805B-0B16-4EF4-A0AE-7FF01ED37CF0}" destId="{74D1368F-5EE0-4A8C-AF74-867FE1DD0E23}" srcOrd="0" destOrd="0" presId="urn:microsoft.com/office/officeart/2005/8/layout/matrix1"/>
    <dgm:cxn modelId="{BF422513-634B-4BE4-82F5-AA43567F692E}" type="presParOf" srcId="{74D1368F-5EE0-4A8C-AF74-867FE1DD0E23}" destId="{5A51E0EE-247B-44CE-8C2F-B184B0BE1DD8}" srcOrd="0" destOrd="0" presId="urn:microsoft.com/office/officeart/2005/8/layout/matrix1"/>
    <dgm:cxn modelId="{44C52842-E683-4AEA-AC47-AD1D3D4DFB04}" type="presParOf" srcId="{74D1368F-5EE0-4A8C-AF74-867FE1DD0E23}" destId="{35E482F6-1493-4CFD-93A1-F1B024A03EE6}" srcOrd="1" destOrd="0" presId="urn:microsoft.com/office/officeart/2005/8/layout/matrix1"/>
    <dgm:cxn modelId="{B5F6D7E1-0D52-47A1-90CB-C7ADF4CAF7D5}" type="presParOf" srcId="{74D1368F-5EE0-4A8C-AF74-867FE1DD0E23}" destId="{3DD6C794-8233-42DD-82A3-E8EEECBC14E2}" srcOrd="2" destOrd="0" presId="urn:microsoft.com/office/officeart/2005/8/layout/matrix1"/>
    <dgm:cxn modelId="{0F6553EF-03CF-4F72-8FB1-F4D743421C0E}" type="presParOf" srcId="{74D1368F-5EE0-4A8C-AF74-867FE1DD0E23}" destId="{D1E88011-EACB-4E1C-A7F2-AA73EE9CF508}" srcOrd="3" destOrd="0" presId="urn:microsoft.com/office/officeart/2005/8/layout/matrix1"/>
    <dgm:cxn modelId="{6FB95D0A-B8C0-4B87-A82F-63D6F402339C}" type="presParOf" srcId="{74D1368F-5EE0-4A8C-AF74-867FE1DD0E23}" destId="{29A48300-24EB-425C-BFCE-FE8407FDF185}" srcOrd="4" destOrd="0" presId="urn:microsoft.com/office/officeart/2005/8/layout/matrix1"/>
    <dgm:cxn modelId="{9991A87B-7A1E-4D1D-B6EE-FABDBAF7554D}" type="presParOf" srcId="{74D1368F-5EE0-4A8C-AF74-867FE1DD0E23}" destId="{F0F8BB62-3289-4E44-9C8D-330C4940AA3A}" srcOrd="5" destOrd="0" presId="urn:microsoft.com/office/officeart/2005/8/layout/matrix1"/>
    <dgm:cxn modelId="{8E7AC82E-36E7-4EC1-9AB9-0EB4F300D30C}" type="presParOf" srcId="{74D1368F-5EE0-4A8C-AF74-867FE1DD0E23}" destId="{EE163852-1095-496B-BA1C-573FA2252CCE}" srcOrd="6" destOrd="0" presId="urn:microsoft.com/office/officeart/2005/8/layout/matrix1"/>
    <dgm:cxn modelId="{EA9C7D06-8A2C-4772-9ECC-8C522FDB8D52}" type="presParOf" srcId="{74D1368F-5EE0-4A8C-AF74-867FE1DD0E23}" destId="{CD2C83EA-A02F-495F-913E-DBB2B28306FF}" srcOrd="7" destOrd="0" presId="urn:microsoft.com/office/officeart/2005/8/layout/matrix1"/>
    <dgm:cxn modelId="{A30A5E85-940D-4470-9409-B522D4C15B5D}" type="presParOf" srcId="{FC8B805B-0B16-4EF4-A0AE-7FF01ED37CF0}" destId="{18859A6D-A298-488E-B158-25FD7EAEC6E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96E7095E-6E41-4DFA-997B-4F2EC8750BDE}" type="doc">
      <dgm:prSet loTypeId="urn:microsoft.com/office/officeart/2005/8/layout/matrix1" loCatId="matrix" qsTypeId="urn:microsoft.com/office/officeart/2005/8/quickstyle/simple1" qsCatId="simple" csTypeId="urn:microsoft.com/office/officeart/2005/8/colors/accent4_2" csCatId="accent4" phldr="1"/>
      <dgm:spPr/>
      <dgm:t>
        <a:bodyPr/>
        <a:lstStyle/>
        <a:p>
          <a:endParaRPr lang="en-US"/>
        </a:p>
      </dgm:t>
    </dgm:pt>
    <dgm:pt modelId="{BF52853A-8415-4432-B48F-A72ABBB17382}">
      <dgm:prSet phldrT="[Text]" custT="1"/>
      <dgm:spPr/>
      <dgm:t>
        <a:bodyPr/>
        <a:lstStyle/>
        <a:p>
          <a:r>
            <a:rPr lang="en-US" sz="1500" b="1" dirty="0">
              <a:latin typeface="Corbel" panose="020B0503020204020204" pitchFamily="34" charset="0"/>
              <a:cs typeface="Arial" panose="020B0604020202020204" pitchFamily="34" charset="0"/>
            </a:rPr>
            <a:t>Training options</a:t>
          </a:r>
          <a:endParaRPr lang="en-US" sz="1500" b="1" dirty="0">
            <a:latin typeface="Corbel" panose="020B0503020204020204" pitchFamily="34" charset="0"/>
          </a:endParaRPr>
        </a:p>
      </dgm:t>
    </dgm:pt>
    <dgm:pt modelId="{2C7A7C32-A819-4FC7-AAEE-E51F2923C76D}" type="parTrans" cxnId="{9BBDC187-80F6-4C82-ACAE-A9F2B0C228DF}">
      <dgm:prSet/>
      <dgm:spPr/>
      <dgm:t>
        <a:bodyPr/>
        <a:lstStyle/>
        <a:p>
          <a:endParaRPr lang="en-US"/>
        </a:p>
      </dgm:t>
    </dgm:pt>
    <dgm:pt modelId="{2694FE62-0479-4AB8-956D-54EB78F1CE02}" type="sibTrans" cxnId="{9BBDC187-80F6-4C82-ACAE-A9F2B0C228DF}">
      <dgm:prSet/>
      <dgm:spPr/>
      <dgm:t>
        <a:bodyPr/>
        <a:lstStyle/>
        <a:p>
          <a:endParaRPr lang="en-US"/>
        </a:p>
      </dgm:t>
    </dgm:pt>
    <dgm:pt modelId="{74C0EFEE-0667-4AEB-9F2A-2D536F042A9E}">
      <dgm:prSet phldrT="[Text]" custT="1"/>
      <dgm:spPr/>
      <dgm:t>
        <a:bodyPr/>
        <a:lstStyle/>
        <a:p>
          <a:endParaRPr lang="en-US" sz="3200" dirty="0">
            <a:latin typeface="Corbel" panose="020B0503020204020204" pitchFamily="34" charset="0"/>
          </a:endParaRPr>
        </a:p>
        <a:p>
          <a:r>
            <a:rPr lang="en-US" sz="3200" dirty="0">
              <a:latin typeface="Corbel" panose="020B0503020204020204" pitchFamily="34" charset="0"/>
            </a:rPr>
            <a:t>CSBS Senior School</a:t>
          </a:r>
          <a:br>
            <a:rPr lang="en-US" sz="3200" dirty="0">
              <a:latin typeface="Corbel" panose="020B0503020204020204" pitchFamily="34" charset="0"/>
            </a:rPr>
          </a:br>
          <a:r>
            <a:rPr lang="en-US" sz="3200" dirty="0">
              <a:latin typeface="Corbel" panose="020B0503020204020204" pitchFamily="34" charset="0"/>
            </a:rPr>
            <a:t>Government Basics</a:t>
          </a:r>
        </a:p>
      </dgm:t>
    </dgm:pt>
    <dgm:pt modelId="{E6E9FDE9-7DE5-4160-90F0-D08FC43D1337}" type="parTrans" cxnId="{F3FDD50B-9CE0-41A7-B948-07F8850786D3}">
      <dgm:prSet/>
      <dgm:spPr/>
      <dgm:t>
        <a:bodyPr/>
        <a:lstStyle/>
        <a:p>
          <a:endParaRPr lang="en-US"/>
        </a:p>
      </dgm:t>
    </dgm:pt>
    <dgm:pt modelId="{3D4F2B79-20EF-4F32-A218-E392614EA0D5}" type="sibTrans" cxnId="{F3FDD50B-9CE0-41A7-B948-07F8850786D3}">
      <dgm:prSet/>
      <dgm:spPr/>
      <dgm:t>
        <a:bodyPr/>
        <a:lstStyle/>
        <a:p>
          <a:endParaRPr lang="en-US"/>
        </a:p>
      </dgm:t>
    </dgm:pt>
    <dgm:pt modelId="{A381BE4F-139C-43DB-808C-5E49AF4F8A38}">
      <dgm:prSet phldrT="[Text]"/>
      <dgm:spPr/>
      <dgm:t>
        <a:bodyPr/>
        <a:lstStyle/>
        <a:p>
          <a:endParaRPr lang="en-US"/>
        </a:p>
      </dgm:t>
    </dgm:pt>
    <dgm:pt modelId="{69177388-F58B-4A0E-877A-8BDB24F485FB}" type="parTrans" cxnId="{6B756CB2-ACE0-427B-966B-6FE9C3A75529}">
      <dgm:prSet/>
      <dgm:spPr/>
      <dgm:t>
        <a:bodyPr/>
        <a:lstStyle/>
        <a:p>
          <a:endParaRPr lang="en-US"/>
        </a:p>
      </dgm:t>
    </dgm:pt>
    <dgm:pt modelId="{D1EB1B04-7159-4366-BBD9-FF29227F8A67}" type="sibTrans" cxnId="{6B756CB2-ACE0-427B-966B-6FE9C3A75529}">
      <dgm:prSet/>
      <dgm:spPr/>
      <dgm:t>
        <a:bodyPr/>
        <a:lstStyle/>
        <a:p>
          <a:endParaRPr lang="en-US"/>
        </a:p>
      </dgm:t>
    </dgm:pt>
    <dgm:pt modelId="{2E329620-C368-46F5-AE04-963477E88C49}">
      <dgm:prSet phldrT="[Text]"/>
      <dgm:spPr/>
      <dgm:t>
        <a:bodyPr/>
        <a:lstStyle/>
        <a:p>
          <a:endParaRPr lang="en-US" dirty="0"/>
        </a:p>
      </dgm:t>
    </dgm:pt>
    <dgm:pt modelId="{9BF3CCAA-4F9D-419F-85D8-28CD58234017}" type="parTrans" cxnId="{59C4B7A9-2D59-4051-805A-10FE3069856F}">
      <dgm:prSet/>
      <dgm:spPr/>
      <dgm:t>
        <a:bodyPr/>
        <a:lstStyle/>
        <a:p>
          <a:endParaRPr lang="en-US"/>
        </a:p>
      </dgm:t>
    </dgm:pt>
    <dgm:pt modelId="{6F93B6CC-4D8C-4A92-9503-34C7FA5118C4}" type="sibTrans" cxnId="{59C4B7A9-2D59-4051-805A-10FE3069856F}">
      <dgm:prSet/>
      <dgm:spPr/>
      <dgm:t>
        <a:bodyPr/>
        <a:lstStyle/>
        <a:p>
          <a:endParaRPr lang="en-US"/>
        </a:p>
      </dgm:t>
    </dgm:pt>
    <dgm:pt modelId="{4780FF10-99C1-4A28-AF84-05E267D2C171}">
      <dgm:prSet phldrT="[Text]"/>
      <dgm:spPr/>
      <dgm:t>
        <a:bodyPr/>
        <a:lstStyle/>
        <a:p>
          <a:endParaRPr lang="en-US" dirty="0"/>
        </a:p>
      </dgm:t>
    </dgm:pt>
    <dgm:pt modelId="{43DBA7B3-46D1-483E-BF1A-99BE291E3BF0}" type="parTrans" cxnId="{1F193C7C-B45B-4672-BBDA-1BF297FCCF25}">
      <dgm:prSet/>
      <dgm:spPr/>
      <dgm:t>
        <a:bodyPr/>
        <a:lstStyle/>
        <a:p>
          <a:endParaRPr lang="en-US"/>
        </a:p>
      </dgm:t>
    </dgm:pt>
    <dgm:pt modelId="{5FC050D3-04CF-461C-AECD-E21E23855CE8}" type="sibTrans" cxnId="{1F193C7C-B45B-4672-BBDA-1BF297FCCF25}">
      <dgm:prSet/>
      <dgm:spPr/>
      <dgm:t>
        <a:bodyPr/>
        <a:lstStyle/>
        <a:p>
          <a:endParaRPr lang="en-US"/>
        </a:p>
      </dgm:t>
    </dgm:pt>
    <dgm:pt modelId="{BCEA9CA8-7693-46CE-9BC0-1DAE59D4434F}">
      <dgm:prSet custT="1"/>
      <dgm:spPr/>
      <dgm:t>
        <a:bodyPr/>
        <a:lstStyle/>
        <a:p>
          <a:endParaRPr lang="en-US" sz="3200" dirty="0">
            <a:latin typeface="Corbel" panose="020B0503020204020204" pitchFamily="34" charset="0"/>
          </a:endParaRPr>
        </a:p>
        <a:p>
          <a:r>
            <a:rPr lang="en-US" sz="3200" dirty="0">
              <a:latin typeface="Corbel" panose="020B0503020204020204" pitchFamily="34" charset="0"/>
            </a:rPr>
            <a:t>Interpersonal Communications</a:t>
          </a:r>
        </a:p>
      </dgm:t>
    </dgm:pt>
    <dgm:pt modelId="{6339C3E4-48E8-4730-A933-1347015F85CB}" type="parTrans" cxnId="{468F52C0-B3D0-410C-B11D-83ACA5EA7A04}">
      <dgm:prSet/>
      <dgm:spPr/>
      <dgm:t>
        <a:bodyPr/>
        <a:lstStyle/>
        <a:p>
          <a:endParaRPr lang="en-US"/>
        </a:p>
      </dgm:t>
    </dgm:pt>
    <dgm:pt modelId="{22C785B6-101D-476C-B57E-2B7BF5FB5EAF}" type="sibTrans" cxnId="{468F52C0-B3D0-410C-B11D-83ACA5EA7A04}">
      <dgm:prSet/>
      <dgm:spPr/>
      <dgm:t>
        <a:bodyPr/>
        <a:lstStyle/>
        <a:p>
          <a:endParaRPr lang="en-US"/>
        </a:p>
      </dgm:t>
    </dgm:pt>
    <dgm:pt modelId="{BEB6F04C-D227-4A8B-B761-C88DB1C6D04E}">
      <dgm:prSet custT="1"/>
      <dgm:spPr/>
      <dgm:t>
        <a:bodyPr/>
        <a:lstStyle/>
        <a:p>
          <a:r>
            <a:rPr lang="en-US" sz="3200" dirty="0">
              <a:latin typeface="Corbel" panose="020B0503020204020204" pitchFamily="34" charset="0"/>
            </a:rPr>
            <a:t>Administering Discipline &amp; Grievance Handling</a:t>
          </a:r>
        </a:p>
      </dgm:t>
    </dgm:pt>
    <dgm:pt modelId="{D2A75FFE-7AF3-49D7-8C1A-129F500F23D4}" type="parTrans" cxnId="{7BEB3A2E-8255-4219-B82E-282476CB506A}">
      <dgm:prSet/>
      <dgm:spPr/>
      <dgm:t>
        <a:bodyPr/>
        <a:lstStyle/>
        <a:p>
          <a:endParaRPr lang="en-US"/>
        </a:p>
      </dgm:t>
    </dgm:pt>
    <dgm:pt modelId="{C23F6BD7-FE6B-461E-8ED2-2FE1E0784579}" type="sibTrans" cxnId="{7BEB3A2E-8255-4219-B82E-282476CB506A}">
      <dgm:prSet/>
      <dgm:spPr/>
      <dgm:t>
        <a:bodyPr/>
        <a:lstStyle/>
        <a:p>
          <a:endParaRPr lang="en-US"/>
        </a:p>
      </dgm:t>
    </dgm:pt>
    <dgm:pt modelId="{3725CA76-A4CD-4F09-99C7-0051812AA9DD}">
      <dgm:prSet custT="1"/>
      <dgm:spPr/>
      <dgm:t>
        <a:bodyPr/>
        <a:lstStyle/>
        <a:p>
          <a:r>
            <a:rPr lang="en-US" sz="3200" dirty="0">
              <a:latin typeface="Corbel" panose="020B0503020204020204" pitchFamily="34" charset="0"/>
            </a:rPr>
            <a:t>Supervisor-specific training</a:t>
          </a:r>
        </a:p>
      </dgm:t>
    </dgm:pt>
    <dgm:pt modelId="{D9CA1F8B-24A8-4E5F-9A9F-841562422B1C}" type="parTrans" cxnId="{8FCD24B6-F97C-489C-8082-3D01972E6CD0}">
      <dgm:prSet/>
      <dgm:spPr/>
      <dgm:t>
        <a:bodyPr/>
        <a:lstStyle/>
        <a:p>
          <a:endParaRPr lang="en-US"/>
        </a:p>
      </dgm:t>
    </dgm:pt>
    <dgm:pt modelId="{5D77A496-A1F1-4A53-9D23-4FB621D8F389}" type="sibTrans" cxnId="{8FCD24B6-F97C-489C-8082-3D01972E6CD0}">
      <dgm:prSet/>
      <dgm:spPr/>
      <dgm:t>
        <a:bodyPr/>
        <a:lstStyle/>
        <a:p>
          <a:endParaRPr lang="en-US"/>
        </a:p>
      </dgm:t>
    </dgm:pt>
    <dgm:pt modelId="{D28A57C8-2EB6-4971-A827-E70DBDD8AB2F}" type="pres">
      <dgm:prSet presAssocID="{96E7095E-6E41-4DFA-997B-4F2EC8750BDE}" presName="diagram" presStyleCnt="0">
        <dgm:presLayoutVars>
          <dgm:chMax val="1"/>
          <dgm:dir/>
          <dgm:animLvl val="ctr"/>
          <dgm:resizeHandles val="exact"/>
        </dgm:presLayoutVars>
      </dgm:prSet>
      <dgm:spPr/>
    </dgm:pt>
    <dgm:pt modelId="{4CDEDB2F-FA40-4C07-8D6A-574C60E1F289}" type="pres">
      <dgm:prSet presAssocID="{96E7095E-6E41-4DFA-997B-4F2EC8750BDE}" presName="matrix" presStyleCnt="0"/>
      <dgm:spPr/>
    </dgm:pt>
    <dgm:pt modelId="{4DCF27AD-A6B8-4B6B-B06A-C73C604118C7}" type="pres">
      <dgm:prSet presAssocID="{96E7095E-6E41-4DFA-997B-4F2EC8750BDE}" presName="tile1" presStyleLbl="node1" presStyleIdx="0" presStyleCnt="4"/>
      <dgm:spPr/>
    </dgm:pt>
    <dgm:pt modelId="{2EC5C17B-5B22-4AC8-8F1D-F13F330D77D3}" type="pres">
      <dgm:prSet presAssocID="{96E7095E-6E41-4DFA-997B-4F2EC8750BDE}" presName="tile1text" presStyleLbl="node1" presStyleIdx="0" presStyleCnt="4">
        <dgm:presLayoutVars>
          <dgm:chMax val="0"/>
          <dgm:chPref val="0"/>
          <dgm:bulletEnabled val="1"/>
        </dgm:presLayoutVars>
      </dgm:prSet>
      <dgm:spPr/>
    </dgm:pt>
    <dgm:pt modelId="{527325B7-F5B0-4DE3-9B51-C6539364CC6C}" type="pres">
      <dgm:prSet presAssocID="{96E7095E-6E41-4DFA-997B-4F2EC8750BDE}" presName="tile2" presStyleLbl="node1" presStyleIdx="1" presStyleCnt="4"/>
      <dgm:spPr/>
    </dgm:pt>
    <dgm:pt modelId="{6A812DCA-9DC9-425D-B032-000A54A8CDF1}" type="pres">
      <dgm:prSet presAssocID="{96E7095E-6E41-4DFA-997B-4F2EC8750BDE}" presName="tile2text" presStyleLbl="node1" presStyleIdx="1" presStyleCnt="4">
        <dgm:presLayoutVars>
          <dgm:chMax val="0"/>
          <dgm:chPref val="0"/>
          <dgm:bulletEnabled val="1"/>
        </dgm:presLayoutVars>
      </dgm:prSet>
      <dgm:spPr/>
    </dgm:pt>
    <dgm:pt modelId="{DEAB5D4A-E1FB-4FD8-9368-823CB391F1CC}" type="pres">
      <dgm:prSet presAssocID="{96E7095E-6E41-4DFA-997B-4F2EC8750BDE}" presName="tile3" presStyleLbl="node1" presStyleIdx="2" presStyleCnt="4"/>
      <dgm:spPr/>
    </dgm:pt>
    <dgm:pt modelId="{C9A47FBF-B360-4B13-A900-5613941A42E9}" type="pres">
      <dgm:prSet presAssocID="{96E7095E-6E41-4DFA-997B-4F2EC8750BDE}" presName="tile3text" presStyleLbl="node1" presStyleIdx="2" presStyleCnt="4">
        <dgm:presLayoutVars>
          <dgm:chMax val="0"/>
          <dgm:chPref val="0"/>
          <dgm:bulletEnabled val="1"/>
        </dgm:presLayoutVars>
      </dgm:prSet>
      <dgm:spPr/>
    </dgm:pt>
    <dgm:pt modelId="{323A2FC6-4751-4A1A-A667-FC7BE68D43E1}" type="pres">
      <dgm:prSet presAssocID="{96E7095E-6E41-4DFA-997B-4F2EC8750BDE}" presName="tile4" presStyleLbl="node1" presStyleIdx="3" presStyleCnt="4" custLinFactNeighborX="2162" custLinFactNeighborY="1216"/>
      <dgm:spPr/>
    </dgm:pt>
    <dgm:pt modelId="{6A7561FC-4C9B-4E05-B07A-8ADD5E28A45D}" type="pres">
      <dgm:prSet presAssocID="{96E7095E-6E41-4DFA-997B-4F2EC8750BDE}" presName="tile4text" presStyleLbl="node1" presStyleIdx="3" presStyleCnt="4">
        <dgm:presLayoutVars>
          <dgm:chMax val="0"/>
          <dgm:chPref val="0"/>
          <dgm:bulletEnabled val="1"/>
        </dgm:presLayoutVars>
      </dgm:prSet>
      <dgm:spPr/>
    </dgm:pt>
    <dgm:pt modelId="{90F66A46-5A84-4500-B252-00641E666F23}" type="pres">
      <dgm:prSet presAssocID="{96E7095E-6E41-4DFA-997B-4F2EC8750BDE}" presName="centerTile" presStyleLbl="fgShp" presStyleIdx="0" presStyleCnt="1" custScaleX="42162" custScaleY="40865" custLinFactY="-79189" custLinFactNeighborY="-100000">
        <dgm:presLayoutVars>
          <dgm:chMax val="0"/>
          <dgm:chPref val="0"/>
        </dgm:presLayoutVars>
      </dgm:prSet>
      <dgm:spPr/>
    </dgm:pt>
  </dgm:ptLst>
  <dgm:cxnLst>
    <dgm:cxn modelId="{F3FDD50B-9CE0-41A7-B948-07F8850786D3}" srcId="{BF52853A-8415-4432-B48F-A72ABBB17382}" destId="{74C0EFEE-0667-4AEB-9F2A-2D536F042A9E}" srcOrd="0" destOrd="0" parTransId="{E6E9FDE9-7DE5-4160-90F0-D08FC43D1337}" sibTransId="{3D4F2B79-20EF-4F32-A218-E392614EA0D5}"/>
    <dgm:cxn modelId="{7BEB3A2E-8255-4219-B82E-282476CB506A}" srcId="{BF52853A-8415-4432-B48F-A72ABBB17382}" destId="{BEB6F04C-D227-4A8B-B761-C88DB1C6D04E}" srcOrd="2" destOrd="0" parTransId="{D2A75FFE-7AF3-49D7-8C1A-129F500F23D4}" sibTransId="{C23F6BD7-FE6B-461E-8ED2-2FE1E0784579}"/>
    <dgm:cxn modelId="{3C9F0D3F-8421-49A7-AD58-B49687ACAD71}" type="presOf" srcId="{3725CA76-A4CD-4F09-99C7-0051812AA9DD}" destId="{6A7561FC-4C9B-4E05-B07A-8ADD5E28A45D}" srcOrd="1" destOrd="0" presId="urn:microsoft.com/office/officeart/2005/8/layout/matrix1"/>
    <dgm:cxn modelId="{6232755D-24AB-4DA7-9638-54049BBED496}" type="presOf" srcId="{74C0EFEE-0667-4AEB-9F2A-2D536F042A9E}" destId="{2EC5C17B-5B22-4AC8-8F1D-F13F330D77D3}" srcOrd="1" destOrd="0" presId="urn:microsoft.com/office/officeart/2005/8/layout/matrix1"/>
    <dgm:cxn modelId="{53C5AC49-0E40-4FCC-845F-171324E243DD}" type="presOf" srcId="{BF52853A-8415-4432-B48F-A72ABBB17382}" destId="{90F66A46-5A84-4500-B252-00641E666F23}" srcOrd="0" destOrd="0" presId="urn:microsoft.com/office/officeart/2005/8/layout/matrix1"/>
    <dgm:cxn modelId="{1F193C7C-B45B-4672-BBDA-1BF297FCCF25}" srcId="{BF52853A-8415-4432-B48F-A72ABBB17382}" destId="{4780FF10-99C1-4A28-AF84-05E267D2C171}" srcOrd="6" destOrd="0" parTransId="{43DBA7B3-46D1-483E-BF1A-99BE291E3BF0}" sibTransId="{5FC050D3-04CF-461C-AECD-E21E23855CE8}"/>
    <dgm:cxn modelId="{9BBDC187-80F6-4C82-ACAE-A9F2B0C228DF}" srcId="{96E7095E-6E41-4DFA-997B-4F2EC8750BDE}" destId="{BF52853A-8415-4432-B48F-A72ABBB17382}" srcOrd="0" destOrd="0" parTransId="{2C7A7C32-A819-4FC7-AAEE-E51F2923C76D}" sibTransId="{2694FE62-0479-4AB8-956D-54EB78F1CE02}"/>
    <dgm:cxn modelId="{00E3348A-1223-438B-87BF-54089F4EF90C}" type="presOf" srcId="{BEB6F04C-D227-4A8B-B761-C88DB1C6D04E}" destId="{DEAB5D4A-E1FB-4FD8-9368-823CB391F1CC}" srcOrd="0" destOrd="0" presId="urn:microsoft.com/office/officeart/2005/8/layout/matrix1"/>
    <dgm:cxn modelId="{2F8852A8-CE38-4661-A58B-47CA5B915267}" type="presOf" srcId="{BCEA9CA8-7693-46CE-9BC0-1DAE59D4434F}" destId="{6A812DCA-9DC9-425D-B032-000A54A8CDF1}" srcOrd="1" destOrd="0" presId="urn:microsoft.com/office/officeart/2005/8/layout/matrix1"/>
    <dgm:cxn modelId="{59C4B7A9-2D59-4051-805A-10FE3069856F}" srcId="{BF52853A-8415-4432-B48F-A72ABBB17382}" destId="{2E329620-C368-46F5-AE04-963477E88C49}" srcOrd="5" destOrd="0" parTransId="{9BF3CCAA-4F9D-419F-85D8-28CD58234017}" sibTransId="{6F93B6CC-4D8C-4A92-9503-34C7FA5118C4}"/>
    <dgm:cxn modelId="{6B756CB2-ACE0-427B-966B-6FE9C3A75529}" srcId="{BF52853A-8415-4432-B48F-A72ABBB17382}" destId="{A381BE4F-139C-43DB-808C-5E49AF4F8A38}" srcOrd="4" destOrd="0" parTransId="{69177388-F58B-4A0E-877A-8BDB24F485FB}" sibTransId="{D1EB1B04-7159-4366-BBD9-FF29227F8A67}"/>
    <dgm:cxn modelId="{F4601EB5-EF6F-4AAD-BD2D-2176E9608064}" type="presOf" srcId="{3725CA76-A4CD-4F09-99C7-0051812AA9DD}" destId="{323A2FC6-4751-4A1A-A667-FC7BE68D43E1}" srcOrd="0" destOrd="0" presId="urn:microsoft.com/office/officeart/2005/8/layout/matrix1"/>
    <dgm:cxn modelId="{8FCD24B6-F97C-489C-8082-3D01972E6CD0}" srcId="{BF52853A-8415-4432-B48F-A72ABBB17382}" destId="{3725CA76-A4CD-4F09-99C7-0051812AA9DD}" srcOrd="3" destOrd="0" parTransId="{D9CA1F8B-24A8-4E5F-9A9F-841562422B1C}" sibTransId="{5D77A496-A1F1-4A53-9D23-4FB621D8F389}"/>
    <dgm:cxn modelId="{856F2FB9-A08E-4819-8ABC-651C78D4C050}" type="presOf" srcId="{BEB6F04C-D227-4A8B-B761-C88DB1C6D04E}" destId="{C9A47FBF-B360-4B13-A900-5613941A42E9}" srcOrd="1" destOrd="0" presId="urn:microsoft.com/office/officeart/2005/8/layout/matrix1"/>
    <dgm:cxn modelId="{008A51BD-F840-43B7-8958-2D6CCFBC756D}" type="presOf" srcId="{BCEA9CA8-7693-46CE-9BC0-1DAE59D4434F}" destId="{527325B7-F5B0-4DE3-9B51-C6539364CC6C}" srcOrd="0" destOrd="0" presId="urn:microsoft.com/office/officeart/2005/8/layout/matrix1"/>
    <dgm:cxn modelId="{468F52C0-B3D0-410C-B11D-83ACA5EA7A04}" srcId="{BF52853A-8415-4432-B48F-A72ABBB17382}" destId="{BCEA9CA8-7693-46CE-9BC0-1DAE59D4434F}" srcOrd="1" destOrd="0" parTransId="{6339C3E4-48E8-4730-A933-1347015F85CB}" sibTransId="{22C785B6-101D-476C-B57E-2B7BF5FB5EAF}"/>
    <dgm:cxn modelId="{3B37A7DE-5D1B-428C-9B1F-F02D5E8A9F06}" type="presOf" srcId="{74C0EFEE-0667-4AEB-9F2A-2D536F042A9E}" destId="{4DCF27AD-A6B8-4B6B-B06A-C73C604118C7}" srcOrd="0" destOrd="0" presId="urn:microsoft.com/office/officeart/2005/8/layout/matrix1"/>
    <dgm:cxn modelId="{46AD9DED-84AE-42BA-845F-5552C87807B6}" type="presOf" srcId="{96E7095E-6E41-4DFA-997B-4F2EC8750BDE}" destId="{D28A57C8-2EB6-4971-A827-E70DBDD8AB2F}" srcOrd="0" destOrd="0" presId="urn:microsoft.com/office/officeart/2005/8/layout/matrix1"/>
    <dgm:cxn modelId="{80F1C490-D392-4175-8F6B-2D4473E69297}" type="presParOf" srcId="{D28A57C8-2EB6-4971-A827-E70DBDD8AB2F}" destId="{4CDEDB2F-FA40-4C07-8D6A-574C60E1F289}" srcOrd="0" destOrd="0" presId="urn:microsoft.com/office/officeart/2005/8/layout/matrix1"/>
    <dgm:cxn modelId="{947B4EB0-51E7-484C-A11A-106EAA8134E8}" type="presParOf" srcId="{4CDEDB2F-FA40-4C07-8D6A-574C60E1F289}" destId="{4DCF27AD-A6B8-4B6B-B06A-C73C604118C7}" srcOrd="0" destOrd="0" presId="urn:microsoft.com/office/officeart/2005/8/layout/matrix1"/>
    <dgm:cxn modelId="{D30B66E7-4FDF-43A7-BBA0-E0FF2CD0B288}" type="presParOf" srcId="{4CDEDB2F-FA40-4C07-8D6A-574C60E1F289}" destId="{2EC5C17B-5B22-4AC8-8F1D-F13F330D77D3}" srcOrd="1" destOrd="0" presId="urn:microsoft.com/office/officeart/2005/8/layout/matrix1"/>
    <dgm:cxn modelId="{B7629AC7-AA3B-4624-9506-14EF5CF04EB5}" type="presParOf" srcId="{4CDEDB2F-FA40-4C07-8D6A-574C60E1F289}" destId="{527325B7-F5B0-4DE3-9B51-C6539364CC6C}" srcOrd="2" destOrd="0" presId="urn:microsoft.com/office/officeart/2005/8/layout/matrix1"/>
    <dgm:cxn modelId="{FCA699D5-7FDF-4CEC-B2FB-F95E013CDDF2}" type="presParOf" srcId="{4CDEDB2F-FA40-4C07-8D6A-574C60E1F289}" destId="{6A812DCA-9DC9-425D-B032-000A54A8CDF1}" srcOrd="3" destOrd="0" presId="urn:microsoft.com/office/officeart/2005/8/layout/matrix1"/>
    <dgm:cxn modelId="{9D3F4EF8-59C3-45BC-BB8F-910915D06D91}" type="presParOf" srcId="{4CDEDB2F-FA40-4C07-8D6A-574C60E1F289}" destId="{DEAB5D4A-E1FB-4FD8-9368-823CB391F1CC}" srcOrd="4" destOrd="0" presId="urn:microsoft.com/office/officeart/2005/8/layout/matrix1"/>
    <dgm:cxn modelId="{3385CD49-B866-4BD5-87EE-17B4F899832A}" type="presParOf" srcId="{4CDEDB2F-FA40-4C07-8D6A-574C60E1F289}" destId="{C9A47FBF-B360-4B13-A900-5613941A42E9}" srcOrd="5" destOrd="0" presId="urn:microsoft.com/office/officeart/2005/8/layout/matrix1"/>
    <dgm:cxn modelId="{B9B95D20-8149-41F6-9FF6-E5335F1C313F}" type="presParOf" srcId="{4CDEDB2F-FA40-4C07-8D6A-574C60E1F289}" destId="{323A2FC6-4751-4A1A-A667-FC7BE68D43E1}" srcOrd="6" destOrd="0" presId="urn:microsoft.com/office/officeart/2005/8/layout/matrix1"/>
    <dgm:cxn modelId="{21AB96E4-B61D-4F45-8D92-DED10AF694FE}" type="presParOf" srcId="{4CDEDB2F-FA40-4C07-8D6A-574C60E1F289}" destId="{6A7561FC-4C9B-4E05-B07A-8ADD5E28A45D}" srcOrd="7" destOrd="0" presId="urn:microsoft.com/office/officeart/2005/8/layout/matrix1"/>
    <dgm:cxn modelId="{BA2FDCEE-462A-43E1-B8B6-7270EA7A3F84}" type="presParOf" srcId="{D28A57C8-2EB6-4971-A827-E70DBDD8AB2F}" destId="{90F66A46-5A84-4500-B252-00641E666F2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53AACF-1F1C-401F-8255-6882AEF43459}" type="doc">
      <dgm:prSet loTypeId="urn:microsoft.com/office/officeart/2005/8/layout/matrix1" loCatId="matrix" qsTypeId="urn:microsoft.com/office/officeart/2005/8/quickstyle/simple1" qsCatId="simple" csTypeId="urn:microsoft.com/office/officeart/2005/8/colors/accent3_2" csCatId="accent3" phldr="1"/>
      <dgm:spPr/>
      <dgm:t>
        <a:bodyPr/>
        <a:lstStyle/>
        <a:p>
          <a:endParaRPr lang="en-US"/>
        </a:p>
      </dgm:t>
    </dgm:pt>
    <dgm:pt modelId="{3344DAD4-D7EA-482C-AD53-1A7784017EA9}">
      <dgm:prSet phldrT="[Text]" custT="1"/>
      <dgm:spPr/>
      <dgm:t>
        <a:bodyPr/>
        <a:lstStyle/>
        <a:p>
          <a:r>
            <a:rPr lang="en-US" sz="2800" b="1" dirty="0">
              <a:latin typeface="Corbel" panose="020B0503020204020204" pitchFamily="34" charset="0"/>
              <a:cs typeface="Arial" panose="020B0604020202020204" pitchFamily="34" charset="0"/>
            </a:rPr>
            <a:t>In-house and OTJ</a:t>
          </a:r>
        </a:p>
      </dgm:t>
    </dgm:pt>
    <dgm:pt modelId="{6B6C2A99-1A39-4686-A6C5-00C080C6C2CA}" type="parTrans" cxnId="{A7C37039-676D-42E8-A5DF-34921E98D053}">
      <dgm:prSet/>
      <dgm:spPr/>
      <dgm:t>
        <a:bodyPr/>
        <a:lstStyle/>
        <a:p>
          <a:endParaRPr lang="en-US"/>
        </a:p>
      </dgm:t>
    </dgm:pt>
    <dgm:pt modelId="{57D0D976-4F17-4499-97A6-BA8EBA0F4F48}" type="sibTrans" cxnId="{A7C37039-676D-42E8-A5DF-34921E98D053}">
      <dgm:prSet/>
      <dgm:spPr/>
      <dgm:t>
        <a:bodyPr/>
        <a:lstStyle/>
        <a:p>
          <a:endParaRPr lang="en-US"/>
        </a:p>
      </dgm:t>
    </dgm:pt>
    <dgm:pt modelId="{2B0B2E9C-5414-458B-8ABC-9A85C2969158}">
      <dgm:prSet phldrT="[Text]" custT="1"/>
      <dgm:spPr/>
      <dgm:t>
        <a:bodyPr/>
        <a:lstStyle/>
        <a:p>
          <a:endParaRPr lang="en-US" sz="2500" b="1" dirty="0">
            <a:latin typeface="Corbel" panose="020B0503020204020204" pitchFamily="34" charset="0"/>
            <a:cs typeface="Arial" panose="020B0604020202020204" pitchFamily="34" charset="0"/>
          </a:endParaRPr>
        </a:p>
        <a:p>
          <a:r>
            <a:rPr lang="en-US" sz="2400" b="1" dirty="0">
              <a:latin typeface="Corbel" panose="020B0503020204020204" pitchFamily="34" charset="0"/>
              <a:cs typeface="Arial" panose="020B0604020202020204" pitchFamily="34" charset="0"/>
            </a:rPr>
            <a:t>Mentoring</a:t>
          </a:r>
          <a:br>
            <a:rPr lang="en-US" sz="2400" b="1" dirty="0">
              <a:latin typeface="Corbel" panose="020B0503020204020204" pitchFamily="34" charset="0"/>
              <a:cs typeface="Arial" panose="020B0604020202020204" pitchFamily="34" charset="0"/>
            </a:rPr>
          </a:br>
          <a:r>
            <a:rPr lang="en-US" sz="2400" b="1" dirty="0" err="1">
              <a:latin typeface="Corbel" panose="020B0503020204020204" pitchFamily="34" charset="0"/>
              <a:cs typeface="Arial" panose="020B0604020202020204" pitchFamily="34" charset="0"/>
            </a:rPr>
            <a:t>RegU</a:t>
          </a:r>
          <a:r>
            <a:rPr lang="en-US" sz="2400" b="1" dirty="0">
              <a:latin typeface="Corbel" panose="020B0503020204020204" pitchFamily="34" charset="0"/>
              <a:cs typeface="Arial" panose="020B0604020202020204" pitchFamily="34" charset="0"/>
            </a:rPr>
            <a:t> courses on time management/prioritization</a:t>
          </a:r>
        </a:p>
      </dgm:t>
    </dgm:pt>
    <dgm:pt modelId="{59D37D9A-38C5-4927-9927-ECD5C2CB9EEE}" type="sibTrans" cxnId="{C630613E-1D73-455E-9335-41870DB6FC43}">
      <dgm:prSet/>
      <dgm:spPr/>
      <dgm:t>
        <a:bodyPr/>
        <a:lstStyle/>
        <a:p>
          <a:endParaRPr lang="en-US"/>
        </a:p>
      </dgm:t>
    </dgm:pt>
    <dgm:pt modelId="{F091043A-355F-400C-BBB5-E79B5BED94D6}" type="parTrans" cxnId="{C630613E-1D73-455E-9335-41870DB6FC43}">
      <dgm:prSet/>
      <dgm:spPr/>
      <dgm:t>
        <a:bodyPr/>
        <a:lstStyle/>
        <a:p>
          <a:endParaRPr lang="en-US"/>
        </a:p>
      </dgm:t>
    </dgm:pt>
    <dgm:pt modelId="{BEE84EC6-BE25-4339-BAC1-6C63DFD46698}">
      <dgm:prSet phldrT="[Text]" custT="1"/>
      <dgm:spPr/>
      <dgm:t>
        <a:bodyPr/>
        <a:lstStyle/>
        <a:p>
          <a:endParaRPr lang="en-US" sz="2800" dirty="0">
            <a:latin typeface="Myriad Pro Light" panose="020B0403030403020204" pitchFamily="34" charset="0"/>
            <a:cs typeface="Arial" panose="020B0604020202020204" pitchFamily="34" charset="0"/>
          </a:endParaRPr>
        </a:p>
        <a:p>
          <a:r>
            <a:rPr lang="en-US" sz="2400" b="1" dirty="0">
              <a:latin typeface="Corbel" panose="020B0503020204020204" pitchFamily="34" charset="0"/>
              <a:cs typeface="Arial" panose="020B0604020202020204" pitchFamily="34" charset="0"/>
            </a:rPr>
            <a:t>In-house and OTJ</a:t>
          </a:r>
          <a:br>
            <a:rPr lang="en-US" sz="2400" b="1" dirty="0">
              <a:latin typeface="Corbel" panose="020B0503020204020204" pitchFamily="34" charset="0"/>
              <a:cs typeface="Arial" panose="020B0604020202020204" pitchFamily="34" charset="0"/>
            </a:rPr>
          </a:br>
          <a:r>
            <a:rPr lang="en-US" sz="2400" b="1" dirty="0">
              <a:latin typeface="Corbel" panose="020B0503020204020204" pitchFamily="34" charset="0"/>
              <a:cs typeface="Arial" panose="020B0604020202020204" pitchFamily="34" charset="0"/>
            </a:rPr>
            <a:t>Review examination manuals and other reference materials</a:t>
          </a:r>
        </a:p>
      </dgm:t>
    </dgm:pt>
    <dgm:pt modelId="{BBD0CF9C-E25E-4D9C-8C41-B02FF43E0DE1}" type="sibTrans" cxnId="{2868E850-BAF0-45F2-BB92-48E19D1442F4}">
      <dgm:prSet/>
      <dgm:spPr/>
      <dgm:t>
        <a:bodyPr/>
        <a:lstStyle/>
        <a:p>
          <a:endParaRPr lang="en-US"/>
        </a:p>
      </dgm:t>
    </dgm:pt>
    <dgm:pt modelId="{34B9F9A6-16C4-49E7-9CB2-77AB98501CED}" type="parTrans" cxnId="{2868E850-BAF0-45F2-BB92-48E19D1442F4}">
      <dgm:prSet/>
      <dgm:spPr/>
      <dgm:t>
        <a:bodyPr/>
        <a:lstStyle/>
        <a:p>
          <a:endParaRPr lang="en-US"/>
        </a:p>
      </dgm:t>
    </dgm:pt>
    <dgm:pt modelId="{D54C04DA-07C4-4B92-8F8E-A743795DA8BE}">
      <dgm:prSet phldrT="[Text]" custT="1"/>
      <dgm:spPr/>
      <dgm:t>
        <a:bodyPr/>
        <a:lstStyle/>
        <a:p>
          <a:pPr algn="ctr"/>
          <a:r>
            <a:rPr lang="en-US" sz="2800" b="1" dirty="0">
              <a:latin typeface="Corbel" panose="020B0503020204020204" pitchFamily="34" charset="0"/>
              <a:cs typeface="Arial" panose="020B0604020202020204" pitchFamily="34" charset="0"/>
            </a:rPr>
            <a:t>Work with EIC</a:t>
          </a:r>
        </a:p>
      </dgm:t>
    </dgm:pt>
    <dgm:pt modelId="{7F7A0E96-042A-4823-843F-E1D38F4580C4}" type="parTrans" cxnId="{BB9E55A9-FEC3-49B7-A841-95C61F405893}">
      <dgm:prSet/>
      <dgm:spPr/>
      <dgm:t>
        <a:bodyPr/>
        <a:lstStyle/>
        <a:p>
          <a:endParaRPr lang="en-US"/>
        </a:p>
      </dgm:t>
    </dgm:pt>
    <dgm:pt modelId="{DDEE5D20-5F25-422C-9F7E-9306859B7FAE}" type="sibTrans" cxnId="{BB9E55A9-FEC3-49B7-A841-95C61F405893}">
      <dgm:prSet/>
      <dgm:spPr/>
      <dgm:t>
        <a:bodyPr/>
        <a:lstStyle/>
        <a:p>
          <a:endParaRPr lang="en-US"/>
        </a:p>
      </dgm:t>
    </dgm:pt>
    <dgm:pt modelId="{4148BEBB-7740-48DC-8A64-C5909AE42867}">
      <dgm:prSet phldrT="[Text]"/>
      <dgm:spPr/>
      <dgm:t>
        <a:bodyPr/>
        <a:lstStyle/>
        <a:p>
          <a:r>
            <a:rPr lang="en-US" b="1" dirty="0">
              <a:latin typeface="Corbel" panose="020B0503020204020204" pitchFamily="34" charset="0"/>
              <a:cs typeface="Arial" panose="020B0604020202020204" pitchFamily="34" charset="0"/>
            </a:rPr>
            <a:t>Training options</a:t>
          </a:r>
        </a:p>
      </dgm:t>
    </dgm:pt>
    <dgm:pt modelId="{B776149E-ED18-4B12-BA4A-32AFDBD7BBF3}" type="sibTrans" cxnId="{76EE4381-BF2C-46CD-853F-6A1E8E785281}">
      <dgm:prSet/>
      <dgm:spPr/>
      <dgm:t>
        <a:bodyPr/>
        <a:lstStyle/>
        <a:p>
          <a:endParaRPr lang="en-US"/>
        </a:p>
      </dgm:t>
    </dgm:pt>
    <dgm:pt modelId="{85F8E1C1-3E20-4308-A4F9-0D839D9D9B29}" type="parTrans" cxnId="{76EE4381-BF2C-46CD-853F-6A1E8E785281}">
      <dgm:prSet/>
      <dgm:spPr/>
      <dgm:t>
        <a:bodyPr/>
        <a:lstStyle/>
        <a:p>
          <a:endParaRPr lang="en-US"/>
        </a:p>
      </dgm:t>
    </dgm:pt>
    <dgm:pt modelId="{6DBBCC72-FBB9-4D1E-9120-F08264FC6A26}" type="pres">
      <dgm:prSet presAssocID="{9053AACF-1F1C-401F-8255-6882AEF43459}" presName="diagram" presStyleCnt="0">
        <dgm:presLayoutVars>
          <dgm:chMax val="1"/>
          <dgm:dir/>
          <dgm:animLvl val="ctr"/>
          <dgm:resizeHandles val="exact"/>
        </dgm:presLayoutVars>
      </dgm:prSet>
      <dgm:spPr/>
    </dgm:pt>
    <dgm:pt modelId="{6FC9FBF3-D717-4EC2-92DB-3B4C4692B16F}" type="pres">
      <dgm:prSet presAssocID="{9053AACF-1F1C-401F-8255-6882AEF43459}" presName="matrix" presStyleCnt="0"/>
      <dgm:spPr/>
    </dgm:pt>
    <dgm:pt modelId="{B4FBA781-54AC-4929-AC10-B76E468D1A6E}" type="pres">
      <dgm:prSet presAssocID="{9053AACF-1F1C-401F-8255-6882AEF43459}" presName="tile1" presStyleLbl="node1" presStyleIdx="0" presStyleCnt="4"/>
      <dgm:spPr/>
    </dgm:pt>
    <dgm:pt modelId="{019D1DB4-BA3C-465E-BD42-EE4AC740B3FE}" type="pres">
      <dgm:prSet presAssocID="{9053AACF-1F1C-401F-8255-6882AEF43459}" presName="tile1text" presStyleLbl="node1" presStyleIdx="0" presStyleCnt="4">
        <dgm:presLayoutVars>
          <dgm:chMax val="0"/>
          <dgm:chPref val="0"/>
          <dgm:bulletEnabled val="1"/>
        </dgm:presLayoutVars>
      </dgm:prSet>
      <dgm:spPr/>
    </dgm:pt>
    <dgm:pt modelId="{6167C54B-9408-42CA-8019-3F8D7DBFEA08}" type="pres">
      <dgm:prSet presAssocID="{9053AACF-1F1C-401F-8255-6882AEF43459}" presName="tile2" presStyleLbl="node1" presStyleIdx="1" presStyleCnt="4"/>
      <dgm:spPr/>
    </dgm:pt>
    <dgm:pt modelId="{2308B8C9-8ED4-4983-82F5-90D5CA6F401C}" type="pres">
      <dgm:prSet presAssocID="{9053AACF-1F1C-401F-8255-6882AEF43459}" presName="tile2text" presStyleLbl="node1" presStyleIdx="1" presStyleCnt="4">
        <dgm:presLayoutVars>
          <dgm:chMax val="0"/>
          <dgm:chPref val="0"/>
          <dgm:bulletEnabled val="1"/>
        </dgm:presLayoutVars>
      </dgm:prSet>
      <dgm:spPr/>
    </dgm:pt>
    <dgm:pt modelId="{4D98C476-B4F1-431F-8193-FFAE83C46237}" type="pres">
      <dgm:prSet presAssocID="{9053AACF-1F1C-401F-8255-6882AEF43459}" presName="tile3" presStyleLbl="node1" presStyleIdx="2" presStyleCnt="4"/>
      <dgm:spPr/>
    </dgm:pt>
    <dgm:pt modelId="{940F77B3-3476-49B1-A9FC-AA0D8466E497}" type="pres">
      <dgm:prSet presAssocID="{9053AACF-1F1C-401F-8255-6882AEF43459}" presName="tile3text" presStyleLbl="node1" presStyleIdx="2" presStyleCnt="4">
        <dgm:presLayoutVars>
          <dgm:chMax val="0"/>
          <dgm:chPref val="0"/>
          <dgm:bulletEnabled val="1"/>
        </dgm:presLayoutVars>
      </dgm:prSet>
      <dgm:spPr/>
    </dgm:pt>
    <dgm:pt modelId="{DE7FD68A-9440-4AE0-A5B4-C5EBCCC57802}" type="pres">
      <dgm:prSet presAssocID="{9053AACF-1F1C-401F-8255-6882AEF43459}" presName="tile4" presStyleLbl="node1" presStyleIdx="3" presStyleCnt="4"/>
      <dgm:spPr/>
    </dgm:pt>
    <dgm:pt modelId="{182D444B-C7C6-41C0-B42B-C339C9E43A67}" type="pres">
      <dgm:prSet presAssocID="{9053AACF-1F1C-401F-8255-6882AEF43459}" presName="tile4text" presStyleLbl="node1" presStyleIdx="3" presStyleCnt="4">
        <dgm:presLayoutVars>
          <dgm:chMax val="0"/>
          <dgm:chPref val="0"/>
          <dgm:bulletEnabled val="1"/>
        </dgm:presLayoutVars>
      </dgm:prSet>
      <dgm:spPr/>
    </dgm:pt>
    <dgm:pt modelId="{CA9A11ED-2B16-44C2-8B03-21B0236FBD2B}" type="pres">
      <dgm:prSet presAssocID="{9053AACF-1F1C-401F-8255-6882AEF43459}" presName="centerTile" presStyleLbl="fgShp" presStyleIdx="0" presStyleCnt="1" custFlipHor="1" custScaleX="42308" custScaleY="40541" custLinFactY="-79730" custLinFactNeighborX="-19" custLinFactNeighborY="-100000">
        <dgm:presLayoutVars>
          <dgm:chMax val="0"/>
          <dgm:chPref val="0"/>
        </dgm:presLayoutVars>
      </dgm:prSet>
      <dgm:spPr/>
    </dgm:pt>
  </dgm:ptLst>
  <dgm:cxnLst>
    <dgm:cxn modelId="{A7C37039-676D-42E8-A5DF-34921E98D053}" srcId="{4148BEBB-7740-48DC-8A64-C5909AE42867}" destId="{3344DAD4-D7EA-482C-AD53-1A7784017EA9}" srcOrd="3" destOrd="0" parTransId="{6B6C2A99-1A39-4686-A6C5-00C080C6C2CA}" sibTransId="{57D0D976-4F17-4499-97A6-BA8EBA0F4F48}"/>
    <dgm:cxn modelId="{3DAA8039-B068-4D7E-B12D-99E59E40AF33}" type="presOf" srcId="{BEE84EC6-BE25-4339-BAC1-6C63DFD46698}" destId="{B4FBA781-54AC-4929-AC10-B76E468D1A6E}" srcOrd="0" destOrd="0" presId="urn:microsoft.com/office/officeart/2005/8/layout/matrix1"/>
    <dgm:cxn modelId="{C630613E-1D73-455E-9335-41870DB6FC43}" srcId="{4148BEBB-7740-48DC-8A64-C5909AE42867}" destId="{2B0B2E9C-5414-458B-8ABC-9A85C2969158}" srcOrd="1" destOrd="0" parTransId="{F091043A-355F-400C-BBB5-E79B5BED94D6}" sibTransId="{59D37D9A-38C5-4927-9927-ECD5C2CB9EEE}"/>
    <dgm:cxn modelId="{33098D63-9A32-499B-9329-8A6CE3666255}" type="presOf" srcId="{2B0B2E9C-5414-458B-8ABC-9A85C2969158}" destId="{2308B8C9-8ED4-4983-82F5-90D5CA6F401C}" srcOrd="1" destOrd="0" presId="urn:microsoft.com/office/officeart/2005/8/layout/matrix1"/>
    <dgm:cxn modelId="{2D38D56E-A828-4B34-8742-35CEB39B3E64}" type="presOf" srcId="{BEE84EC6-BE25-4339-BAC1-6C63DFD46698}" destId="{019D1DB4-BA3C-465E-BD42-EE4AC740B3FE}" srcOrd="1" destOrd="0" presId="urn:microsoft.com/office/officeart/2005/8/layout/matrix1"/>
    <dgm:cxn modelId="{2868E850-BAF0-45F2-BB92-48E19D1442F4}" srcId="{4148BEBB-7740-48DC-8A64-C5909AE42867}" destId="{BEE84EC6-BE25-4339-BAC1-6C63DFD46698}" srcOrd="0" destOrd="0" parTransId="{34B9F9A6-16C4-49E7-9CB2-77AB98501CED}" sibTransId="{BBD0CF9C-E25E-4D9C-8C41-B02FF43E0DE1}"/>
    <dgm:cxn modelId="{1DB1547C-0EC2-4E24-9A5C-B31F2EAA63B2}" type="presOf" srcId="{9053AACF-1F1C-401F-8255-6882AEF43459}" destId="{6DBBCC72-FBB9-4D1E-9120-F08264FC6A26}" srcOrd="0" destOrd="0" presId="urn:microsoft.com/office/officeart/2005/8/layout/matrix1"/>
    <dgm:cxn modelId="{76EE4381-BF2C-46CD-853F-6A1E8E785281}" srcId="{9053AACF-1F1C-401F-8255-6882AEF43459}" destId="{4148BEBB-7740-48DC-8A64-C5909AE42867}" srcOrd="0" destOrd="0" parTransId="{85F8E1C1-3E20-4308-A4F9-0D839D9D9B29}" sibTransId="{B776149E-ED18-4B12-BA4A-32AFDBD7BBF3}"/>
    <dgm:cxn modelId="{64D86482-E2F2-4087-AAF3-8B9328611E28}" type="presOf" srcId="{2B0B2E9C-5414-458B-8ABC-9A85C2969158}" destId="{6167C54B-9408-42CA-8019-3F8D7DBFEA08}" srcOrd="0" destOrd="0" presId="urn:microsoft.com/office/officeart/2005/8/layout/matrix1"/>
    <dgm:cxn modelId="{62227783-79D5-485C-A222-E03531CA2B3A}" type="presOf" srcId="{4148BEBB-7740-48DC-8A64-C5909AE42867}" destId="{CA9A11ED-2B16-44C2-8B03-21B0236FBD2B}" srcOrd="0" destOrd="0" presId="urn:microsoft.com/office/officeart/2005/8/layout/matrix1"/>
    <dgm:cxn modelId="{C063CF92-B05A-4D35-9539-74786B8865E0}" type="presOf" srcId="{3344DAD4-D7EA-482C-AD53-1A7784017EA9}" destId="{DE7FD68A-9440-4AE0-A5B4-C5EBCCC57802}" srcOrd="0" destOrd="0" presId="urn:microsoft.com/office/officeart/2005/8/layout/matrix1"/>
    <dgm:cxn modelId="{80866298-2154-419D-ADE9-CB222B08DE9F}" type="presOf" srcId="{D54C04DA-07C4-4B92-8F8E-A743795DA8BE}" destId="{940F77B3-3476-49B1-A9FC-AA0D8466E497}" srcOrd="1" destOrd="0" presId="urn:microsoft.com/office/officeart/2005/8/layout/matrix1"/>
    <dgm:cxn modelId="{C28C18A5-C399-4D79-A9BC-17CC0341303B}" type="presOf" srcId="{3344DAD4-D7EA-482C-AD53-1A7784017EA9}" destId="{182D444B-C7C6-41C0-B42B-C339C9E43A67}" srcOrd="1" destOrd="0" presId="urn:microsoft.com/office/officeart/2005/8/layout/matrix1"/>
    <dgm:cxn modelId="{BB9E55A9-FEC3-49B7-A841-95C61F405893}" srcId="{4148BEBB-7740-48DC-8A64-C5909AE42867}" destId="{D54C04DA-07C4-4B92-8F8E-A743795DA8BE}" srcOrd="2" destOrd="0" parTransId="{7F7A0E96-042A-4823-843F-E1D38F4580C4}" sibTransId="{DDEE5D20-5F25-422C-9F7E-9306859B7FAE}"/>
    <dgm:cxn modelId="{32D349CA-7D32-4B80-8B35-3067E59EE40A}" type="presOf" srcId="{D54C04DA-07C4-4B92-8F8E-A743795DA8BE}" destId="{4D98C476-B4F1-431F-8193-FFAE83C46237}" srcOrd="0" destOrd="0" presId="urn:microsoft.com/office/officeart/2005/8/layout/matrix1"/>
    <dgm:cxn modelId="{27535D8C-55C2-4FA1-8635-CDBFCC0FDA31}" type="presParOf" srcId="{6DBBCC72-FBB9-4D1E-9120-F08264FC6A26}" destId="{6FC9FBF3-D717-4EC2-92DB-3B4C4692B16F}" srcOrd="0" destOrd="0" presId="urn:microsoft.com/office/officeart/2005/8/layout/matrix1"/>
    <dgm:cxn modelId="{8AE5AA0A-243A-4E5A-B0F3-1B0CCA970887}" type="presParOf" srcId="{6FC9FBF3-D717-4EC2-92DB-3B4C4692B16F}" destId="{B4FBA781-54AC-4929-AC10-B76E468D1A6E}" srcOrd="0" destOrd="0" presId="urn:microsoft.com/office/officeart/2005/8/layout/matrix1"/>
    <dgm:cxn modelId="{D749E1C0-6168-493B-916C-C240413ACFC6}" type="presParOf" srcId="{6FC9FBF3-D717-4EC2-92DB-3B4C4692B16F}" destId="{019D1DB4-BA3C-465E-BD42-EE4AC740B3FE}" srcOrd="1" destOrd="0" presId="urn:microsoft.com/office/officeart/2005/8/layout/matrix1"/>
    <dgm:cxn modelId="{E5EA1F87-AFBB-4A42-AC31-A389399BE7CB}" type="presParOf" srcId="{6FC9FBF3-D717-4EC2-92DB-3B4C4692B16F}" destId="{6167C54B-9408-42CA-8019-3F8D7DBFEA08}" srcOrd="2" destOrd="0" presId="urn:microsoft.com/office/officeart/2005/8/layout/matrix1"/>
    <dgm:cxn modelId="{1B186140-3936-4CFE-8828-19605B440ED6}" type="presParOf" srcId="{6FC9FBF3-D717-4EC2-92DB-3B4C4692B16F}" destId="{2308B8C9-8ED4-4983-82F5-90D5CA6F401C}" srcOrd="3" destOrd="0" presId="urn:microsoft.com/office/officeart/2005/8/layout/matrix1"/>
    <dgm:cxn modelId="{16044906-B887-40D1-881F-3513F650BA25}" type="presParOf" srcId="{6FC9FBF3-D717-4EC2-92DB-3B4C4692B16F}" destId="{4D98C476-B4F1-431F-8193-FFAE83C46237}" srcOrd="4" destOrd="0" presId="urn:microsoft.com/office/officeart/2005/8/layout/matrix1"/>
    <dgm:cxn modelId="{6E35223D-CF3C-4D39-91D3-9ECA2A13561B}" type="presParOf" srcId="{6FC9FBF3-D717-4EC2-92DB-3B4C4692B16F}" destId="{940F77B3-3476-49B1-A9FC-AA0D8466E497}" srcOrd="5" destOrd="0" presId="urn:microsoft.com/office/officeart/2005/8/layout/matrix1"/>
    <dgm:cxn modelId="{D4B3FFBC-8395-49D0-85E5-B929F705B8C9}" type="presParOf" srcId="{6FC9FBF3-D717-4EC2-92DB-3B4C4692B16F}" destId="{DE7FD68A-9440-4AE0-A5B4-C5EBCCC57802}" srcOrd="6" destOrd="0" presId="urn:microsoft.com/office/officeart/2005/8/layout/matrix1"/>
    <dgm:cxn modelId="{BC7E175A-E4F9-4642-9836-E10F68309EE5}" type="presParOf" srcId="{6FC9FBF3-D717-4EC2-92DB-3B4C4692B16F}" destId="{182D444B-C7C6-41C0-B42B-C339C9E43A67}" srcOrd="7" destOrd="0" presId="urn:microsoft.com/office/officeart/2005/8/layout/matrix1"/>
    <dgm:cxn modelId="{78E00294-99E2-4ED6-A25F-3B204F2E48E3}" type="presParOf" srcId="{6DBBCC72-FBB9-4D1E-9120-F08264FC6A26}" destId="{CA9A11ED-2B16-44C2-8B03-21B0236FBD2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9DDD69-81FC-4D84-8F03-FA720201392E}"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2FD8ED3C-30CF-4873-9D5C-040D737F58F4}">
      <dgm:prSet phldrT="[Text]" custT="1"/>
      <dgm:spPr/>
      <dgm:t>
        <a:bodyPr/>
        <a:lstStyle/>
        <a:p>
          <a:r>
            <a:rPr lang="en-US" sz="1500" b="1" dirty="0">
              <a:latin typeface="Corbel" panose="020B0503020204020204" pitchFamily="34" charset="0"/>
            </a:rPr>
            <a:t>Training Options</a:t>
          </a:r>
        </a:p>
      </dgm:t>
    </dgm:pt>
    <dgm:pt modelId="{225D92BB-A47B-45FC-BE16-BC43EA258124}" type="parTrans" cxnId="{B11BC0D6-0961-4274-821A-F693045607B3}">
      <dgm:prSet/>
      <dgm:spPr/>
      <dgm:t>
        <a:bodyPr/>
        <a:lstStyle/>
        <a:p>
          <a:endParaRPr lang="en-US"/>
        </a:p>
      </dgm:t>
    </dgm:pt>
    <dgm:pt modelId="{F8E5896A-C326-487E-8B73-C3C2C1FFA5DC}" type="sibTrans" cxnId="{B11BC0D6-0961-4274-821A-F693045607B3}">
      <dgm:prSet/>
      <dgm:spPr/>
      <dgm:t>
        <a:bodyPr/>
        <a:lstStyle/>
        <a:p>
          <a:endParaRPr lang="en-US"/>
        </a:p>
      </dgm:t>
    </dgm:pt>
    <dgm:pt modelId="{18A4DF4B-4BC3-4BC0-87B7-95ED0F1D3308}">
      <dgm:prSet phldrT="[Text]" custT="1"/>
      <dgm:spPr/>
      <dgm:t>
        <a:bodyPr/>
        <a:lstStyle/>
        <a:p>
          <a:endParaRPr lang="en-US" sz="3300" b="1" dirty="0">
            <a:latin typeface="Myriad Pro Light" panose="020B0403030403020204" pitchFamily="34" charset="0"/>
          </a:endParaRPr>
        </a:p>
        <a:p>
          <a:r>
            <a:rPr lang="en-US" sz="2800" b="1" dirty="0">
              <a:latin typeface="Corbel" panose="020B0503020204020204" pitchFamily="34" charset="0"/>
            </a:rPr>
            <a:t>Onboarding training</a:t>
          </a:r>
        </a:p>
        <a:p>
          <a:r>
            <a:rPr lang="en-US" sz="2800" b="1" dirty="0">
              <a:latin typeface="Corbel" panose="020B0503020204020204" pitchFamily="34" charset="0"/>
            </a:rPr>
            <a:t>Shadow EIC</a:t>
          </a:r>
        </a:p>
      </dgm:t>
    </dgm:pt>
    <dgm:pt modelId="{92C06DED-55D4-4E4E-9ACB-C5A8EA3A6853}" type="parTrans" cxnId="{12CFBA81-112B-48F1-A2FE-45E1B916C18F}">
      <dgm:prSet/>
      <dgm:spPr/>
      <dgm:t>
        <a:bodyPr/>
        <a:lstStyle/>
        <a:p>
          <a:endParaRPr lang="en-US"/>
        </a:p>
      </dgm:t>
    </dgm:pt>
    <dgm:pt modelId="{498D78CA-D8A8-42D6-98DD-3A50D77EAFB7}" type="sibTrans" cxnId="{12CFBA81-112B-48F1-A2FE-45E1B916C18F}">
      <dgm:prSet/>
      <dgm:spPr/>
      <dgm:t>
        <a:bodyPr/>
        <a:lstStyle/>
        <a:p>
          <a:endParaRPr lang="en-US"/>
        </a:p>
      </dgm:t>
    </dgm:pt>
    <dgm:pt modelId="{D040620F-1884-4E2D-B81F-D912DF441062}">
      <dgm:prSet phldrT="[Text]" custT="1"/>
      <dgm:spPr/>
      <dgm:t>
        <a:bodyPr/>
        <a:lstStyle/>
        <a:p>
          <a:endParaRPr lang="en-US" sz="3500" b="1" dirty="0">
            <a:latin typeface="Myriad Pro Light" panose="020B0403030403020204" pitchFamily="34" charset="0"/>
          </a:endParaRPr>
        </a:p>
        <a:p>
          <a:r>
            <a:rPr lang="en-US" sz="2800" b="1" dirty="0">
              <a:latin typeface="Corbel" panose="020B0503020204020204" pitchFamily="34" charset="0"/>
            </a:rPr>
            <a:t>In-house policies &amp; procedures training</a:t>
          </a:r>
        </a:p>
      </dgm:t>
    </dgm:pt>
    <dgm:pt modelId="{07C208DE-3A82-4CFB-A455-81E70ECC5396}" type="parTrans" cxnId="{254F8B53-DD3D-45AF-B046-A0DE9ED04616}">
      <dgm:prSet/>
      <dgm:spPr/>
      <dgm:t>
        <a:bodyPr/>
        <a:lstStyle/>
        <a:p>
          <a:endParaRPr lang="en-US"/>
        </a:p>
      </dgm:t>
    </dgm:pt>
    <dgm:pt modelId="{225F433D-CFB0-4682-A1FB-7F7A51CCBB60}" type="sibTrans" cxnId="{254F8B53-DD3D-45AF-B046-A0DE9ED04616}">
      <dgm:prSet/>
      <dgm:spPr/>
      <dgm:t>
        <a:bodyPr/>
        <a:lstStyle/>
        <a:p>
          <a:endParaRPr lang="en-US"/>
        </a:p>
      </dgm:t>
    </dgm:pt>
    <dgm:pt modelId="{E35972AB-2632-4B4D-A738-665E658F4203}">
      <dgm:prSet phldrT="[Text]" custT="1"/>
      <dgm:spPr/>
      <dgm:t>
        <a:bodyPr/>
        <a:lstStyle/>
        <a:p>
          <a:r>
            <a:rPr lang="en-US" sz="2800" b="1" dirty="0">
              <a:latin typeface="Corbel" panose="020B0503020204020204" pitchFamily="34" charset="0"/>
            </a:rPr>
            <a:t>Review of exam manual</a:t>
          </a:r>
        </a:p>
        <a:p>
          <a:r>
            <a:rPr lang="en-US" sz="2800" b="1" dirty="0">
              <a:latin typeface="Corbel" panose="020B0503020204020204" pitchFamily="34" charset="0"/>
            </a:rPr>
            <a:t>FRB Bank Ops Simulation</a:t>
          </a:r>
        </a:p>
      </dgm:t>
    </dgm:pt>
    <dgm:pt modelId="{C2522D07-2B6D-4F41-8628-F60D1B4A61E0}" type="parTrans" cxnId="{DFDC6574-76BE-4DA1-8CEE-5F840A782FD3}">
      <dgm:prSet/>
      <dgm:spPr/>
      <dgm:t>
        <a:bodyPr/>
        <a:lstStyle/>
        <a:p>
          <a:endParaRPr lang="en-US"/>
        </a:p>
      </dgm:t>
    </dgm:pt>
    <dgm:pt modelId="{8009BA98-43C3-4ADE-A8A8-FC359E897991}" type="sibTrans" cxnId="{DFDC6574-76BE-4DA1-8CEE-5F840A782FD3}">
      <dgm:prSet/>
      <dgm:spPr/>
      <dgm:t>
        <a:bodyPr/>
        <a:lstStyle/>
        <a:p>
          <a:endParaRPr lang="en-US"/>
        </a:p>
      </dgm:t>
    </dgm:pt>
    <dgm:pt modelId="{0931C8EF-7D20-44D0-BF33-4D9159B6D10B}">
      <dgm:prSet phldrT="[Text]" custT="1"/>
      <dgm:spPr/>
      <dgm:t>
        <a:bodyPr/>
        <a:lstStyle/>
        <a:p>
          <a:r>
            <a:rPr lang="en-US" sz="2800" b="1" dirty="0">
              <a:latin typeface="Corbel" panose="020B0503020204020204" pitchFamily="34" charset="0"/>
            </a:rPr>
            <a:t>Review sample reports</a:t>
          </a:r>
        </a:p>
        <a:p>
          <a:r>
            <a:rPr lang="en-US" sz="2800" b="1" dirty="0">
              <a:latin typeface="Corbel" panose="020B0503020204020204" pitchFamily="34" charset="0"/>
            </a:rPr>
            <a:t>CSBS Bank S&amp;S Training</a:t>
          </a:r>
        </a:p>
      </dgm:t>
    </dgm:pt>
    <dgm:pt modelId="{32DDB26B-1844-4B6B-99BE-405F25D8C140}" type="parTrans" cxnId="{15EB9696-74A7-4947-B578-E3FBDD9183E2}">
      <dgm:prSet/>
      <dgm:spPr/>
      <dgm:t>
        <a:bodyPr/>
        <a:lstStyle/>
        <a:p>
          <a:endParaRPr lang="en-US"/>
        </a:p>
      </dgm:t>
    </dgm:pt>
    <dgm:pt modelId="{09E4F244-E3D9-4A5E-AF18-EEBA9A5FA5AC}" type="sibTrans" cxnId="{15EB9696-74A7-4947-B578-E3FBDD9183E2}">
      <dgm:prSet/>
      <dgm:spPr/>
      <dgm:t>
        <a:bodyPr/>
        <a:lstStyle/>
        <a:p>
          <a:endParaRPr lang="en-US"/>
        </a:p>
      </dgm:t>
    </dgm:pt>
    <dgm:pt modelId="{C5ECA3A2-6D58-43DE-A14C-DE63FAAE9020}" type="pres">
      <dgm:prSet presAssocID="{819DDD69-81FC-4D84-8F03-FA720201392E}" presName="diagram" presStyleCnt="0">
        <dgm:presLayoutVars>
          <dgm:chMax val="1"/>
          <dgm:dir/>
          <dgm:animLvl val="ctr"/>
          <dgm:resizeHandles val="exact"/>
        </dgm:presLayoutVars>
      </dgm:prSet>
      <dgm:spPr/>
    </dgm:pt>
    <dgm:pt modelId="{9EEC4D24-2A9B-4EEA-B167-BDE7E5F6B1F8}" type="pres">
      <dgm:prSet presAssocID="{819DDD69-81FC-4D84-8F03-FA720201392E}" presName="matrix" presStyleCnt="0"/>
      <dgm:spPr/>
    </dgm:pt>
    <dgm:pt modelId="{EF903817-80EA-4CBF-9F4D-C18C906DF0EE}" type="pres">
      <dgm:prSet presAssocID="{819DDD69-81FC-4D84-8F03-FA720201392E}" presName="tile1" presStyleLbl="node1" presStyleIdx="0" presStyleCnt="4"/>
      <dgm:spPr/>
    </dgm:pt>
    <dgm:pt modelId="{B1C44A88-0A2C-4396-AA33-66A56B866AD3}" type="pres">
      <dgm:prSet presAssocID="{819DDD69-81FC-4D84-8F03-FA720201392E}" presName="tile1text" presStyleLbl="node1" presStyleIdx="0" presStyleCnt="4">
        <dgm:presLayoutVars>
          <dgm:chMax val="0"/>
          <dgm:chPref val="0"/>
          <dgm:bulletEnabled val="1"/>
        </dgm:presLayoutVars>
      </dgm:prSet>
      <dgm:spPr/>
    </dgm:pt>
    <dgm:pt modelId="{F5F1BA27-7088-469E-B4EB-5C250DF90919}" type="pres">
      <dgm:prSet presAssocID="{819DDD69-81FC-4D84-8F03-FA720201392E}" presName="tile2" presStyleLbl="node1" presStyleIdx="1" presStyleCnt="4"/>
      <dgm:spPr/>
    </dgm:pt>
    <dgm:pt modelId="{0805E657-578A-44A1-89E3-67511E115C74}" type="pres">
      <dgm:prSet presAssocID="{819DDD69-81FC-4D84-8F03-FA720201392E}" presName="tile2text" presStyleLbl="node1" presStyleIdx="1" presStyleCnt="4">
        <dgm:presLayoutVars>
          <dgm:chMax val="0"/>
          <dgm:chPref val="0"/>
          <dgm:bulletEnabled val="1"/>
        </dgm:presLayoutVars>
      </dgm:prSet>
      <dgm:spPr/>
    </dgm:pt>
    <dgm:pt modelId="{1D2B5A24-B836-4125-9E46-63B2714E27CD}" type="pres">
      <dgm:prSet presAssocID="{819DDD69-81FC-4D84-8F03-FA720201392E}" presName="tile3" presStyleLbl="node1" presStyleIdx="2" presStyleCnt="4"/>
      <dgm:spPr/>
    </dgm:pt>
    <dgm:pt modelId="{3410FE87-A00B-414A-93D6-18729641069D}" type="pres">
      <dgm:prSet presAssocID="{819DDD69-81FC-4D84-8F03-FA720201392E}" presName="tile3text" presStyleLbl="node1" presStyleIdx="2" presStyleCnt="4">
        <dgm:presLayoutVars>
          <dgm:chMax val="0"/>
          <dgm:chPref val="0"/>
          <dgm:bulletEnabled val="1"/>
        </dgm:presLayoutVars>
      </dgm:prSet>
      <dgm:spPr/>
    </dgm:pt>
    <dgm:pt modelId="{3FAF2845-63F5-47A7-A65A-DF2102B2D2E2}" type="pres">
      <dgm:prSet presAssocID="{819DDD69-81FC-4D84-8F03-FA720201392E}" presName="tile4" presStyleLbl="node1" presStyleIdx="3" presStyleCnt="4"/>
      <dgm:spPr/>
    </dgm:pt>
    <dgm:pt modelId="{1DFF27BB-FC11-4B21-A5AA-6D9714A83E2C}" type="pres">
      <dgm:prSet presAssocID="{819DDD69-81FC-4D84-8F03-FA720201392E}" presName="tile4text" presStyleLbl="node1" presStyleIdx="3" presStyleCnt="4">
        <dgm:presLayoutVars>
          <dgm:chMax val="0"/>
          <dgm:chPref val="0"/>
          <dgm:bulletEnabled val="1"/>
        </dgm:presLayoutVars>
      </dgm:prSet>
      <dgm:spPr/>
    </dgm:pt>
    <dgm:pt modelId="{E05F2D3F-57CC-484B-9029-D7158592800D}" type="pres">
      <dgm:prSet presAssocID="{819DDD69-81FC-4D84-8F03-FA720201392E}" presName="centerTile" presStyleLbl="fgShp" presStyleIdx="0" presStyleCnt="1" custScaleX="45045" custScaleY="38356" custLinFactY="-80000" custLinFactNeighborX="147" custLinFactNeighborY="-100000">
        <dgm:presLayoutVars>
          <dgm:chMax val="0"/>
          <dgm:chPref val="0"/>
        </dgm:presLayoutVars>
      </dgm:prSet>
      <dgm:spPr/>
    </dgm:pt>
  </dgm:ptLst>
  <dgm:cxnLst>
    <dgm:cxn modelId="{D0E06033-309F-4786-A4C1-8B4CBDAF5370}" type="presOf" srcId="{18A4DF4B-4BC3-4BC0-87B7-95ED0F1D3308}" destId="{EF903817-80EA-4CBF-9F4D-C18C906DF0EE}" srcOrd="0" destOrd="0" presId="urn:microsoft.com/office/officeart/2005/8/layout/matrix1"/>
    <dgm:cxn modelId="{600BA55C-CAEB-4899-8B8A-41B255843F55}" type="presOf" srcId="{819DDD69-81FC-4D84-8F03-FA720201392E}" destId="{C5ECA3A2-6D58-43DE-A14C-DE63FAAE9020}" srcOrd="0" destOrd="0" presId="urn:microsoft.com/office/officeart/2005/8/layout/matrix1"/>
    <dgm:cxn modelId="{D50ADB45-DFA0-4DDC-98E8-FE5933DA7415}" type="presOf" srcId="{D040620F-1884-4E2D-B81F-D912DF441062}" destId="{F5F1BA27-7088-469E-B4EB-5C250DF90919}" srcOrd="0" destOrd="0" presId="urn:microsoft.com/office/officeart/2005/8/layout/matrix1"/>
    <dgm:cxn modelId="{EF268B46-70E2-4F69-BE58-38FEE3DE1B94}" type="presOf" srcId="{E35972AB-2632-4B4D-A738-665E658F4203}" destId="{1D2B5A24-B836-4125-9E46-63B2714E27CD}" srcOrd="0" destOrd="0" presId="urn:microsoft.com/office/officeart/2005/8/layout/matrix1"/>
    <dgm:cxn modelId="{254F8B53-DD3D-45AF-B046-A0DE9ED04616}" srcId="{2FD8ED3C-30CF-4873-9D5C-040D737F58F4}" destId="{D040620F-1884-4E2D-B81F-D912DF441062}" srcOrd="1" destOrd="0" parTransId="{07C208DE-3A82-4CFB-A455-81E70ECC5396}" sibTransId="{225F433D-CFB0-4682-A1FB-7F7A51CCBB60}"/>
    <dgm:cxn modelId="{DFDC6574-76BE-4DA1-8CEE-5F840A782FD3}" srcId="{2FD8ED3C-30CF-4873-9D5C-040D737F58F4}" destId="{E35972AB-2632-4B4D-A738-665E658F4203}" srcOrd="2" destOrd="0" parTransId="{C2522D07-2B6D-4F41-8628-F60D1B4A61E0}" sibTransId="{8009BA98-43C3-4ADE-A8A8-FC359E897991}"/>
    <dgm:cxn modelId="{9A379459-A1C9-42ED-9DCD-B1244A2DBC5E}" type="presOf" srcId="{E35972AB-2632-4B4D-A738-665E658F4203}" destId="{3410FE87-A00B-414A-93D6-18729641069D}" srcOrd="1" destOrd="0" presId="urn:microsoft.com/office/officeart/2005/8/layout/matrix1"/>
    <dgm:cxn modelId="{12CFBA81-112B-48F1-A2FE-45E1B916C18F}" srcId="{2FD8ED3C-30CF-4873-9D5C-040D737F58F4}" destId="{18A4DF4B-4BC3-4BC0-87B7-95ED0F1D3308}" srcOrd="0" destOrd="0" parTransId="{92C06DED-55D4-4E4E-9ACB-C5A8EA3A6853}" sibTransId="{498D78CA-D8A8-42D6-98DD-3A50D77EAFB7}"/>
    <dgm:cxn modelId="{DEDD9D8D-C6F4-435E-B72A-E5B8368250AD}" type="presOf" srcId="{18A4DF4B-4BC3-4BC0-87B7-95ED0F1D3308}" destId="{B1C44A88-0A2C-4396-AA33-66A56B866AD3}" srcOrd="1" destOrd="0" presId="urn:microsoft.com/office/officeart/2005/8/layout/matrix1"/>
    <dgm:cxn modelId="{15EB9696-74A7-4947-B578-E3FBDD9183E2}" srcId="{2FD8ED3C-30CF-4873-9D5C-040D737F58F4}" destId="{0931C8EF-7D20-44D0-BF33-4D9159B6D10B}" srcOrd="3" destOrd="0" parTransId="{32DDB26B-1844-4B6B-99BE-405F25D8C140}" sibTransId="{09E4F244-E3D9-4A5E-AF18-EEBA9A5FA5AC}"/>
    <dgm:cxn modelId="{03FEC6A7-B1E5-44ED-916D-AB57493BA6BF}" type="presOf" srcId="{0931C8EF-7D20-44D0-BF33-4D9159B6D10B}" destId="{1DFF27BB-FC11-4B21-A5AA-6D9714A83E2C}" srcOrd="1" destOrd="0" presId="urn:microsoft.com/office/officeart/2005/8/layout/matrix1"/>
    <dgm:cxn modelId="{F44042C8-AD20-4FF0-A4F7-3B5E83AD7AB8}" type="presOf" srcId="{2FD8ED3C-30CF-4873-9D5C-040D737F58F4}" destId="{E05F2D3F-57CC-484B-9029-D7158592800D}" srcOrd="0" destOrd="0" presId="urn:microsoft.com/office/officeart/2005/8/layout/matrix1"/>
    <dgm:cxn modelId="{B11BC0D6-0961-4274-821A-F693045607B3}" srcId="{819DDD69-81FC-4D84-8F03-FA720201392E}" destId="{2FD8ED3C-30CF-4873-9D5C-040D737F58F4}" srcOrd="0" destOrd="0" parTransId="{225D92BB-A47B-45FC-BE16-BC43EA258124}" sibTransId="{F8E5896A-C326-487E-8B73-C3C2C1FFA5DC}"/>
    <dgm:cxn modelId="{5EDB5BDB-EB37-4022-91D0-90F3210B3D9E}" type="presOf" srcId="{D040620F-1884-4E2D-B81F-D912DF441062}" destId="{0805E657-578A-44A1-89E3-67511E115C74}" srcOrd="1" destOrd="0" presId="urn:microsoft.com/office/officeart/2005/8/layout/matrix1"/>
    <dgm:cxn modelId="{BC94E7F8-9DF3-42C1-A706-B671411F42F0}" type="presOf" srcId="{0931C8EF-7D20-44D0-BF33-4D9159B6D10B}" destId="{3FAF2845-63F5-47A7-A65A-DF2102B2D2E2}" srcOrd="0" destOrd="0" presId="urn:microsoft.com/office/officeart/2005/8/layout/matrix1"/>
    <dgm:cxn modelId="{2AE88D0A-46BD-4FD3-888A-EC19855ECB11}" type="presParOf" srcId="{C5ECA3A2-6D58-43DE-A14C-DE63FAAE9020}" destId="{9EEC4D24-2A9B-4EEA-B167-BDE7E5F6B1F8}" srcOrd="0" destOrd="0" presId="urn:microsoft.com/office/officeart/2005/8/layout/matrix1"/>
    <dgm:cxn modelId="{37F22139-A368-4387-BC67-35FAC25B223D}" type="presParOf" srcId="{9EEC4D24-2A9B-4EEA-B167-BDE7E5F6B1F8}" destId="{EF903817-80EA-4CBF-9F4D-C18C906DF0EE}" srcOrd="0" destOrd="0" presId="urn:microsoft.com/office/officeart/2005/8/layout/matrix1"/>
    <dgm:cxn modelId="{DE992C1E-A628-49CF-A360-43E23A6169AD}" type="presParOf" srcId="{9EEC4D24-2A9B-4EEA-B167-BDE7E5F6B1F8}" destId="{B1C44A88-0A2C-4396-AA33-66A56B866AD3}" srcOrd="1" destOrd="0" presId="urn:microsoft.com/office/officeart/2005/8/layout/matrix1"/>
    <dgm:cxn modelId="{1B8844E7-C991-4498-8778-85C7663E607B}" type="presParOf" srcId="{9EEC4D24-2A9B-4EEA-B167-BDE7E5F6B1F8}" destId="{F5F1BA27-7088-469E-B4EB-5C250DF90919}" srcOrd="2" destOrd="0" presId="urn:microsoft.com/office/officeart/2005/8/layout/matrix1"/>
    <dgm:cxn modelId="{A3502394-548E-47B4-9D50-4F718C0F6E06}" type="presParOf" srcId="{9EEC4D24-2A9B-4EEA-B167-BDE7E5F6B1F8}" destId="{0805E657-578A-44A1-89E3-67511E115C74}" srcOrd="3" destOrd="0" presId="urn:microsoft.com/office/officeart/2005/8/layout/matrix1"/>
    <dgm:cxn modelId="{A28604F2-627D-4A50-AC4B-D2F6AA893974}" type="presParOf" srcId="{9EEC4D24-2A9B-4EEA-B167-BDE7E5F6B1F8}" destId="{1D2B5A24-B836-4125-9E46-63B2714E27CD}" srcOrd="4" destOrd="0" presId="urn:microsoft.com/office/officeart/2005/8/layout/matrix1"/>
    <dgm:cxn modelId="{F1262DA9-B0A9-41E1-BD51-B9BEB9328CBF}" type="presParOf" srcId="{9EEC4D24-2A9B-4EEA-B167-BDE7E5F6B1F8}" destId="{3410FE87-A00B-414A-93D6-18729641069D}" srcOrd="5" destOrd="0" presId="urn:microsoft.com/office/officeart/2005/8/layout/matrix1"/>
    <dgm:cxn modelId="{45D8477F-61A0-45B2-AC66-CE800C0DDAAA}" type="presParOf" srcId="{9EEC4D24-2A9B-4EEA-B167-BDE7E5F6B1F8}" destId="{3FAF2845-63F5-47A7-A65A-DF2102B2D2E2}" srcOrd="6" destOrd="0" presId="urn:microsoft.com/office/officeart/2005/8/layout/matrix1"/>
    <dgm:cxn modelId="{9C7C0CB4-17BF-47ED-BEF9-4704F08BA16A}" type="presParOf" srcId="{9EEC4D24-2A9B-4EEA-B167-BDE7E5F6B1F8}" destId="{1DFF27BB-FC11-4B21-A5AA-6D9714A83E2C}" srcOrd="7" destOrd="0" presId="urn:microsoft.com/office/officeart/2005/8/layout/matrix1"/>
    <dgm:cxn modelId="{EAA5C1F6-3B59-4E9F-BA10-F14A16B9E689}" type="presParOf" srcId="{C5ECA3A2-6D58-43DE-A14C-DE63FAAE9020}" destId="{E05F2D3F-57CC-484B-9029-D715859280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DDEF5D-B776-4982-BED6-904FCA7F98DA}" type="doc">
      <dgm:prSet loTypeId="urn:microsoft.com/office/officeart/2005/8/layout/matrix1" loCatId="matrix" qsTypeId="urn:microsoft.com/office/officeart/2005/8/quickstyle/simple1" qsCatId="simple" csTypeId="urn:microsoft.com/office/officeart/2005/8/colors/accent2_2" csCatId="accent2" phldr="1"/>
      <dgm:spPr/>
      <dgm:t>
        <a:bodyPr/>
        <a:lstStyle/>
        <a:p>
          <a:endParaRPr lang="en-US"/>
        </a:p>
      </dgm:t>
    </dgm:pt>
    <dgm:pt modelId="{75C9FDF7-4B78-46F4-B2EB-C1C3338101AE}">
      <dgm:prSet phldrT="[Text]" custT="1"/>
      <dgm:spPr/>
      <dgm:t>
        <a:bodyPr/>
        <a:lstStyle/>
        <a:p>
          <a:r>
            <a:rPr lang="en-US" sz="1500" b="1" dirty="0">
              <a:latin typeface="Corbel" panose="020B0503020204020204" pitchFamily="34" charset="0"/>
            </a:rPr>
            <a:t>Training Options</a:t>
          </a:r>
        </a:p>
      </dgm:t>
    </dgm:pt>
    <dgm:pt modelId="{3887AE24-68E7-467F-B547-F2920CBC3B6E}" type="parTrans" cxnId="{7AF45F47-53B0-44A8-9B95-07F2EA2BFD06}">
      <dgm:prSet/>
      <dgm:spPr/>
      <dgm:t>
        <a:bodyPr/>
        <a:lstStyle/>
        <a:p>
          <a:endParaRPr lang="en-US"/>
        </a:p>
      </dgm:t>
    </dgm:pt>
    <dgm:pt modelId="{A12CEADE-2F69-4149-AC53-7670A57938CA}" type="sibTrans" cxnId="{7AF45F47-53B0-44A8-9B95-07F2EA2BFD06}">
      <dgm:prSet/>
      <dgm:spPr/>
      <dgm:t>
        <a:bodyPr/>
        <a:lstStyle/>
        <a:p>
          <a:endParaRPr lang="en-US"/>
        </a:p>
      </dgm:t>
    </dgm:pt>
    <dgm:pt modelId="{FE1B8CD7-A9B9-4C60-A239-23F4E6A4E434}">
      <dgm:prSet phldrT="[Text]" custT="1"/>
      <dgm:spPr/>
      <dgm:t>
        <a:bodyPr/>
        <a:lstStyle/>
        <a:p>
          <a:endParaRPr lang="en-US" sz="2500" dirty="0"/>
        </a:p>
        <a:p>
          <a:endParaRPr lang="en-US" sz="800" b="1" dirty="0"/>
        </a:p>
        <a:p>
          <a:r>
            <a:rPr lang="en-US" sz="2800" b="1" dirty="0">
              <a:latin typeface="Corbel" panose="020B0503020204020204" pitchFamily="34" charset="0"/>
            </a:rPr>
            <a:t>CSBS Day One Bank Safety &amp; Soundness Examiner Training</a:t>
          </a:r>
        </a:p>
      </dgm:t>
    </dgm:pt>
    <dgm:pt modelId="{7325A901-B78A-4E1C-911A-FFF07FE7208A}" type="parTrans" cxnId="{14EDE1E7-1B67-42EF-821A-D1DEDAD86A66}">
      <dgm:prSet/>
      <dgm:spPr/>
      <dgm:t>
        <a:bodyPr/>
        <a:lstStyle/>
        <a:p>
          <a:endParaRPr lang="en-US"/>
        </a:p>
      </dgm:t>
    </dgm:pt>
    <dgm:pt modelId="{BA1FFD04-9C1A-4385-885A-CEC028A1DF4C}" type="sibTrans" cxnId="{14EDE1E7-1B67-42EF-821A-D1DEDAD86A66}">
      <dgm:prSet/>
      <dgm:spPr/>
      <dgm:t>
        <a:bodyPr/>
        <a:lstStyle/>
        <a:p>
          <a:endParaRPr lang="en-US"/>
        </a:p>
      </dgm:t>
    </dgm:pt>
    <dgm:pt modelId="{775B2B51-7F7C-4F9E-BBB7-4BD712D859E3}">
      <dgm:prSet phldrT="[Text]" custT="1"/>
      <dgm:spPr/>
      <dgm:t>
        <a:bodyPr/>
        <a:lstStyle/>
        <a:p>
          <a:pPr>
            <a:spcAft>
              <a:spcPct val="35000"/>
            </a:spcAft>
          </a:pPr>
          <a:endParaRPr lang="en-US" sz="800" strike="sngStrike" dirty="0"/>
        </a:p>
        <a:p>
          <a:pPr>
            <a:spcAft>
              <a:spcPct val="35000"/>
            </a:spcAft>
          </a:pPr>
          <a:endParaRPr lang="en-US" sz="800" strike="sngStrike" dirty="0"/>
        </a:p>
        <a:p>
          <a:pPr>
            <a:spcAft>
              <a:spcPct val="35000"/>
            </a:spcAft>
          </a:pPr>
          <a:endParaRPr lang="en-US" sz="800" strike="sngStrike" dirty="0"/>
        </a:p>
        <a:p>
          <a:pPr>
            <a:spcAft>
              <a:spcPct val="35000"/>
            </a:spcAft>
          </a:pPr>
          <a:endParaRPr lang="en-US" sz="900" strike="sngStrike" dirty="0">
            <a:latin typeface="Eurostile" panose="020B0504020202050204" pitchFamily="34" charset="0"/>
          </a:endParaRPr>
        </a:p>
        <a:p>
          <a:pPr>
            <a:spcAft>
              <a:spcPts val="0"/>
            </a:spcAft>
          </a:pPr>
          <a:r>
            <a:rPr lang="en-US" sz="2800" b="1" dirty="0">
              <a:latin typeface="Corbel" panose="020B0503020204020204" pitchFamily="34" charset="0"/>
            </a:rPr>
            <a:t>Review of Exam Manual and</a:t>
          </a:r>
        </a:p>
        <a:p>
          <a:pPr>
            <a:spcAft>
              <a:spcPts val="0"/>
            </a:spcAft>
          </a:pPr>
          <a:r>
            <a:rPr lang="en-US" sz="2800" b="1" dirty="0">
              <a:latin typeface="Corbel" panose="020B0503020204020204" pitchFamily="34" charset="0"/>
            </a:rPr>
            <a:t>other reference material</a:t>
          </a:r>
        </a:p>
      </dgm:t>
    </dgm:pt>
    <dgm:pt modelId="{9E13F7D5-DD81-4D59-A67A-A413CF1E14D7}" type="parTrans" cxnId="{AB54758A-136C-48B9-93BB-5EADCECB2FA8}">
      <dgm:prSet/>
      <dgm:spPr/>
      <dgm:t>
        <a:bodyPr/>
        <a:lstStyle/>
        <a:p>
          <a:endParaRPr lang="en-US"/>
        </a:p>
      </dgm:t>
    </dgm:pt>
    <dgm:pt modelId="{9CF45DBA-F95B-45C9-9A1C-43E847C78FF8}" type="sibTrans" cxnId="{AB54758A-136C-48B9-93BB-5EADCECB2FA8}">
      <dgm:prSet/>
      <dgm:spPr/>
      <dgm:t>
        <a:bodyPr/>
        <a:lstStyle/>
        <a:p>
          <a:endParaRPr lang="en-US"/>
        </a:p>
      </dgm:t>
    </dgm:pt>
    <dgm:pt modelId="{63F24B57-BAF1-4D37-8EA9-0C1099BCF45E}">
      <dgm:prSet phldrT="[Text]" custT="1"/>
      <dgm:spPr/>
      <dgm:t>
        <a:bodyPr/>
        <a:lstStyle/>
        <a:p>
          <a:r>
            <a:rPr lang="en-US" sz="2800" b="1" dirty="0">
              <a:latin typeface="Corbel" panose="020B0503020204020204" pitchFamily="34" charset="0"/>
            </a:rPr>
            <a:t>Mentoring</a:t>
          </a:r>
        </a:p>
      </dgm:t>
    </dgm:pt>
    <dgm:pt modelId="{1AB7FD8D-B1D1-4618-B6D2-09261A259A92}" type="parTrans" cxnId="{FF8430D1-660D-49B3-8799-E69DB78ED36F}">
      <dgm:prSet/>
      <dgm:spPr/>
      <dgm:t>
        <a:bodyPr/>
        <a:lstStyle/>
        <a:p>
          <a:endParaRPr lang="en-US"/>
        </a:p>
      </dgm:t>
    </dgm:pt>
    <dgm:pt modelId="{678DFC09-CB04-4527-80ED-EFC641EC12B3}" type="sibTrans" cxnId="{FF8430D1-660D-49B3-8799-E69DB78ED36F}">
      <dgm:prSet/>
      <dgm:spPr/>
      <dgm:t>
        <a:bodyPr/>
        <a:lstStyle/>
        <a:p>
          <a:endParaRPr lang="en-US"/>
        </a:p>
      </dgm:t>
    </dgm:pt>
    <dgm:pt modelId="{295BD8D9-97E5-4052-AFEB-A6950871862B}">
      <dgm:prSet phldrT="[Text]" custT="1"/>
      <dgm:spPr/>
      <dgm:t>
        <a:bodyPr/>
        <a:lstStyle/>
        <a:p>
          <a:r>
            <a:rPr lang="en-US" sz="2800" b="1" dirty="0">
              <a:latin typeface="Corbel" panose="020B0503020204020204" pitchFamily="34" charset="0"/>
            </a:rPr>
            <a:t>Onboarding</a:t>
          </a:r>
        </a:p>
      </dgm:t>
    </dgm:pt>
    <dgm:pt modelId="{38A26351-FFB7-474C-82DB-2FAA4B34C5ED}" type="parTrans" cxnId="{24D51B8A-CC39-4757-A936-2C7F961F2B9B}">
      <dgm:prSet/>
      <dgm:spPr/>
      <dgm:t>
        <a:bodyPr/>
        <a:lstStyle/>
        <a:p>
          <a:endParaRPr lang="en-US"/>
        </a:p>
      </dgm:t>
    </dgm:pt>
    <dgm:pt modelId="{170D6882-4A69-418B-8B0F-9D67DC6EBD82}" type="sibTrans" cxnId="{24D51B8A-CC39-4757-A936-2C7F961F2B9B}">
      <dgm:prSet/>
      <dgm:spPr/>
      <dgm:t>
        <a:bodyPr/>
        <a:lstStyle/>
        <a:p>
          <a:endParaRPr lang="en-US"/>
        </a:p>
      </dgm:t>
    </dgm:pt>
    <dgm:pt modelId="{FC8B805B-0B16-4EF4-A0AE-7FF01ED37CF0}" type="pres">
      <dgm:prSet presAssocID="{81DDEF5D-B776-4982-BED6-904FCA7F98DA}" presName="diagram" presStyleCnt="0">
        <dgm:presLayoutVars>
          <dgm:chMax val="1"/>
          <dgm:dir/>
          <dgm:animLvl val="ctr"/>
          <dgm:resizeHandles val="exact"/>
        </dgm:presLayoutVars>
      </dgm:prSet>
      <dgm:spPr/>
    </dgm:pt>
    <dgm:pt modelId="{74D1368F-5EE0-4A8C-AF74-867FE1DD0E23}" type="pres">
      <dgm:prSet presAssocID="{81DDEF5D-B776-4982-BED6-904FCA7F98DA}" presName="matrix" presStyleCnt="0"/>
      <dgm:spPr/>
    </dgm:pt>
    <dgm:pt modelId="{5A51E0EE-247B-44CE-8C2F-B184B0BE1DD8}" type="pres">
      <dgm:prSet presAssocID="{81DDEF5D-B776-4982-BED6-904FCA7F98DA}" presName="tile1" presStyleLbl="node1" presStyleIdx="0" presStyleCnt="4"/>
      <dgm:spPr/>
    </dgm:pt>
    <dgm:pt modelId="{35E482F6-1493-4CFD-93A1-F1B024A03EE6}" type="pres">
      <dgm:prSet presAssocID="{81DDEF5D-B776-4982-BED6-904FCA7F98DA}" presName="tile1text" presStyleLbl="node1" presStyleIdx="0" presStyleCnt="4">
        <dgm:presLayoutVars>
          <dgm:chMax val="0"/>
          <dgm:chPref val="0"/>
          <dgm:bulletEnabled val="1"/>
        </dgm:presLayoutVars>
      </dgm:prSet>
      <dgm:spPr/>
    </dgm:pt>
    <dgm:pt modelId="{3DD6C794-8233-42DD-82A3-E8EEECBC14E2}" type="pres">
      <dgm:prSet presAssocID="{81DDEF5D-B776-4982-BED6-904FCA7F98DA}" presName="tile2" presStyleLbl="node1" presStyleIdx="1" presStyleCnt="4"/>
      <dgm:spPr/>
    </dgm:pt>
    <dgm:pt modelId="{D1E88011-EACB-4E1C-A7F2-AA73EE9CF508}" type="pres">
      <dgm:prSet presAssocID="{81DDEF5D-B776-4982-BED6-904FCA7F98DA}" presName="tile2text" presStyleLbl="node1" presStyleIdx="1" presStyleCnt="4">
        <dgm:presLayoutVars>
          <dgm:chMax val="0"/>
          <dgm:chPref val="0"/>
          <dgm:bulletEnabled val="1"/>
        </dgm:presLayoutVars>
      </dgm:prSet>
      <dgm:spPr/>
    </dgm:pt>
    <dgm:pt modelId="{29A48300-24EB-425C-BFCE-FE8407FDF185}" type="pres">
      <dgm:prSet presAssocID="{81DDEF5D-B776-4982-BED6-904FCA7F98DA}" presName="tile3" presStyleLbl="node1" presStyleIdx="2" presStyleCnt="4" custLinFactNeighborX="-2523" custLinFactNeighborY="597"/>
      <dgm:spPr/>
    </dgm:pt>
    <dgm:pt modelId="{F0F8BB62-3289-4E44-9C8D-330C4940AA3A}" type="pres">
      <dgm:prSet presAssocID="{81DDEF5D-B776-4982-BED6-904FCA7F98DA}" presName="tile3text" presStyleLbl="node1" presStyleIdx="2" presStyleCnt="4">
        <dgm:presLayoutVars>
          <dgm:chMax val="0"/>
          <dgm:chPref val="0"/>
          <dgm:bulletEnabled val="1"/>
        </dgm:presLayoutVars>
      </dgm:prSet>
      <dgm:spPr/>
    </dgm:pt>
    <dgm:pt modelId="{EE163852-1095-496B-BA1C-573FA2252CCE}" type="pres">
      <dgm:prSet presAssocID="{81DDEF5D-B776-4982-BED6-904FCA7F98DA}" presName="tile4" presStyleLbl="node1" presStyleIdx="3" presStyleCnt="4"/>
      <dgm:spPr/>
    </dgm:pt>
    <dgm:pt modelId="{CD2C83EA-A02F-495F-913E-DBB2B28306FF}" type="pres">
      <dgm:prSet presAssocID="{81DDEF5D-B776-4982-BED6-904FCA7F98DA}" presName="tile4text" presStyleLbl="node1" presStyleIdx="3" presStyleCnt="4">
        <dgm:presLayoutVars>
          <dgm:chMax val="0"/>
          <dgm:chPref val="0"/>
          <dgm:bulletEnabled val="1"/>
        </dgm:presLayoutVars>
      </dgm:prSet>
      <dgm:spPr/>
    </dgm:pt>
    <dgm:pt modelId="{18859A6D-A298-488E-B158-25FD7EAEC6EA}" type="pres">
      <dgm:prSet presAssocID="{81DDEF5D-B776-4982-BED6-904FCA7F98DA}" presName="centerTile" presStyleLbl="fgShp" presStyleIdx="0" presStyleCnt="1" custScaleX="49550" custScaleY="40650" custLinFactY="-79266" custLinFactNeighborY="-100000">
        <dgm:presLayoutVars>
          <dgm:chMax val="0"/>
          <dgm:chPref val="0"/>
        </dgm:presLayoutVars>
      </dgm:prSet>
      <dgm:spPr/>
    </dgm:pt>
  </dgm:ptLst>
  <dgm:cxnLst>
    <dgm:cxn modelId="{C8154939-5D45-4947-9521-076D81FF5538}" type="presOf" srcId="{63F24B57-BAF1-4D37-8EA9-0C1099BCF45E}" destId="{29A48300-24EB-425C-BFCE-FE8407FDF185}" srcOrd="0" destOrd="0" presId="urn:microsoft.com/office/officeart/2005/8/layout/matrix1"/>
    <dgm:cxn modelId="{7AF45F47-53B0-44A8-9B95-07F2EA2BFD06}" srcId="{81DDEF5D-B776-4982-BED6-904FCA7F98DA}" destId="{75C9FDF7-4B78-46F4-B2EB-C1C3338101AE}" srcOrd="0" destOrd="0" parTransId="{3887AE24-68E7-467F-B547-F2920CBC3B6E}" sibTransId="{A12CEADE-2F69-4149-AC53-7670A57938CA}"/>
    <dgm:cxn modelId="{CCB3A977-1D07-4276-8CAB-B1C1235272F2}" type="presOf" srcId="{81DDEF5D-B776-4982-BED6-904FCA7F98DA}" destId="{FC8B805B-0B16-4EF4-A0AE-7FF01ED37CF0}" srcOrd="0" destOrd="0" presId="urn:microsoft.com/office/officeart/2005/8/layout/matrix1"/>
    <dgm:cxn modelId="{F51EA686-838D-4DF7-819B-F17F8E29965E}" type="presOf" srcId="{75C9FDF7-4B78-46F4-B2EB-C1C3338101AE}" destId="{18859A6D-A298-488E-B158-25FD7EAEC6EA}" srcOrd="0" destOrd="0" presId="urn:microsoft.com/office/officeart/2005/8/layout/matrix1"/>
    <dgm:cxn modelId="{24D51B8A-CC39-4757-A936-2C7F961F2B9B}" srcId="{75C9FDF7-4B78-46F4-B2EB-C1C3338101AE}" destId="{295BD8D9-97E5-4052-AFEB-A6950871862B}" srcOrd="3" destOrd="0" parTransId="{38A26351-FFB7-474C-82DB-2FAA4B34C5ED}" sibTransId="{170D6882-4A69-418B-8B0F-9D67DC6EBD82}"/>
    <dgm:cxn modelId="{AB54758A-136C-48B9-93BB-5EADCECB2FA8}" srcId="{75C9FDF7-4B78-46F4-B2EB-C1C3338101AE}" destId="{775B2B51-7F7C-4F9E-BBB7-4BD712D859E3}" srcOrd="1" destOrd="0" parTransId="{9E13F7D5-DD81-4D59-A67A-A413CF1E14D7}" sibTransId="{9CF45DBA-F95B-45C9-9A1C-43E847C78FF8}"/>
    <dgm:cxn modelId="{5EE76792-1BD8-4D17-82C9-2B0B84C3CA55}" type="presOf" srcId="{295BD8D9-97E5-4052-AFEB-A6950871862B}" destId="{EE163852-1095-496B-BA1C-573FA2252CCE}" srcOrd="0" destOrd="0" presId="urn:microsoft.com/office/officeart/2005/8/layout/matrix1"/>
    <dgm:cxn modelId="{5415B294-392F-4976-9620-7C8C403A853D}" type="presOf" srcId="{63F24B57-BAF1-4D37-8EA9-0C1099BCF45E}" destId="{F0F8BB62-3289-4E44-9C8D-330C4940AA3A}" srcOrd="1" destOrd="0" presId="urn:microsoft.com/office/officeart/2005/8/layout/matrix1"/>
    <dgm:cxn modelId="{01F8EFA4-998F-4DF6-81C3-DDF2B375A3FC}" type="presOf" srcId="{FE1B8CD7-A9B9-4C60-A239-23F4E6A4E434}" destId="{35E482F6-1493-4CFD-93A1-F1B024A03EE6}" srcOrd="1" destOrd="0" presId="urn:microsoft.com/office/officeart/2005/8/layout/matrix1"/>
    <dgm:cxn modelId="{29AF07A8-A744-4722-8627-698FE7D76D2D}" type="presOf" srcId="{775B2B51-7F7C-4F9E-BBB7-4BD712D859E3}" destId="{3DD6C794-8233-42DD-82A3-E8EEECBC14E2}" srcOrd="0" destOrd="0" presId="urn:microsoft.com/office/officeart/2005/8/layout/matrix1"/>
    <dgm:cxn modelId="{FF8430D1-660D-49B3-8799-E69DB78ED36F}" srcId="{75C9FDF7-4B78-46F4-B2EB-C1C3338101AE}" destId="{63F24B57-BAF1-4D37-8EA9-0C1099BCF45E}" srcOrd="2" destOrd="0" parTransId="{1AB7FD8D-B1D1-4618-B6D2-09261A259A92}" sibTransId="{678DFC09-CB04-4527-80ED-EFC641EC12B3}"/>
    <dgm:cxn modelId="{9A0629D9-4FF0-4447-B89C-E60083EE481D}" type="presOf" srcId="{295BD8D9-97E5-4052-AFEB-A6950871862B}" destId="{CD2C83EA-A02F-495F-913E-DBB2B28306FF}" srcOrd="1" destOrd="0" presId="urn:microsoft.com/office/officeart/2005/8/layout/matrix1"/>
    <dgm:cxn modelId="{14EDE1E7-1B67-42EF-821A-D1DEDAD86A66}" srcId="{75C9FDF7-4B78-46F4-B2EB-C1C3338101AE}" destId="{FE1B8CD7-A9B9-4C60-A239-23F4E6A4E434}" srcOrd="0" destOrd="0" parTransId="{7325A901-B78A-4E1C-911A-FFF07FE7208A}" sibTransId="{BA1FFD04-9C1A-4385-885A-CEC028A1DF4C}"/>
    <dgm:cxn modelId="{77E9C3EE-FEED-4CFD-B0BC-60EF3D673B41}" type="presOf" srcId="{FE1B8CD7-A9B9-4C60-A239-23F4E6A4E434}" destId="{5A51E0EE-247B-44CE-8C2F-B184B0BE1DD8}" srcOrd="0" destOrd="0" presId="urn:microsoft.com/office/officeart/2005/8/layout/matrix1"/>
    <dgm:cxn modelId="{BBCD8BFB-7EAD-4843-BB53-F9E186D75CBC}" type="presOf" srcId="{775B2B51-7F7C-4F9E-BBB7-4BD712D859E3}" destId="{D1E88011-EACB-4E1C-A7F2-AA73EE9CF508}" srcOrd="1" destOrd="0" presId="urn:microsoft.com/office/officeart/2005/8/layout/matrix1"/>
    <dgm:cxn modelId="{E58AD859-C7D3-423A-AC53-45CC4DE17AD9}" type="presParOf" srcId="{FC8B805B-0B16-4EF4-A0AE-7FF01ED37CF0}" destId="{74D1368F-5EE0-4A8C-AF74-867FE1DD0E23}" srcOrd="0" destOrd="0" presId="urn:microsoft.com/office/officeart/2005/8/layout/matrix1"/>
    <dgm:cxn modelId="{027A2D55-2FAF-4CA3-AA07-632B384B0550}" type="presParOf" srcId="{74D1368F-5EE0-4A8C-AF74-867FE1DD0E23}" destId="{5A51E0EE-247B-44CE-8C2F-B184B0BE1DD8}" srcOrd="0" destOrd="0" presId="urn:microsoft.com/office/officeart/2005/8/layout/matrix1"/>
    <dgm:cxn modelId="{40B2BCA7-8AC4-4F5E-BFB4-38F104062463}" type="presParOf" srcId="{74D1368F-5EE0-4A8C-AF74-867FE1DD0E23}" destId="{35E482F6-1493-4CFD-93A1-F1B024A03EE6}" srcOrd="1" destOrd="0" presId="urn:microsoft.com/office/officeart/2005/8/layout/matrix1"/>
    <dgm:cxn modelId="{5C5C59F4-7E01-4C5F-8D18-536D2794DCFB}" type="presParOf" srcId="{74D1368F-5EE0-4A8C-AF74-867FE1DD0E23}" destId="{3DD6C794-8233-42DD-82A3-E8EEECBC14E2}" srcOrd="2" destOrd="0" presId="urn:microsoft.com/office/officeart/2005/8/layout/matrix1"/>
    <dgm:cxn modelId="{461E47D4-7D81-42A0-B2B5-CCC489FDEBD3}" type="presParOf" srcId="{74D1368F-5EE0-4A8C-AF74-867FE1DD0E23}" destId="{D1E88011-EACB-4E1C-A7F2-AA73EE9CF508}" srcOrd="3" destOrd="0" presId="urn:microsoft.com/office/officeart/2005/8/layout/matrix1"/>
    <dgm:cxn modelId="{FA257313-6551-48AB-8241-656015A23008}" type="presParOf" srcId="{74D1368F-5EE0-4A8C-AF74-867FE1DD0E23}" destId="{29A48300-24EB-425C-BFCE-FE8407FDF185}" srcOrd="4" destOrd="0" presId="urn:microsoft.com/office/officeart/2005/8/layout/matrix1"/>
    <dgm:cxn modelId="{EE390DB1-2299-46EE-A3CE-23778F0BEC72}" type="presParOf" srcId="{74D1368F-5EE0-4A8C-AF74-867FE1DD0E23}" destId="{F0F8BB62-3289-4E44-9C8D-330C4940AA3A}" srcOrd="5" destOrd="0" presId="urn:microsoft.com/office/officeart/2005/8/layout/matrix1"/>
    <dgm:cxn modelId="{1D080F47-AB73-442E-991A-6E9C3063FBC3}" type="presParOf" srcId="{74D1368F-5EE0-4A8C-AF74-867FE1DD0E23}" destId="{EE163852-1095-496B-BA1C-573FA2252CCE}" srcOrd="6" destOrd="0" presId="urn:microsoft.com/office/officeart/2005/8/layout/matrix1"/>
    <dgm:cxn modelId="{4D5E71F8-F4E4-4DDD-86DF-30324D576CFF}" type="presParOf" srcId="{74D1368F-5EE0-4A8C-AF74-867FE1DD0E23}" destId="{CD2C83EA-A02F-495F-913E-DBB2B28306FF}" srcOrd="7" destOrd="0" presId="urn:microsoft.com/office/officeart/2005/8/layout/matrix1"/>
    <dgm:cxn modelId="{DC5A6806-C14E-4DFF-AB0F-272284C70D7D}" type="presParOf" srcId="{FC8B805B-0B16-4EF4-A0AE-7FF01ED37CF0}" destId="{18859A6D-A298-488E-B158-25FD7EAEC6E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96E7095E-6E41-4DFA-997B-4F2EC8750BDE}" type="doc">
      <dgm:prSet loTypeId="urn:microsoft.com/office/officeart/2005/8/layout/matrix1" loCatId="matrix" qsTypeId="urn:microsoft.com/office/officeart/2005/8/quickstyle/simple1" qsCatId="simple" csTypeId="urn:microsoft.com/office/officeart/2005/8/colors/accent4_2" csCatId="accent4" phldr="1"/>
      <dgm:spPr/>
      <dgm:t>
        <a:bodyPr/>
        <a:lstStyle/>
        <a:p>
          <a:endParaRPr lang="en-US"/>
        </a:p>
      </dgm:t>
    </dgm:pt>
    <dgm:pt modelId="{BF52853A-8415-4432-B48F-A72ABBB17382}">
      <dgm:prSet phldrT="[Text]" custT="1"/>
      <dgm:spPr/>
      <dgm:t>
        <a:bodyPr/>
        <a:lstStyle/>
        <a:p>
          <a:r>
            <a:rPr lang="en-US" sz="1500" b="1" dirty="0">
              <a:latin typeface="Corbel" panose="020B0503020204020204" pitchFamily="34" charset="0"/>
            </a:rPr>
            <a:t>Training Options</a:t>
          </a:r>
        </a:p>
      </dgm:t>
    </dgm:pt>
    <dgm:pt modelId="{2C7A7C32-A819-4FC7-AAEE-E51F2923C76D}" type="parTrans" cxnId="{9BBDC187-80F6-4C82-ACAE-A9F2B0C228DF}">
      <dgm:prSet/>
      <dgm:spPr/>
      <dgm:t>
        <a:bodyPr/>
        <a:lstStyle/>
        <a:p>
          <a:endParaRPr lang="en-US"/>
        </a:p>
      </dgm:t>
    </dgm:pt>
    <dgm:pt modelId="{2694FE62-0479-4AB8-956D-54EB78F1CE02}" type="sibTrans" cxnId="{9BBDC187-80F6-4C82-ACAE-A9F2B0C228DF}">
      <dgm:prSet/>
      <dgm:spPr/>
      <dgm:t>
        <a:bodyPr/>
        <a:lstStyle/>
        <a:p>
          <a:endParaRPr lang="en-US"/>
        </a:p>
      </dgm:t>
    </dgm:pt>
    <dgm:pt modelId="{74C0EFEE-0667-4AEB-9F2A-2D536F042A9E}">
      <dgm:prSet phldrT="[Text]" custT="1"/>
      <dgm:spPr/>
      <dgm:t>
        <a:bodyPr/>
        <a:lstStyle/>
        <a:p>
          <a:endParaRPr lang="en-US" sz="3600" dirty="0"/>
        </a:p>
        <a:p>
          <a:r>
            <a:rPr lang="en-US" sz="2800" b="1" dirty="0">
              <a:latin typeface="Corbel" panose="020B0503020204020204" pitchFamily="34" charset="0"/>
            </a:rPr>
            <a:t>Effective Meetings with Management</a:t>
          </a:r>
        </a:p>
      </dgm:t>
    </dgm:pt>
    <dgm:pt modelId="{E6E9FDE9-7DE5-4160-90F0-D08FC43D1337}" type="parTrans" cxnId="{F3FDD50B-9CE0-41A7-B948-07F8850786D3}">
      <dgm:prSet/>
      <dgm:spPr/>
      <dgm:t>
        <a:bodyPr/>
        <a:lstStyle/>
        <a:p>
          <a:endParaRPr lang="en-US"/>
        </a:p>
      </dgm:t>
    </dgm:pt>
    <dgm:pt modelId="{3D4F2B79-20EF-4F32-A218-E392614EA0D5}" type="sibTrans" cxnId="{F3FDD50B-9CE0-41A7-B948-07F8850786D3}">
      <dgm:prSet/>
      <dgm:spPr/>
      <dgm:t>
        <a:bodyPr/>
        <a:lstStyle/>
        <a:p>
          <a:endParaRPr lang="en-US"/>
        </a:p>
      </dgm:t>
    </dgm:pt>
    <dgm:pt modelId="{A381BE4F-139C-43DB-808C-5E49AF4F8A38}">
      <dgm:prSet phldrT="[Text]" custT="1"/>
      <dgm:spPr/>
      <dgm:t>
        <a:bodyPr/>
        <a:lstStyle/>
        <a:p>
          <a:br>
            <a:rPr lang="en-US" sz="4000" dirty="0"/>
          </a:br>
          <a:r>
            <a:rPr lang="en-US" sz="2800" b="1" dirty="0">
              <a:latin typeface="Corbel" panose="020B0503020204020204" pitchFamily="34" charset="0"/>
            </a:rPr>
            <a:t>Day One: Bank S&amp;S</a:t>
          </a:r>
          <a:endParaRPr lang="en-US" sz="4000" b="1" dirty="0">
            <a:latin typeface="Corbel" panose="020B0503020204020204" pitchFamily="34" charset="0"/>
          </a:endParaRPr>
        </a:p>
      </dgm:t>
    </dgm:pt>
    <dgm:pt modelId="{69177388-F58B-4A0E-877A-8BDB24F485FB}" type="parTrans" cxnId="{6B756CB2-ACE0-427B-966B-6FE9C3A75529}">
      <dgm:prSet/>
      <dgm:spPr/>
      <dgm:t>
        <a:bodyPr/>
        <a:lstStyle/>
        <a:p>
          <a:endParaRPr lang="en-US"/>
        </a:p>
      </dgm:t>
    </dgm:pt>
    <dgm:pt modelId="{D1EB1B04-7159-4366-BBD9-FF29227F8A67}" type="sibTrans" cxnId="{6B756CB2-ACE0-427B-966B-6FE9C3A75529}">
      <dgm:prSet/>
      <dgm:spPr/>
      <dgm:t>
        <a:bodyPr/>
        <a:lstStyle/>
        <a:p>
          <a:endParaRPr lang="en-US"/>
        </a:p>
      </dgm:t>
    </dgm:pt>
    <dgm:pt modelId="{2E329620-C368-46F5-AE04-963477E88C49}">
      <dgm:prSet phldrT="[Text]" custT="1"/>
      <dgm:spPr/>
      <dgm:t>
        <a:bodyPr/>
        <a:lstStyle/>
        <a:p>
          <a:r>
            <a:rPr lang="en-US" sz="2800" b="1" dirty="0" err="1">
              <a:latin typeface="Corbel" panose="020B0503020204020204" pitchFamily="34" charset="0"/>
            </a:rPr>
            <a:t>RegU</a:t>
          </a:r>
          <a:r>
            <a:rPr lang="en-US" sz="2800" b="1" dirty="0">
              <a:latin typeface="Corbel" panose="020B0503020204020204" pitchFamily="34" charset="0"/>
            </a:rPr>
            <a:t> Courses</a:t>
          </a:r>
        </a:p>
      </dgm:t>
    </dgm:pt>
    <dgm:pt modelId="{9BF3CCAA-4F9D-419F-85D8-28CD58234017}" type="parTrans" cxnId="{59C4B7A9-2D59-4051-805A-10FE3069856F}">
      <dgm:prSet/>
      <dgm:spPr/>
      <dgm:t>
        <a:bodyPr/>
        <a:lstStyle/>
        <a:p>
          <a:endParaRPr lang="en-US"/>
        </a:p>
      </dgm:t>
    </dgm:pt>
    <dgm:pt modelId="{6F93B6CC-4D8C-4A92-9503-34C7FA5118C4}" type="sibTrans" cxnId="{59C4B7A9-2D59-4051-805A-10FE3069856F}">
      <dgm:prSet/>
      <dgm:spPr/>
      <dgm:t>
        <a:bodyPr/>
        <a:lstStyle/>
        <a:p>
          <a:endParaRPr lang="en-US"/>
        </a:p>
      </dgm:t>
    </dgm:pt>
    <dgm:pt modelId="{4780FF10-99C1-4A28-AF84-05E267D2C171}">
      <dgm:prSet phldrT="[Text]" custT="1"/>
      <dgm:spPr/>
      <dgm:t>
        <a:bodyPr/>
        <a:lstStyle/>
        <a:p>
          <a:r>
            <a:rPr lang="en-US" sz="2800" b="1" dirty="0">
              <a:latin typeface="Corbel" panose="020B0503020204020204" pitchFamily="34" charset="0"/>
            </a:rPr>
            <a:t>Personal training</a:t>
          </a:r>
        </a:p>
      </dgm:t>
    </dgm:pt>
    <dgm:pt modelId="{43DBA7B3-46D1-483E-BF1A-99BE291E3BF0}" type="parTrans" cxnId="{1F193C7C-B45B-4672-BBDA-1BF297FCCF25}">
      <dgm:prSet/>
      <dgm:spPr/>
      <dgm:t>
        <a:bodyPr/>
        <a:lstStyle/>
        <a:p>
          <a:endParaRPr lang="en-US"/>
        </a:p>
      </dgm:t>
    </dgm:pt>
    <dgm:pt modelId="{5FC050D3-04CF-461C-AECD-E21E23855CE8}" type="sibTrans" cxnId="{1F193C7C-B45B-4672-BBDA-1BF297FCCF25}">
      <dgm:prSet/>
      <dgm:spPr/>
      <dgm:t>
        <a:bodyPr/>
        <a:lstStyle/>
        <a:p>
          <a:endParaRPr lang="en-US"/>
        </a:p>
      </dgm:t>
    </dgm:pt>
    <dgm:pt modelId="{D28A57C8-2EB6-4971-A827-E70DBDD8AB2F}" type="pres">
      <dgm:prSet presAssocID="{96E7095E-6E41-4DFA-997B-4F2EC8750BDE}" presName="diagram" presStyleCnt="0">
        <dgm:presLayoutVars>
          <dgm:chMax val="1"/>
          <dgm:dir/>
          <dgm:animLvl val="ctr"/>
          <dgm:resizeHandles val="exact"/>
        </dgm:presLayoutVars>
      </dgm:prSet>
      <dgm:spPr/>
    </dgm:pt>
    <dgm:pt modelId="{4CDEDB2F-FA40-4C07-8D6A-574C60E1F289}" type="pres">
      <dgm:prSet presAssocID="{96E7095E-6E41-4DFA-997B-4F2EC8750BDE}" presName="matrix" presStyleCnt="0"/>
      <dgm:spPr/>
    </dgm:pt>
    <dgm:pt modelId="{4DCF27AD-A6B8-4B6B-B06A-C73C604118C7}" type="pres">
      <dgm:prSet presAssocID="{96E7095E-6E41-4DFA-997B-4F2EC8750BDE}" presName="tile1" presStyleLbl="node1" presStyleIdx="0" presStyleCnt="4"/>
      <dgm:spPr/>
    </dgm:pt>
    <dgm:pt modelId="{2EC5C17B-5B22-4AC8-8F1D-F13F330D77D3}" type="pres">
      <dgm:prSet presAssocID="{96E7095E-6E41-4DFA-997B-4F2EC8750BDE}" presName="tile1text" presStyleLbl="node1" presStyleIdx="0" presStyleCnt="4">
        <dgm:presLayoutVars>
          <dgm:chMax val="0"/>
          <dgm:chPref val="0"/>
          <dgm:bulletEnabled val="1"/>
        </dgm:presLayoutVars>
      </dgm:prSet>
      <dgm:spPr/>
    </dgm:pt>
    <dgm:pt modelId="{527325B7-F5B0-4DE3-9B51-C6539364CC6C}" type="pres">
      <dgm:prSet presAssocID="{96E7095E-6E41-4DFA-997B-4F2EC8750BDE}" presName="tile2" presStyleLbl="node1" presStyleIdx="1" presStyleCnt="4"/>
      <dgm:spPr/>
    </dgm:pt>
    <dgm:pt modelId="{6A812DCA-9DC9-425D-B032-000A54A8CDF1}" type="pres">
      <dgm:prSet presAssocID="{96E7095E-6E41-4DFA-997B-4F2EC8750BDE}" presName="tile2text" presStyleLbl="node1" presStyleIdx="1" presStyleCnt="4">
        <dgm:presLayoutVars>
          <dgm:chMax val="0"/>
          <dgm:chPref val="0"/>
          <dgm:bulletEnabled val="1"/>
        </dgm:presLayoutVars>
      </dgm:prSet>
      <dgm:spPr/>
    </dgm:pt>
    <dgm:pt modelId="{DEAB5D4A-E1FB-4FD8-9368-823CB391F1CC}" type="pres">
      <dgm:prSet presAssocID="{96E7095E-6E41-4DFA-997B-4F2EC8750BDE}" presName="tile3" presStyleLbl="node1" presStyleIdx="2" presStyleCnt="4" custLinFactNeighborX="-32973" custLinFactNeighborY="-1040"/>
      <dgm:spPr/>
    </dgm:pt>
    <dgm:pt modelId="{C9A47FBF-B360-4B13-A900-5613941A42E9}" type="pres">
      <dgm:prSet presAssocID="{96E7095E-6E41-4DFA-997B-4F2EC8750BDE}" presName="tile3text" presStyleLbl="node1" presStyleIdx="2" presStyleCnt="4">
        <dgm:presLayoutVars>
          <dgm:chMax val="0"/>
          <dgm:chPref val="0"/>
          <dgm:bulletEnabled val="1"/>
        </dgm:presLayoutVars>
      </dgm:prSet>
      <dgm:spPr/>
    </dgm:pt>
    <dgm:pt modelId="{323A2FC6-4751-4A1A-A667-FC7BE68D43E1}" type="pres">
      <dgm:prSet presAssocID="{96E7095E-6E41-4DFA-997B-4F2EC8750BDE}" presName="tile4" presStyleLbl="node1" presStyleIdx="3" presStyleCnt="4"/>
      <dgm:spPr/>
    </dgm:pt>
    <dgm:pt modelId="{6A7561FC-4C9B-4E05-B07A-8ADD5E28A45D}" type="pres">
      <dgm:prSet presAssocID="{96E7095E-6E41-4DFA-997B-4F2EC8750BDE}" presName="tile4text" presStyleLbl="node1" presStyleIdx="3" presStyleCnt="4">
        <dgm:presLayoutVars>
          <dgm:chMax val="0"/>
          <dgm:chPref val="0"/>
          <dgm:bulletEnabled val="1"/>
        </dgm:presLayoutVars>
      </dgm:prSet>
      <dgm:spPr/>
    </dgm:pt>
    <dgm:pt modelId="{90F66A46-5A84-4500-B252-00641E666F23}" type="pres">
      <dgm:prSet presAssocID="{96E7095E-6E41-4DFA-997B-4F2EC8750BDE}" presName="centerTile" presStyleLbl="fgShp" presStyleIdx="0" presStyleCnt="1" custScaleX="49383" custScaleY="43243" custLinFactY="-77567" custLinFactNeighborY="-100000">
        <dgm:presLayoutVars>
          <dgm:chMax val="0"/>
          <dgm:chPref val="0"/>
        </dgm:presLayoutVars>
      </dgm:prSet>
      <dgm:spPr/>
    </dgm:pt>
  </dgm:ptLst>
  <dgm:cxnLst>
    <dgm:cxn modelId="{F3FDD50B-9CE0-41A7-B948-07F8850786D3}" srcId="{BF52853A-8415-4432-B48F-A72ABBB17382}" destId="{74C0EFEE-0667-4AEB-9F2A-2D536F042A9E}" srcOrd="0" destOrd="0" parTransId="{E6E9FDE9-7DE5-4160-90F0-D08FC43D1337}" sibTransId="{3D4F2B79-20EF-4F32-A218-E392614EA0D5}"/>
    <dgm:cxn modelId="{3E9CA930-8261-414D-A8A3-BB17D0454B42}" type="presOf" srcId="{BF52853A-8415-4432-B48F-A72ABBB17382}" destId="{90F66A46-5A84-4500-B252-00641E666F23}" srcOrd="0" destOrd="0" presId="urn:microsoft.com/office/officeart/2005/8/layout/matrix1"/>
    <dgm:cxn modelId="{290CF765-D7B3-4B7C-BDF5-63E4F4DCEB4D}" type="presOf" srcId="{A381BE4F-139C-43DB-808C-5E49AF4F8A38}" destId="{527325B7-F5B0-4DE3-9B51-C6539364CC6C}" srcOrd="0" destOrd="0" presId="urn:microsoft.com/office/officeart/2005/8/layout/matrix1"/>
    <dgm:cxn modelId="{1F193C7C-B45B-4672-BBDA-1BF297FCCF25}" srcId="{BF52853A-8415-4432-B48F-A72ABBB17382}" destId="{4780FF10-99C1-4A28-AF84-05E267D2C171}" srcOrd="3" destOrd="0" parTransId="{43DBA7B3-46D1-483E-BF1A-99BE291E3BF0}" sibTransId="{5FC050D3-04CF-461C-AECD-E21E23855CE8}"/>
    <dgm:cxn modelId="{8CA4F481-0E48-47E2-A27E-4210347CE0D6}" type="presOf" srcId="{A381BE4F-139C-43DB-808C-5E49AF4F8A38}" destId="{6A812DCA-9DC9-425D-B032-000A54A8CDF1}" srcOrd="1" destOrd="0" presId="urn:microsoft.com/office/officeart/2005/8/layout/matrix1"/>
    <dgm:cxn modelId="{0F939682-628C-46EB-ADF0-D0E87E4D4A1F}" type="presOf" srcId="{2E329620-C368-46F5-AE04-963477E88C49}" destId="{DEAB5D4A-E1FB-4FD8-9368-823CB391F1CC}" srcOrd="0" destOrd="0" presId="urn:microsoft.com/office/officeart/2005/8/layout/matrix1"/>
    <dgm:cxn modelId="{9BBDC187-80F6-4C82-ACAE-A9F2B0C228DF}" srcId="{96E7095E-6E41-4DFA-997B-4F2EC8750BDE}" destId="{BF52853A-8415-4432-B48F-A72ABBB17382}" srcOrd="0" destOrd="0" parTransId="{2C7A7C32-A819-4FC7-AAEE-E51F2923C76D}" sibTransId="{2694FE62-0479-4AB8-956D-54EB78F1CE02}"/>
    <dgm:cxn modelId="{44CA9094-2790-4881-9A40-5249C6F88F60}" type="presOf" srcId="{4780FF10-99C1-4A28-AF84-05E267D2C171}" destId="{323A2FC6-4751-4A1A-A667-FC7BE68D43E1}" srcOrd="0" destOrd="0" presId="urn:microsoft.com/office/officeart/2005/8/layout/matrix1"/>
    <dgm:cxn modelId="{59C4B7A9-2D59-4051-805A-10FE3069856F}" srcId="{BF52853A-8415-4432-B48F-A72ABBB17382}" destId="{2E329620-C368-46F5-AE04-963477E88C49}" srcOrd="2" destOrd="0" parTransId="{9BF3CCAA-4F9D-419F-85D8-28CD58234017}" sibTransId="{6F93B6CC-4D8C-4A92-9503-34C7FA5118C4}"/>
    <dgm:cxn modelId="{E9A4BAA9-B477-47A6-B0E9-562F419120C2}" type="presOf" srcId="{2E329620-C368-46F5-AE04-963477E88C49}" destId="{C9A47FBF-B360-4B13-A900-5613941A42E9}" srcOrd="1" destOrd="0" presId="urn:microsoft.com/office/officeart/2005/8/layout/matrix1"/>
    <dgm:cxn modelId="{6B756CB2-ACE0-427B-966B-6FE9C3A75529}" srcId="{BF52853A-8415-4432-B48F-A72ABBB17382}" destId="{A381BE4F-139C-43DB-808C-5E49AF4F8A38}" srcOrd="1" destOrd="0" parTransId="{69177388-F58B-4A0E-877A-8BDB24F485FB}" sibTransId="{D1EB1B04-7159-4366-BBD9-FF29227F8A67}"/>
    <dgm:cxn modelId="{868FF2BE-3673-415B-BB6F-7E603184EA31}" type="presOf" srcId="{74C0EFEE-0667-4AEB-9F2A-2D536F042A9E}" destId="{2EC5C17B-5B22-4AC8-8F1D-F13F330D77D3}" srcOrd="1" destOrd="0" presId="urn:microsoft.com/office/officeart/2005/8/layout/matrix1"/>
    <dgm:cxn modelId="{C6876DCD-C484-4B18-BEA8-21B268B7F462}" type="presOf" srcId="{74C0EFEE-0667-4AEB-9F2A-2D536F042A9E}" destId="{4DCF27AD-A6B8-4B6B-B06A-C73C604118C7}" srcOrd="0" destOrd="0" presId="urn:microsoft.com/office/officeart/2005/8/layout/matrix1"/>
    <dgm:cxn modelId="{409729D3-A686-4074-B0F2-A31EFD6E782A}" type="presOf" srcId="{4780FF10-99C1-4A28-AF84-05E267D2C171}" destId="{6A7561FC-4C9B-4E05-B07A-8ADD5E28A45D}" srcOrd="1" destOrd="0" presId="urn:microsoft.com/office/officeart/2005/8/layout/matrix1"/>
    <dgm:cxn modelId="{36DE58E9-08A4-44D7-9B7C-EBEA308FC415}" type="presOf" srcId="{96E7095E-6E41-4DFA-997B-4F2EC8750BDE}" destId="{D28A57C8-2EB6-4971-A827-E70DBDD8AB2F}" srcOrd="0" destOrd="0" presId="urn:microsoft.com/office/officeart/2005/8/layout/matrix1"/>
    <dgm:cxn modelId="{14347660-F659-4F0B-B9ED-87A48CF23059}" type="presParOf" srcId="{D28A57C8-2EB6-4971-A827-E70DBDD8AB2F}" destId="{4CDEDB2F-FA40-4C07-8D6A-574C60E1F289}" srcOrd="0" destOrd="0" presId="urn:microsoft.com/office/officeart/2005/8/layout/matrix1"/>
    <dgm:cxn modelId="{1B463270-E946-4365-BA78-02E629862A1E}" type="presParOf" srcId="{4CDEDB2F-FA40-4C07-8D6A-574C60E1F289}" destId="{4DCF27AD-A6B8-4B6B-B06A-C73C604118C7}" srcOrd="0" destOrd="0" presId="urn:microsoft.com/office/officeart/2005/8/layout/matrix1"/>
    <dgm:cxn modelId="{7C2F750E-5A56-4629-829E-B9B9B83E21B9}" type="presParOf" srcId="{4CDEDB2F-FA40-4C07-8D6A-574C60E1F289}" destId="{2EC5C17B-5B22-4AC8-8F1D-F13F330D77D3}" srcOrd="1" destOrd="0" presId="urn:microsoft.com/office/officeart/2005/8/layout/matrix1"/>
    <dgm:cxn modelId="{892068C1-7667-40C0-A718-5557DF14C448}" type="presParOf" srcId="{4CDEDB2F-FA40-4C07-8D6A-574C60E1F289}" destId="{527325B7-F5B0-4DE3-9B51-C6539364CC6C}" srcOrd="2" destOrd="0" presId="urn:microsoft.com/office/officeart/2005/8/layout/matrix1"/>
    <dgm:cxn modelId="{EA1EEF22-2271-44D7-80BF-0CDA630650A0}" type="presParOf" srcId="{4CDEDB2F-FA40-4C07-8D6A-574C60E1F289}" destId="{6A812DCA-9DC9-425D-B032-000A54A8CDF1}" srcOrd="3" destOrd="0" presId="urn:microsoft.com/office/officeart/2005/8/layout/matrix1"/>
    <dgm:cxn modelId="{AE27AA7C-DB51-4870-8606-D51DA150012D}" type="presParOf" srcId="{4CDEDB2F-FA40-4C07-8D6A-574C60E1F289}" destId="{DEAB5D4A-E1FB-4FD8-9368-823CB391F1CC}" srcOrd="4" destOrd="0" presId="urn:microsoft.com/office/officeart/2005/8/layout/matrix1"/>
    <dgm:cxn modelId="{393F734A-9A5A-4D9A-B6AE-17A0423C66BD}" type="presParOf" srcId="{4CDEDB2F-FA40-4C07-8D6A-574C60E1F289}" destId="{C9A47FBF-B360-4B13-A900-5613941A42E9}" srcOrd="5" destOrd="0" presId="urn:microsoft.com/office/officeart/2005/8/layout/matrix1"/>
    <dgm:cxn modelId="{8A265F32-CD1D-4F15-A8A2-19E3CD1DC5B0}" type="presParOf" srcId="{4CDEDB2F-FA40-4C07-8D6A-574C60E1F289}" destId="{323A2FC6-4751-4A1A-A667-FC7BE68D43E1}" srcOrd="6" destOrd="0" presId="urn:microsoft.com/office/officeart/2005/8/layout/matrix1"/>
    <dgm:cxn modelId="{13F351E4-FBE5-49C3-AC9F-D60377F72955}" type="presParOf" srcId="{4CDEDB2F-FA40-4C07-8D6A-574C60E1F289}" destId="{6A7561FC-4C9B-4E05-B07A-8ADD5E28A45D}" srcOrd="7" destOrd="0" presId="urn:microsoft.com/office/officeart/2005/8/layout/matrix1"/>
    <dgm:cxn modelId="{3EAC48E9-D318-4736-896E-A82B3DC442F5}" type="presParOf" srcId="{D28A57C8-2EB6-4971-A827-E70DBDD8AB2F}" destId="{90F66A46-5A84-4500-B252-00641E666F2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7807175-22DB-47A9-8F1D-522CF6DF64F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5D93E09-DD4E-4DDF-BDA2-808E44F2FC4B}">
      <dgm:prSet custT="1"/>
      <dgm:spPr>
        <a:solidFill>
          <a:schemeClr val="accent3"/>
        </a:solidFill>
      </dgm:spPr>
      <dgm:t>
        <a:bodyPr/>
        <a:lstStyle/>
        <a:p>
          <a:pPr>
            <a:spcAft>
              <a:spcPts val="0"/>
            </a:spcAft>
          </a:pPr>
          <a:r>
            <a:rPr lang="en-US" sz="1600" b="1" dirty="0">
              <a:latin typeface="Corbel" panose="020B0503020204020204" pitchFamily="34" charset="0"/>
            </a:rPr>
            <a:t>Competency 1: Technical</a:t>
          </a:r>
        </a:p>
        <a:p>
          <a:pPr>
            <a:spcAft>
              <a:spcPts val="0"/>
            </a:spcAft>
          </a:pPr>
          <a:r>
            <a:rPr lang="en-US" sz="1400" dirty="0">
              <a:latin typeface="Corbel" panose="020B0503020204020204" pitchFamily="34" charset="0"/>
            </a:rPr>
            <a:t>(Provides effective organization to the examination process)</a:t>
          </a:r>
          <a:endParaRPr lang="en-US" sz="1600" dirty="0">
            <a:latin typeface="Corbel" panose="020B0503020204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30C577A-6CD7-42F6-8AE9-190CB669DB1C}" type="parTrans" cxnId="{0DA2AC48-78D8-4B12-A32F-986A16FC1ECC}">
      <dgm:prSet/>
      <dgm:spPr/>
      <dgm:t>
        <a:bodyPr/>
        <a:lstStyle/>
        <a:p>
          <a:endParaRPr lang="en-US"/>
        </a:p>
      </dgm:t>
    </dgm:pt>
    <dgm:pt modelId="{B433DF23-CF5E-4257-960A-A669E9382C97}" type="sibTrans" cxnId="{0DA2AC48-78D8-4B12-A32F-986A16FC1ECC}">
      <dgm:prSet/>
      <dgm:spPr/>
      <dgm:t>
        <a:bodyPr/>
        <a:lstStyle/>
        <a:p>
          <a:endParaRPr lang="en-US"/>
        </a:p>
      </dgm:t>
    </dgm:pt>
    <dgm:pt modelId="{D4407414-DF1B-43A2-B5D8-D31D20B31F75}">
      <dgm:prSet custT="1"/>
      <dgm:spPr>
        <a:solidFill>
          <a:schemeClr val="accent3">
            <a:lumMod val="20000"/>
            <a:lumOff val="80000"/>
            <a:alpha val="90000"/>
          </a:schemeClr>
        </a:solidFill>
      </dgm:spPr>
      <dgm:t>
        <a:bodyPr lIns="182880"/>
        <a:lstStyle/>
        <a:p>
          <a:r>
            <a:rPr lang="en-US" sz="1000" dirty="0">
              <a:latin typeface="Corbel" panose="020B0503020204020204" pitchFamily="34" charset="0"/>
            </a:rPr>
            <a:t>Effectively adheres to examination procedures and policies</a:t>
          </a:r>
        </a:p>
      </dgm:t>
    </dgm:pt>
    <dgm:pt modelId="{AE399AF5-0B50-4DC0-98C2-3E409CA00573}" type="parTrans" cxnId="{E86E065D-D59F-4EB2-A3DB-9BCD8D84637F}">
      <dgm:prSet/>
      <dgm:spPr/>
      <dgm:t>
        <a:bodyPr/>
        <a:lstStyle/>
        <a:p>
          <a:endParaRPr lang="en-US"/>
        </a:p>
      </dgm:t>
    </dgm:pt>
    <dgm:pt modelId="{DDB7D484-3753-444A-A39E-36386433D90E}" type="sibTrans" cxnId="{E86E065D-D59F-4EB2-A3DB-9BCD8D84637F}">
      <dgm:prSet/>
      <dgm:spPr/>
      <dgm:t>
        <a:bodyPr/>
        <a:lstStyle/>
        <a:p>
          <a:endParaRPr lang="en-US"/>
        </a:p>
      </dgm:t>
    </dgm:pt>
    <dgm:pt modelId="{8E4CAFE1-2129-4F71-884C-E4B3CE24E0B0}">
      <dgm:prSet custT="1"/>
      <dgm:spPr>
        <a:solidFill>
          <a:schemeClr val="accent3">
            <a:lumMod val="20000"/>
            <a:lumOff val="80000"/>
            <a:alpha val="90000"/>
          </a:schemeClr>
        </a:solidFill>
      </dgm:spPr>
      <dgm:t>
        <a:bodyPr lIns="182880"/>
        <a:lstStyle/>
        <a:p>
          <a:r>
            <a:rPr lang="en-US" sz="1000" dirty="0">
              <a:latin typeface="Corbel" panose="020B0503020204020204" pitchFamily="34" charset="0"/>
            </a:rPr>
            <a:t>Effectively organizes assignments</a:t>
          </a:r>
        </a:p>
      </dgm:t>
    </dgm:pt>
    <dgm:pt modelId="{42EE8DE6-0D5E-457A-910B-CFEA7CA51BD4}" type="parTrans" cxnId="{2771B107-9A0E-4235-A24E-D40F84665B8A}">
      <dgm:prSet/>
      <dgm:spPr/>
      <dgm:t>
        <a:bodyPr/>
        <a:lstStyle/>
        <a:p>
          <a:endParaRPr lang="en-US"/>
        </a:p>
      </dgm:t>
    </dgm:pt>
    <dgm:pt modelId="{DCF8DE9A-219F-45D0-B20D-03B6EE5EAC3A}" type="sibTrans" cxnId="{2771B107-9A0E-4235-A24E-D40F84665B8A}">
      <dgm:prSet/>
      <dgm:spPr/>
      <dgm:t>
        <a:bodyPr/>
        <a:lstStyle/>
        <a:p>
          <a:endParaRPr lang="en-US"/>
        </a:p>
      </dgm:t>
    </dgm:pt>
    <dgm:pt modelId="{BEB4AD83-F37B-4BB1-9F4B-4DA2959F45B4}">
      <dgm:prSet custT="1"/>
      <dgm:spPr>
        <a:solidFill>
          <a:schemeClr val="accent3">
            <a:lumMod val="20000"/>
            <a:lumOff val="80000"/>
            <a:alpha val="90000"/>
          </a:schemeClr>
        </a:solidFill>
      </dgm:spPr>
      <dgm:t>
        <a:bodyPr lIns="182880"/>
        <a:lstStyle/>
        <a:p>
          <a:r>
            <a:rPr lang="en-US" sz="1000" dirty="0">
              <a:latin typeface="Corbel" panose="020B0503020204020204" pitchFamily="34" charset="0"/>
            </a:rPr>
            <a:t>Ensures pre-examination planning and requests are successfully completed in a timely manner</a:t>
          </a:r>
        </a:p>
      </dgm:t>
    </dgm:pt>
    <dgm:pt modelId="{313E9CB6-2B11-4F8A-9AFA-3BC38C99AB90}" type="parTrans" cxnId="{1742F27A-994C-4CD1-B16E-300B1509182B}">
      <dgm:prSet/>
      <dgm:spPr/>
      <dgm:t>
        <a:bodyPr/>
        <a:lstStyle/>
        <a:p>
          <a:endParaRPr lang="en-US"/>
        </a:p>
      </dgm:t>
    </dgm:pt>
    <dgm:pt modelId="{276A1867-F004-498A-A127-FB359EAA1C23}" type="sibTrans" cxnId="{1742F27A-994C-4CD1-B16E-300B1509182B}">
      <dgm:prSet/>
      <dgm:spPr/>
      <dgm:t>
        <a:bodyPr/>
        <a:lstStyle/>
        <a:p>
          <a:endParaRPr lang="en-US"/>
        </a:p>
      </dgm:t>
    </dgm:pt>
    <dgm:pt modelId="{BF77EEF3-4516-44B3-85D2-84382CD54166}">
      <dgm:prSet custT="1"/>
      <dgm:spPr>
        <a:solidFill>
          <a:schemeClr val="accent3">
            <a:lumMod val="20000"/>
            <a:lumOff val="80000"/>
            <a:alpha val="90000"/>
          </a:schemeClr>
        </a:solidFill>
      </dgm:spPr>
      <dgm:t>
        <a:bodyPr lIns="182880"/>
        <a:lstStyle/>
        <a:p>
          <a:r>
            <a:rPr lang="en-US" sz="1000" dirty="0">
              <a:latin typeface="Corbel" panose="020B0503020204020204" pitchFamily="34" charset="0"/>
            </a:rPr>
            <a:t>Organizes and effectively documents </a:t>
          </a:r>
          <a:r>
            <a:rPr lang="en-US" sz="1000" dirty="0" err="1">
              <a:latin typeface="Corbel" panose="020B0503020204020204" pitchFamily="34" charset="0"/>
            </a:rPr>
            <a:t>workpapers</a:t>
          </a:r>
          <a:r>
            <a:rPr lang="en-US" sz="1000" dirty="0">
              <a:latin typeface="Corbel" panose="020B0503020204020204" pitchFamily="34" charset="0"/>
            </a:rPr>
            <a:t> according to prescribed procedures</a:t>
          </a:r>
        </a:p>
      </dgm:t>
    </dgm:pt>
    <dgm:pt modelId="{5B37E855-84EB-42F3-BBC1-2A4E530C44DB}" type="parTrans" cxnId="{8A5168C8-A98F-40B0-BC2B-4195B8702371}">
      <dgm:prSet/>
      <dgm:spPr/>
      <dgm:t>
        <a:bodyPr/>
        <a:lstStyle/>
        <a:p>
          <a:endParaRPr lang="en-US"/>
        </a:p>
      </dgm:t>
    </dgm:pt>
    <dgm:pt modelId="{9F56B210-7F79-4059-806F-875277B9274E}" type="sibTrans" cxnId="{8A5168C8-A98F-40B0-BC2B-4195B8702371}">
      <dgm:prSet/>
      <dgm:spPr/>
      <dgm:t>
        <a:bodyPr/>
        <a:lstStyle/>
        <a:p>
          <a:endParaRPr lang="en-US"/>
        </a:p>
      </dgm:t>
    </dgm:pt>
    <dgm:pt modelId="{9323AF32-DE49-49B6-A8E3-58F51C7067D6}" type="pres">
      <dgm:prSet presAssocID="{97807175-22DB-47A9-8F1D-522CF6DF64F8}" presName="Name0" presStyleCnt="0">
        <dgm:presLayoutVars>
          <dgm:dir/>
          <dgm:animLvl val="lvl"/>
          <dgm:resizeHandles val="exact"/>
        </dgm:presLayoutVars>
      </dgm:prSet>
      <dgm:spPr/>
    </dgm:pt>
    <dgm:pt modelId="{B3D092C3-AA0C-4233-BBDD-9134F05931D0}" type="pres">
      <dgm:prSet presAssocID="{C5D93E09-DD4E-4DDF-BDA2-808E44F2FC4B}" presName="linNode" presStyleCnt="0"/>
      <dgm:spPr/>
    </dgm:pt>
    <dgm:pt modelId="{E57F5A02-ABED-49E4-A928-DA7D412F65B0}" type="pres">
      <dgm:prSet presAssocID="{C5D93E09-DD4E-4DDF-BDA2-808E44F2FC4B}" presName="parentText" presStyleLbl="node1" presStyleIdx="0" presStyleCnt="1">
        <dgm:presLayoutVars>
          <dgm:chMax val="1"/>
          <dgm:bulletEnabled val="1"/>
        </dgm:presLayoutVars>
      </dgm:prSet>
      <dgm:spPr/>
    </dgm:pt>
    <dgm:pt modelId="{71B7158D-AC23-43E1-B8B9-1CB388BCDCF7}" type="pres">
      <dgm:prSet presAssocID="{C5D93E09-DD4E-4DDF-BDA2-808E44F2FC4B}" presName="descendantText" presStyleLbl="alignAccFollowNode1" presStyleIdx="0" presStyleCnt="1" custScaleY="125122">
        <dgm:presLayoutVars>
          <dgm:bulletEnabled val="1"/>
        </dgm:presLayoutVars>
      </dgm:prSet>
      <dgm:spPr/>
    </dgm:pt>
  </dgm:ptLst>
  <dgm:cxnLst>
    <dgm:cxn modelId="{2771B107-9A0E-4235-A24E-D40F84665B8A}" srcId="{C5D93E09-DD4E-4DDF-BDA2-808E44F2FC4B}" destId="{8E4CAFE1-2129-4F71-884C-E4B3CE24E0B0}" srcOrd="1" destOrd="0" parTransId="{42EE8DE6-0D5E-457A-910B-CFEA7CA51BD4}" sibTransId="{DCF8DE9A-219F-45D0-B20D-03B6EE5EAC3A}"/>
    <dgm:cxn modelId="{5E33CB32-5B6F-40D0-8028-F8F95330A87C}" type="presOf" srcId="{D4407414-DF1B-43A2-B5D8-D31D20B31F75}" destId="{71B7158D-AC23-43E1-B8B9-1CB388BCDCF7}" srcOrd="0" destOrd="0" presId="urn:microsoft.com/office/officeart/2005/8/layout/vList5"/>
    <dgm:cxn modelId="{86CEBB40-B6FF-43C9-8948-60705385D604}" type="presOf" srcId="{BF77EEF3-4516-44B3-85D2-84382CD54166}" destId="{71B7158D-AC23-43E1-B8B9-1CB388BCDCF7}" srcOrd="0" destOrd="3" presId="urn:microsoft.com/office/officeart/2005/8/layout/vList5"/>
    <dgm:cxn modelId="{E86E065D-D59F-4EB2-A3DB-9BCD8D84637F}" srcId="{C5D93E09-DD4E-4DDF-BDA2-808E44F2FC4B}" destId="{D4407414-DF1B-43A2-B5D8-D31D20B31F75}" srcOrd="0" destOrd="0" parTransId="{AE399AF5-0B50-4DC0-98C2-3E409CA00573}" sibTransId="{DDB7D484-3753-444A-A39E-36386433D90E}"/>
    <dgm:cxn modelId="{0DA2AC48-78D8-4B12-A32F-986A16FC1ECC}" srcId="{97807175-22DB-47A9-8F1D-522CF6DF64F8}" destId="{C5D93E09-DD4E-4DDF-BDA2-808E44F2FC4B}" srcOrd="0" destOrd="0" parTransId="{730C577A-6CD7-42F6-8AE9-190CB669DB1C}" sibTransId="{B433DF23-CF5E-4257-960A-A669E9382C97}"/>
    <dgm:cxn modelId="{1742F27A-994C-4CD1-B16E-300B1509182B}" srcId="{C5D93E09-DD4E-4DDF-BDA2-808E44F2FC4B}" destId="{BEB4AD83-F37B-4BB1-9F4B-4DA2959F45B4}" srcOrd="2" destOrd="0" parTransId="{313E9CB6-2B11-4F8A-9AFA-3BC38C99AB90}" sibTransId="{276A1867-F004-498A-A127-FB359EAA1C23}"/>
    <dgm:cxn modelId="{B8B3D081-9C2C-4A85-AB7E-835458223BAE}" type="presOf" srcId="{8E4CAFE1-2129-4F71-884C-E4B3CE24E0B0}" destId="{71B7158D-AC23-43E1-B8B9-1CB388BCDCF7}" srcOrd="0" destOrd="1" presId="urn:microsoft.com/office/officeart/2005/8/layout/vList5"/>
    <dgm:cxn modelId="{8B894E9E-B72C-4FD8-9041-80642B379CC1}" type="presOf" srcId="{C5D93E09-DD4E-4DDF-BDA2-808E44F2FC4B}" destId="{E57F5A02-ABED-49E4-A928-DA7D412F65B0}" srcOrd="0" destOrd="0" presId="urn:microsoft.com/office/officeart/2005/8/layout/vList5"/>
    <dgm:cxn modelId="{E5D000B8-3360-4D5D-8B7B-335D0E0B5434}" type="presOf" srcId="{97807175-22DB-47A9-8F1D-522CF6DF64F8}" destId="{9323AF32-DE49-49B6-A8E3-58F51C7067D6}" srcOrd="0" destOrd="0" presId="urn:microsoft.com/office/officeart/2005/8/layout/vList5"/>
    <dgm:cxn modelId="{8A5168C8-A98F-40B0-BC2B-4195B8702371}" srcId="{C5D93E09-DD4E-4DDF-BDA2-808E44F2FC4B}" destId="{BF77EEF3-4516-44B3-85D2-84382CD54166}" srcOrd="3" destOrd="0" parTransId="{5B37E855-84EB-42F3-BBC1-2A4E530C44DB}" sibTransId="{9F56B210-7F79-4059-806F-875277B9274E}"/>
    <dgm:cxn modelId="{C7F39EE1-04BD-4510-9350-35F6EEB77559}" type="presOf" srcId="{BEB4AD83-F37B-4BB1-9F4B-4DA2959F45B4}" destId="{71B7158D-AC23-43E1-B8B9-1CB388BCDCF7}" srcOrd="0" destOrd="2" presId="urn:microsoft.com/office/officeart/2005/8/layout/vList5"/>
    <dgm:cxn modelId="{70F996FF-EEA3-407F-922F-4732DDB89211}" type="presParOf" srcId="{9323AF32-DE49-49B6-A8E3-58F51C7067D6}" destId="{B3D092C3-AA0C-4233-BBDD-9134F05931D0}" srcOrd="0" destOrd="0" presId="urn:microsoft.com/office/officeart/2005/8/layout/vList5"/>
    <dgm:cxn modelId="{321ADA51-B8FA-4F13-B3FB-67FF05477F54}" type="presParOf" srcId="{B3D092C3-AA0C-4233-BBDD-9134F05931D0}" destId="{E57F5A02-ABED-49E4-A928-DA7D412F65B0}" srcOrd="0" destOrd="0" presId="urn:microsoft.com/office/officeart/2005/8/layout/vList5"/>
    <dgm:cxn modelId="{9D112A19-FE10-4018-AB5C-603BC81DF58B}" type="presParOf" srcId="{B3D092C3-AA0C-4233-BBDD-9134F05931D0}" destId="{71B7158D-AC23-43E1-B8B9-1CB388BCDCF7}" srcOrd="1"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3B2FC-9615-42F7-B0B8-452A0EEFF1DF}">
      <dsp:nvSpPr>
        <dsp:cNvPr id="0" name=""/>
        <dsp:cNvSpPr/>
      </dsp:nvSpPr>
      <dsp:spPr>
        <a:xfrm rot="5400000">
          <a:off x="5043059" y="-2063901"/>
          <a:ext cx="1002504" cy="5218176"/>
        </a:xfrm>
        <a:prstGeom prst="round2Same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adheres to examination procedures and policies</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organizes assignments</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Ensures pre-examination planning and requests are successfully completed in a timely manner</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Organizes and effectively documents </a:t>
          </a:r>
          <a:r>
            <a:rPr lang="en-US" sz="1050" kern="1200" dirty="0" err="1">
              <a:latin typeface="Corbel" panose="020B0503020204020204" pitchFamily="34" charset="0"/>
            </a:rPr>
            <a:t>workpapers</a:t>
          </a:r>
          <a:r>
            <a:rPr lang="en-US" sz="1050" kern="1200" dirty="0">
              <a:latin typeface="Corbel" panose="020B0503020204020204" pitchFamily="34" charset="0"/>
            </a:rPr>
            <a:t> according to prescribed procedures</a:t>
          </a:r>
        </a:p>
      </dsp:txBody>
      <dsp:txXfrm rot="-5400000">
        <a:off x="2935223" y="92873"/>
        <a:ext cx="5169238" cy="904628"/>
      </dsp:txXfrm>
    </dsp:sp>
    <dsp:sp modelId="{D3FBB214-909E-4C31-9D60-171F7E75804E}">
      <dsp:nvSpPr>
        <dsp:cNvPr id="0" name=""/>
        <dsp:cNvSpPr/>
      </dsp:nvSpPr>
      <dsp:spPr>
        <a:xfrm>
          <a:off x="0" y="532"/>
          <a:ext cx="2935224" cy="1089309"/>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1: Technical</a:t>
          </a:r>
        </a:p>
        <a:p>
          <a:pPr marL="0" lvl="0" indent="0" algn="ctr" defTabSz="711200">
            <a:lnSpc>
              <a:spcPct val="90000"/>
            </a:lnSpc>
            <a:spcBef>
              <a:spcPct val="0"/>
            </a:spcBef>
            <a:spcAft>
              <a:spcPts val="0"/>
            </a:spcAft>
            <a:buNone/>
          </a:pPr>
          <a:r>
            <a:rPr lang="en-US" sz="1400" kern="1200" dirty="0">
              <a:latin typeface="Corbel" panose="020B0503020204020204" pitchFamily="34" charset="0"/>
            </a:rPr>
            <a:t>(Provides effective organization to the examination process)</a:t>
          </a:r>
          <a:endParaRPr lang="en-US" sz="1600" kern="1200" dirty="0">
            <a:latin typeface="Corbel" panose="020B0503020204020204" pitchFamily="34" charset="0"/>
          </a:endParaRPr>
        </a:p>
      </dsp:txBody>
      <dsp:txXfrm>
        <a:off x="53176" y="53708"/>
        <a:ext cx="2828872" cy="9829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6E06E-EEEE-4A60-A98C-1F83E00E6022}">
      <dsp:nvSpPr>
        <dsp:cNvPr id="0" name=""/>
        <dsp:cNvSpPr/>
      </dsp:nvSpPr>
      <dsp:spPr>
        <a:xfrm rot="5400000">
          <a:off x="5218723" y="-2202102"/>
          <a:ext cx="651177" cy="5218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follows established examination procedures to collect and analyze data</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Develops correct conclusions from collected data</a:t>
          </a:r>
        </a:p>
      </dsp:txBody>
      <dsp:txXfrm rot="-5400000">
        <a:off x="2935224" y="113185"/>
        <a:ext cx="5186388" cy="587601"/>
      </dsp:txXfrm>
    </dsp:sp>
    <dsp:sp modelId="{2502E7A0-0D2C-4962-8495-E16D158DAE19}">
      <dsp:nvSpPr>
        <dsp:cNvPr id="0" name=""/>
        <dsp:cNvSpPr/>
      </dsp:nvSpPr>
      <dsp:spPr>
        <a:xfrm>
          <a:off x="0" y="0"/>
          <a:ext cx="2935224" cy="8139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2: Conceptual</a:t>
          </a:r>
        </a:p>
        <a:p>
          <a:pPr marL="0" lvl="0" indent="0" algn="ctr" defTabSz="711200">
            <a:lnSpc>
              <a:spcPct val="90000"/>
            </a:lnSpc>
            <a:spcBef>
              <a:spcPct val="0"/>
            </a:spcBef>
            <a:spcAft>
              <a:spcPts val="0"/>
            </a:spcAft>
            <a:buNone/>
          </a:pPr>
          <a:r>
            <a:rPr lang="en-US" sz="1600" b="1" kern="1200" dirty="0">
              <a:latin typeface="Corbel" panose="020B0503020204020204" pitchFamily="34" charset="0"/>
            </a:rPr>
            <a:t> </a:t>
          </a:r>
          <a:r>
            <a:rPr lang="en-US" sz="1400" kern="1200" dirty="0">
              <a:latin typeface="Corbel" panose="020B0503020204020204" pitchFamily="34" charset="0"/>
            </a:rPr>
            <a:t>(Provides effective organization to the examination process)</a:t>
          </a:r>
          <a:endParaRPr lang="en-US" sz="1600" kern="1200" dirty="0">
            <a:latin typeface="Corbel" panose="020B0503020204020204" pitchFamily="34" charset="0"/>
          </a:endParaRPr>
        </a:p>
      </dsp:txBody>
      <dsp:txXfrm>
        <a:off x="39735" y="39735"/>
        <a:ext cx="2855754" cy="7345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5F505-E46F-4EC1-A419-ACAAF056FFEF}">
      <dsp:nvSpPr>
        <dsp:cNvPr id="0" name=""/>
        <dsp:cNvSpPr/>
      </dsp:nvSpPr>
      <dsp:spPr>
        <a:xfrm rot="5400000">
          <a:off x="5255270" y="-2247785"/>
          <a:ext cx="578084" cy="5218176"/>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demonstrates knowledge of policies, procedures, laws, rules and regulations</a:t>
          </a:r>
        </a:p>
      </dsp:txBody>
      <dsp:txXfrm rot="-5400000">
        <a:off x="2935224" y="100481"/>
        <a:ext cx="5189956" cy="521644"/>
      </dsp:txXfrm>
    </dsp:sp>
    <dsp:sp modelId="{ADF1E45E-E46E-4630-900E-7E508CA6F841}">
      <dsp:nvSpPr>
        <dsp:cNvPr id="0" name=""/>
        <dsp:cNvSpPr/>
      </dsp:nvSpPr>
      <dsp:spPr>
        <a:xfrm>
          <a:off x="0" y="0"/>
          <a:ext cx="2935224" cy="72260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3:</a:t>
          </a:r>
        </a:p>
        <a:p>
          <a:pPr marL="0" lvl="0" indent="0" algn="ctr" defTabSz="711200">
            <a:lnSpc>
              <a:spcPct val="90000"/>
            </a:lnSpc>
            <a:spcBef>
              <a:spcPct val="0"/>
            </a:spcBef>
            <a:spcAft>
              <a:spcPts val="0"/>
            </a:spcAft>
            <a:buNone/>
          </a:pPr>
          <a:r>
            <a:rPr lang="en-US" sz="1600" b="1" kern="1200" dirty="0">
              <a:latin typeface="Corbel" panose="020B0503020204020204" pitchFamily="34" charset="0"/>
            </a:rPr>
            <a:t>Legal/Compliance</a:t>
          </a:r>
          <a:endParaRPr lang="en-US" sz="1600" kern="1200" dirty="0">
            <a:latin typeface="Corbel" panose="020B0503020204020204" pitchFamily="34" charset="0"/>
          </a:endParaRPr>
        </a:p>
      </dsp:txBody>
      <dsp:txXfrm>
        <a:off x="35275" y="35275"/>
        <a:ext cx="2864674" cy="65205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D1136-D62C-4928-964F-81C60D72C4D8}">
      <dsp:nvSpPr>
        <dsp:cNvPr id="0" name=""/>
        <dsp:cNvSpPr/>
      </dsp:nvSpPr>
      <dsp:spPr>
        <a:xfrm rot="5400000">
          <a:off x="5047579" y="-2111240"/>
          <a:ext cx="990598" cy="5213080"/>
        </a:xfrm>
        <a:prstGeom prst="round2SameRect">
          <a:avLst/>
        </a:prstGeom>
        <a:solidFill>
          <a:schemeClr val="accent4">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with financial institution personnel to obtain information</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examination findings to supervisory personnel</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prepares written comments that are accurate, grammatically correct, logically arranged, and factually support any conclusions drawn</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Works effectively with others to achieve common goals</a:t>
          </a:r>
        </a:p>
      </dsp:txBody>
      <dsp:txXfrm rot="-5400000">
        <a:off x="2936339" y="48357"/>
        <a:ext cx="5164723" cy="893884"/>
      </dsp:txXfrm>
    </dsp:sp>
    <dsp:sp modelId="{9D7794BE-4045-43A2-A72B-89A678AB7EC5}">
      <dsp:nvSpPr>
        <dsp:cNvPr id="0" name=""/>
        <dsp:cNvSpPr/>
      </dsp:nvSpPr>
      <dsp:spPr>
        <a:xfrm>
          <a:off x="3981" y="967"/>
          <a:ext cx="2932357" cy="989632"/>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4: Human Relations</a:t>
          </a:r>
        </a:p>
        <a:p>
          <a:pPr marL="0" lvl="0" indent="0" algn="ctr" defTabSz="711200">
            <a:lnSpc>
              <a:spcPct val="90000"/>
            </a:lnSpc>
            <a:spcBef>
              <a:spcPct val="0"/>
            </a:spcBef>
            <a:spcAft>
              <a:spcPts val="0"/>
            </a:spcAft>
            <a:buNone/>
          </a:pPr>
          <a:r>
            <a:rPr lang="en-US" sz="1600" b="1" kern="1200" dirty="0">
              <a:latin typeface="Corbel" panose="020B0503020204020204" pitchFamily="34" charset="0"/>
            </a:rPr>
            <a:t> </a:t>
          </a:r>
          <a:r>
            <a:rPr lang="en-US" sz="1400" kern="1200" dirty="0">
              <a:latin typeface="Corbel" panose="020B0503020204020204" pitchFamily="34" charset="0"/>
            </a:rPr>
            <a:t>(Provides effective organization to the examination process)</a:t>
          </a:r>
        </a:p>
      </dsp:txBody>
      <dsp:txXfrm>
        <a:off x="52291" y="49277"/>
        <a:ext cx="2835737" cy="8930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BA781-54AC-4929-AC10-B76E468D1A6E}">
      <dsp:nvSpPr>
        <dsp:cNvPr id="0" name=""/>
        <dsp:cNvSpPr/>
      </dsp:nvSpPr>
      <dsp:spPr>
        <a:xfrm rot="16200000">
          <a:off x="704850" y="-7048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endParaRPr lang="en-US" sz="2400" b="1" kern="1200" dirty="0">
            <a:latin typeface="Corbel" panose="020B0503020204020204" pitchFamily="34" charset="0"/>
            <a:cs typeface="Arial" panose="020B0604020202020204" pitchFamily="34" charset="0"/>
          </a:endParaRPr>
        </a:p>
        <a:p>
          <a:pPr marL="0" lvl="0" indent="0" algn="ctr" defTabSz="1066800">
            <a:lnSpc>
              <a:spcPct val="90000"/>
            </a:lnSpc>
            <a:spcBef>
              <a:spcPct val="0"/>
            </a:spcBef>
            <a:spcAft>
              <a:spcPct val="35000"/>
            </a:spcAft>
            <a:buNone/>
          </a:pPr>
          <a:r>
            <a:rPr lang="en-US" sz="2400" b="1" kern="1200" dirty="0">
              <a:latin typeface="Corbel" panose="020B0503020204020204" pitchFamily="34" charset="0"/>
              <a:cs typeface="Arial" panose="020B0604020202020204" pitchFamily="34" charset="0"/>
            </a:rPr>
            <a:t>Department resources</a:t>
          </a:r>
          <a:br>
            <a:rPr lang="en-US" sz="2400" b="1" kern="1200" dirty="0">
              <a:latin typeface="Corbel" panose="020B0503020204020204" pitchFamily="34" charset="0"/>
              <a:cs typeface="Arial" panose="020B0604020202020204" pitchFamily="34" charset="0"/>
            </a:rPr>
          </a:br>
          <a:r>
            <a:rPr lang="en-US" sz="2400" b="1" kern="1200" dirty="0">
              <a:latin typeface="Corbel" panose="020B0503020204020204" pitchFamily="34" charset="0"/>
              <a:cs typeface="Arial" panose="020B0604020202020204" pitchFamily="34" charset="0"/>
            </a:rPr>
            <a:t>Monitored OTJ experience</a:t>
          </a:r>
          <a:br>
            <a:rPr lang="en-US" sz="2400" b="1" kern="1200" dirty="0">
              <a:latin typeface="Corbel" panose="020B0503020204020204" pitchFamily="34" charset="0"/>
              <a:cs typeface="Arial" panose="020B0604020202020204" pitchFamily="34" charset="0"/>
            </a:rPr>
          </a:br>
          <a:r>
            <a:rPr lang="en-US" sz="2400" b="1" kern="1200" dirty="0">
              <a:latin typeface="Corbel" panose="020B0503020204020204" pitchFamily="34" charset="0"/>
              <a:cs typeface="Arial" panose="020B0604020202020204" pitchFamily="34" charset="0"/>
            </a:rPr>
            <a:t>Review examination manual</a:t>
          </a:r>
          <a:br>
            <a:rPr lang="en-US" sz="2400" b="1" kern="1200" dirty="0">
              <a:latin typeface="Corbel" panose="020B0503020204020204" pitchFamily="34" charset="0"/>
              <a:cs typeface="Arial" panose="020B0604020202020204" pitchFamily="34" charset="0"/>
            </a:rPr>
          </a:br>
          <a:r>
            <a:rPr lang="en-US" sz="2400" b="1" kern="1200" dirty="0">
              <a:latin typeface="Corbel" panose="020B0503020204020204" pitchFamily="34" charset="0"/>
              <a:cs typeface="Arial" panose="020B0604020202020204" pitchFamily="34" charset="0"/>
            </a:rPr>
            <a:t>Post-exam communications/ meetings</a:t>
          </a:r>
        </a:p>
      </dsp:txBody>
      <dsp:txXfrm rot="5400000">
        <a:off x="-1" y="1"/>
        <a:ext cx="4229100" cy="2114550"/>
      </dsp:txXfrm>
    </dsp:sp>
    <dsp:sp modelId="{6167C54B-9408-42CA-8019-3F8D7DBFEA08}">
      <dsp:nvSpPr>
        <dsp:cNvPr id="0" name=""/>
        <dsp:cNvSpPr/>
      </dsp:nvSpPr>
      <dsp:spPr>
        <a:xfrm>
          <a:off x="4229100" y="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endParaRPr lang="en-US" sz="2400" b="1" kern="1200" dirty="0">
            <a:latin typeface="Eurostile" panose="020B0504020202050204" pitchFamily="34" charset="0"/>
            <a:cs typeface="Arial" panose="020B0604020202020204" pitchFamily="34" charset="0"/>
          </a:endParaRPr>
        </a:p>
        <a:p>
          <a:pPr marL="0" lvl="0" indent="0" algn="ctr" defTabSz="1066800">
            <a:lnSpc>
              <a:spcPct val="90000"/>
            </a:lnSpc>
            <a:spcBef>
              <a:spcPct val="0"/>
            </a:spcBef>
            <a:spcAft>
              <a:spcPct val="35000"/>
            </a:spcAft>
            <a:buNone/>
          </a:pPr>
          <a:r>
            <a:rPr lang="en-US" sz="2400" b="1" kern="1200" dirty="0">
              <a:latin typeface="Corbel" panose="020B0503020204020204" pitchFamily="34" charset="0"/>
              <a:cs typeface="Arial" panose="020B0604020202020204" pitchFamily="34" charset="0"/>
            </a:rPr>
            <a:t>Mentoring</a:t>
          </a:r>
          <a:br>
            <a:rPr lang="en-US" sz="2400" b="1" kern="1200" dirty="0">
              <a:latin typeface="Corbel" panose="020B0503020204020204" pitchFamily="34" charset="0"/>
              <a:cs typeface="Arial" panose="020B0604020202020204" pitchFamily="34" charset="0"/>
            </a:rPr>
          </a:br>
          <a:r>
            <a:rPr lang="en-US" sz="2400" b="1" kern="1200" dirty="0" err="1">
              <a:latin typeface="Corbel" panose="020B0503020204020204" pitchFamily="34" charset="0"/>
              <a:cs typeface="Arial" panose="020B0604020202020204" pitchFamily="34" charset="0"/>
            </a:rPr>
            <a:t>RegU</a:t>
          </a:r>
          <a:r>
            <a:rPr lang="en-US" sz="2400" b="1" kern="1200" dirty="0">
              <a:latin typeface="Corbel" panose="020B0503020204020204" pitchFamily="34" charset="0"/>
              <a:cs typeface="Arial" panose="020B0604020202020204" pitchFamily="34" charset="0"/>
            </a:rPr>
            <a:t> courses on time management/prioritization</a:t>
          </a:r>
        </a:p>
      </dsp:txBody>
      <dsp:txXfrm>
        <a:off x="4229100" y="0"/>
        <a:ext cx="4229100" cy="2114550"/>
      </dsp:txXfrm>
    </dsp:sp>
    <dsp:sp modelId="{4D98C476-B4F1-431F-8193-FFAE83C46237}">
      <dsp:nvSpPr>
        <dsp:cNvPr id="0" name=""/>
        <dsp:cNvSpPr/>
      </dsp:nvSpPr>
      <dsp:spPr>
        <a:xfrm rot="10800000">
          <a:off x="0" y="281940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cs typeface="Arial" panose="020B0604020202020204" pitchFamily="34" charset="0"/>
            </a:rPr>
            <a:t>Work with EIC</a:t>
          </a:r>
        </a:p>
      </dsp:txBody>
      <dsp:txXfrm rot="10800000">
        <a:off x="0" y="3524249"/>
        <a:ext cx="4229100" cy="2114550"/>
      </dsp:txXfrm>
    </dsp:sp>
    <dsp:sp modelId="{DE7FD68A-9440-4AE0-A5B4-C5EBCCC57802}">
      <dsp:nvSpPr>
        <dsp:cNvPr id="0" name=""/>
        <dsp:cNvSpPr/>
      </dsp:nvSpPr>
      <dsp:spPr>
        <a:xfrm rot="5400000">
          <a:off x="4933950" y="21145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cs typeface="Arial" panose="020B0604020202020204" pitchFamily="34" charset="0"/>
            </a:rPr>
            <a:t>In-house and OTJ</a:t>
          </a:r>
        </a:p>
      </dsp:txBody>
      <dsp:txXfrm rot="-5400000">
        <a:off x="4229100" y="3524249"/>
        <a:ext cx="4229100" cy="2114550"/>
      </dsp:txXfrm>
    </dsp:sp>
    <dsp:sp modelId="{CA9A11ED-2B16-44C2-8B03-21B0236FBD2B}">
      <dsp:nvSpPr>
        <dsp:cNvPr id="0" name=""/>
        <dsp:cNvSpPr/>
      </dsp:nvSpPr>
      <dsp:spPr>
        <a:xfrm flipH="1">
          <a:off x="3691843" y="0"/>
          <a:ext cx="1073548" cy="571506"/>
        </a:xfrm>
        <a:prstGeom prst="roundRect">
          <a:avLst/>
        </a:prstGeom>
        <a:solidFill>
          <a:schemeClr val="accent3">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orbel" panose="020B0503020204020204" pitchFamily="34" charset="0"/>
              <a:cs typeface="Arial" panose="020B0604020202020204" pitchFamily="34" charset="0"/>
            </a:rPr>
            <a:t>Training options</a:t>
          </a:r>
        </a:p>
      </dsp:txBody>
      <dsp:txXfrm>
        <a:off x="3719742" y="27899"/>
        <a:ext cx="1017750" cy="51570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03817-80EA-4CBF-9F4D-C18C906DF0EE}">
      <dsp:nvSpPr>
        <dsp:cNvPr id="0" name=""/>
        <dsp:cNvSpPr/>
      </dsp:nvSpPr>
      <dsp:spPr>
        <a:xfrm rot="16200000">
          <a:off x="704088" y="-704088"/>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b="1" kern="1200" dirty="0"/>
        </a:p>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Onboarding training</a:t>
          </a:r>
        </a:p>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Shadow EIC</a:t>
          </a:r>
        </a:p>
      </dsp:txBody>
      <dsp:txXfrm rot="5400000">
        <a:off x="0" y="0"/>
        <a:ext cx="4229100" cy="2115693"/>
      </dsp:txXfrm>
    </dsp:sp>
    <dsp:sp modelId="{F5F1BA27-7088-469E-B4EB-5C250DF90919}">
      <dsp:nvSpPr>
        <dsp:cNvPr id="0" name=""/>
        <dsp:cNvSpPr/>
      </dsp:nvSpPr>
      <dsp:spPr>
        <a:xfrm>
          <a:off x="4229100" y="0"/>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b="1" kern="1200" dirty="0"/>
        </a:p>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In-house policies &amp; procedures training</a:t>
          </a:r>
        </a:p>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Review sample reports</a:t>
          </a:r>
        </a:p>
      </dsp:txBody>
      <dsp:txXfrm>
        <a:off x="4229100" y="0"/>
        <a:ext cx="4229100" cy="2115693"/>
      </dsp:txXfrm>
    </dsp:sp>
    <dsp:sp modelId="{1D2B5A24-B836-4125-9E46-63B2714E27CD}">
      <dsp:nvSpPr>
        <dsp:cNvPr id="0" name=""/>
        <dsp:cNvSpPr/>
      </dsp:nvSpPr>
      <dsp:spPr>
        <a:xfrm rot="10800000">
          <a:off x="0" y="2820923"/>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Review of exam manual</a:t>
          </a:r>
        </a:p>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State Bank Association training</a:t>
          </a:r>
        </a:p>
      </dsp:txBody>
      <dsp:txXfrm rot="10800000">
        <a:off x="0" y="3526155"/>
        <a:ext cx="4229100" cy="2115693"/>
      </dsp:txXfrm>
    </dsp:sp>
    <dsp:sp modelId="{3FAF2845-63F5-47A7-A65A-DF2102B2D2E2}">
      <dsp:nvSpPr>
        <dsp:cNvPr id="0" name=""/>
        <dsp:cNvSpPr/>
      </dsp:nvSpPr>
      <dsp:spPr>
        <a:xfrm rot="5400000">
          <a:off x="4933187" y="2116836"/>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CSBS Credit Evaluation School</a:t>
          </a:r>
        </a:p>
        <a:p>
          <a:pPr marL="0" lvl="0" indent="0" algn="ctr" defTabSz="1155700">
            <a:lnSpc>
              <a:spcPct val="90000"/>
            </a:lnSpc>
            <a:spcBef>
              <a:spcPct val="0"/>
            </a:spcBef>
            <a:spcAft>
              <a:spcPct val="35000"/>
            </a:spcAft>
            <a:buNone/>
          </a:pPr>
          <a:r>
            <a:rPr lang="en-US" sz="2600" b="1" kern="1200" dirty="0">
              <a:latin typeface="Corbel" panose="020B0503020204020204" pitchFamily="34" charset="0"/>
            </a:rPr>
            <a:t>FDIC Loan Analysis School</a:t>
          </a:r>
        </a:p>
      </dsp:txBody>
      <dsp:txXfrm rot="-5400000">
        <a:off x="4229100" y="3526154"/>
        <a:ext cx="4229100" cy="2115693"/>
      </dsp:txXfrm>
    </dsp:sp>
    <dsp:sp modelId="{E05F2D3F-57CC-484B-9029-D7158592800D}">
      <dsp:nvSpPr>
        <dsp:cNvPr id="0" name=""/>
        <dsp:cNvSpPr/>
      </dsp:nvSpPr>
      <dsp:spPr>
        <a:xfrm>
          <a:off x="3697908" y="0"/>
          <a:ext cx="1069843" cy="57607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6030" y="28122"/>
        <a:ext cx="1013599" cy="5198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E0EE-247B-44CE-8C2F-B184B0BE1DD8}">
      <dsp:nvSpPr>
        <dsp:cNvPr id="0" name=""/>
        <dsp:cNvSpPr/>
      </dsp:nvSpPr>
      <dsp:spPr>
        <a:xfrm rot="16200000">
          <a:off x="704088" y="-704088"/>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CSBS Bank Safety &amp; Soundness Examiner Training</a:t>
          </a:r>
        </a:p>
      </dsp:txBody>
      <dsp:txXfrm rot="5400000">
        <a:off x="0" y="0"/>
        <a:ext cx="4229100" cy="2115693"/>
      </dsp:txXfrm>
    </dsp:sp>
    <dsp:sp modelId="{3DD6C794-8233-42DD-82A3-E8EEECBC14E2}">
      <dsp:nvSpPr>
        <dsp:cNvPr id="0" name=""/>
        <dsp:cNvSpPr/>
      </dsp:nvSpPr>
      <dsp:spPr>
        <a:xfrm>
          <a:off x="4229100" y="0"/>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b="1" kern="1200" dirty="0">
            <a:latin typeface="Myriad Pro Light" panose="020B0403030403020204" pitchFamily="34" charset="0"/>
          </a:endParaRPr>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Review of Exam Manual</a:t>
          </a:r>
        </a:p>
      </dsp:txBody>
      <dsp:txXfrm>
        <a:off x="4229100" y="0"/>
        <a:ext cx="4229100" cy="2115693"/>
      </dsp:txXfrm>
    </dsp:sp>
    <dsp:sp modelId="{29A48300-24EB-425C-BFCE-FE8407FDF185}">
      <dsp:nvSpPr>
        <dsp:cNvPr id="0" name=""/>
        <dsp:cNvSpPr/>
      </dsp:nvSpPr>
      <dsp:spPr>
        <a:xfrm rot="10800000">
          <a:off x="0" y="2820923"/>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Mentoring</a:t>
          </a:r>
        </a:p>
      </dsp:txBody>
      <dsp:txXfrm rot="10800000">
        <a:off x="0" y="3526155"/>
        <a:ext cx="4229100" cy="2115693"/>
      </dsp:txXfrm>
    </dsp:sp>
    <dsp:sp modelId="{EE163852-1095-496B-BA1C-573FA2252CCE}">
      <dsp:nvSpPr>
        <dsp:cNvPr id="0" name=""/>
        <dsp:cNvSpPr/>
      </dsp:nvSpPr>
      <dsp:spPr>
        <a:xfrm rot="5400000">
          <a:off x="4933187" y="2116836"/>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Onboarding</a:t>
          </a:r>
        </a:p>
      </dsp:txBody>
      <dsp:txXfrm rot="-5400000">
        <a:off x="4229100" y="3526154"/>
        <a:ext cx="4229100" cy="2115693"/>
      </dsp:txXfrm>
    </dsp:sp>
    <dsp:sp modelId="{18859A6D-A298-488E-B158-25FD7EAEC6EA}">
      <dsp:nvSpPr>
        <dsp:cNvPr id="0" name=""/>
        <dsp:cNvSpPr/>
      </dsp:nvSpPr>
      <dsp:spPr>
        <a:xfrm>
          <a:off x="3694178" y="11431"/>
          <a:ext cx="1069843" cy="576074"/>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Eurostile" panose="020B0504020202050204" pitchFamily="34" charset="0"/>
              <a:cs typeface="Arial" panose="020B0604020202020204" pitchFamily="34" charset="0"/>
            </a:rPr>
            <a:t>Training options</a:t>
          </a:r>
          <a:endParaRPr lang="en-US" sz="1500" b="1" kern="1200" dirty="0">
            <a:latin typeface="Eurostile" panose="020B0504020202050204" pitchFamily="34" charset="0"/>
          </a:endParaRPr>
        </a:p>
      </dsp:txBody>
      <dsp:txXfrm>
        <a:off x="3722300" y="39553"/>
        <a:ext cx="1013599" cy="51983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F27AD-A6B8-4B6B-B06A-C73C604118C7}">
      <dsp:nvSpPr>
        <dsp:cNvPr id="0" name=""/>
        <dsp:cNvSpPr/>
      </dsp:nvSpPr>
      <dsp:spPr>
        <a:xfrm rot="16200000">
          <a:off x="704850" y="-7048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Effective Meetings with Management</a:t>
          </a:r>
        </a:p>
      </dsp:txBody>
      <dsp:txXfrm rot="5400000">
        <a:off x="-1" y="1"/>
        <a:ext cx="4229100" cy="2114550"/>
      </dsp:txXfrm>
    </dsp:sp>
    <dsp:sp modelId="{527325B7-F5B0-4DE3-9B51-C6539364CC6C}">
      <dsp:nvSpPr>
        <dsp:cNvPr id="0" name=""/>
        <dsp:cNvSpPr/>
      </dsp:nvSpPr>
      <dsp:spPr>
        <a:xfrm>
          <a:off x="4229100" y="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br>
            <a:rPr lang="en-US" sz="2800" b="1" kern="1200" dirty="0"/>
          </a:br>
          <a:r>
            <a:rPr lang="en-US" sz="2800" b="1" kern="1200" dirty="0">
              <a:latin typeface="Corbel" panose="020B0503020204020204" pitchFamily="34" charset="0"/>
            </a:rPr>
            <a:t>Advanced Communications Training</a:t>
          </a:r>
        </a:p>
      </dsp:txBody>
      <dsp:txXfrm>
        <a:off x="4229100" y="0"/>
        <a:ext cx="4229100" cy="2114550"/>
      </dsp:txXfrm>
    </dsp:sp>
    <dsp:sp modelId="{DEAB5D4A-E1FB-4FD8-9368-823CB391F1CC}">
      <dsp:nvSpPr>
        <dsp:cNvPr id="0" name=""/>
        <dsp:cNvSpPr/>
      </dsp:nvSpPr>
      <dsp:spPr>
        <a:xfrm rot="10800000">
          <a:off x="0" y="281940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Impact Presentations</a:t>
          </a:r>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Effective Writing for Examiners</a:t>
          </a:r>
        </a:p>
      </dsp:txBody>
      <dsp:txXfrm rot="10800000">
        <a:off x="0" y="3524249"/>
        <a:ext cx="4229100" cy="2114550"/>
      </dsp:txXfrm>
    </dsp:sp>
    <dsp:sp modelId="{323A2FC6-4751-4A1A-A667-FC7BE68D43E1}">
      <dsp:nvSpPr>
        <dsp:cNvPr id="0" name=""/>
        <dsp:cNvSpPr/>
      </dsp:nvSpPr>
      <dsp:spPr>
        <a:xfrm rot="5400000">
          <a:off x="4933950" y="21145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Essential Communication Skills</a:t>
          </a:r>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Generational Workplace Issues Training</a:t>
          </a:r>
        </a:p>
      </dsp:txBody>
      <dsp:txXfrm rot="-5400000">
        <a:off x="4229100" y="3524249"/>
        <a:ext cx="4229100" cy="2114550"/>
      </dsp:txXfrm>
    </dsp:sp>
    <dsp:sp modelId="{90F66A46-5A84-4500-B252-00641E666F23}">
      <dsp:nvSpPr>
        <dsp:cNvPr id="0" name=""/>
        <dsp:cNvSpPr/>
      </dsp:nvSpPr>
      <dsp:spPr>
        <a:xfrm>
          <a:off x="3694178" y="5335"/>
          <a:ext cx="1069843" cy="576073"/>
        </a:xfrm>
        <a:prstGeom prst="roundRect">
          <a:avLst/>
        </a:prstGeom>
        <a:solidFill>
          <a:schemeClr val="accent4">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Eurostile" panose="020B0504020202050204" pitchFamily="34" charset="0"/>
              <a:cs typeface="Arial" panose="020B0604020202020204" pitchFamily="34" charset="0"/>
            </a:rPr>
            <a:t>Training options</a:t>
          </a:r>
          <a:endParaRPr lang="en-US" sz="1500" b="1" kern="1200" dirty="0">
            <a:latin typeface="Eurostile" panose="020B0504020202050204" pitchFamily="34" charset="0"/>
          </a:endParaRPr>
        </a:p>
      </dsp:txBody>
      <dsp:txXfrm>
        <a:off x="3722300" y="33457"/>
        <a:ext cx="1013599" cy="5198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4982A-BCE3-4302-A650-93637B43A1E5}">
      <dsp:nvSpPr>
        <dsp:cNvPr id="0" name=""/>
        <dsp:cNvSpPr/>
      </dsp:nvSpPr>
      <dsp:spPr>
        <a:xfrm rot="5400000">
          <a:off x="5157879" y="-2125575"/>
          <a:ext cx="772865" cy="5218176"/>
        </a:xfrm>
        <a:prstGeom prst="round2Same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Corbel" panose="020B0503020204020204" pitchFamily="34" charset="0"/>
            </a:rPr>
            <a:t>Effectively adheres to examination procedures to collect and analyze data</a:t>
          </a:r>
        </a:p>
        <a:p>
          <a:pPr marL="57150" lvl="1" indent="-57150" algn="l" defTabSz="488950">
            <a:lnSpc>
              <a:spcPct val="90000"/>
            </a:lnSpc>
            <a:spcBef>
              <a:spcPct val="0"/>
            </a:spcBef>
            <a:spcAft>
              <a:spcPct val="15000"/>
            </a:spcAft>
            <a:buChar char="•"/>
          </a:pPr>
          <a:r>
            <a:rPr lang="en-US" sz="1100" kern="1200" dirty="0">
              <a:latin typeface="Corbel" panose="020B0503020204020204" pitchFamily="34" charset="0"/>
            </a:rPr>
            <a:t>Effectively reviews reports of examination for accuracy, content, conclusions, and proper grammar</a:t>
          </a:r>
        </a:p>
      </dsp:txBody>
      <dsp:txXfrm rot="-5400000">
        <a:off x="2935224" y="134808"/>
        <a:ext cx="5180448" cy="697409"/>
      </dsp:txXfrm>
    </dsp:sp>
    <dsp:sp modelId="{7AFD8A7A-F048-4282-B717-17D48C8B19D5}">
      <dsp:nvSpPr>
        <dsp:cNvPr id="0" name=""/>
        <dsp:cNvSpPr/>
      </dsp:nvSpPr>
      <dsp:spPr>
        <a:xfrm>
          <a:off x="0" y="472"/>
          <a:ext cx="2935224" cy="966081"/>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1: Technical</a:t>
          </a:r>
        </a:p>
        <a:p>
          <a:pPr marL="0" lvl="0" indent="0" algn="ctr" defTabSz="711200">
            <a:lnSpc>
              <a:spcPct val="90000"/>
            </a:lnSpc>
            <a:spcBef>
              <a:spcPct val="0"/>
            </a:spcBef>
            <a:spcAft>
              <a:spcPts val="0"/>
            </a:spcAft>
            <a:buNone/>
          </a:pPr>
          <a:r>
            <a:rPr lang="en-US" sz="1200" b="1" kern="1200" dirty="0">
              <a:latin typeface="Corbel" panose="020B0503020204020204" pitchFamily="34" charset="0"/>
            </a:rPr>
            <a:t> </a:t>
          </a:r>
          <a:r>
            <a:rPr lang="en-US" sz="1400" kern="1200" dirty="0">
              <a:latin typeface="Corbel" panose="020B0503020204020204" pitchFamily="34" charset="0"/>
            </a:rPr>
            <a:t>(Provides effective and accurate evaluation of the credit activities of financial institutions)</a:t>
          </a:r>
          <a:endParaRPr lang="en-US" sz="1200" kern="1200" dirty="0">
            <a:latin typeface="Corbel" panose="020B0503020204020204" pitchFamily="34" charset="0"/>
          </a:endParaRPr>
        </a:p>
      </dsp:txBody>
      <dsp:txXfrm>
        <a:off x="47160" y="47632"/>
        <a:ext cx="2840904" cy="87176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2CE37-7785-437F-B18C-156AED5687F4}">
      <dsp:nvSpPr>
        <dsp:cNvPr id="0" name=""/>
        <dsp:cNvSpPr/>
      </dsp:nvSpPr>
      <dsp:spPr>
        <a:xfrm rot="5400000">
          <a:off x="5199939" y="-2178201"/>
          <a:ext cx="688745" cy="5218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Develops correct conclusions and ratings of assets from collected data</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follows established examination procedures to collect and analyze data</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Develops correct conclusions from collected data</a:t>
          </a:r>
        </a:p>
      </dsp:txBody>
      <dsp:txXfrm rot="-5400000">
        <a:off x="2935224" y="120136"/>
        <a:ext cx="5184554" cy="621501"/>
      </dsp:txXfrm>
    </dsp:sp>
    <dsp:sp modelId="{87CDB9E4-F6A5-4962-9048-81884685E3C2}">
      <dsp:nvSpPr>
        <dsp:cNvPr id="0" name=""/>
        <dsp:cNvSpPr/>
      </dsp:nvSpPr>
      <dsp:spPr>
        <a:xfrm>
          <a:off x="0" y="420"/>
          <a:ext cx="2935224" cy="860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2: Conceptual</a:t>
          </a:r>
        </a:p>
        <a:p>
          <a:pPr marL="0" lvl="0" indent="0" algn="ctr" defTabSz="711200">
            <a:lnSpc>
              <a:spcPct val="90000"/>
            </a:lnSpc>
            <a:spcBef>
              <a:spcPct val="0"/>
            </a:spcBef>
            <a:spcAft>
              <a:spcPts val="0"/>
            </a:spcAft>
            <a:buNone/>
          </a:pPr>
          <a:r>
            <a:rPr lang="en-US" sz="1400" b="1" kern="1200" dirty="0">
              <a:latin typeface="Corbel" panose="020B0503020204020204" pitchFamily="34" charset="0"/>
            </a:rPr>
            <a:t> </a:t>
          </a:r>
          <a:r>
            <a:rPr lang="en-US" sz="1400" kern="1200" dirty="0">
              <a:latin typeface="Corbel" panose="020B0503020204020204" pitchFamily="34" charset="0"/>
            </a:rPr>
            <a:t>(Provides effective and accurate evaluation of the lending activities of financial institutions)</a:t>
          </a:r>
        </a:p>
      </dsp:txBody>
      <dsp:txXfrm>
        <a:off x="42027" y="42447"/>
        <a:ext cx="2851170" cy="77687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2BAD1-B8AC-4D52-B933-6249FAE10BC8}">
      <dsp:nvSpPr>
        <dsp:cNvPr id="0" name=""/>
        <dsp:cNvSpPr/>
      </dsp:nvSpPr>
      <dsp:spPr>
        <a:xfrm rot="5400000">
          <a:off x="5275017" y="-2272141"/>
          <a:ext cx="538588" cy="5218176"/>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demonstrates knowledge of policies, procedures, laws, rules and regulations</a:t>
          </a:r>
        </a:p>
      </dsp:txBody>
      <dsp:txXfrm rot="-5400000">
        <a:off x="2935223" y="93945"/>
        <a:ext cx="5191884" cy="486004"/>
      </dsp:txXfrm>
    </dsp:sp>
    <dsp:sp modelId="{265163C0-3131-42D9-B58A-73892923329A}">
      <dsp:nvSpPr>
        <dsp:cNvPr id="0" name=""/>
        <dsp:cNvSpPr/>
      </dsp:nvSpPr>
      <dsp:spPr>
        <a:xfrm>
          <a:off x="0" y="329"/>
          <a:ext cx="2935224" cy="67323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3: Legal/Compliance</a:t>
          </a:r>
          <a:endParaRPr lang="en-US" sz="1600" kern="1200" dirty="0">
            <a:latin typeface="Corbel" panose="020B0503020204020204" pitchFamily="34" charset="0"/>
          </a:endParaRPr>
        </a:p>
      </dsp:txBody>
      <dsp:txXfrm>
        <a:off x="32865" y="33194"/>
        <a:ext cx="2869494" cy="607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8D6F6-17DA-4AB0-8C93-3AE1AA408C79}">
      <dsp:nvSpPr>
        <dsp:cNvPr id="0" name=""/>
        <dsp:cNvSpPr/>
      </dsp:nvSpPr>
      <dsp:spPr>
        <a:xfrm rot="5400000">
          <a:off x="5187981" y="-2163675"/>
          <a:ext cx="712660" cy="5218176"/>
        </a:xfrm>
        <a:prstGeom prst="round2Same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follows established examination procedures to collect and analyze data</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Develops correct conclusions from collected data</a:t>
          </a:r>
        </a:p>
      </dsp:txBody>
      <dsp:txXfrm rot="-5400000">
        <a:off x="2935224" y="123871"/>
        <a:ext cx="5183387" cy="643082"/>
      </dsp:txXfrm>
    </dsp:sp>
    <dsp:sp modelId="{59D7AB64-F28E-4D6F-9735-521A9AE6B9B3}">
      <dsp:nvSpPr>
        <dsp:cNvPr id="0" name=""/>
        <dsp:cNvSpPr/>
      </dsp:nvSpPr>
      <dsp:spPr>
        <a:xfrm>
          <a:off x="0" y="0"/>
          <a:ext cx="2935224" cy="890826"/>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2: Conceptual </a:t>
          </a:r>
          <a:r>
            <a:rPr lang="en-US" sz="1400" kern="1200" dirty="0">
              <a:latin typeface="Corbel" panose="020B0503020204020204" pitchFamily="34" charset="0"/>
            </a:rPr>
            <a:t>(Provides effective organization to the examination process)</a:t>
          </a:r>
          <a:endParaRPr lang="en-US" sz="1600" kern="1200" dirty="0">
            <a:latin typeface="Corbel" panose="020B0503020204020204" pitchFamily="34" charset="0"/>
          </a:endParaRPr>
        </a:p>
      </dsp:txBody>
      <dsp:txXfrm>
        <a:off x="43487" y="43487"/>
        <a:ext cx="2848250" cy="80385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B1C70-1FC6-4FCC-9198-F17B1D0999F0}">
      <dsp:nvSpPr>
        <dsp:cNvPr id="0" name=""/>
        <dsp:cNvSpPr/>
      </dsp:nvSpPr>
      <dsp:spPr>
        <a:xfrm rot="5400000">
          <a:off x="4960999" y="-1879235"/>
          <a:ext cx="1166624" cy="5218176"/>
        </a:xfrm>
        <a:prstGeom prst="round2SameRect">
          <a:avLst/>
        </a:prstGeom>
        <a:solidFill>
          <a:schemeClr val="accent4">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assignments to assisting personnel</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with financial institution personnel to obtain information</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examination findings to financial institution and supervisory personnel</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prepares written comments which are accurate, grammatically correct, logically arranged, and factually support any conclusions drawn</a:t>
          </a:r>
        </a:p>
      </dsp:txBody>
      <dsp:txXfrm rot="-5400000">
        <a:off x="2935223" y="203491"/>
        <a:ext cx="5161226" cy="1052724"/>
      </dsp:txXfrm>
    </dsp:sp>
    <dsp:sp modelId="{D5A7FC0F-A658-4CAA-A113-BFD099084742}">
      <dsp:nvSpPr>
        <dsp:cNvPr id="0" name=""/>
        <dsp:cNvSpPr/>
      </dsp:nvSpPr>
      <dsp:spPr>
        <a:xfrm>
          <a:off x="0" y="712"/>
          <a:ext cx="2935224" cy="1458280"/>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4: Human Relations</a:t>
          </a:r>
        </a:p>
        <a:p>
          <a:pPr marL="0" lvl="0" indent="0" algn="ctr" defTabSz="711200">
            <a:lnSpc>
              <a:spcPct val="90000"/>
            </a:lnSpc>
            <a:spcBef>
              <a:spcPct val="0"/>
            </a:spcBef>
            <a:spcAft>
              <a:spcPts val="0"/>
            </a:spcAft>
            <a:buNone/>
          </a:pPr>
          <a:r>
            <a:rPr lang="en-US" sz="1400" kern="1200" dirty="0">
              <a:latin typeface="Corbel" panose="020B0503020204020204" pitchFamily="34" charset="0"/>
            </a:rPr>
            <a:t>(Provides effective oral and written communications)</a:t>
          </a:r>
        </a:p>
      </dsp:txBody>
      <dsp:txXfrm>
        <a:off x="71187" y="71899"/>
        <a:ext cx="2792850" cy="131590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BA781-54AC-4929-AC10-B76E468D1A6E}">
      <dsp:nvSpPr>
        <dsp:cNvPr id="0" name=""/>
        <dsp:cNvSpPr/>
      </dsp:nvSpPr>
      <dsp:spPr>
        <a:xfrm rot="16200000">
          <a:off x="704850" y="-7048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rot="5400000">
        <a:off x="-1" y="1"/>
        <a:ext cx="4229100" cy="2114550"/>
      </dsp:txXfrm>
    </dsp:sp>
    <dsp:sp modelId="{6167C54B-9408-42CA-8019-3F8D7DBFEA08}">
      <dsp:nvSpPr>
        <dsp:cNvPr id="0" name=""/>
        <dsp:cNvSpPr/>
      </dsp:nvSpPr>
      <dsp:spPr>
        <a:xfrm>
          <a:off x="4229100" y="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a:off x="4229100" y="0"/>
        <a:ext cx="4229100" cy="2114550"/>
      </dsp:txXfrm>
    </dsp:sp>
    <dsp:sp modelId="{4D98C476-B4F1-431F-8193-FFAE83C46237}">
      <dsp:nvSpPr>
        <dsp:cNvPr id="0" name=""/>
        <dsp:cNvSpPr/>
      </dsp:nvSpPr>
      <dsp:spPr>
        <a:xfrm rot="10800000">
          <a:off x="0" y="281940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rot="10800000">
        <a:off x="0" y="3524249"/>
        <a:ext cx="4229100" cy="2114550"/>
      </dsp:txXfrm>
    </dsp:sp>
    <dsp:sp modelId="{DE7FD68A-9440-4AE0-A5B4-C5EBCCC57802}">
      <dsp:nvSpPr>
        <dsp:cNvPr id="0" name=""/>
        <dsp:cNvSpPr/>
      </dsp:nvSpPr>
      <dsp:spPr>
        <a:xfrm rot="5400000">
          <a:off x="4933950" y="21145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rot="-5400000">
        <a:off x="4229100" y="3524249"/>
        <a:ext cx="4229100" cy="2114550"/>
      </dsp:txXfrm>
    </dsp:sp>
    <dsp:sp modelId="{CA9A11ED-2B16-44C2-8B03-21B0236FBD2B}">
      <dsp:nvSpPr>
        <dsp:cNvPr id="0" name=""/>
        <dsp:cNvSpPr/>
      </dsp:nvSpPr>
      <dsp:spPr>
        <a:xfrm flipH="1">
          <a:off x="3691843" y="0"/>
          <a:ext cx="1073548" cy="571506"/>
        </a:xfrm>
        <a:prstGeom prst="roundRect">
          <a:avLst/>
        </a:prstGeom>
        <a:solidFill>
          <a:schemeClr val="accent3">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orbel" panose="020B0503020204020204" pitchFamily="34" charset="0"/>
              <a:cs typeface="Arial" panose="020B0604020202020204" pitchFamily="34" charset="0"/>
            </a:rPr>
            <a:t>Training options</a:t>
          </a:r>
        </a:p>
      </dsp:txBody>
      <dsp:txXfrm>
        <a:off x="3719742" y="27899"/>
        <a:ext cx="1017750" cy="51570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03817-80EA-4CBF-9F4D-C18C906DF0EE}">
      <dsp:nvSpPr>
        <dsp:cNvPr id="0" name=""/>
        <dsp:cNvSpPr/>
      </dsp:nvSpPr>
      <dsp:spPr>
        <a:xfrm rot="16200000">
          <a:off x="704088" y="-704088"/>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0" y="0"/>
        <a:ext cx="4229100" cy="2115693"/>
      </dsp:txXfrm>
    </dsp:sp>
    <dsp:sp modelId="{F5F1BA27-7088-469E-B4EB-5C250DF90919}">
      <dsp:nvSpPr>
        <dsp:cNvPr id="0" name=""/>
        <dsp:cNvSpPr/>
      </dsp:nvSpPr>
      <dsp:spPr>
        <a:xfrm>
          <a:off x="4229100" y="0"/>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229100" y="0"/>
        <a:ext cx="4229100" cy="2115693"/>
      </dsp:txXfrm>
    </dsp:sp>
    <dsp:sp modelId="{1D2B5A24-B836-4125-9E46-63B2714E27CD}">
      <dsp:nvSpPr>
        <dsp:cNvPr id="0" name=""/>
        <dsp:cNvSpPr/>
      </dsp:nvSpPr>
      <dsp:spPr>
        <a:xfrm rot="10800000">
          <a:off x="0" y="2820923"/>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10800000">
        <a:off x="0" y="3526155"/>
        <a:ext cx="4229100" cy="2115693"/>
      </dsp:txXfrm>
    </dsp:sp>
    <dsp:sp modelId="{3FAF2845-63F5-47A7-A65A-DF2102B2D2E2}">
      <dsp:nvSpPr>
        <dsp:cNvPr id="0" name=""/>
        <dsp:cNvSpPr/>
      </dsp:nvSpPr>
      <dsp:spPr>
        <a:xfrm rot="5400000">
          <a:off x="4933187" y="2116836"/>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4229100" y="3526154"/>
        <a:ext cx="4229100" cy="2115693"/>
      </dsp:txXfrm>
    </dsp:sp>
    <dsp:sp modelId="{E05F2D3F-57CC-484B-9029-D7158592800D}">
      <dsp:nvSpPr>
        <dsp:cNvPr id="0" name=""/>
        <dsp:cNvSpPr/>
      </dsp:nvSpPr>
      <dsp:spPr>
        <a:xfrm>
          <a:off x="3697908" y="0"/>
          <a:ext cx="1069843" cy="57607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6030" y="28122"/>
        <a:ext cx="1013599" cy="51983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E0EE-247B-44CE-8C2F-B184B0BE1DD8}">
      <dsp:nvSpPr>
        <dsp:cNvPr id="0" name=""/>
        <dsp:cNvSpPr/>
      </dsp:nvSpPr>
      <dsp:spPr>
        <a:xfrm rot="16200000">
          <a:off x="704088" y="-704088"/>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b="1" kern="1200" dirty="0"/>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CSBS Bank Safety &amp; Soundness Examiner Training</a:t>
          </a:r>
        </a:p>
      </dsp:txBody>
      <dsp:txXfrm rot="5400000">
        <a:off x="0" y="0"/>
        <a:ext cx="4229100" cy="2115693"/>
      </dsp:txXfrm>
    </dsp:sp>
    <dsp:sp modelId="{3DD6C794-8233-42DD-82A3-E8EEECBC14E2}">
      <dsp:nvSpPr>
        <dsp:cNvPr id="0" name=""/>
        <dsp:cNvSpPr/>
      </dsp:nvSpPr>
      <dsp:spPr>
        <a:xfrm>
          <a:off x="4229100" y="0"/>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b="1" kern="1200" dirty="0">
            <a:latin typeface="Myriad Pro Light" panose="020B0403030403020204" pitchFamily="34" charset="0"/>
          </a:endParaRPr>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Review of Exam Manual</a:t>
          </a:r>
        </a:p>
      </dsp:txBody>
      <dsp:txXfrm>
        <a:off x="4229100" y="0"/>
        <a:ext cx="4229100" cy="2115693"/>
      </dsp:txXfrm>
    </dsp:sp>
    <dsp:sp modelId="{29A48300-24EB-425C-BFCE-FE8407FDF185}">
      <dsp:nvSpPr>
        <dsp:cNvPr id="0" name=""/>
        <dsp:cNvSpPr/>
      </dsp:nvSpPr>
      <dsp:spPr>
        <a:xfrm rot="10800000">
          <a:off x="0" y="2820923"/>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Mentoring</a:t>
          </a:r>
        </a:p>
      </dsp:txBody>
      <dsp:txXfrm rot="10800000">
        <a:off x="0" y="3526155"/>
        <a:ext cx="4229100" cy="2115693"/>
      </dsp:txXfrm>
    </dsp:sp>
    <dsp:sp modelId="{EE163852-1095-496B-BA1C-573FA2252CCE}">
      <dsp:nvSpPr>
        <dsp:cNvPr id="0" name=""/>
        <dsp:cNvSpPr/>
      </dsp:nvSpPr>
      <dsp:spPr>
        <a:xfrm rot="5400000">
          <a:off x="4933187" y="2116836"/>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Onboarding</a:t>
          </a:r>
        </a:p>
      </dsp:txBody>
      <dsp:txXfrm rot="-5400000">
        <a:off x="4229100" y="3526154"/>
        <a:ext cx="4229100" cy="2115693"/>
      </dsp:txXfrm>
    </dsp:sp>
    <dsp:sp modelId="{18859A6D-A298-488E-B158-25FD7EAEC6EA}">
      <dsp:nvSpPr>
        <dsp:cNvPr id="0" name=""/>
        <dsp:cNvSpPr/>
      </dsp:nvSpPr>
      <dsp:spPr>
        <a:xfrm>
          <a:off x="3694178" y="11431"/>
          <a:ext cx="1069843" cy="576074"/>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2300" y="39553"/>
        <a:ext cx="1013599" cy="51983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F27AD-A6B8-4B6B-B06A-C73C604118C7}">
      <dsp:nvSpPr>
        <dsp:cNvPr id="0" name=""/>
        <dsp:cNvSpPr/>
      </dsp:nvSpPr>
      <dsp:spPr>
        <a:xfrm rot="16200000">
          <a:off x="704850" y="-7048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rot="5400000">
        <a:off x="-1" y="1"/>
        <a:ext cx="4229100" cy="2114550"/>
      </dsp:txXfrm>
    </dsp:sp>
    <dsp:sp modelId="{527325B7-F5B0-4DE3-9B51-C6539364CC6C}">
      <dsp:nvSpPr>
        <dsp:cNvPr id="0" name=""/>
        <dsp:cNvSpPr/>
      </dsp:nvSpPr>
      <dsp:spPr>
        <a:xfrm>
          <a:off x="4229100" y="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br>
            <a:rPr lang="en-US" sz="5000" kern="1200" dirty="0"/>
          </a:br>
          <a:endParaRPr lang="en-US" sz="5000" kern="1200" dirty="0"/>
        </a:p>
      </dsp:txBody>
      <dsp:txXfrm>
        <a:off x="4229100" y="0"/>
        <a:ext cx="4229100" cy="2114550"/>
      </dsp:txXfrm>
    </dsp:sp>
    <dsp:sp modelId="{DEAB5D4A-E1FB-4FD8-9368-823CB391F1CC}">
      <dsp:nvSpPr>
        <dsp:cNvPr id="0" name=""/>
        <dsp:cNvSpPr/>
      </dsp:nvSpPr>
      <dsp:spPr>
        <a:xfrm rot="10800000">
          <a:off x="0" y="281940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rot="10800000">
        <a:off x="0" y="3524249"/>
        <a:ext cx="4229100" cy="2114550"/>
      </dsp:txXfrm>
    </dsp:sp>
    <dsp:sp modelId="{323A2FC6-4751-4A1A-A667-FC7BE68D43E1}">
      <dsp:nvSpPr>
        <dsp:cNvPr id="0" name=""/>
        <dsp:cNvSpPr/>
      </dsp:nvSpPr>
      <dsp:spPr>
        <a:xfrm rot="5400000">
          <a:off x="4933950" y="21145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rot="-5400000">
        <a:off x="4229100" y="3524249"/>
        <a:ext cx="4229100" cy="2114550"/>
      </dsp:txXfrm>
    </dsp:sp>
    <dsp:sp modelId="{90F66A46-5A84-4500-B252-00641E666F23}">
      <dsp:nvSpPr>
        <dsp:cNvPr id="0" name=""/>
        <dsp:cNvSpPr/>
      </dsp:nvSpPr>
      <dsp:spPr>
        <a:xfrm>
          <a:off x="3694178" y="5335"/>
          <a:ext cx="1069843" cy="576073"/>
        </a:xfrm>
        <a:prstGeom prst="roundRect">
          <a:avLst/>
        </a:prstGeom>
        <a:solidFill>
          <a:schemeClr val="accent4">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2300" y="33457"/>
        <a:ext cx="1013599" cy="51982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67284-7325-4C00-8DF0-2C29D8622D7F}">
      <dsp:nvSpPr>
        <dsp:cNvPr id="0" name=""/>
        <dsp:cNvSpPr/>
      </dsp:nvSpPr>
      <dsp:spPr>
        <a:xfrm rot="5400000">
          <a:off x="4948106" y="-1863102"/>
          <a:ext cx="1192411" cy="5218176"/>
        </a:xfrm>
        <a:prstGeom prst="round2Same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supervises personnel to ensure adherence to all procedures and policies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Monitoring senior examination personnel to ensure department mission, goals, and responsibilities are being met</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organizing and delegating assignments, and supervising the entire examination process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provide for personnel management (budget, recruiting, training, team-building, negotiation, coaching, performance evaluation, disciplinary actions)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Participate in department policy formulation and strategic planning</a:t>
          </a:r>
        </a:p>
      </dsp:txBody>
      <dsp:txXfrm rot="-5400000">
        <a:off x="2935224" y="207989"/>
        <a:ext cx="5159967" cy="1075993"/>
      </dsp:txXfrm>
    </dsp:sp>
    <dsp:sp modelId="{F7E972B6-F9F9-4207-B380-4A93A74E02FC}">
      <dsp:nvSpPr>
        <dsp:cNvPr id="0" name=""/>
        <dsp:cNvSpPr/>
      </dsp:nvSpPr>
      <dsp:spPr>
        <a:xfrm>
          <a:off x="0" y="123084"/>
          <a:ext cx="2935224" cy="1176493"/>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1: Technical</a:t>
          </a:r>
        </a:p>
        <a:p>
          <a:pPr marL="0" lvl="0" indent="0" algn="ctr" defTabSz="711200">
            <a:lnSpc>
              <a:spcPct val="90000"/>
            </a:lnSpc>
            <a:spcBef>
              <a:spcPct val="0"/>
            </a:spcBef>
            <a:spcAft>
              <a:spcPts val="0"/>
            </a:spcAft>
            <a:buNone/>
          </a:pPr>
          <a:r>
            <a:rPr lang="en-US" sz="1400" kern="1200" dirty="0">
              <a:latin typeface="Corbel" panose="020B0503020204020204" pitchFamily="34" charset="0"/>
            </a:rPr>
            <a:t>(Provides effective leadership and organization to the examination process)</a:t>
          </a:r>
        </a:p>
      </dsp:txBody>
      <dsp:txXfrm>
        <a:off x="57432" y="180516"/>
        <a:ext cx="2820360" cy="106162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F236F-BB38-437C-A2BB-7F437E438367}">
      <dsp:nvSpPr>
        <dsp:cNvPr id="0" name=""/>
        <dsp:cNvSpPr/>
      </dsp:nvSpPr>
      <dsp:spPr>
        <a:xfrm rot="5400000">
          <a:off x="5218334" y="-2200066"/>
          <a:ext cx="649088" cy="52130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determining financial institution condition from completed reports of examination</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administering appropriate departmental response from examination findings</a:t>
          </a:r>
        </a:p>
      </dsp:txBody>
      <dsp:txXfrm rot="-5400000">
        <a:off x="2936338" y="113616"/>
        <a:ext cx="5181394" cy="585716"/>
      </dsp:txXfrm>
    </dsp:sp>
    <dsp:sp modelId="{5E7862D8-9357-4E4F-8125-DCBBCA0F6E02}">
      <dsp:nvSpPr>
        <dsp:cNvPr id="0" name=""/>
        <dsp:cNvSpPr/>
      </dsp:nvSpPr>
      <dsp:spPr>
        <a:xfrm>
          <a:off x="3981" y="396"/>
          <a:ext cx="2932357" cy="812155"/>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2: Conceptual</a:t>
          </a:r>
        </a:p>
        <a:p>
          <a:pPr marL="0" lvl="0" indent="0" algn="ctr" defTabSz="711200">
            <a:lnSpc>
              <a:spcPct val="90000"/>
            </a:lnSpc>
            <a:spcBef>
              <a:spcPct val="0"/>
            </a:spcBef>
            <a:spcAft>
              <a:spcPts val="0"/>
            </a:spcAft>
            <a:buNone/>
          </a:pPr>
          <a:r>
            <a:rPr lang="en-US" sz="1400" b="1" kern="1200" dirty="0">
              <a:latin typeface="Corbel" panose="020B0503020204020204" pitchFamily="34" charset="0"/>
            </a:rPr>
            <a:t> </a:t>
          </a:r>
          <a:r>
            <a:rPr lang="en-US" sz="1400" kern="1200" dirty="0">
              <a:latin typeface="Corbel" panose="020B0503020204020204" pitchFamily="34" charset="0"/>
            </a:rPr>
            <a:t>(Provides effective and accurate evaluation of the overall activities of financial institutions)</a:t>
          </a:r>
        </a:p>
      </dsp:txBody>
      <dsp:txXfrm>
        <a:off x="43627" y="40042"/>
        <a:ext cx="2853065" cy="73286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1A5C4-4D1A-485E-B6D8-E3E280B6DDA0}">
      <dsp:nvSpPr>
        <dsp:cNvPr id="0" name=""/>
        <dsp:cNvSpPr/>
      </dsp:nvSpPr>
      <dsp:spPr>
        <a:xfrm rot="5400000">
          <a:off x="5268169" y="-2332945"/>
          <a:ext cx="552284" cy="5218176"/>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demonstrates knowledge of policies, procedures, laws, rules and regulations</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Participate in department policy formulations</a:t>
          </a:r>
        </a:p>
      </dsp:txBody>
      <dsp:txXfrm rot="-5400000">
        <a:off x="2935223" y="26961"/>
        <a:ext cx="5191216" cy="498364"/>
      </dsp:txXfrm>
    </dsp:sp>
    <dsp:sp modelId="{81BC6FC2-2008-4459-94BA-52526F27FB68}">
      <dsp:nvSpPr>
        <dsp:cNvPr id="0" name=""/>
        <dsp:cNvSpPr/>
      </dsp:nvSpPr>
      <dsp:spPr>
        <a:xfrm>
          <a:off x="17480" y="674"/>
          <a:ext cx="2935224" cy="69035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3:</a:t>
          </a:r>
        </a:p>
        <a:p>
          <a:pPr marL="0" lvl="0" indent="0" algn="ctr" defTabSz="711200">
            <a:lnSpc>
              <a:spcPct val="90000"/>
            </a:lnSpc>
            <a:spcBef>
              <a:spcPct val="0"/>
            </a:spcBef>
            <a:spcAft>
              <a:spcPct val="35000"/>
            </a:spcAft>
            <a:buNone/>
          </a:pPr>
          <a:r>
            <a:rPr lang="en-US" sz="1600" b="1" kern="1200" dirty="0">
              <a:latin typeface="Corbel" panose="020B0503020204020204" pitchFamily="34" charset="0"/>
            </a:rPr>
            <a:t>Legal/Compliance</a:t>
          </a:r>
          <a:endParaRPr lang="en-US" sz="1600" kern="1200" dirty="0">
            <a:latin typeface="Corbel" panose="020B0503020204020204" pitchFamily="34" charset="0"/>
          </a:endParaRPr>
        </a:p>
      </dsp:txBody>
      <dsp:txXfrm>
        <a:off x="51180" y="34374"/>
        <a:ext cx="2867824" cy="62295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92684-B720-4898-967E-82B7D0F2BB75}">
      <dsp:nvSpPr>
        <dsp:cNvPr id="0" name=""/>
        <dsp:cNvSpPr/>
      </dsp:nvSpPr>
      <dsp:spPr>
        <a:xfrm rot="5400000">
          <a:off x="4795642" y="-1822154"/>
          <a:ext cx="1571402" cy="5215710"/>
        </a:xfrm>
        <a:prstGeom prst="round2SameRect">
          <a:avLst/>
        </a:prstGeom>
        <a:solidFill>
          <a:schemeClr val="accent4">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assignments to assisting  personnel</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with financial institution personnel to obtain information</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communicates examination findings to financial institution and supervisory personnel</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prepares written comments which are accurate, grammatical, logically arranged, and factually support any conclusions drawn</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conducts meetings with management and the boards of directors of financial  institutions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coordinates examination planning and execution with other state and federal supervisory authorities</a:t>
          </a:r>
        </a:p>
      </dsp:txBody>
      <dsp:txXfrm rot="-5400000">
        <a:off x="2973488" y="76710"/>
        <a:ext cx="5139000" cy="1417982"/>
      </dsp:txXfrm>
    </dsp:sp>
    <dsp:sp modelId="{C52B3773-D292-4A6D-8CF2-B0844CCA274A}">
      <dsp:nvSpPr>
        <dsp:cNvPr id="0" name=""/>
        <dsp:cNvSpPr/>
      </dsp:nvSpPr>
      <dsp:spPr>
        <a:xfrm>
          <a:off x="24" y="63007"/>
          <a:ext cx="2973150" cy="1425321"/>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4: Human Relations</a:t>
          </a:r>
        </a:p>
        <a:p>
          <a:pPr marL="0" lvl="0" indent="0" algn="ctr" defTabSz="711200">
            <a:lnSpc>
              <a:spcPct val="90000"/>
            </a:lnSpc>
            <a:spcBef>
              <a:spcPct val="0"/>
            </a:spcBef>
            <a:spcAft>
              <a:spcPts val="0"/>
            </a:spcAft>
            <a:buNone/>
          </a:pPr>
          <a:r>
            <a:rPr lang="en-US" sz="1400" kern="1200" dirty="0">
              <a:latin typeface="Corbel" panose="020B0503020204020204" pitchFamily="34" charset="0"/>
            </a:rPr>
            <a:t>(Provides effective oral and written communications)</a:t>
          </a:r>
        </a:p>
      </dsp:txBody>
      <dsp:txXfrm>
        <a:off x="69602" y="132585"/>
        <a:ext cx="2833994" cy="128616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BA781-54AC-4929-AC10-B76E468D1A6E}">
      <dsp:nvSpPr>
        <dsp:cNvPr id="0" name=""/>
        <dsp:cNvSpPr/>
      </dsp:nvSpPr>
      <dsp:spPr>
        <a:xfrm rot="16200000">
          <a:off x="704850" y="-7048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rot="5400000">
        <a:off x="-1" y="1"/>
        <a:ext cx="4229100" cy="2114550"/>
      </dsp:txXfrm>
    </dsp:sp>
    <dsp:sp modelId="{6167C54B-9408-42CA-8019-3F8D7DBFEA08}">
      <dsp:nvSpPr>
        <dsp:cNvPr id="0" name=""/>
        <dsp:cNvSpPr/>
      </dsp:nvSpPr>
      <dsp:spPr>
        <a:xfrm>
          <a:off x="4229100" y="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a:off x="4229100" y="0"/>
        <a:ext cx="4229100" cy="2114550"/>
      </dsp:txXfrm>
    </dsp:sp>
    <dsp:sp modelId="{4D98C476-B4F1-431F-8193-FFAE83C46237}">
      <dsp:nvSpPr>
        <dsp:cNvPr id="0" name=""/>
        <dsp:cNvSpPr/>
      </dsp:nvSpPr>
      <dsp:spPr>
        <a:xfrm rot="10800000">
          <a:off x="0" y="281940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rot="10800000">
        <a:off x="0" y="3524249"/>
        <a:ext cx="4229100" cy="2114550"/>
      </dsp:txXfrm>
    </dsp:sp>
    <dsp:sp modelId="{DE7FD68A-9440-4AE0-A5B4-C5EBCCC57802}">
      <dsp:nvSpPr>
        <dsp:cNvPr id="0" name=""/>
        <dsp:cNvSpPr/>
      </dsp:nvSpPr>
      <dsp:spPr>
        <a:xfrm rot="5400000">
          <a:off x="4933950" y="21145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endParaRPr lang="en-US" sz="2600" kern="1200" dirty="0">
            <a:latin typeface="+mn-lt"/>
            <a:cs typeface="Arial" panose="020B0604020202020204" pitchFamily="34" charset="0"/>
          </a:endParaRPr>
        </a:p>
      </dsp:txBody>
      <dsp:txXfrm rot="-5400000">
        <a:off x="4229100" y="3524249"/>
        <a:ext cx="4229100" cy="2114550"/>
      </dsp:txXfrm>
    </dsp:sp>
    <dsp:sp modelId="{CA9A11ED-2B16-44C2-8B03-21B0236FBD2B}">
      <dsp:nvSpPr>
        <dsp:cNvPr id="0" name=""/>
        <dsp:cNvSpPr/>
      </dsp:nvSpPr>
      <dsp:spPr>
        <a:xfrm flipH="1">
          <a:off x="3691843" y="0"/>
          <a:ext cx="1073548" cy="571506"/>
        </a:xfrm>
        <a:prstGeom prst="roundRect">
          <a:avLst/>
        </a:prstGeom>
        <a:solidFill>
          <a:schemeClr val="accent3">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p>
      </dsp:txBody>
      <dsp:txXfrm>
        <a:off x="3719742" y="27899"/>
        <a:ext cx="1017750" cy="515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CA416-C329-4512-B417-01696507F778}">
      <dsp:nvSpPr>
        <dsp:cNvPr id="0" name=""/>
        <dsp:cNvSpPr/>
      </dsp:nvSpPr>
      <dsp:spPr>
        <a:xfrm rot="5400000">
          <a:off x="5209032" y="-2189988"/>
          <a:ext cx="670560" cy="5218176"/>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demonstrates knowledge of policies, procedures, laws, rules and regulations</a:t>
          </a:r>
        </a:p>
      </dsp:txBody>
      <dsp:txXfrm rot="-5400000">
        <a:off x="2935224" y="116554"/>
        <a:ext cx="5185442" cy="605092"/>
      </dsp:txXfrm>
    </dsp:sp>
    <dsp:sp modelId="{0EC414DC-EDE3-4EF8-8764-1376B10D59F2}">
      <dsp:nvSpPr>
        <dsp:cNvPr id="0" name=""/>
        <dsp:cNvSpPr/>
      </dsp:nvSpPr>
      <dsp:spPr>
        <a:xfrm>
          <a:off x="0" y="0"/>
          <a:ext cx="2935224" cy="8382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3: Legal/Compliance</a:t>
          </a:r>
          <a:endParaRPr lang="en-US" sz="1600" kern="1200" dirty="0">
            <a:latin typeface="Corbel" panose="020B0503020204020204" pitchFamily="34" charset="0"/>
          </a:endParaRPr>
        </a:p>
      </dsp:txBody>
      <dsp:txXfrm>
        <a:off x="40918" y="40918"/>
        <a:ext cx="2853388" cy="75636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03817-80EA-4CBF-9F4D-C18C906DF0EE}">
      <dsp:nvSpPr>
        <dsp:cNvPr id="0" name=""/>
        <dsp:cNvSpPr/>
      </dsp:nvSpPr>
      <dsp:spPr>
        <a:xfrm rot="16200000">
          <a:off x="704088" y="-704088"/>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0" y="0"/>
        <a:ext cx="4229100" cy="2115693"/>
      </dsp:txXfrm>
    </dsp:sp>
    <dsp:sp modelId="{F5F1BA27-7088-469E-B4EB-5C250DF90919}">
      <dsp:nvSpPr>
        <dsp:cNvPr id="0" name=""/>
        <dsp:cNvSpPr/>
      </dsp:nvSpPr>
      <dsp:spPr>
        <a:xfrm>
          <a:off x="4229100" y="0"/>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229100" y="0"/>
        <a:ext cx="4229100" cy="2115693"/>
      </dsp:txXfrm>
    </dsp:sp>
    <dsp:sp modelId="{1D2B5A24-B836-4125-9E46-63B2714E27CD}">
      <dsp:nvSpPr>
        <dsp:cNvPr id="0" name=""/>
        <dsp:cNvSpPr/>
      </dsp:nvSpPr>
      <dsp:spPr>
        <a:xfrm rot="10800000">
          <a:off x="0" y="2820923"/>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10800000">
        <a:off x="0" y="3526155"/>
        <a:ext cx="4229100" cy="2115693"/>
      </dsp:txXfrm>
    </dsp:sp>
    <dsp:sp modelId="{3FAF2845-63F5-47A7-A65A-DF2102B2D2E2}">
      <dsp:nvSpPr>
        <dsp:cNvPr id="0" name=""/>
        <dsp:cNvSpPr/>
      </dsp:nvSpPr>
      <dsp:spPr>
        <a:xfrm rot="5400000">
          <a:off x="4933187" y="2116836"/>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4229100" y="3526154"/>
        <a:ext cx="4229100" cy="2115693"/>
      </dsp:txXfrm>
    </dsp:sp>
    <dsp:sp modelId="{E05F2D3F-57CC-484B-9029-D7158592800D}">
      <dsp:nvSpPr>
        <dsp:cNvPr id="0" name=""/>
        <dsp:cNvSpPr/>
      </dsp:nvSpPr>
      <dsp:spPr>
        <a:xfrm>
          <a:off x="3697908" y="0"/>
          <a:ext cx="1069843" cy="57607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6030" y="28122"/>
        <a:ext cx="1013599" cy="51983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E0EE-247B-44CE-8C2F-B184B0BE1DD8}">
      <dsp:nvSpPr>
        <dsp:cNvPr id="0" name=""/>
        <dsp:cNvSpPr/>
      </dsp:nvSpPr>
      <dsp:spPr>
        <a:xfrm rot="16200000">
          <a:off x="704088" y="-704088"/>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0" y="0"/>
        <a:ext cx="4229100" cy="2115693"/>
      </dsp:txXfrm>
    </dsp:sp>
    <dsp:sp modelId="{3DD6C794-8233-42DD-82A3-E8EEECBC14E2}">
      <dsp:nvSpPr>
        <dsp:cNvPr id="0" name=""/>
        <dsp:cNvSpPr/>
      </dsp:nvSpPr>
      <dsp:spPr>
        <a:xfrm>
          <a:off x="4229100" y="0"/>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229100" y="0"/>
        <a:ext cx="4229100" cy="2115693"/>
      </dsp:txXfrm>
    </dsp:sp>
    <dsp:sp modelId="{29A48300-24EB-425C-BFCE-FE8407FDF185}">
      <dsp:nvSpPr>
        <dsp:cNvPr id="0" name=""/>
        <dsp:cNvSpPr/>
      </dsp:nvSpPr>
      <dsp:spPr>
        <a:xfrm rot="10800000">
          <a:off x="0" y="2820923"/>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10800000">
        <a:off x="0" y="3526155"/>
        <a:ext cx="4229100" cy="2115693"/>
      </dsp:txXfrm>
    </dsp:sp>
    <dsp:sp modelId="{EE163852-1095-496B-BA1C-573FA2252CCE}">
      <dsp:nvSpPr>
        <dsp:cNvPr id="0" name=""/>
        <dsp:cNvSpPr/>
      </dsp:nvSpPr>
      <dsp:spPr>
        <a:xfrm rot="5400000">
          <a:off x="4933187" y="2116836"/>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4229100" y="3526154"/>
        <a:ext cx="4229100" cy="2115693"/>
      </dsp:txXfrm>
    </dsp:sp>
    <dsp:sp modelId="{18859A6D-A298-488E-B158-25FD7EAEC6EA}">
      <dsp:nvSpPr>
        <dsp:cNvPr id="0" name=""/>
        <dsp:cNvSpPr/>
      </dsp:nvSpPr>
      <dsp:spPr>
        <a:xfrm>
          <a:off x="3694178" y="11431"/>
          <a:ext cx="1069843" cy="576074"/>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2300" y="39553"/>
        <a:ext cx="1013599" cy="51983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F27AD-A6B8-4B6B-B06A-C73C604118C7}">
      <dsp:nvSpPr>
        <dsp:cNvPr id="0" name=""/>
        <dsp:cNvSpPr/>
      </dsp:nvSpPr>
      <dsp:spPr>
        <a:xfrm rot="16200000">
          <a:off x="704850" y="-7048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rot="5400000">
        <a:off x="-1" y="1"/>
        <a:ext cx="4229100" cy="2114550"/>
      </dsp:txXfrm>
    </dsp:sp>
    <dsp:sp modelId="{527325B7-F5B0-4DE3-9B51-C6539364CC6C}">
      <dsp:nvSpPr>
        <dsp:cNvPr id="0" name=""/>
        <dsp:cNvSpPr/>
      </dsp:nvSpPr>
      <dsp:spPr>
        <a:xfrm>
          <a:off x="4229100" y="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br>
            <a:rPr lang="en-US" sz="5000" kern="1200" dirty="0"/>
          </a:br>
          <a:endParaRPr lang="en-US" sz="5000" kern="1200" dirty="0"/>
        </a:p>
      </dsp:txBody>
      <dsp:txXfrm>
        <a:off x="4229100" y="0"/>
        <a:ext cx="4229100" cy="2114550"/>
      </dsp:txXfrm>
    </dsp:sp>
    <dsp:sp modelId="{DEAB5D4A-E1FB-4FD8-9368-823CB391F1CC}">
      <dsp:nvSpPr>
        <dsp:cNvPr id="0" name=""/>
        <dsp:cNvSpPr/>
      </dsp:nvSpPr>
      <dsp:spPr>
        <a:xfrm rot="10800000">
          <a:off x="0" y="281940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rot="10800000">
        <a:off x="0" y="3524249"/>
        <a:ext cx="4229100" cy="2114550"/>
      </dsp:txXfrm>
    </dsp:sp>
    <dsp:sp modelId="{323A2FC6-4751-4A1A-A667-FC7BE68D43E1}">
      <dsp:nvSpPr>
        <dsp:cNvPr id="0" name=""/>
        <dsp:cNvSpPr/>
      </dsp:nvSpPr>
      <dsp:spPr>
        <a:xfrm rot="5400000">
          <a:off x="4933950" y="21145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rot="-5400000">
        <a:off x="4229100" y="3524249"/>
        <a:ext cx="4229100" cy="2114550"/>
      </dsp:txXfrm>
    </dsp:sp>
    <dsp:sp modelId="{90F66A46-5A84-4500-B252-00641E666F23}">
      <dsp:nvSpPr>
        <dsp:cNvPr id="0" name=""/>
        <dsp:cNvSpPr/>
      </dsp:nvSpPr>
      <dsp:spPr>
        <a:xfrm>
          <a:off x="3694178" y="5335"/>
          <a:ext cx="1069843" cy="576073"/>
        </a:xfrm>
        <a:prstGeom prst="roundRect">
          <a:avLst/>
        </a:prstGeom>
        <a:solidFill>
          <a:schemeClr val="accent4">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2300" y="33457"/>
        <a:ext cx="1013599" cy="51982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ED5A4-F094-42C6-B905-3CDC9A11CB54}">
      <dsp:nvSpPr>
        <dsp:cNvPr id="0" name=""/>
        <dsp:cNvSpPr/>
      </dsp:nvSpPr>
      <dsp:spPr>
        <a:xfrm rot="5400000">
          <a:off x="4978556" y="-1901202"/>
          <a:ext cx="1131511" cy="5218176"/>
        </a:xfrm>
        <a:prstGeom prst="round2Same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supervising personnel to ensure adherence to all procedures and policies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Monitoring senior examination personnel to ensure department mission, goals, and responsibilities are being met</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organizing and delegating assignments, and supervising the entire examination process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provide for personnel management (budget, recruiting, training, team-building, negotiation, coaching, performance evaluation, disciplinary actions)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Participate in department policy formulation and strategic planning</a:t>
          </a:r>
        </a:p>
      </dsp:txBody>
      <dsp:txXfrm rot="-5400000">
        <a:off x="2935224" y="197366"/>
        <a:ext cx="5162940" cy="1021039"/>
      </dsp:txXfrm>
    </dsp:sp>
    <dsp:sp modelId="{CCE41BDD-E46F-4D54-B43A-04447E1AFFA3}">
      <dsp:nvSpPr>
        <dsp:cNvPr id="0" name=""/>
        <dsp:cNvSpPr/>
      </dsp:nvSpPr>
      <dsp:spPr>
        <a:xfrm>
          <a:off x="0" y="161090"/>
          <a:ext cx="2935224" cy="1093591"/>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1: Technical</a:t>
          </a:r>
          <a:endParaRPr lang="en-US" sz="1600" kern="1200" dirty="0">
            <a:latin typeface="Corbel" panose="020B0503020204020204" pitchFamily="34" charset="0"/>
          </a:endParaRPr>
        </a:p>
      </dsp:txBody>
      <dsp:txXfrm>
        <a:off x="53385" y="214475"/>
        <a:ext cx="2828454" cy="986821"/>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E39CC-E253-49B7-9A58-993E2293FE62}">
      <dsp:nvSpPr>
        <dsp:cNvPr id="0" name=""/>
        <dsp:cNvSpPr/>
      </dsp:nvSpPr>
      <dsp:spPr>
        <a:xfrm rot="5400000">
          <a:off x="5273733" y="-2270534"/>
          <a:ext cx="541157" cy="5218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determining financial institution condition from completed reports of examination</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administering appropriate departmental response from examination findings</a:t>
          </a:r>
        </a:p>
      </dsp:txBody>
      <dsp:txXfrm rot="-5400000">
        <a:off x="2935224" y="94392"/>
        <a:ext cx="5191759" cy="488323"/>
      </dsp:txXfrm>
    </dsp:sp>
    <dsp:sp modelId="{829DD2DD-66CC-4E24-B229-DE618BDDBB0F}">
      <dsp:nvSpPr>
        <dsp:cNvPr id="0" name=""/>
        <dsp:cNvSpPr/>
      </dsp:nvSpPr>
      <dsp:spPr>
        <a:xfrm>
          <a:off x="0" y="330"/>
          <a:ext cx="2935224" cy="676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Conceptual</a:t>
          </a:r>
          <a:endParaRPr lang="en-US" sz="1600" kern="1200" dirty="0">
            <a:latin typeface="Corbel" panose="020B0503020204020204" pitchFamily="34" charset="0"/>
          </a:endParaRPr>
        </a:p>
      </dsp:txBody>
      <dsp:txXfrm>
        <a:off x="33021" y="33351"/>
        <a:ext cx="2869182" cy="610404"/>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C7349-E2E5-4C9A-9CDF-B0A50496C401}">
      <dsp:nvSpPr>
        <dsp:cNvPr id="0" name=""/>
        <dsp:cNvSpPr/>
      </dsp:nvSpPr>
      <dsp:spPr>
        <a:xfrm rot="5400000">
          <a:off x="5204325" y="-2267986"/>
          <a:ext cx="677106" cy="5213080"/>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demonstrates knowledge of policies, procedures, laws, rules and regulations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Participate in department policy formulations</a:t>
          </a:r>
        </a:p>
      </dsp:txBody>
      <dsp:txXfrm rot="-5400000">
        <a:off x="2936338" y="33055"/>
        <a:ext cx="5180026" cy="610998"/>
      </dsp:txXfrm>
    </dsp:sp>
    <dsp:sp modelId="{A7F6E4D8-CC41-435E-882F-5EF839E967E1}">
      <dsp:nvSpPr>
        <dsp:cNvPr id="0" name=""/>
        <dsp:cNvSpPr/>
      </dsp:nvSpPr>
      <dsp:spPr>
        <a:xfrm>
          <a:off x="3981" y="330"/>
          <a:ext cx="2932357" cy="67644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3: Legal/Compliance</a:t>
          </a:r>
          <a:endParaRPr lang="en-US" sz="1600" kern="1200" dirty="0">
            <a:latin typeface="Corbel" panose="020B0503020204020204" pitchFamily="34" charset="0"/>
          </a:endParaRPr>
        </a:p>
      </dsp:txBody>
      <dsp:txXfrm>
        <a:off x="37002" y="33351"/>
        <a:ext cx="2866315" cy="610404"/>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166E4-8E36-491C-B452-4F23A80B3154}">
      <dsp:nvSpPr>
        <dsp:cNvPr id="0" name=""/>
        <dsp:cNvSpPr/>
      </dsp:nvSpPr>
      <dsp:spPr>
        <a:xfrm rot="5400000">
          <a:off x="4955939" y="-2018450"/>
          <a:ext cx="1173877" cy="5213080"/>
        </a:xfrm>
        <a:prstGeom prst="round2SameRect">
          <a:avLst/>
        </a:prstGeom>
        <a:solidFill>
          <a:schemeClr val="accent4">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communicating with people and organizations internal and external to the department</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conducting meetings with management and the boards of directors of financial institutions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coordinating examination planning, execution and regulatory response with other state and federal financial institution supervisory authorities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communicating with other state agencies and the state legislatures</a:t>
          </a:r>
        </a:p>
      </dsp:txBody>
      <dsp:txXfrm rot="-5400000">
        <a:off x="2936338" y="58455"/>
        <a:ext cx="5155776" cy="1059269"/>
      </dsp:txXfrm>
    </dsp:sp>
    <dsp:sp modelId="{B23F67DC-94CD-41C8-B96A-A6DD04AD3072}">
      <dsp:nvSpPr>
        <dsp:cNvPr id="0" name=""/>
        <dsp:cNvSpPr/>
      </dsp:nvSpPr>
      <dsp:spPr>
        <a:xfrm>
          <a:off x="3981" y="0"/>
          <a:ext cx="2932357" cy="1173882"/>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4: Human Relations</a:t>
          </a:r>
        </a:p>
        <a:p>
          <a:pPr marL="0" lvl="0" indent="0" algn="ctr" defTabSz="711200">
            <a:lnSpc>
              <a:spcPct val="90000"/>
            </a:lnSpc>
            <a:spcBef>
              <a:spcPct val="0"/>
            </a:spcBef>
            <a:spcAft>
              <a:spcPts val="0"/>
            </a:spcAft>
            <a:buNone/>
          </a:pPr>
          <a:r>
            <a:rPr lang="en-US" sz="1400" kern="1200" dirty="0">
              <a:latin typeface="Corbel" panose="020B0503020204020204" pitchFamily="34" charset="0"/>
            </a:rPr>
            <a:t>(Provides effective oral and written communications)</a:t>
          </a:r>
        </a:p>
      </dsp:txBody>
      <dsp:txXfrm>
        <a:off x="61285" y="57304"/>
        <a:ext cx="2817749" cy="1059274"/>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BD1D2-2867-4E9F-AD65-EAC4E37C84D2}">
      <dsp:nvSpPr>
        <dsp:cNvPr id="0" name=""/>
        <dsp:cNvSpPr/>
      </dsp:nvSpPr>
      <dsp:spPr>
        <a:xfrm rot="5400000">
          <a:off x="4857320" y="-1808869"/>
          <a:ext cx="1373983" cy="5218176"/>
        </a:xfrm>
        <a:prstGeom prst="round2Same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supervising personnel to ensure adherence to all procedures and policies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Monitoring senior examination personnel to ensure department mission, goals, and responsibilities are being met</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organizing and delegating assignments, and supervising the entire examination process, including examinations performed jointly with multiple regulatory agencies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provide for personnel management (budget, recruiting, training, team-building, negotiation, coaching, performance evaluation, disciplinary actions)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supervises the organization and documentation of </a:t>
          </a:r>
          <a:r>
            <a:rPr lang="en-US" sz="1000" kern="1200" dirty="0" err="1">
              <a:latin typeface="Corbel" panose="020B0503020204020204" pitchFamily="34" charset="0"/>
            </a:rPr>
            <a:t>workpapers</a:t>
          </a:r>
          <a:r>
            <a:rPr lang="en-US" sz="1000" kern="1200" dirty="0">
              <a:latin typeface="Corbel" panose="020B0503020204020204" pitchFamily="34" charset="0"/>
            </a:rPr>
            <a:t> according to prescribed procedures</a:t>
          </a:r>
        </a:p>
      </dsp:txBody>
      <dsp:txXfrm rot="-5400000">
        <a:off x="2935224" y="180299"/>
        <a:ext cx="5151104" cy="1239839"/>
      </dsp:txXfrm>
    </dsp:sp>
    <dsp:sp modelId="{9EE52D84-EFC1-4AC8-8DCE-EFD95A62FFB2}">
      <dsp:nvSpPr>
        <dsp:cNvPr id="0" name=""/>
        <dsp:cNvSpPr/>
      </dsp:nvSpPr>
      <dsp:spPr>
        <a:xfrm>
          <a:off x="0" y="189424"/>
          <a:ext cx="2935224" cy="1221588"/>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1: Technical</a:t>
          </a:r>
          <a:endParaRPr lang="en-US" sz="1600" kern="1200" dirty="0">
            <a:latin typeface="Corbel" panose="020B0503020204020204" pitchFamily="34" charset="0"/>
          </a:endParaRPr>
        </a:p>
      </dsp:txBody>
      <dsp:txXfrm>
        <a:off x="59633" y="249057"/>
        <a:ext cx="2815958" cy="1102322"/>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FD822-6FA0-4918-84E2-53EC4ACE63F4}">
      <dsp:nvSpPr>
        <dsp:cNvPr id="0" name=""/>
        <dsp:cNvSpPr/>
      </dsp:nvSpPr>
      <dsp:spPr>
        <a:xfrm rot="5400000">
          <a:off x="5126144" y="-2057014"/>
          <a:ext cx="836334" cy="52181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follows established examination procedures to collect and analyze data</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Develops correct conclusions from collected data</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reviews reports of examination for accuracy, content, conclusions, and proper grammar</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evaluates and adjusts the scope of examinations as required</a:t>
          </a:r>
        </a:p>
      </dsp:txBody>
      <dsp:txXfrm rot="-5400000">
        <a:off x="2935223" y="174733"/>
        <a:ext cx="5177350" cy="754682"/>
      </dsp:txXfrm>
    </dsp:sp>
    <dsp:sp modelId="{C0056D51-3971-4EE8-8AAC-B55A54ED08A1}">
      <dsp:nvSpPr>
        <dsp:cNvPr id="0" name=""/>
        <dsp:cNvSpPr/>
      </dsp:nvSpPr>
      <dsp:spPr>
        <a:xfrm>
          <a:off x="0" y="510"/>
          <a:ext cx="2935224" cy="10454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2: Conceptual</a:t>
          </a:r>
          <a:endParaRPr lang="en-US" sz="1600" kern="1200" dirty="0">
            <a:latin typeface="Corbel" panose="020B0503020204020204" pitchFamily="34" charset="0"/>
          </a:endParaRPr>
        </a:p>
      </dsp:txBody>
      <dsp:txXfrm>
        <a:off x="51033" y="51543"/>
        <a:ext cx="2833158" cy="943352"/>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76BF8-331C-49B8-B8E0-0EA482ECB338}">
      <dsp:nvSpPr>
        <dsp:cNvPr id="0" name=""/>
        <dsp:cNvSpPr/>
      </dsp:nvSpPr>
      <dsp:spPr>
        <a:xfrm rot="5400000">
          <a:off x="5298564" y="-2364350"/>
          <a:ext cx="487680" cy="5216380"/>
        </a:xfrm>
        <a:prstGeom prst="round2SameRect">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demonstrates knowledge of policies, procedures, laws, rules and regulations</a:t>
          </a:r>
        </a:p>
      </dsp:txBody>
      <dsp:txXfrm rot="-5400000">
        <a:off x="2934215" y="23806"/>
        <a:ext cx="5192573" cy="440066"/>
      </dsp:txXfrm>
    </dsp:sp>
    <dsp:sp modelId="{2E4422C3-8180-41E3-A04B-127D03CA92C1}">
      <dsp:nvSpPr>
        <dsp:cNvPr id="0" name=""/>
        <dsp:cNvSpPr/>
      </dsp:nvSpPr>
      <dsp:spPr>
        <a:xfrm>
          <a:off x="0" y="0"/>
          <a:ext cx="2934214" cy="6096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orbel" panose="020B0503020204020204" pitchFamily="34" charset="0"/>
            </a:rPr>
            <a:t>Competency 3: Legal/Compliance</a:t>
          </a:r>
          <a:endParaRPr lang="en-US" sz="1600" kern="1200" dirty="0">
            <a:latin typeface="Corbel" panose="020B0503020204020204" pitchFamily="34" charset="0"/>
          </a:endParaRPr>
        </a:p>
      </dsp:txBody>
      <dsp:txXfrm>
        <a:off x="29758" y="29758"/>
        <a:ext cx="2874698" cy="5500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94D92-F703-41E5-9BA8-D7202119BEFA}">
      <dsp:nvSpPr>
        <dsp:cNvPr id="0" name=""/>
        <dsp:cNvSpPr/>
      </dsp:nvSpPr>
      <dsp:spPr>
        <a:xfrm rot="5400000">
          <a:off x="5009479" y="-2073139"/>
          <a:ext cx="1066799" cy="5213080"/>
        </a:xfrm>
        <a:prstGeom prst="round2SameRect">
          <a:avLst/>
        </a:prstGeom>
        <a:solidFill>
          <a:schemeClr val="accent4">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and clearly communicates with financial institution personnel to obtain information</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and clearly communicates examination findings to supervisory personnel</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Effectively prepares written comments that are accurate, grammatically correct, logically arranged, and factually support any conclusions drawn</a:t>
          </a:r>
        </a:p>
        <a:p>
          <a:pPr marL="57150" lvl="1" indent="-57150" algn="l" defTabSz="466725">
            <a:lnSpc>
              <a:spcPct val="90000"/>
            </a:lnSpc>
            <a:spcBef>
              <a:spcPct val="0"/>
            </a:spcBef>
            <a:spcAft>
              <a:spcPct val="15000"/>
            </a:spcAft>
            <a:buChar char="•"/>
          </a:pPr>
          <a:r>
            <a:rPr lang="en-US" sz="1050" kern="1200" dirty="0">
              <a:latin typeface="Corbel" panose="020B0503020204020204" pitchFamily="34" charset="0"/>
            </a:rPr>
            <a:t>Works effectively with others to achieve common goals.</a:t>
          </a:r>
        </a:p>
      </dsp:txBody>
      <dsp:txXfrm rot="-5400000">
        <a:off x="2936339" y="52078"/>
        <a:ext cx="5161003" cy="962645"/>
      </dsp:txXfrm>
    </dsp:sp>
    <dsp:sp modelId="{9016E04B-EAEA-4378-A397-23C7A8FEB50F}">
      <dsp:nvSpPr>
        <dsp:cNvPr id="0" name=""/>
        <dsp:cNvSpPr/>
      </dsp:nvSpPr>
      <dsp:spPr>
        <a:xfrm>
          <a:off x="3981" y="1041"/>
          <a:ext cx="2932357" cy="1065759"/>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4: Human Relations</a:t>
          </a:r>
        </a:p>
        <a:p>
          <a:pPr marL="0" lvl="0" indent="0" algn="ctr" defTabSz="711200">
            <a:lnSpc>
              <a:spcPct val="90000"/>
            </a:lnSpc>
            <a:spcBef>
              <a:spcPct val="0"/>
            </a:spcBef>
            <a:spcAft>
              <a:spcPts val="0"/>
            </a:spcAft>
            <a:buNone/>
          </a:pPr>
          <a:r>
            <a:rPr lang="en-US" sz="1600" b="1" kern="1200" dirty="0">
              <a:latin typeface="Corbel" panose="020B0503020204020204" pitchFamily="34" charset="0"/>
            </a:rPr>
            <a:t> </a:t>
          </a:r>
          <a:r>
            <a:rPr lang="en-US" sz="1400" kern="1200" dirty="0">
              <a:latin typeface="Corbel" panose="020B0503020204020204" pitchFamily="34" charset="0"/>
            </a:rPr>
            <a:t>(Provides effective organization to the examination process)</a:t>
          </a:r>
          <a:endParaRPr lang="en-US" sz="1600" kern="1200" dirty="0">
            <a:latin typeface="Corbel" panose="020B0503020204020204" pitchFamily="34" charset="0"/>
          </a:endParaRPr>
        </a:p>
      </dsp:txBody>
      <dsp:txXfrm>
        <a:off x="56007" y="53067"/>
        <a:ext cx="2828305" cy="961707"/>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C108A-F726-4744-98A0-B202FD66AD26}">
      <dsp:nvSpPr>
        <dsp:cNvPr id="0" name=""/>
        <dsp:cNvSpPr/>
      </dsp:nvSpPr>
      <dsp:spPr>
        <a:xfrm rot="5400000">
          <a:off x="4808384" y="-1624203"/>
          <a:ext cx="1471854" cy="5218176"/>
        </a:xfrm>
        <a:prstGeom prst="round2SameRect">
          <a:avLst/>
        </a:prstGeom>
        <a:solidFill>
          <a:schemeClr val="accent4">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conducting meetings with management and the boards of directors of financial institutions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coordinating examination planning, execution and regulatory response with other state and federal financial institution supervisory authorities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communicating with financial institution to obtain information, and with assisting personnel regarding examination assignments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and clearly communicating examination findings to financial institution and supervisory personnel</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prepares written comments which are accurate, grammatically correct, logically arranged, and factually support any conclusions drawn</a:t>
          </a:r>
        </a:p>
      </dsp:txBody>
      <dsp:txXfrm rot="-5400000">
        <a:off x="2935223" y="320808"/>
        <a:ext cx="5146326" cy="1328154"/>
      </dsp:txXfrm>
    </dsp:sp>
    <dsp:sp modelId="{66529E87-8810-4EAC-9A8E-88BB946C4016}">
      <dsp:nvSpPr>
        <dsp:cNvPr id="0" name=""/>
        <dsp:cNvSpPr/>
      </dsp:nvSpPr>
      <dsp:spPr>
        <a:xfrm>
          <a:off x="0" y="325164"/>
          <a:ext cx="2935224" cy="1319441"/>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4: Human Relations</a:t>
          </a:r>
        </a:p>
        <a:p>
          <a:pPr marL="0" lvl="0" indent="0" algn="ctr" defTabSz="711200">
            <a:lnSpc>
              <a:spcPct val="90000"/>
            </a:lnSpc>
            <a:spcBef>
              <a:spcPct val="0"/>
            </a:spcBef>
            <a:spcAft>
              <a:spcPts val="0"/>
            </a:spcAft>
            <a:buNone/>
          </a:pPr>
          <a:r>
            <a:rPr lang="en-US" sz="1600" b="1" kern="1200" dirty="0">
              <a:latin typeface="Corbel" panose="020B0503020204020204" pitchFamily="34" charset="0"/>
            </a:rPr>
            <a:t> </a:t>
          </a:r>
          <a:r>
            <a:rPr lang="en-US" sz="1400" kern="1200" dirty="0">
              <a:latin typeface="Corbel" panose="020B0503020204020204" pitchFamily="34" charset="0"/>
            </a:rPr>
            <a:t>(Provides effective oral and written communications)</a:t>
          </a:r>
          <a:endParaRPr lang="en-US" sz="1600" kern="1200" dirty="0">
            <a:latin typeface="Corbel" panose="020B0503020204020204" pitchFamily="34" charset="0"/>
          </a:endParaRPr>
        </a:p>
      </dsp:txBody>
      <dsp:txXfrm>
        <a:off x="64410" y="389574"/>
        <a:ext cx="2806404" cy="1190621"/>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BA781-54AC-4929-AC10-B76E468D1A6E}">
      <dsp:nvSpPr>
        <dsp:cNvPr id="0" name=""/>
        <dsp:cNvSpPr/>
      </dsp:nvSpPr>
      <dsp:spPr>
        <a:xfrm rot="16200000">
          <a:off x="704850" y="-7048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pitchFamily="34" charset="0"/>
            </a:rPr>
            <a:t>Capital Markets</a:t>
          </a:r>
          <a:br>
            <a:rPr lang="en-US" sz="3200" kern="1200" dirty="0">
              <a:latin typeface="Corbel" panose="020B0503020204020204" pitchFamily="34" charset="0"/>
            </a:rPr>
          </a:br>
          <a:r>
            <a:rPr lang="en-US" sz="3200" kern="1200" dirty="0">
              <a:latin typeface="Corbel" panose="020B0503020204020204" pitchFamily="34" charset="0"/>
            </a:rPr>
            <a:t>Real Estate Appraisal School</a:t>
          </a:r>
          <a:endParaRPr lang="en-US" sz="3200" kern="1200" dirty="0">
            <a:latin typeface="Corbel" panose="020B0503020204020204" pitchFamily="34" charset="0"/>
            <a:cs typeface="Arial" panose="020B0604020202020204" pitchFamily="34" charset="0"/>
          </a:endParaRPr>
        </a:p>
      </dsp:txBody>
      <dsp:txXfrm rot="5400000">
        <a:off x="-1" y="1"/>
        <a:ext cx="4229100" cy="2114550"/>
      </dsp:txXfrm>
    </dsp:sp>
    <dsp:sp modelId="{6167C54B-9408-42CA-8019-3F8D7DBFEA08}">
      <dsp:nvSpPr>
        <dsp:cNvPr id="0" name=""/>
        <dsp:cNvSpPr/>
      </dsp:nvSpPr>
      <dsp:spPr>
        <a:xfrm>
          <a:off x="4229100" y="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pitchFamily="34" charset="0"/>
            </a:rPr>
            <a:t>Basic Trust School</a:t>
          </a:r>
        </a:p>
      </dsp:txBody>
      <dsp:txXfrm>
        <a:off x="4229100" y="0"/>
        <a:ext cx="4229100" cy="2114550"/>
      </dsp:txXfrm>
    </dsp:sp>
    <dsp:sp modelId="{4D98C476-B4F1-431F-8193-FFAE83C46237}">
      <dsp:nvSpPr>
        <dsp:cNvPr id="0" name=""/>
        <dsp:cNvSpPr/>
      </dsp:nvSpPr>
      <dsp:spPr>
        <a:xfrm rot="10800000">
          <a:off x="0" y="2810349"/>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pitchFamily="34" charset="0"/>
            </a:rPr>
            <a:t>Senior School</a:t>
          </a:r>
        </a:p>
      </dsp:txBody>
      <dsp:txXfrm rot="10800000">
        <a:off x="0" y="3515199"/>
        <a:ext cx="4229100" cy="2114550"/>
      </dsp:txXfrm>
    </dsp:sp>
    <dsp:sp modelId="{DE7FD68A-9440-4AE0-A5B4-C5EBCCC57802}">
      <dsp:nvSpPr>
        <dsp:cNvPr id="0" name=""/>
        <dsp:cNvSpPr/>
      </dsp:nvSpPr>
      <dsp:spPr>
        <a:xfrm rot="5400000">
          <a:off x="4933950" y="21145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pitchFamily="34" charset="0"/>
            </a:rPr>
            <a:t>Various other FFIEC loan schools </a:t>
          </a:r>
        </a:p>
      </dsp:txBody>
      <dsp:txXfrm rot="-5400000">
        <a:off x="4229100" y="3524249"/>
        <a:ext cx="4229100" cy="2114550"/>
      </dsp:txXfrm>
    </dsp:sp>
    <dsp:sp modelId="{CA9A11ED-2B16-44C2-8B03-21B0236FBD2B}">
      <dsp:nvSpPr>
        <dsp:cNvPr id="0" name=""/>
        <dsp:cNvSpPr/>
      </dsp:nvSpPr>
      <dsp:spPr>
        <a:xfrm flipH="1">
          <a:off x="3691843" y="0"/>
          <a:ext cx="1073548" cy="571506"/>
        </a:xfrm>
        <a:prstGeom prst="roundRect">
          <a:avLst/>
        </a:prstGeom>
        <a:solidFill>
          <a:schemeClr val="accent3">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p>
      </dsp:txBody>
      <dsp:txXfrm>
        <a:off x="3719742" y="27899"/>
        <a:ext cx="1017750" cy="515708"/>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03817-80EA-4CBF-9F4D-C18C906DF0EE}">
      <dsp:nvSpPr>
        <dsp:cNvPr id="0" name=""/>
        <dsp:cNvSpPr/>
      </dsp:nvSpPr>
      <dsp:spPr>
        <a:xfrm rot="16200000">
          <a:off x="704088" y="-704088"/>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endParaRPr lang="en-US" sz="3500" kern="1200" dirty="0">
            <a:latin typeface="Corbel" panose="020B0503020204020204" pitchFamily="34" charset="0"/>
          </a:endParaRPr>
        </a:p>
        <a:p>
          <a:pPr marL="0" lvl="0" indent="0" algn="ctr" defTabSz="1555750">
            <a:lnSpc>
              <a:spcPct val="90000"/>
            </a:lnSpc>
            <a:spcBef>
              <a:spcPct val="0"/>
            </a:spcBef>
            <a:spcAft>
              <a:spcPct val="35000"/>
            </a:spcAft>
            <a:buNone/>
          </a:pPr>
          <a:r>
            <a:rPr lang="en-US" sz="3500" kern="1200" dirty="0">
              <a:latin typeface="Corbel" panose="020B0503020204020204" pitchFamily="34" charset="0"/>
            </a:rPr>
            <a:t>CSBS Senior School </a:t>
          </a:r>
        </a:p>
      </dsp:txBody>
      <dsp:txXfrm rot="5400000">
        <a:off x="0" y="0"/>
        <a:ext cx="4229100" cy="2115693"/>
      </dsp:txXfrm>
    </dsp:sp>
    <dsp:sp modelId="{F5F1BA27-7088-469E-B4EB-5C250DF90919}">
      <dsp:nvSpPr>
        <dsp:cNvPr id="0" name=""/>
        <dsp:cNvSpPr/>
      </dsp:nvSpPr>
      <dsp:spPr>
        <a:xfrm>
          <a:off x="4229100" y="0"/>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anose="05050102010706020507" pitchFamily="18" charset="2"/>
            <a:buNone/>
          </a:pPr>
          <a:endParaRPr lang="en-US" sz="2800" kern="1200" dirty="0">
            <a:latin typeface="Eurostile" panose="020B0504020202050204" pitchFamily="34" charset="0"/>
          </a:endParaRPr>
        </a:p>
        <a:p>
          <a:pPr marL="0" lvl="0" indent="0" algn="ctr" defTabSz="1244600">
            <a:lnSpc>
              <a:spcPct val="90000"/>
            </a:lnSpc>
            <a:spcBef>
              <a:spcPct val="0"/>
            </a:spcBef>
            <a:spcAft>
              <a:spcPct val="35000"/>
            </a:spcAft>
            <a:buFont typeface="Symbol" panose="05050102010706020507" pitchFamily="18" charset="2"/>
            <a:buNone/>
          </a:pPr>
          <a:r>
            <a:rPr lang="en-US" sz="2800" kern="1200" dirty="0">
              <a:latin typeface="Corbel" panose="020B0503020204020204" pitchFamily="34" charset="0"/>
            </a:rPr>
            <a:t>Graduate School of Banking – various locations </a:t>
          </a:r>
        </a:p>
      </dsp:txBody>
      <dsp:txXfrm>
        <a:off x="4229100" y="0"/>
        <a:ext cx="4229100" cy="2115693"/>
      </dsp:txXfrm>
    </dsp:sp>
    <dsp:sp modelId="{1D2B5A24-B836-4125-9E46-63B2714E27CD}">
      <dsp:nvSpPr>
        <dsp:cNvPr id="0" name=""/>
        <dsp:cNvSpPr/>
      </dsp:nvSpPr>
      <dsp:spPr>
        <a:xfrm rot="10800000">
          <a:off x="0" y="2820923"/>
          <a:ext cx="4229100" cy="2820923"/>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anose="05050102010706020507" pitchFamily="18" charset="2"/>
            <a:buNone/>
          </a:pPr>
          <a:r>
            <a:rPr lang="en-US" sz="2800" kern="1200" dirty="0">
              <a:latin typeface="Corbel" panose="020B0503020204020204" pitchFamily="34" charset="0"/>
            </a:rPr>
            <a:t>FFIEC Supervisory Update and Emerging Issues </a:t>
          </a:r>
        </a:p>
      </dsp:txBody>
      <dsp:txXfrm rot="10800000">
        <a:off x="0" y="3526155"/>
        <a:ext cx="4229100" cy="2115693"/>
      </dsp:txXfrm>
    </dsp:sp>
    <dsp:sp modelId="{3FAF2845-63F5-47A7-A65A-DF2102B2D2E2}">
      <dsp:nvSpPr>
        <dsp:cNvPr id="0" name=""/>
        <dsp:cNvSpPr/>
      </dsp:nvSpPr>
      <dsp:spPr>
        <a:xfrm rot="5400000">
          <a:off x="4933187" y="2116836"/>
          <a:ext cx="2820923" cy="4229100"/>
        </a:xfrm>
        <a:prstGeom prst="round1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anose="05050102010706020507" pitchFamily="18" charset="2"/>
            <a:buNone/>
          </a:pPr>
          <a:r>
            <a:rPr lang="en-US" sz="2800" kern="1200" dirty="0">
              <a:latin typeface="Corbel" panose="020B0503020204020204" pitchFamily="34" charset="0"/>
            </a:rPr>
            <a:t>Leadership Development Program through State Bankers Associations</a:t>
          </a:r>
        </a:p>
      </dsp:txBody>
      <dsp:txXfrm rot="-5400000">
        <a:off x="4229100" y="3526154"/>
        <a:ext cx="4229100" cy="2115693"/>
      </dsp:txXfrm>
    </dsp:sp>
    <dsp:sp modelId="{E05F2D3F-57CC-484B-9029-D7158592800D}">
      <dsp:nvSpPr>
        <dsp:cNvPr id="0" name=""/>
        <dsp:cNvSpPr/>
      </dsp:nvSpPr>
      <dsp:spPr>
        <a:xfrm>
          <a:off x="3697908" y="0"/>
          <a:ext cx="1069843" cy="576074"/>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6030" y="28122"/>
        <a:ext cx="1013599" cy="519830"/>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E0EE-247B-44CE-8C2F-B184B0BE1DD8}">
      <dsp:nvSpPr>
        <dsp:cNvPr id="0" name=""/>
        <dsp:cNvSpPr/>
      </dsp:nvSpPr>
      <dsp:spPr>
        <a:xfrm rot="16200000">
          <a:off x="704088" y="-704088"/>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0" y="0"/>
        <a:ext cx="4229100" cy="2115693"/>
      </dsp:txXfrm>
    </dsp:sp>
    <dsp:sp modelId="{3DD6C794-8233-42DD-82A3-E8EEECBC14E2}">
      <dsp:nvSpPr>
        <dsp:cNvPr id="0" name=""/>
        <dsp:cNvSpPr/>
      </dsp:nvSpPr>
      <dsp:spPr>
        <a:xfrm>
          <a:off x="4229100" y="0"/>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229100" y="0"/>
        <a:ext cx="4229100" cy="2115693"/>
      </dsp:txXfrm>
    </dsp:sp>
    <dsp:sp modelId="{29A48300-24EB-425C-BFCE-FE8407FDF185}">
      <dsp:nvSpPr>
        <dsp:cNvPr id="0" name=""/>
        <dsp:cNvSpPr/>
      </dsp:nvSpPr>
      <dsp:spPr>
        <a:xfrm rot="10800000">
          <a:off x="0" y="2820923"/>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10800000">
        <a:off x="0" y="3526155"/>
        <a:ext cx="4229100" cy="2115693"/>
      </dsp:txXfrm>
    </dsp:sp>
    <dsp:sp modelId="{EE163852-1095-496B-BA1C-573FA2252CCE}">
      <dsp:nvSpPr>
        <dsp:cNvPr id="0" name=""/>
        <dsp:cNvSpPr/>
      </dsp:nvSpPr>
      <dsp:spPr>
        <a:xfrm rot="5400000">
          <a:off x="4933187" y="2116836"/>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4229100" y="3526154"/>
        <a:ext cx="4229100" cy="2115693"/>
      </dsp:txXfrm>
    </dsp:sp>
    <dsp:sp modelId="{18859A6D-A298-488E-B158-25FD7EAEC6EA}">
      <dsp:nvSpPr>
        <dsp:cNvPr id="0" name=""/>
        <dsp:cNvSpPr/>
      </dsp:nvSpPr>
      <dsp:spPr>
        <a:xfrm>
          <a:off x="3694178" y="11431"/>
          <a:ext cx="1069843" cy="576074"/>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2300" y="39553"/>
        <a:ext cx="1013599" cy="519830"/>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F27AD-A6B8-4B6B-B06A-C73C604118C7}">
      <dsp:nvSpPr>
        <dsp:cNvPr id="0" name=""/>
        <dsp:cNvSpPr/>
      </dsp:nvSpPr>
      <dsp:spPr>
        <a:xfrm rot="16200000">
          <a:off x="704850" y="-7048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endParaRPr lang="en-US" sz="3200" kern="1200" dirty="0">
            <a:latin typeface="Corbel" panose="020B0503020204020204" pitchFamily="34" charset="0"/>
          </a:endParaRPr>
        </a:p>
        <a:p>
          <a:pPr marL="0" lvl="0" indent="0" algn="ctr" defTabSz="1422400">
            <a:lnSpc>
              <a:spcPct val="90000"/>
            </a:lnSpc>
            <a:spcBef>
              <a:spcPct val="0"/>
            </a:spcBef>
            <a:spcAft>
              <a:spcPct val="35000"/>
            </a:spcAft>
            <a:buNone/>
          </a:pPr>
          <a:r>
            <a:rPr lang="en-US" sz="3200" kern="1200" dirty="0">
              <a:latin typeface="Corbel" panose="020B0503020204020204" pitchFamily="34" charset="0"/>
            </a:rPr>
            <a:t>CSBS Senior School</a:t>
          </a:r>
          <a:br>
            <a:rPr lang="en-US" sz="3200" kern="1200" dirty="0">
              <a:latin typeface="Corbel" panose="020B0503020204020204" pitchFamily="34" charset="0"/>
            </a:rPr>
          </a:br>
          <a:r>
            <a:rPr lang="en-US" sz="3200" kern="1200" dirty="0">
              <a:latin typeface="Corbel" panose="020B0503020204020204" pitchFamily="34" charset="0"/>
            </a:rPr>
            <a:t>Government Basics</a:t>
          </a:r>
        </a:p>
      </dsp:txBody>
      <dsp:txXfrm rot="5400000">
        <a:off x="-1" y="1"/>
        <a:ext cx="4229100" cy="2114550"/>
      </dsp:txXfrm>
    </dsp:sp>
    <dsp:sp modelId="{527325B7-F5B0-4DE3-9B51-C6539364CC6C}">
      <dsp:nvSpPr>
        <dsp:cNvPr id="0" name=""/>
        <dsp:cNvSpPr/>
      </dsp:nvSpPr>
      <dsp:spPr>
        <a:xfrm>
          <a:off x="4229100" y="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endParaRPr lang="en-US" sz="3200" kern="1200" dirty="0">
            <a:latin typeface="Corbel" panose="020B0503020204020204" pitchFamily="34" charset="0"/>
          </a:endParaRPr>
        </a:p>
        <a:p>
          <a:pPr marL="0" lvl="0" indent="0" algn="ctr" defTabSz="1422400">
            <a:lnSpc>
              <a:spcPct val="90000"/>
            </a:lnSpc>
            <a:spcBef>
              <a:spcPct val="0"/>
            </a:spcBef>
            <a:spcAft>
              <a:spcPct val="35000"/>
            </a:spcAft>
            <a:buNone/>
          </a:pPr>
          <a:r>
            <a:rPr lang="en-US" sz="3200" kern="1200" dirty="0">
              <a:latin typeface="Corbel" panose="020B0503020204020204" pitchFamily="34" charset="0"/>
            </a:rPr>
            <a:t>Interpersonal Communications</a:t>
          </a:r>
        </a:p>
      </dsp:txBody>
      <dsp:txXfrm>
        <a:off x="4229100" y="0"/>
        <a:ext cx="4229100" cy="2114550"/>
      </dsp:txXfrm>
    </dsp:sp>
    <dsp:sp modelId="{DEAB5D4A-E1FB-4FD8-9368-823CB391F1CC}">
      <dsp:nvSpPr>
        <dsp:cNvPr id="0" name=""/>
        <dsp:cNvSpPr/>
      </dsp:nvSpPr>
      <dsp:spPr>
        <a:xfrm rot="10800000">
          <a:off x="0" y="281940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pitchFamily="34" charset="0"/>
            </a:rPr>
            <a:t>Administering Discipline &amp; Grievance Handling</a:t>
          </a:r>
        </a:p>
      </dsp:txBody>
      <dsp:txXfrm rot="10800000">
        <a:off x="0" y="3524249"/>
        <a:ext cx="4229100" cy="2114550"/>
      </dsp:txXfrm>
    </dsp:sp>
    <dsp:sp modelId="{323A2FC6-4751-4A1A-A667-FC7BE68D43E1}">
      <dsp:nvSpPr>
        <dsp:cNvPr id="0" name=""/>
        <dsp:cNvSpPr/>
      </dsp:nvSpPr>
      <dsp:spPr>
        <a:xfrm rot="5400000">
          <a:off x="4933950" y="21145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orbel" panose="020B0503020204020204" pitchFamily="34" charset="0"/>
            </a:rPr>
            <a:t>Supervisor-specific training</a:t>
          </a:r>
        </a:p>
      </dsp:txBody>
      <dsp:txXfrm rot="-5400000">
        <a:off x="4229100" y="3524249"/>
        <a:ext cx="4229100" cy="2114550"/>
      </dsp:txXfrm>
    </dsp:sp>
    <dsp:sp modelId="{90F66A46-5A84-4500-B252-00641E666F23}">
      <dsp:nvSpPr>
        <dsp:cNvPr id="0" name=""/>
        <dsp:cNvSpPr/>
      </dsp:nvSpPr>
      <dsp:spPr>
        <a:xfrm>
          <a:off x="3694178" y="5335"/>
          <a:ext cx="1069843" cy="576073"/>
        </a:xfrm>
        <a:prstGeom prst="roundRect">
          <a:avLst/>
        </a:prstGeom>
        <a:solidFill>
          <a:schemeClr val="accent4">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cs typeface="Arial" panose="020B0604020202020204" pitchFamily="34" charset="0"/>
            </a:rPr>
            <a:t>Training options</a:t>
          </a:r>
          <a:endParaRPr lang="en-US" sz="1500" b="1" kern="1200" dirty="0">
            <a:latin typeface="Corbel" panose="020B0503020204020204" pitchFamily="34" charset="0"/>
          </a:endParaRPr>
        </a:p>
      </dsp:txBody>
      <dsp:txXfrm>
        <a:off x="3722300" y="33457"/>
        <a:ext cx="1013599" cy="5198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BA781-54AC-4929-AC10-B76E468D1A6E}">
      <dsp:nvSpPr>
        <dsp:cNvPr id="0" name=""/>
        <dsp:cNvSpPr/>
      </dsp:nvSpPr>
      <dsp:spPr>
        <a:xfrm rot="16200000">
          <a:off x="704850" y="-7048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kern="1200" dirty="0">
            <a:latin typeface="Myriad Pro Light" panose="020B0403030403020204" pitchFamily="34" charset="0"/>
            <a:cs typeface="Arial" panose="020B0604020202020204" pitchFamily="34" charset="0"/>
          </a:endParaRPr>
        </a:p>
        <a:p>
          <a:pPr marL="0" lvl="0" indent="0" algn="ctr" defTabSz="1244600">
            <a:lnSpc>
              <a:spcPct val="90000"/>
            </a:lnSpc>
            <a:spcBef>
              <a:spcPct val="0"/>
            </a:spcBef>
            <a:spcAft>
              <a:spcPct val="35000"/>
            </a:spcAft>
            <a:buNone/>
          </a:pPr>
          <a:r>
            <a:rPr lang="en-US" sz="2400" b="1" kern="1200" dirty="0">
              <a:latin typeface="Corbel" panose="020B0503020204020204" pitchFamily="34" charset="0"/>
              <a:cs typeface="Arial" panose="020B0604020202020204" pitchFamily="34" charset="0"/>
            </a:rPr>
            <a:t>In-house and OTJ</a:t>
          </a:r>
          <a:br>
            <a:rPr lang="en-US" sz="2400" b="1" kern="1200" dirty="0">
              <a:latin typeface="Corbel" panose="020B0503020204020204" pitchFamily="34" charset="0"/>
              <a:cs typeface="Arial" panose="020B0604020202020204" pitchFamily="34" charset="0"/>
            </a:rPr>
          </a:br>
          <a:r>
            <a:rPr lang="en-US" sz="2400" b="1" kern="1200" dirty="0">
              <a:latin typeface="Corbel" panose="020B0503020204020204" pitchFamily="34" charset="0"/>
              <a:cs typeface="Arial" panose="020B0604020202020204" pitchFamily="34" charset="0"/>
            </a:rPr>
            <a:t>Review examination manuals and other reference materials</a:t>
          </a:r>
        </a:p>
      </dsp:txBody>
      <dsp:txXfrm rot="5400000">
        <a:off x="-1" y="1"/>
        <a:ext cx="4229100" cy="2114550"/>
      </dsp:txXfrm>
    </dsp:sp>
    <dsp:sp modelId="{6167C54B-9408-42CA-8019-3F8D7DBFEA08}">
      <dsp:nvSpPr>
        <dsp:cNvPr id="0" name=""/>
        <dsp:cNvSpPr/>
      </dsp:nvSpPr>
      <dsp:spPr>
        <a:xfrm>
          <a:off x="4229100" y="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endParaRPr lang="en-US" sz="2500" b="1" kern="1200" dirty="0">
            <a:latin typeface="Corbel" panose="020B0503020204020204" pitchFamily="34" charset="0"/>
            <a:cs typeface="Arial" panose="020B0604020202020204" pitchFamily="34" charset="0"/>
          </a:endParaRPr>
        </a:p>
        <a:p>
          <a:pPr marL="0" lvl="0" indent="0" algn="ctr" defTabSz="1111250">
            <a:lnSpc>
              <a:spcPct val="90000"/>
            </a:lnSpc>
            <a:spcBef>
              <a:spcPct val="0"/>
            </a:spcBef>
            <a:spcAft>
              <a:spcPct val="35000"/>
            </a:spcAft>
            <a:buNone/>
          </a:pPr>
          <a:r>
            <a:rPr lang="en-US" sz="2400" b="1" kern="1200" dirty="0">
              <a:latin typeface="Corbel" panose="020B0503020204020204" pitchFamily="34" charset="0"/>
              <a:cs typeface="Arial" panose="020B0604020202020204" pitchFamily="34" charset="0"/>
            </a:rPr>
            <a:t>Mentoring</a:t>
          </a:r>
          <a:br>
            <a:rPr lang="en-US" sz="2400" b="1" kern="1200" dirty="0">
              <a:latin typeface="Corbel" panose="020B0503020204020204" pitchFamily="34" charset="0"/>
              <a:cs typeface="Arial" panose="020B0604020202020204" pitchFamily="34" charset="0"/>
            </a:rPr>
          </a:br>
          <a:r>
            <a:rPr lang="en-US" sz="2400" b="1" kern="1200" dirty="0" err="1">
              <a:latin typeface="Corbel" panose="020B0503020204020204" pitchFamily="34" charset="0"/>
              <a:cs typeface="Arial" panose="020B0604020202020204" pitchFamily="34" charset="0"/>
            </a:rPr>
            <a:t>RegU</a:t>
          </a:r>
          <a:r>
            <a:rPr lang="en-US" sz="2400" b="1" kern="1200" dirty="0">
              <a:latin typeface="Corbel" panose="020B0503020204020204" pitchFamily="34" charset="0"/>
              <a:cs typeface="Arial" panose="020B0604020202020204" pitchFamily="34" charset="0"/>
            </a:rPr>
            <a:t> courses on time management/prioritization</a:t>
          </a:r>
        </a:p>
      </dsp:txBody>
      <dsp:txXfrm>
        <a:off x="4229100" y="0"/>
        <a:ext cx="4229100" cy="2114550"/>
      </dsp:txXfrm>
    </dsp:sp>
    <dsp:sp modelId="{4D98C476-B4F1-431F-8193-FFAE83C46237}">
      <dsp:nvSpPr>
        <dsp:cNvPr id="0" name=""/>
        <dsp:cNvSpPr/>
      </dsp:nvSpPr>
      <dsp:spPr>
        <a:xfrm rot="10800000">
          <a:off x="0" y="2819400"/>
          <a:ext cx="4229100" cy="28194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cs typeface="Arial" panose="020B0604020202020204" pitchFamily="34" charset="0"/>
            </a:rPr>
            <a:t>Work with EIC</a:t>
          </a:r>
        </a:p>
      </dsp:txBody>
      <dsp:txXfrm rot="10800000">
        <a:off x="0" y="3524249"/>
        <a:ext cx="4229100" cy="2114550"/>
      </dsp:txXfrm>
    </dsp:sp>
    <dsp:sp modelId="{DE7FD68A-9440-4AE0-A5B4-C5EBCCC57802}">
      <dsp:nvSpPr>
        <dsp:cNvPr id="0" name=""/>
        <dsp:cNvSpPr/>
      </dsp:nvSpPr>
      <dsp:spPr>
        <a:xfrm rot="5400000">
          <a:off x="4933950" y="2114550"/>
          <a:ext cx="2819400" cy="42291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cs typeface="Arial" panose="020B0604020202020204" pitchFamily="34" charset="0"/>
            </a:rPr>
            <a:t>In-house and OTJ</a:t>
          </a:r>
        </a:p>
      </dsp:txBody>
      <dsp:txXfrm rot="-5400000">
        <a:off x="4229100" y="3524249"/>
        <a:ext cx="4229100" cy="2114550"/>
      </dsp:txXfrm>
    </dsp:sp>
    <dsp:sp modelId="{CA9A11ED-2B16-44C2-8B03-21B0236FBD2B}">
      <dsp:nvSpPr>
        <dsp:cNvPr id="0" name=""/>
        <dsp:cNvSpPr/>
      </dsp:nvSpPr>
      <dsp:spPr>
        <a:xfrm flipH="1">
          <a:off x="3691843" y="0"/>
          <a:ext cx="1073548" cy="571506"/>
        </a:xfrm>
        <a:prstGeom prst="roundRect">
          <a:avLst/>
        </a:prstGeom>
        <a:solidFill>
          <a:schemeClr val="accent3">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orbel" panose="020B0503020204020204" pitchFamily="34" charset="0"/>
              <a:cs typeface="Arial" panose="020B0604020202020204" pitchFamily="34" charset="0"/>
            </a:rPr>
            <a:t>Training options</a:t>
          </a:r>
        </a:p>
      </dsp:txBody>
      <dsp:txXfrm>
        <a:off x="3719742" y="27899"/>
        <a:ext cx="1017750" cy="5157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03817-80EA-4CBF-9F4D-C18C906DF0EE}">
      <dsp:nvSpPr>
        <dsp:cNvPr id="0" name=""/>
        <dsp:cNvSpPr/>
      </dsp:nvSpPr>
      <dsp:spPr>
        <a:xfrm rot="16200000">
          <a:off x="704088" y="-704088"/>
          <a:ext cx="2820923" cy="42291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endParaRPr lang="en-US" sz="3300" b="1" kern="1200" dirty="0">
            <a:latin typeface="Myriad Pro Light" panose="020B0403030403020204" pitchFamily="34" charset="0"/>
          </a:endParaRPr>
        </a:p>
        <a:p>
          <a:pPr marL="0" lvl="0" indent="0" algn="ctr" defTabSz="1466850">
            <a:lnSpc>
              <a:spcPct val="90000"/>
            </a:lnSpc>
            <a:spcBef>
              <a:spcPct val="0"/>
            </a:spcBef>
            <a:spcAft>
              <a:spcPct val="35000"/>
            </a:spcAft>
            <a:buNone/>
          </a:pPr>
          <a:r>
            <a:rPr lang="en-US" sz="2800" b="1" kern="1200" dirty="0">
              <a:latin typeface="Corbel" panose="020B0503020204020204" pitchFamily="34" charset="0"/>
            </a:rPr>
            <a:t>Onboarding training</a:t>
          </a:r>
        </a:p>
        <a:p>
          <a:pPr marL="0" lvl="0" indent="0" algn="ctr" defTabSz="1466850">
            <a:lnSpc>
              <a:spcPct val="90000"/>
            </a:lnSpc>
            <a:spcBef>
              <a:spcPct val="0"/>
            </a:spcBef>
            <a:spcAft>
              <a:spcPct val="35000"/>
            </a:spcAft>
            <a:buNone/>
          </a:pPr>
          <a:r>
            <a:rPr lang="en-US" sz="2800" b="1" kern="1200" dirty="0">
              <a:latin typeface="Corbel" panose="020B0503020204020204" pitchFamily="34" charset="0"/>
            </a:rPr>
            <a:t>Shadow EIC</a:t>
          </a:r>
        </a:p>
      </dsp:txBody>
      <dsp:txXfrm rot="5400000">
        <a:off x="0" y="0"/>
        <a:ext cx="4229100" cy="2115693"/>
      </dsp:txXfrm>
    </dsp:sp>
    <dsp:sp modelId="{F5F1BA27-7088-469E-B4EB-5C250DF90919}">
      <dsp:nvSpPr>
        <dsp:cNvPr id="0" name=""/>
        <dsp:cNvSpPr/>
      </dsp:nvSpPr>
      <dsp:spPr>
        <a:xfrm>
          <a:off x="4229100" y="0"/>
          <a:ext cx="4229100" cy="2820923"/>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endParaRPr lang="en-US" sz="3500" b="1" kern="1200" dirty="0">
            <a:latin typeface="Myriad Pro Light" panose="020B0403030403020204" pitchFamily="34" charset="0"/>
          </a:endParaRPr>
        </a:p>
        <a:p>
          <a:pPr marL="0" lvl="0" indent="0" algn="ctr" defTabSz="1555750">
            <a:lnSpc>
              <a:spcPct val="90000"/>
            </a:lnSpc>
            <a:spcBef>
              <a:spcPct val="0"/>
            </a:spcBef>
            <a:spcAft>
              <a:spcPct val="35000"/>
            </a:spcAft>
            <a:buNone/>
          </a:pPr>
          <a:r>
            <a:rPr lang="en-US" sz="2800" b="1" kern="1200" dirty="0">
              <a:latin typeface="Corbel" panose="020B0503020204020204" pitchFamily="34" charset="0"/>
            </a:rPr>
            <a:t>In-house policies &amp; procedures training</a:t>
          </a:r>
        </a:p>
      </dsp:txBody>
      <dsp:txXfrm>
        <a:off x="4229100" y="0"/>
        <a:ext cx="4229100" cy="2115693"/>
      </dsp:txXfrm>
    </dsp:sp>
    <dsp:sp modelId="{1D2B5A24-B836-4125-9E46-63B2714E27CD}">
      <dsp:nvSpPr>
        <dsp:cNvPr id="0" name=""/>
        <dsp:cNvSpPr/>
      </dsp:nvSpPr>
      <dsp:spPr>
        <a:xfrm rot="10800000">
          <a:off x="0" y="2820923"/>
          <a:ext cx="4229100" cy="2820923"/>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Review of exam manual</a:t>
          </a:r>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FRB Bank Ops Simulation</a:t>
          </a:r>
        </a:p>
      </dsp:txBody>
      <dsp:txXfrm rot="10800000">
        <a:off x="0" y="3526155"/>
        <a:ext cx="4229100" cy="2115693"/>
      </dsp:txXfrm>
    </dsp:sp>
    <dsp:sp modelId="{3FAF2845-63F5-47A7-A65A-DF2102B2D2E2}">
      <dsp:nvSpPr>
        <dsp:cNvPr id="0" name=""/>
        <dsp:cNvSpPr/>
      </dsp:nvSpPr>
      <dsp:spPr>
        <a:xfrm rot="5400000">
          <a:off x="4933187" y="2116836"/>
          <a:ext cx="2820923" cy="42291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Review sample reports</a:t>
          </a:r>
        </a:p>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CSBS Bank S&amp;S Training</a:t>
          </a:r>
        </a:p>
      </dsp:txBody>
      <dsp:txXfrm rot="-5400000">
        <a:off x="4229100" y="3526154"/>
        <a:ext cx="4229100" cy="2115693"/>
      </dsp:txXfrm>
    </dsp:sp>
    <dsp:sp modelId="{E05F2D3F-57CC-484B-9029-D7158592800D}">
      <dsp:nvSpPr>
        <dsp:cNvPr id="0" name=""/>
        <dsp:cNvSpPr/>
      </dsp:nvSpPr>
      <dsp:spPr>
        <a:xfrm>
          <a:off x="3661330" y="11593"/>
          <a:ext cx="1142998" cy="540996"/>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rPr>
            <a:t>Training Options</a:t>
          </a:r>
        </a:p>
      </dsp:txBody>
      <dsp:txXfrm>
        <a:off x="3687739" y="38002"/>
        <a:ext cx="1090180" cy="4881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1E0EE-247B-44CE-8C2F-B184B0BE1DD8}">
      <dsp:nvSpPr>
        <dsp:cNvPr id="0" name=""/>
        <dsp:cNvSpPr/>
      </dsp:nvSpPr>
      <dsp:spPr>
        <a:xfrm rot="16200000">
          <a:off x="704088" y="-704088"/>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endParaRPr lang="en-US" sz="2500" kern="1200" dirty="0"/>
        </a:p>
        <a:p>
          <a:pPr marL="0" lvl="0" indent="0" algn="ctr" defTabSz="1111250">
            <a:lnSpc>
              <a:spcPct val="90000"/>
            </a:lnSpc>
            <a:spcBef>
              <a:spcPct val="0"/>
            </a:spcBef>
            <a:spcAft>
              <a:spcPct val="35000"/>
            </a:spcAft>
            <a:buNone/>
          </a:pPr>
          <a:endParaRPr lang="en-US" sz="800" b="1" kern="1200" dirty="0"/>
        </a:p>
        <a:p>
          <a:pPr marL="0" lvl="0" indent="0" algn="ctr" defTabSz="1111250">
            <a:lnSpc>
              <a:spcPct val="90000"/>
            </a:lnSpc>
            <a:spcBef>
              <a:spcPct val="0"/>
            </a:spcBef>
            <a:spcAft>
              <a:spcPct val="35000"/>
            </a:spcAft>
            <a:buNone/>
          </a:pPr>
          <a:r>
            <a:rPr lang="en-US" sz="2800" b="1" kern="1200" dirty="0">
              <a:latin typeface="Corbel" panose="020B0503020204020204" pitchFamily="34" charset="0"/>
            </a:rPr>
            <a:t>CSBS Day One Bank Safety &amp; Soundness Examiner Training</a:t>
          </a:r>
        </a:p>
      </dsp:txBody>
      <dsp:txXfrm rot="5400000">
        <a:off x="0" y="0"/>
        <a:ext cx="4229100" cy="2115693"/>
      </dsp:txXfrm>
    </dsp:sp>
    <dsp:sp modelId="{3DD6C794-8233-42DD-82A3-E8EEECBC14E2}">
      <dsp:nvSpPr>
        <dsp:cNvPr id="0" name=""/>
        <dsp:cNvSpPr/>
      </dsp:nvSpPr>
      <dsp:spPr>
        <a:xfrm>
          <a:off x="4229100" y="0"/>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endParaRPr lang="en-US" sz="800" strike="sngStrike" kern="1200" dirty="0"/>
        </a:p>
        <a:p>
          <a:pPr marL="0" lvl="0" indent="0" algn="ctr" defTabSz="355600">
            <a:lnSpc>
              <a:spcPct val="90000"/>
            </a:lnSpc>
            <a:spcBef>
              <a:spcPct val="0"/>
            </a:spcBef>
            <a:spcAft>
              <a:spcPct val="35000"/>
            </a:spcAft>
            <a:buNone/>
          </a:pPr>
          <a:endParaRPr lang="en-US" sz="800" strike="sngStrike" kern="1200" dirty="0"/>
        </a:p>
        <a:p>
          <a:pPr marL="0" lvl="0" indent="0" algn="ctr" defTabSz="355600">
            <a:lnSpc>
              <a:spcPct val="90000"/>
            </a:lnSpc>
            <a:spcBef>
              <a:spcPct val="0"/>
            </a:spcBef>
            <a:spcAft>
              <a:spcPct val="35000"/>
            </a:spcAft>
            <a:buNone/>
          </a:pPr>
          <a:endParaRPr lang="en-US" sz="800" strike="sngStrike" kern="1200" dirty="0"/>
        </a:p>
        <a:p>
          <a:pPr marL="0" lvl="0" indent="0" algn="ctr" defTabSz="355600">
            <a:lnSpc>
              <a:spcPct val="90000"/>
            </a:lnSpc>
            <a:spcBef>
              <a:spcPct val="0"/>
            </a:spcBef>
            <a:spcAft>
              <a:spcPct val="35000"/>
            </a:spcAft>
            <a:buNone/>
          </a:pPr>
          <a:endParaRPr lang="en-US" sz="900" strike="sngStrike" kern="1200" dirty="0">
            <a:latin typeface="Eurostile" panose="020B0504020202050204" pitchFamily="34" charset="0"/>
          </a:endParaRPr>
        </a:p>
        <a:p>
          <a:pPr marL="0" lvl="0" indent="0" algn="ctr" defTabSz="355600">
            <a:lnSpc>
              <a:spcPct val="90000"/>
            </a:lnSpc>
            <a:spcBef>
              <a:spcPct val="0"/>
            </a:spcBef>
            <a:spcAft>
              <a:spcPts val="0"/>
            </a:spcAft>
            <a:buNone/>
          </a:pPr>
          <a:r>
            <a:rPr lang="en-US" sz="2800" b="1" kern="1200" dirty="0">
              <a:latin typeface="Corbel" panose="020B0503020204020204" pitchFamily="34" charset="0"/>
            </a:rPr>
            <a:t>Review of Exam Manual and</a:t>
          </a:r>
        </a:p>
        <a:p>
          <a:pPr marL="0" lvl="0" indent="0" algn="ctr" defTabSz="355600">
            <a:lnSpc>
              <a:spcPct val="90000"/>
            </a:lnSpc>
            <a:spcBef>
              <a:spcPct val="0"/>
            </a:spcBef>
            <a:spcAft>
              <a:spcPts val="0"/>
            </a:spcAft>
            <a:buNone/>
          </a:pPr>
          <a:r>
            <a:rPr lang="en-US" sz="2800" b="1" kern="1200" dirty="0">
              <a:latin typeface="Corbel" panose="020B0503020204020204" pitchFamily="34" charset="0"/>
            </a:rPr>
            <a:t>other reference material</a:t>
          </a:r>
        </a:p>
      </dsp:txBody>
      <dsp:txXfrm>
        <a:off x="4229100" y="0"/>
        <a:ext cx="4229100" cy="2115693"/>
      </dsp:txXfrm>
    </dsp:sp>
    <dsp:sp modelId="{29A48300-24EB-425C-BFCE-FE8407FDF185}">
      <dsp:nvSpPr>
        <dsp:cNvPr id="0" name=""/>
        <dsp:cNvSpPr/>
      </dsp:nvSpPr>
      <dsp:spPr>
        <a:xfrm rot="10800000">
          <a:off x="0" y="2820923"/>
          <a:ext cx="4229100" cy="2820923"/>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Mentoring</a:t>
          </a:r>
        </a:p>
      </dsp:txBody>
      <dsp:txXfrm rot="10800000">
        <a:off x="0" y="3526155"/>
        <a:ext cx="4229100" cy="2115693"/>
      </dsp:txXfrm>
    </dsp:sp>
    <dsp:sp modelId="{EE163852-1095-496B-BA1C-573FA2252CCE}">
      <dsp:nvSpPr>
        <dsp:cNvPr id="0" name=""/>
        <dsp:cNvSpPr/>
      </dsp:nvSpPr>
      <dsp:spPr>
        <a:xfrm rot="5400000">
          <a:off x="4933187" y="2116836"/>
          <a:ext cx="2820923" cy="42291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Onboarding</a:t>
          </a:r>
        </a:p>
      </dsp:txBody>
      <dsp:txXfrm rot="-5400000">
        <a:off x="4229100" y="3526154"/>
        <a:ext cx="4229100" cy="2115693"/>
      </dsp:txXfrm>
    </dsp:sp>
    <dsp:sp modelId="{18859A6D-A298-488E-B158-25FD7EAEC6EA}">
      <dsp:nvSpPr>
        <dsp:cNvPr id="0" name=""/>
        <dsp:cNvSpPr/>
      </dsp:nvSpPr>
      <dsp:spPr>
        <a:xfrm>
          <a:off x="3600444" y="5768"/>
          <a:ext cx="1257311" cy="573352"/>
        </a:xfrm>
        <a:prstGeom prst="roundRect">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rPr>
            <a:t>Training Options</a:t>
          </a:r>
        </a:p>
      </dsp:txBody>
      <dsp:txXfrm>
        <a:off x="3628433" y="33757"/>
        <a:ext cx="1201333" cy="5173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F27AD-A6B8-4B6B-B06A-C73C604118C7}">
      <dsp:nvSpPr>
        <dsp:cNvPr id="0" name=""/>
        <dsp:cNvSpPr/>
      </dsp:nvSpPr>
      <dsp:spPr>
        <a:xfrm rot="16200000">
          <a:off x="704850" y="-7048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a:p>
          <a:pPr marL="0" lvl="0" indent="0" algn="ctr" defTabSz="1600200">
            <a:lnSpc>
              <a:spcPct val="90000"/>
            </a:lnSpc>
            <a:spcBef>
              <a:spcPct val="0"/>
            </a:spcBef>
            <a:spcAft>
              <a:spcPct val="35000"/>
            </a:spcAft>
            <a:buNone/>
          </a:pPr>
          <a:r>
            <a:rPr lang="en-US" sz="2800" b="1" kern="1200" dirty="0">
              <a:latin typeface="Corbel" panose="020B0503020204020204" pitchFamily="34" charset="0"/>
            </a:rPr>
            <a:t>Effective Meetings with Management</a:t>
          </a:r>
        </a:p>
      </dsp:txBody>
      <dsp:txXfrm rot="5400000">
        <a:off x="-1" y="1"/>
        <a:ext cx="4229100" cy="2114550"/>
      </dsp:txXfrm>
    </dsp:sp>
    <dsp:sp modelId="{527325B7-F5B0-4DE3-9B51-C6539364CC6C}">
      <dsp:nvSpPr>
        <dsp:cNvPr id="0" name=""/>
        <dsp:cNvSpPr/>
      </dsp:nvSpPr>
      <dsp:spPr>
        <a:xfrm>
          <a:off x="4229100" y="0"/>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br>
            <a:rPr lang="en-US" sz="4000" kern="1200" dirty="0"/>
          </a:br>
          <a:r>
            <a:rPr lang="en-US" sz="2800" b="1" kern="1200" dirty="0">
              <a:latin typeface="Corbel" panose="020B0503020204020204" pitchFamily="34" charset="0"/>
            </a:rPr>
            <a:t>Day One: Bank S&amp;S</a:t>
          </a:r>
          <a:endParaRPr lang="en-US" sz="4000" b="1" kern="1200" dirty="0">
            <a:latin typeface="Corbel" panose="020B0503020204020204" pitchFamily="34" charset="0"/>
          </a:endParaRPr>
        </a:p>
      </dsp:txBody>
      <dsp:txXfrm>
        <a:off x="4229100" y="0"/>
        <a:ext cx="4229100" cy="2114550"/>
      </dsp:txXfrm>
    </dsp:sp>
    <dsp:sp modelId="{DEAB5D4A-E1FB-4FD8-9368-823CB391F1CC}">
      <dsp:nvSpPr>
        <dsp:cNvPr id="0" name=""/>
        <dsp:cNvSpPr/>
      </dsp:nvSpPr>
      <dsp:spPr>
        <a:xfrm rot="10800000">
          <a:off x="0" y="2790078"/>
          <a:ext cx="4229100" cy="28194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err="1">
              <a:latin typeface="Corbel" panose="020B0503020204020204" pitchFamily="34" charset="0"/>
            </a:rPr>
            <a:t>RegU</a:t>
          </a:r>
          <a:r>
            <a:rPr lang="en-US" sz="2800" b="1" kern="1200" dirty="0">
              <a:latin typeface="Corbel" panose="020B0503020204020204" pitchFamily="34" charset="0"/>
            </a:rPr>
            <a:t> Courses</a:t>
          </a:r>
        </a:p>
      </dsp:txBody>
      <dsp:txXfrm rot="10800000">
        <a:off x="0" y="3494928"/>
        <a:ext cx="4229100" cy="2114550"/>
      </dsp:txXfrm>
    </dsp:sp>
    <dsp:sp modelId="{323A2FC6-4751-4A1A-A667-FC7BE68D43E1}">
      <dsp:nvSpPr>
        <dsp:cNvPr id="0" name=""/>
        <dsp:cNvSpPr/>
      </dsp:nvSpPr>
      <dsp:spPr>
        <a:xfrm rot="5400000">
          <a:off x="4933950" y="2114550"/>
          <a:ext cx="2819400" cy="42291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orbel" panose="020B0503020204020204" pitchFamily="34" charset="0"/>
            </a:rPr>
            <a:t>Personal training</a:t>
          </a:r>
        </a:p>
      </dsp:txBody>
      <dsp:txXfrm rot="-5400000">
        <a:off x="4229100" y="3524249"/>
        <a:ext cx="4229100" cy="2114550"/>
      </dsp:txXfrm>
    </dsp:sp>
    <dsp:sp modelId="{90F66A46-5A84-4500-B252-00641E666F23}">
      <dsp:nvSpPr>
        <dsp:cNvPr id="0" name=""/>
        <dsp:cNvSpPr/>
      </dsp:nvSpPr>
      <dsp:spPr>
        <a:xfrm>
          <a:off x="3602563" y="11439"/>
          <a:ext cx="1253073" cy="609596"/>
        </a:xfrm>
        <a:prstGeom prst="roundRect">
          <a:avLst/>
        </a:prstGeom>
        <a:solidFill>
          <a:schemeClr val="accent4">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latin typeface="Corbel" panose="020B0503020204020204" pitchFamily="34" charset="0"/>
            </a:rPr>
            <a:t>Training Options</a:t>
          </a:r>
        </a:p>
      </dsp:txBody>
      <dsp:txXfrm>
        <a:off x="3632321" y="41197"/>
        <a:ext cx="1193557" cy="5500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7158D-AC23-43E1-B8B9-1CB388BCDCF7}">
      <dsp:nvSpPr>
        <dsp:cNvPr id="0" name=""/>
        <dsp:cNvSpPr/>
      </dsp:nvSpPr>
      <dsp:spPr>
        <a:xfrm rot="5400000">
          <a:off x="5087237" y="-2146036"/>
          <a:ext cx="929638" cy="5221712"/>
        </a:xfrm>
        <a:prstGeom prst="round2SameRect">
          <a:avLst/>
        </a:prstGeom>
        <a:solidFill>
          <a:schemeClr val="accent3">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adheres to examination procedures and policies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Effectively organizes assignments</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Ensures pre-examination planning and requests are successfully completed in a timely manner</a:t>
          </a:r>
        </a:p>
        <a:p>
          <a:pPr marL="57150" lvl="1" indent="-57150" algn="l" defTabSz="444500">
            <a:lnSpc>
              <a:spcPct val="90000"/>
            </a:lnSpc>
            <a:spcBef>
              <a:spcPct val="0"/>
            </a:spcBef>
            <a:spcAft>
              <a:spcPct val="15000"/>
            </a:spcAft>
            <a:buChar char="•"/>
          </a:pPr>
          <a:r>
            <a:rPr lang="en-US" sz="1000" kern="1200" dirty="0">
              <a:latin typeface="Corbel" panose="020B0503020204020204" pitchFamily="34" charset="0"/>
            </a:rPr>
            <a:t>Organizes and effectively documents </a:t>
          </a:r>
          <a:r>
            <a:rPr lang="en-US" sz="1000" kern="1200" dirty="0" err="1">
              <a:latin typeface="Corbel" panose="020B0503020204020204" pitchFamily="34" charset="0"/>
            </a:rPr>
            <a:t>workpapers</a:t>
          </a:r>
          <a:r>
            <a:rPr lang="en-US" sz="1000" kern="1200" dirty="0">
              <a:latin typeface="Corbel" panose="020B0503020204020204" pitchFamily="34" charset="0"/>
            </a:rPr>
            <a:t> according to prescribed procedures</a:t>
          </a:r>
        </a:p>
      </dsp:txBody>
      <dsp:txXfrm rot="-5400000">
        <a:off x="2941201" y="45381"/>
        <a:ext cx="5176331" cy="838876"/>
      </dsp:txXfrm>
    </dsp:sp>
    <dsp:sp modelId="{E57F5A02-ABED-49E4-A928-DA7D412F65B0}">
      <dsp:nvSpPr>
        <dsp:cNvPr id="0" name=""/>
        <dsp:cNvSpPr/>
      </dsp:nvSpPr>
      <dsp:spPr>
        <a:xfrm>
          <a:off x="3987" y="453"/>
          <a:ext cx="2937213" cy="928732"/>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Corbel" panose="020B0503020204020204" pitchFamily="34" charset="0"/>
            </a:rPr>
            <a:t>Competency 1: Technical</a:t>
          </a:r>
        </a:p>
        <a:p>
          <a:pPr marL="0" lvl="0" indent="0" algn="ctr" defTabSz="711200">
            <a:lnSpc>
              <a:spcPct val="90000"/>
            </a:lnSpc>
            <a:spcBef>
              <a:spcPct val="0"/>
            </a:spcBef>
            <a:spcAft>
              <a:spcPts val="0"/>
            </a:spcAft>
            <a:buNone/>
          </a:pPr>
          <a:r>
            <a:rPr lang="en-US" sz="1400" kern="1200" dirty="0">
              <a:latin typeface="Corbel" panose="020B0503020204020204" pitchFamily="34" charset="0"/>
            </a:rPr>
            <a:t>(Provides effective organization to the examination process)</a:t>
          </a:r>
          <a:endParaRPr lang="en-US" sz="1600" kern="1200" dirty="0">
            <a:latin typeface="Corbel" panose="020B0503020204020204" pitchFamily="34" charset="0"/>
          </a:endParaRPr>
        </a:p>
      </dsp:txBody>
      <dsp:txXfrm>
        <a:off x="49324" y="45790"/>
        <a:ext cx="2846539" cy="83805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6BC4822B-AF23-4D29-9FD6-7FBB489B2AC6}" type="datetimeFigureOut">
              <a:rPr lang="en-US" smtClean="0"/>
              <a:t>10/11/2019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FD42409-C59D-421E-B64D-32F4A169F68F}" type="slidenum">
              <a:rPr lang="en-US" smtClean="0"/>
              <a:t>‹#›</a:t>
            </a:fld>
            <a:endParaRPr lang="en-US"/>
          </a:p>
        </p:txBody>
      </p:sp>
    </p:spTree>
    <p:extLst>
      <p:ext uri="{BB962C8B-B14F-4D97-AF65-F5344CB8AC3E}">
        <p14:creationId xmlns:p14="http://schemas.microsoft.com/office/powerpoint/2010/main" val="1059134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D42409-C59D-421E-B64D-32F4A169F68F}" type="slidenum">
              <a:rPr lang="en-US" smtClean="0"/>
              <a:t>1</a:t>
            </a:fld>
            <a:endParaRPr lang="en-US"/>
          </a:p>
        </p:txBody>
      </p:sp>
    </p:spTree>
    <p:extLst>
      <p:ext uri="{BB962C8B-B14F-4D97-AF65-F5344CB8AC3E}">
        <p14:creationId xmlns:p14="http://schemas.microsoft.com/office/powerpoint/2010/main" val="420104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91DD14-21EA-44BD-86ED-44D73C9DE6F4}" type="slidenum">
              <a:rPr lang="en-US" smtClean="0"/>
              <a:t>27</a:t>
            </a:fld>
            <a:endParaRPr lang="en-US"/>
          </a:p>
        </p:txBody>
      </p:sp>
    </p:spTree>
    <p:extLst>
      <p:ext uri="{BB962C8B-B14F-4D97-AF65-F5344CB8AC3E}">
        <p14:creationId xmlns:p14="http://schemas.microsoft.com/office/powerpoint/2010/main" val="3161804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D42409-C59D-421E-B64D-32F4A169F68F}" type="slidenum">
              <a:rPr lang="en-US" smtClean="0"/>
              <a:t>52</a:t>
            </a:fld>
            <a:endParaRPr lang="en-US"/>
          </a:p>
        </p:txBody>
      </p:sp>
    </p:spTree>
    <p:extLst>
      <p:ext uri="{BB962C8B-B14F-4D97-AF65-F5344CB8AC3E}">
        <p14:creationId xmlns:p14="http://schemas.microsoft.com/office/powerpoint/2010/main" val="388198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vel0-Entr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5558" y="97716"/>
            <a:ext cx="895162" cy="351266"/>
          </a:xfrm>
          <a:prstGeom prst="rect">
            <a:avLst/>
          </a:prstGeom>
        </p:spPr>
      </p:pic>
    </p:spTree>
    <p:extLst>
      <p:ext uri="{BB962C8B-B14F-4D97-AF65-F5344CB8AC3E}">
        <p14:creationId xmlns:p14="http://schemas.microsoft.com/office/powerpoint/2010/main" val="127472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29633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1313483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66399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238008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81203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118323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18603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72806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136817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278749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6F61379-ED0D-459C-B32C-37D8B6A677A7}" type="datetimeFigureOut">
              <a:rPr lang="en-US" smtClean="0"/>
              <a:t>10/11/2019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B4D9352-CF2B-462F-A7E2-863AD926F8DD}" type="slidenum">
              <a:rPr lang="en-US" smtClean="0"/>
              <a:t>‹#›</a:t>
            </a:fld>
            <a:endParaRPr lang="en-US"/>
          </a:p>
        </p:txBody>
      </p:sp>
    </p:spTree>
    <p:extLst>
      <p:ext uri="{BB962C8B-B14F-4D97-AF65-F5344CB8AC3E}">
        <p14:creationId xmlns:p14="http://schemas.microsoft.com/office/powerpoint/2010/main" val="37811620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hlinkClick r:id="rId3" action="ppaction://hlinksldjump"/>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200" y="6473142"/>
            <a:ext cx="304800" cy="308658"/>
          </a:xfrm>
          <a:prstGeom prst="rect">
            <a:avLst/>
          </a:prstGeom>
        </p:spPr>
      </p:pic>
    </p:spTree>
    <p:extLst>
      <p:ext uri="{BB962C8B-B14F-4D97-AF65-F5344CB8AC3E}">
        <p14:creationId xmlns:p14="http://schemas.microsoft.com/office/powerpoint/2010/main" val="3059601778"/>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043648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2.xml"/><Relationship Id="rId7" Type="http://schemas.openxmlformats.org/officeDocument/2006/relationships/slide" Target="slide5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8.xml"/><Relationship Id="rId5" Type="http://schemas.openxmlformats.org/officeDocument/2006/relationships/slide" Target="slide26.xml"/><Relationship Id="rId4" Type="http://schemas.openxmlformats.org/officeDocument/2006/relationships/slide" Target="slide14.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hyperlink" Target="https://www.csbs.org/development/professionaldevelopment/Pages/OnlineTraining.aspx" TargetMode="External"/><Relationship Id="rId3" Type="http://schemas.openxmlformats.org/officeDocument/2006/relationships/diagramLayout" Target="../diagrams/layout5.xml"/><Relationship Id="rId7" Type="http://schemas.openxmlformats.org/officeDocument/2006/relationships/slide" Target="slide3.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serve.gov/bankinforeg/coursecatalog/Bank_Op_Simulation.pdf" TargetMode="External"/><Relationship Id="rId3" Type="http://schemas.openxmlformats.org/officeDocument/2006/relationships/diagramLayout" Target="../diagrams/layout6.xml"/><Relationship Id="rId7" Type="http://schemas.openxmlformats.org/officeDocument/2006/relationships/slide" Target="slide3.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hyperlink" Target="https://www.csbs.org/development/professionaldevelopment/Pages/OnlineTraining.aspx" TargetMode="Externa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3.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3.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7.xml"/><Relationship Id="rId7"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21.xml"/><Relationship Id="rId4" Type="http://schemas.openxmlformats.org/officeDocument/2006/relationships/slide" Target="slide18.xml"/><Relationship Id="rId9" Type="http://schemas.openxmlformats.org/officeDocument/2006/relationships/slide" Target="slide15.xml"/></Relationships>
</file>

<file path=ppt/slides/_rels/slide15.xml.rels><?xml version="1.0" encoding="UTF-8" standalone="yes"?>
<Relationships xmlns="http://schemas.openxmlformats.org/package/2006/relationships"><Relationship Id="rId8" Type="http://schemas.openxmlformats.org/officeDocument/2006/relationships/slide" Target="slide21.xml"/><Relationship Id="rId13" Type="http://schemas.microsoft.com/office/2007/relationships/diagramDrawing" Target="../diagrams/drawing9.xml"/><Relationship Id="rId18" Type="http://schemas.microsoft.com/office/2007/relationships/diagramDrawing" Target="../diagrams/drawing10.xml"/><Relationship Id="rId26" Type="http://schemas.openxmlformats.org/officeDocument/2006/relationships/diagramQuickStyle" Target="../diagrams/quickStyle12.xml"/><Relationship Id="rId3" Type="http://schemas.openxmlformats.org/officeDocument/2006/relationships/slide" Target="slide16.xml"/><Relationship Id="rId21" Type="http://schemas.openxmlformats.org/officeDocument/2006/relationships/diagramQuickStyle" Target="../diagrams/quickStyle11.xml"/><Relationship Id="rId7" Type="http://schemas.openxmlformats.org/officeDocument/2006/relationships/slide" Target="slide14.xml"/><Relationship Id="rId12" Type="http://schemas.openxmlformats.org/officeDocument/2006/relationships/diagramColors" Target="../diagrams/colors9.xml"/><Relationship Id="rId17" Type="http://schemas.openxmlformats.org/officeDocument/2006/relationships/diagramColors" Target="../diagrams/colors10.xml"/><Relationship Id="rId25" Type="http://schemas.openxmlformats.org/officeDocument/2006/relationships/diagramLayout" Target="../diagrams/layout12.xml"/><Relationship Id="rId2" Type="http://schemas.openxmlformats.org/officeDocument/2006/relationships/slide" Target="slide15.xml"/><Relationship Id="rId16" Type="http://schemas.openxmlformats.org/officeDocument/2006/relationships/diagramQuickStyle" Target="../diagrams/quickStyle10.xml"/><Relationship Id="rId20" Type="http://schemas.openxmlformats.org/officeDocument/2006/relationships/diagramLayout" Target="../diagrams/layout11.xml"/><Relationship Id="rId29"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20.xml"/><Relationship Id="rId11" Type="http://schemas.openxmlformats.org/officeDocument/2006/relationships/diagramQuickStyle" Target="../diagrams/quickStyle9.xml"/><Relationship Id="rId24" Type="http://schemas.openxmlformats.org/officeDocument/2006/relationships/diagramData" Target="../diagrams/data12.xml"/><Relationship Id="rId5" Type="http://schemas.openxmlformats.org/officeDocument/2006/relationships/slide" Target="slide19.xml"/><Relationship Id="rId15" Type="http://schemas.openxmlformats.org/officeDocument/2006/relationships/diagramLayout" Target="../diagrams/layout10.xml"/><Relationship Id="rId23" Type="http://schemas.microsoft.com/office/2007/relationships/diagramDrawing" Target="../diagrams/drawing11.xml"/><Relationship Id="rId28" Type="http://schemas.microsoft.com/office/2007/relationships/diagramDrawing" Target="../diagrams/drawing12.xml"/><Relationship Id="rId10" Type="http://schemas.openxmlformats.org/officeDocument/2006/relationships/diagramLayout" Target="../diagrams/layout9.xml"/><Relationship Id="rId19" Type="http://schemas.openxmlformats.org/officeDocument/2006/relationships/diagramData" Target="../diagrams/data11.xml"/><Relationship Id="rId4" Type="http://schemas.openxmlformats.org/officeDocument/2006/relationships/slide" Target="slide18.xml"/><Relationship Id="rId9" Type="http://schemas.openxmlformats.org/officeDocument/2006/relationships/diagramData" Target="../diagrams/data9.xml"/><Relationship Id="rId14" Type="http://schemas.openxmlformats.org/officeDocument/2006/relationships/diagramData" Target="../diagrams/data10.xml"/><Relationship Id="rId22" Type="http://schemas.openxmlformats.org/officeDocument/2006/relationships/diagramColors" Target="../diagrams/colors11.xml"/><Relationship Id="rId27" Type="http://schemas.openxmlformats.org/officeDocument/2006/relationships/diagramColors" Target="../diagrams/colors12.xml"/></Relationships>
</file>

<file path=ppt/slides/_rels/slide16.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8.xml"/><Relationship Id="rId7" Type="http://schemas.openxmlformats.org/officeDocument/2006/relationships/slide" Target="slide14.xml"/><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9.xml"/><Relationship Id="rId4" Type="http://schemas.openxmlformats.org/officeDocument/2006/relationships/slide" Target="slide20.xml"/></Relationships>
</file>

<file path=ppt/slides/_rels/slide17.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hyperlink" Target="http://www.cvent.com/d/5fqqrh" TargetMode="External"/><Relationship Id="rId3" Type="http://schemas.openxmlformats.org/officeDocument/2006/relationships/slide" Target="slide18.xml"/><Relationship Id="rId7" Type="http://schemas.openxmlformats.org/officeDocument/2006/relationships/slide" Target="slide15.xml"/><Relationship Id="rId12" Type="http://schemas.openxmlformats.org/officeDocument/2006/relationships/hyperlink" Target="http://www.cvent.com/d/zfqv1f" TargetMode="External"/><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hyperlink" Target="https://www.fdic.gov/regulations/examiner/safety/las.html" TargetMode="External"/><Relationship Id="rId5" Type="http://schemas.openxmlformats.org/officeDocument/2006/relationships/slide" Target="slide19.xml"/><Relationship Id="rId10" Type="http://schemas.openxmlformats.org/officeDocument/2006/relationships/hyperlink" Target="https://www.csbs.org/development/professionaldevelopment/Pages/TechnicalSchools.aspx" TargetMode="External"/><Relationship Id="rId4" Type="http://schemas.openxmlformats.org/officeDocument/2006/relationships/slide" Target="slide20.xml"/><Relationship Id="rId9" Type="http://schemas.openxmlformats.org/officeDocument/2006/relationships/slide" Target="slide21.xml"/></Relationships>
</file>

<file path=ppt/slides/_rels/slide18.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hyperlink" Target="https://bsr.stlouisfed.org/rapidresponse/Auth/Logon?ReturnUrl=/rapidresponse/" TargetMode="External"/><Relationship Id="rId3" Type="http://schemas.openxmlformats.org/officeDocument/2006/relationships/slide" Target="slide18.xml"/><Relationship Id="rId7" Type="http://schemas.openxmlformats.org/officeDocument/2006/relationships/slide" Target="slide15.xml"/><Relationship Id="rId12" Type="http://schemas.openxmlformats.org/officeDocument/2006/relationships/hyperlink" Target="https://bsr.stlouisfed.org/askthefed/public-users/login.aspx" TargetMode="External"/><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hyperlink" Target="https://custom.cvent.com/14A5F94F678E466EAFAD01F9DC577D14/files/71fbca544626453e9074ef211ad4c2f4.pdf" TargetMode="External"/><Relationship Id="rId5" Type="http://schemas.openxmlformats.org/officeDocument/2006/relationships/slide" Target="slide19.xml"/><Relationship Id="rId10" Type="http://schemas.openxmlformats.org/officeDocument/2006/relationships/hyperlink" Target="http://www.cvent.com/d/3cqmqk/6T" TargetMode="External"/><Relationship Id="rId4" Type="http://schemas.openxmlformats.org/officeDocument/2006/relationships/slide" Target="slide20.xml"/><Relationship Id="rId9" Type="http://schemas.openxmlformats.org/officeDocument/2006/relationships/slide" Target="slide21.xml"/></Relationships>
</file>

<file path=ppt/slides/_rels/slide19.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hyperlink" Target="http://www.cvent.com/d/5fqqrh" TargetMode="External"/><Relationship Id="rId3" Type="http://schemas.openxmlformats.org/officeDocument/2006/relationships/slide" Target="slide18.xml"/><Relationship Id="rId7" Type="http://schemas.openxmlformats.org/officeDocument/2006/relationships/slide" Target="slide14.xml"/><Relationship Id="rId12" Type="http://schemas.openxmlformats.org/officeDocument/2006/relationships/hyperlink" Target="http://www.cvent.com/d/zfqv1f" TargetMode="External"/><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hyperlink" Target="mailto:khoyle@csbs.org" TargetMode="External"/><Relationship Id="rId5" Type="http://schemas.openxmlformats.org/officeDocument/2006/relationships/slide" Target="slide16.xml"/><Relationship Id="rId10" Type="http://schemas.openxmlformats.org/officeDocument/2006/relationships/hyperlink" Target="mailto:kchancy@csbs.org" TargetMode="External"/><Relationship Id="rId4" Type="http://schemas.openxmlformats.org/officeDocument/2006/relationships/slide" Target="slide20.xml"/><Relationship Id="rId9" Type="http://schemas.openxmlformats.org/officeDocument/2006/relationships/hyperlink" Target="http://www.csbs.org/" TargetMode="External"/><Relationship Id="rId14" Type="http://schemas.openxmlformats.org/officeDocument/2006/relationships/hyperlink" Target="https://www.csbs.org/development/professionaldevelopment/Pages/TechnicalSchools.aspx"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8.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slide" Target="slide9.xml"/><Relationship Id="rId5" Type="http://schemas.openxmlformats.org/officeDocument/2006/relationships/slide" Target="slide6.xml"/><Relationship Id="rId10" Type="http://schemas.openxmlformats.org/officeDocument/2006/relationships/slide" Target="slide3.xml"/><Relationship Id="rId4" Type="http://schemas.openxmlformats.org/officeDocument/2006/relationships/slide" Target="slide5.xml"/><Relationship Id="rId9" Type="http://schemas.openxmlformats.org/officeDocument/2006/relationships/slide" Target="slide4.xml"/></Relationships>
</file>

<file path=ppt/slides/_rels/slide20.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8.xml"/><Relationship Id="rId7" Type="http://schemas.openxmlformats.org/officeDocument/2006/relationships/slide" Target="slide14.xml"/><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6.xml"/><Relationship Id="rId4" Type="http://schemas.openxmlformats.org/officeDocument/2006/relationships/slide" Target="slide19.xml"/><Relationship Id="rId9" Type="http://schemas.openxmlformats.org/officeDocument/2006/relationships/hyperlink" Target="https://www.fdic.gov/regulations/examiner/safety/las.html" TargetMode="External"/></Relationships>
</file>

<file path=ppt/slides/_rels/slide2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18.xml"/><Relationship Id="rId7" Type="http://schemas.openxmlformats.org/officeDocument/2006/relationships/slide" Target="slide15.xml"/><Relationship Id="rId2"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6.xml"/><Relationship Id="rId5" Type="http://schemas.openxmlformats.org/officeDocument/2006/relationships/slide" Target="slide19.xml"/><Relationship Id="rId10" Type="http://schemas.openxmlformats.org/officeDocument/2006/relationships/image" Target="../media/image6.jpeg"/><Relationship Id="rId4" Type="http://schemas.openxmlformats.org/officeDocument/2006/relationships/hyperlink" Target="https://www.csbs.org/development/efsbs/Pages/CertifiedCreditExaminer(CCE).aspx" TargetMode="External"/><Relationship Id="rId9" Type="http://schemas.openxmlformats.org/officeDocument/2006/relationships/hyperlink" Target="mailto:certification@csbs.or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sbs.org/development/professionaldevelopment/Pages/OnlineTraining.aspx" TargetMode="External"/><Relationship Id="rId3" Type="http://schemas.openxmlformats.org/officeDocument/2006/relationships/diagramLayout" Target="../diagrams/layout13.xml"/><Relationship Id="rId7" Type="http://schemas.openxmlformats.org/officeDocument/2006/relationships/slide" Target="slide15.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slide" Target="slide15.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slide" Target="slide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slide" Target="slide15.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 Target="slide29.xml"/><Relationship Id="rId7" Type="http://schemas.openxmlformats.org/officeDocument/2006/relationships/slide" Target="slide32.xml"/><Relationship Id="rId2" Type="http://schemas.openxmlformats.org/officeDocument/2006/relationships/slide" Target="slide26.xml"/><Relationship Id="rId1" Type="http://schemas.openxmlformats.org/officeDocument/2006/relationships/slideLayout" Target="../slideLayouts/slideLayout1.xml"/><Relationship Id="rId6" Type="http://schemas.openxmlformats.org/officeDocument/2006/relationships/slide" Target="slide31.xml"/><Relationship Id="rId5" Type="http://schemas.openxmlformats.org/officeDocument/2006/relationships/slide" Target="slide33.xml"/><Relationship Id="rId4" Type="http://schemas.openxmlformats.org/officeDocument/2006/relationships/slide" Target="slide30.xml"/><Relationship Id="rId9" Type="http://schemas.openxmlformats.org/officeDocument/2006/relationships/slide" Target="slide27.xml"/></Relationships>
</file>

<file path=ppt/slides/_rels/slide27.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diagramColors" Target="../diagrams/colors17.xml"/><Relationship Id="rId18" Type="http://schemas.openxmlformats.org/officeDocument/2006/relationships/diagramColors" Target="../diagrams/colors18.xml"/><Relationship Id="rId26" Type="http://schemas.openxmlformats.org/officeDocument/2006/relationships/diagramLayout" Target="../diagrams/layout20.xml"/><Relationship Id="rId3" Type="http://schemas.openxmlformats.org/officeDocument/2006/relationships/slide" Target="slide27.xml"/><Relationship Id="rId21" Type="http://schemas.openxmlformats.org/officeDocument/2006/relationships/diagramLayout" Target="../diagrams/layout19.xml"/><Relationship Id="rId7" Type="http://schemas.openxmlformats.org/officeDocument/2006/relationships/slide" Target="slide32.xml"/><Relationship Id="rId12" Type="http://schemas.openxmlformats.org/officeDocument/2006/relationships/diagramQuickStyle" Target="../diagrams/quickStyle17.xml"/><Relationship Id="rId17" Type="http://schemas.openxmlformats.org/officeDocument/2006/relationships/diagramQuickStyle" Target="../diagrams/quickStyle18.xml"/><Relationship Id="rId25" Type="http://schemas.openxmlformats.org/officeDocument/2006/relationships/diagramData" Target="../diagrams/data20.xml"/><Relationship Id="rId2" Type="http://schemas.openxmlformats.org/officeDocument/2006/relationships/notesSlide" Target="../notesSlides/notesSlide2.xml"/><Relationship Id="rId16" Type="http://schemas.openxmlformats.org/officeDocument/2006/relationships/diagramLayout" Target="../diagrams/layout18.xml"/><Relationship Id="rId20" Type="http://schemas.openxmlformats.org/officeDocument/2006/relationships/diagramData" Target="../diagrams/data19.xml"/><Relationship Id="rId29" Type="http://schemas.microsoft.com/office/2007/relationships/diagramDrawing" Target="../diagrams/drawing20.xml"/><Relationship Id="rId1" Type="http://schemas.openxmlformats.org/officeDocument/2006/relationships/slideLayout" Target="../slideLayouts/slideLayout1.xml"/><Relationship Id="rId6" Type="http://schemas.openxmlformats.org/officeDocument/2006/relationships/slide" Target="slide31.xml"/><Relationship Id="rId11" Type="http://schemas.openxmlformats.org/officeDocument/2006/relationships/diagramLayout" Target="../diagrams/layout17.xml"/><Relationship Id="rId24" Type="http://schemas.microsoft.com/office/2007/relationships/diagramDrawing" Target="../diagrams/drawing19.xml"/><Relationship Id="rId5" Type="http://schemas.openxmlformats.org/officeDocument/2006/relationships/slide" Target="slide30.xml"/><Relationship Id="rId15" Type="http://schemas.openxmlformats.org/officeDocument/2006/relationships/diagramData" Target="../diagrams/data18.xml"/><Relationship Id="rId23" Type="http://schemas.openxmlformats.org/officeDocument/2006/relationships/diagramColors" Target="../diagrams/colors19.xml"/><Relationship Id="rId28" Type="http://schemas.openxmlformats.org/officeDocument/2006/relationships/diagramColors" Target="../diagrams/colors20.xml"/><Relationship Id="rId10" Type="http://schemas.openxmlformats.org/officeDocument/2006/relationships/diagramData" Target="../diagrams/data17.xml"/><Relationship Id="rId19" Type="http://schemas.microsoft.com/office/2007/relationships/diagramDrawing" Target="../diagrams/drawing18.xml"/><Relationship Id="rId4" Type="http://schemas.openxmlformats.org/officeDocument/2006/relationships/slide" Target="slide28.xml"/><Relationship Id="rId9" Type="http://schemas.openxmlformats.org/officeDocument/2006/relationships/slide" Target="slide33.xml"/><Relationship Id="rId14" Type="http://schemas.microsoft.com/office/2007/relationships/diagramDrawing" Target="../diagrams/drawing17.xml"/><Relationship Id="rId22" Type="http://schemas.openxmlformats.org/officeDocument/2006/relationships/diagramQuickStyle" Target="../diagrams/quickStyle19.xml"/><Relationship Id="rId27" Type="http://schemas.openxmlformats.org/officeDocument/2006/relationships/diagramQuickStyle" Target="../diagrams/quickStyle20.xml"/><Relationship Id="rId30" Type="http://schemas.openxmlformats.org/officeDocument/2006/relationships/slide" Target="slide29.xml"/></Relationships>
</file>

<file path=ppt/slides/_rels/slide28.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30.xml"/><Relationship Id="rId7" Type="http://schemas.openxmlformats.org/officeDocument/2006/relationships/slide" Target="slide26.xm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27.xml"/><Relationship Id="rId5" Type="http://schemas.openxmlformats.org/officeDocument/2006/relationships/slide" Target="slide31.xml"/><Relationship Id="rId4" Type="http://schemas.openxmlformats.org/officeDocument/2006/relationships/slide" Target="slide32.xml"/></Relationships>
</file>

<file path=ppt/slides/_rels/slide29.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hyperlink" Target="http://www.cvent.com/d/5fqqrh" TargetMode="External"/><Relationship Id="rId3" Type="http://schemas.openxmlformats.org/officeDocument/2006/relationships/slide" Target="slide30.xml"/><Relationship Id="rId7" Type="http://schemas.openxmlformats.org/officeDocument/2006/relationships/slide" Target="slide27.xml"/><Relationship Id="rId12" Type="http://schemas.openxmlformats.org/officeDocument/2006/relationships/hyperlink" Target="http://www.cvent.com/d/zfqv1f" TargetMode="Externa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28.xml"/><Relationship Id="rId11" Type="http://schemas.openxmlformats.org/officeDocument/2006/relationships/hyperlink" Target="https://www.fdic.gov/regulations/examiner/safety/ems.html" TargetMode="External"/><Relationship Id="rId5" Type="http://schemas.openxmlformats.org/officeDocument/2006/relationships/slide" Target="slide31.xml"/><Relationship Id="rId10" Type="http://schemas.openxmlformats.org/officeDocument/2006/relationships/hyperlink" Target="https://www.csbs.org/development/professionaldevelopment/Pages/TechnicalSchools.aspx" TargetMode="External"/><Relationship Id="rId4" Type="http://schemas.openxmlformats.org/officeDocument/2006/relationships/slide" Target="slide32.xml"/><Relationship Id="rId9" Type="http://schemas.openxmlformats.org/officeDocument/2006/relationships/slide" Target="slide33.xml"/><Relationship Id="rId14" Type="http://schemas.openxmlformats.org/officeDocument/2006/relationships/hyperlink" Target="https://www.fdic.gov/regulations/examiner/safety/alms.html"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diagramQuickStyle" Target="../diagrams/quickStyle1.xml"/><Relationship Id="rId18" Type="http://schemas.openxmlformats.org/officeDocument/2006/relationships/diagramQuickStyle" Target="../diagrams/quickStyle2.xml"/><Relationship Id="rId26" Type="http://schemas.openxmlformats.org/officeDocument/2006/relationships/diagramData" Target="../diagrams/data4.xml"/><Relationship Id="rId3" Type="http://schemas.openxmlformats.org/officeDocument/2006/relationships/slide" Target="slide2.xml"/><Relationship Id="rId21" Type="http://schemas.openxmlformats.org/officeDocument/2006/relationships/diagramData" Target="../diagrams/data3.xml"/><Relationship Id="rId7" Type="http://schemas.openxmlformats.org/officeDocument/2006/relationships/slide" Target="slide7.xml"/><Relationship Id="rId12" Type="http://schemas.openxmlformats.org/officeDocument/2006/relationships/diagramLayout" Target="../diagrams/layout1.xml"/><Relationship Id="rId17" Type="http://schemas.openxmlformats.org/officeDocument/2006/relationships/diagramLayout" Target="../diagrams/layout2.xml"/><Relationship Id="rId25" Type="http://schemas.microsoft.com/office/2007/relationships/diagramDrawing" Target="../diagrams/drawing3.xml"/><Relationship Id="rId2" Type="http://schemas.openxmlformats.org/officeDocument/2006/relationships/slideLayout" Target="../slideLayouts/slideLayout1.xml"/><Relationship Id="rId16" Type="http://schemas.openxmlformats.org/officeDocument/2006/relationships/diagramData" Target="../diagrams/data2.xml"/><Relationship Id="rId20" Type="http://schemas.microsoft.com/office/2007/relationships/diagramDrawing" Target="../diagrams/drawing2.xml"/><Relationship Id="rId29" Type="http://schemas.openxmlformats.org/officeDocument/2006/relationships/diagramColors" Target="../diagrams/colors4.xml"/><Relationship Id="rId1" Type="http://schemas.openxmlformats.org/officeDocument/2006/relationships/tags" Target="../tags/tag3.xml"/><Relationship Id="rId6" Type="http://schemas.openxmlformats.org/officeDocument/2006/relationships/slide" Target="slide8.xml"/><Relationship Id="rId11" Type="http://schemas.openxmlformats.org/officeDocument/2006/relationships/diagramData" Target="../diagrams/data1.xml"/><Relationship Id="rId24" Type="http://schemas.openxmlformats.org/officeDocument/2006/relationships/diagramColors" Target="../diagrams/colors3.xml"/><Relationship Id="rId5" Type="http://schemas.openxmlformats.org/officeDocument/2006/relationships/slide" Target="slide6.xml"/><Relationship Id="rId15" Type="http://schemas.microsoft.com/office/2007/relationships/diagramDrawing" Target="../diagrams/drawing1.xml"/><Relationship Id="rId23" Type="http://schemas.openxmlformats.org/officeDocument/2006/relationships/diagramQuickStyle" Target="../diagrams/quickStyle3.xml"/><Relationship Id="rId28" Type="http://schemas.openxmlformats.org/officeDocument/2006/relationships/diagramQuickStyle" Target="../diagrams/quickStyle4.xml"/><Relationship Id="rId10" Type="http://schemas.openxmlformats.org/officeDocument/2006/relationships/slide" Target="slide5.xml"/><Relationship Id="rId19" Type="http://schemas.openxmlformats.org/officeDocument/2006/relationships/diagramColors" Target="../diagrams/colors2.xml"/><Relationship Id="rId4" Type="http://schemas.openxmlformats.org/officeDocument/2006/relationships/slide" Target="slide3.xml"/><Relationship Id="rId9" Type="http://schemas.openxmlformats.org/officeDocument/2006/relationships/slide" Target="slide9.xml"/><Relationship Id="rId14" Type="http://schemas.openxmlformats.org/officeDocument/2006/relationships/diagramColors" Target="../diagrams/colors1.xml"/><Relationship Id="rId22" Type="http://schemas.openxmlformats.org/officeDocument/2006/relationships/diagramLayout" Target="../diagrams/layout3.xml"/><Relationship Id="rId27" Type="http://schemas.openxmlformats.org/officeDocument/2006/relationships/diagramLayout" Target="../diagrams/layout4.xml"/><Relationship Id="rId30" Type="http://schemas.microsoft.com/office/2007/relationships/diagramDrawing" Target="../diagrams/drawing4.xml"/></Relationships>
</file>

<file path=ppt/slides/_rels/slide30.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hyperlink" Target="https://custom.cvent.com/14A5F94F678E466EAFAD01F9DC577D14/files/71fbca544626453e9074ef211ad4c2f4.pdf" TargetMode="External"/><Relationship Id="rId3" Type="http://schemas.openxmlformats.org/officeDocument/2006/relationships/slide" Target="slide30.xml"/><Relationship Id="rId7" Type="http://schemas.openxmlformats.org/officeDocument/2006/relationships/slide" Target="slide27.xml"/><Relationship Id="rId12" Type="http://schemas.openxmlformats.org/officeDocument/2006/relationships/hyperlink" Target="http://www.cvent.com/events/real-estate-appraisal-review/event-summary-d91e635b1adf4d19980eea8bc6e96621.aspx" TargetMode="Externa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28.xml"/><Relationship Id="rId11" Type="http://schemas.openxmlformats.org/officeDocument/2006/relationships/hyperlink" Target="http://www.cvent.com/events/advanced-commercial-credit-analysis-school/event-summary-b4e7e72087ec40e5b756c3379f6bc12d.aspx" TargetMode="External"/><Relationship Id="rId5" Type="http://schemas.openxmlformats.org/officeDocument/2006/relationships/slide" Target="slide31.xml"/><Relationship Id="rId15" Type="http://schemas.openxmlformats.org/officeDocument/2006/relationships/hyperlink" Target="https://bsr.stlouisfed.org/rapidresponse/Auth/Logon?ReturnUrl=/rapidresponse/" TargetMode="External"/><Relationship Id="rId10" Type="http://schemas.openxmlformats.org/officeDocument/2006/relationships/hyperlink" Target="http://www.cvent.com/d/3cqmqk/6T" TargetMode="External"/><Relationship Id="rId4" Type="http://schemas.openxmlformats.org/officeDocument/2006/relationships/slide" Target="slide32.xml"/><Relationship Id="rId9" Type="http://schemas.openxmlformats.org/officeDocument/2006/relationships/slide" Target="slide33.xml"/><Relationship Id="rId14" Type="http://schemas.openxmlformats.org/officeDocument/2006/relationships/hyperlink" Target="https://bsr.stlouisfed.org/askthefed/public-users/login.aspx" TargetMode="External"/></Relationships>
</file>

<file path=ppt/slides/_rels/slide31.xml.rels><?xml version="1.0" encoding="UTF-8" standalone="yes"?>
<Relationships xmlns="http://schemas.openxmlformats.org/package/2006/relationships"><Relationship Id="rId8" Type="http://schemas.openxmlformats.org/officeDocument/2006/relationships/slide" Target="slide33.xml"/><Relationship Id="rId13" Type="http://schemas.openxmlformats.org/officeDocument/2006/relationships/hyperlink" Target="https://www.csbs.org/development/accreditation/Documents/EIC%20Combined%20Objective%20and%20Eval.pdf" TargetMode="External"/><Relationship Id="rId3" Type="http://schemas.openxmlformats.org/officeDocument/2006/relationships/slide" Target="slide30.xml"/><Relationship Id="rId7" Type="http://schemas.openxmlformats.org/officeDocument/2006/relationships/slide" Target="slide26.xml"/><Relationship Id="rId12" Type="http://schemas.openxmlformats.org/officeDocument/2006/relationships/hyperlink" Target="http://www.cvent.com/d/zfqv1f" TargetMode="Externa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27.xml"/><Relationship Id="rId11" Type="http://schemas.openxmlformats.org/officeDocument/2006/relationships/hyperlink" Target="mailto:khoyle@csbs.org" TargetMode="External"/><Relationship Id="rId5" Type="http://schemas.openxmlformats.org/officeDocument/2006/relationships/slide" Target="slide28.xml"/><Relationship Id="rId10" Type="http://schemas.openxmlformats.org/officeDocument/2006/relationships/hyperlink" Target="mailto:kchancy@csbs.org" TargetMode="External"/><Relationship Id="rId4" Type="http://schemas.openxmlformats.org/officeDocument/2006/relationships/slide" Target="slide32.xml"/><Relationship Id="rId9" Type="http://schemas.openxmlformats.org/officeDocument/2006/relationships/hyperlink" Target="http://www.csbs.org/" TargetMode="External"/><Relationship Id="rId14" Type="http://schemas.openxmlformats.org/officeDocument/2006/relationships/hyperlink" Target="https://www.csbs.org/development/professionaldevelopment/Pages/TechnicalSchools.aspx" TargetMode="External"/></Relationships>
</file>

<file path=ppt/slides/_rels/slide32.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30.xml"/><Relationship Id="rId7" Type="http://schemas.openxmlformats.org/officeDocument/2006/relationships/slide" Target="slide26.xm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27.xml"/><Relationship Id="rId5" Type="http://schemas.openxmlformats.org/officeDocument/2006/relationships/slide" Target="slide28.xml"/><Relationship Id="rId4" Type="http://schemas.openxmlformats.org/officeDocument/2006/relationships/slide" Target="slide31.xml"/><Relationship Id="rId9" Type="http://schemas.openxmlformats.org/officeDocument/2006/relationships/hyperlink" Target="https://www.fdic.gov/regulations/examiner/safety/ems.html" TargetMode="External"/></Relationships>
</file>

<file path=ppt/slides/_rels/slide33.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30.xml"/><Relationship Id="rId7" Type="http://schemas.openxmlformats.org/officeDocument/2006/relationships/slide" Target="slide28.xml"/><Relationship Id="rId2"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31.xml"/><Relationship Id="rId5" Type="http://schemas.openxmlformats.org/officeDocument/2006/relationships/hyperlink" Target="mailto:certification@csbs.org" TargetMode="External"/><Relationship Id="rId10" Type="http://schemas.openxmlformats.org/officeDocument/2006/relationships/image" Target="../media/image7.jpeg"/><Relationship Id="rId4" Type="http://schemas.openxmlformats.org/officeDocument/2006/relationships/hyperlink" Target="https://www.csbs.org/development/efsbs/Pages/CertifiedCreditExaminer(CCE).aspx" TargetMode="External"/><Relationship Id="rId9" Type="http://schemas.openxmlformats.org/officeDocument/2006/relationships/slide" Target="slide26.xml"/></Relationships>
</file>

<file path=ppt/slides/_rels/slide34.xml.rels><?xml version="1.0" encoding="UTF-8" standalone="yes"?>
<Relationships xmlns="http://schemas.openxmlformats.org/package/2006/relationships"><Relationship Id="rId8" Type="http://schemas.openxmlformats.org/officeDocument/2006/relationships/hyperlink" Target="https://www.csbs.org/development/professionaldevelopment/Pages/TechnicalSchools.aspx" TargetMode="External"/><Relationship Id="rId3" Type="http://schemas.openxmlformats.org/officeDocument/2006/relationships/diagramLayout" Target="../diagrams/layout21.xml"/><Relationship Id="rId7" Type="http://schemas.openxmlformats.org/officeDocument/2006/relationships/slide" Target="slide27.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slide" Target="slide27.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slide" Target="slide27.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7.xml.rels><?xml version="1.0" encoding="UTF-8" standalone="yes"?>
<Relationships xmlns="http://schemas.openxmlformats.org/package/2006/relationships"><Relationship Id="rId8" Type="http://schemas.openxmlformats.org/officeDocument/2006/relationships/hyperlink" Target="https://www.csbs.org/development/professionaldevelopment/Pages/TechnicalSchools.aspx" TargetMode="External"/><Relationship Id="rId3" Type="http://schemas.openxmlformats.org/officeDocument/2006/relationships/diagramLayout" Target="../diagrams/layout24.xml"/><Relationship Id="rId7" Type="http://schemas.openxmlformats.org/officeDocument/2006/relationships/slide" Target="slide27.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8.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41.xml"/><Relationship Id="rId7" Type="http://schemas.openxmlformats.org/officeDocument/2006/relationships/slide" Target="slide44.xml"/><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slide" Target="slide43.xml"/><Relationship Id="rId5" Type="http://schemas.openxmlformats.org/officeDocument/2006/relationships/slide" Target="slide45.xml"/><Relationship Id="rId4" Type="http://schemas.openxmlformats.org/officeDocument/2006/relationships/slide" Target="slide42.xml"/><Relationship Id="rId9" Type="http://schemas.openxmlformats.org/officeDocument/2006/relationships/slide" Target="slide39.xml"/></Relationships>
</file>

<file path=ppt/slides/_rels/slide39.xml.rels><?xml version="1.0" encoding="UTF-8" standalone="yes"?>
<Relationships xmlns="http://schemas.openxmlformats.org/package/2006/relationships"><Relationship Id="rId8" Type="http://schemas.openxmlformats.org/officeDocument/2006/relationships/slide" Target="slide45.xml"/><Relationship Id="rId13" Type="http://schemas.microsoft.com/office/2007/relationships/diagramDrawing" Target="../diagrams/drawing25.xml"/><Relationship Id="rId18" Type="http://schemas.microsoft.com/office/2007/relationships/diagramDrawing" Target="../diagrams/drawing26.xml"/><Relationship Id="rId26" Type="http://schemas.openxmlformats.org/officeDocument/2006/relationships/diagramQuickStyle" Target="../diagrams/quickStyle28.xml"/><Relationship Id="rId3" Type="http://schemas.openxmlformats.org/officeDocument/2006/relationships/slide" Target="slide40.xml"/><Relationship Id="rId21" Type="http://schemas.openxmlformats.org/officeDocument/2006/relationships/diagramQuickStyle" Target="../diagrams/quickStyle27.xml"/><Relationship Id="rId7" Type="http://schemas.openxmlformats.org/officeDocument/2006/relationships/slide" Target="slide38.xml"/><Relationship Id="rId12" Type="http://schemas.openxmlformats.org/officeDocument/2006/relationships/diagramColors" Target="../diagrams/colors25.xml"/><Relationship Id="rId17" Type="http://schemas.openxmlformats.org/officeDocument/2006/relationships/diagramColors" Target="../diagrams/colors26.xml"/><Relationship Id="rId25" Type="http://schemas.openxmlformats.org/officeDocument/2006/relationships/diagramLayout" Target="../diagrams/layout28.xml"/><Relationship Id="rId2" Type="http://schemas.openxmlformats.org/officeDocument/2006/relationships/slide" Target="slide39.xml"/><Relationship Id="rId16" Type="http://schemas.openxmlformats.org/officeDocument/2006/relationships/diagramQuickStyle" Target="../diagrams/quickStyle26.xml"/><Relationship Id="rId20" Type="http://schemas.openxmlformats.org/officeDocument/2006/relationships/diagramLayout" Target="../diagrams/layout27.xml"/><Relationship Id="rId29"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44.xml"/><Relationship Id="rId11" Type="http://schemas.openxmlformats.org/officeDocument/2006/relationships/diagramQuickStyle" Target="../diagrams/quickStyle25.xml"/><Relationship Id="rId24" Type="http://schemas.openxmlformats.org/officeDocument/2006/relationships/diagramData" Target="../diagrams/data28.xml"/><Relationship Id="rId5" Type="http://schemas.openxmlformats.org/officeDocument/2006/relationships/slide" Target="slide43.xml"/><Relationship Id="rId15" Type="http://schemas.openxmlformats.org/officeDocument/2006/relationships/diagramLayout" Target="../diagrams/layout26.xml"/><Relationship Id="rId23" Type="http://schemas.microsoft.com/office/2007/relationships/diagramDrawing" Target="../diagrams/drawing27.xml"/><Relationship Id="rId28" Type="http://schemas.microsoft.com/office/2007/relationships/diagramDrawing" Target="../diagrams/drawing28.xml"/><Relationship Id="rId10" Type="http://schemas.openxmlformats.org/officeDocument/2006/relationships/diagramLayout" Target="../diagrams/layout25.xml"/><Relationship Id="rId19" Type="http://schemas.openxmlformats.org/officeDocument/2006/relationships/diagramData" Target="../diagrams/data27.xml"/><Relationship Id="rId4" Type="http://schemas.openxmlformats.org/officeDocument/2006/relationships/slide" Target="slide42.xml"/><Relationship Id="rId9" Type="http://schemas.openxmlformats.org/officeDocument/2006/relationships/diagramData" Target="../diagrams/data25.xml"/><Relationship Id="rId14" Type="http://schemas.openxmlformats.org/officeDocument/2006/relationships/diagramData" Target="../diagrams/data26.xml"/><Relationship Id="rId22" Type="http://schemas.openxmlformats.org/officeDocument/2006/relationships/diagramColors" Target="../diagrams/colors27.xml"/><Relationship Id="rId27" Type="http://schemas.openxmlformats.org/officeDocument/2006/relationships/diagramColors" Target="../diagrams/colors28.xml"/></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8.xml"/><Relationship Id="rId4" Type="http://schemas.openxmlformats.org/officeDocument/2006/relationships/slide" Target="slide7.xml"/><Relationship Id="rId9" Type="http://schemas.openxmlformats.org/officeDocument/2006/relationships/slide" Target="slide9.xml"/></Relationships>
</file>

<file path=ppt/slides/_rels/slide40.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42.xml"/><Relationship Id="rId7" Type="http://schemas.openxmlformats.org/officeDocument/2006/relationships/slide" Target="slide38.xml"/><Relationship Id="rId2"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39.xml"/><Relationship Id="rId5" Type="http://schemas.openxmlformats.org/officeDocument/2006/relationships/slide" Target="slide43.xml"/><Relationship Id="rId4" Type="http://schemas.openxmlformats.org/officeDocument/2006/relationships/slide" Target="slide44.xml"/></Relationships>
</file>

<file path=ppt/slides/_rels/slide41.xml.rels><?xml version="1.0" encoding="UTF-8" standalone="yes"?>
<Relationships xmlns="http://schemas.openxmlformats.org/package/2006/relationships"><Relationship Id="rId8" Type="http://schemas.openxmlformats.org/officeDocument/2006/relationships/slide" Target="slide38.xml"/><Relationship Id="rId13" Type="http://schemas.openxmlformats.org/officeDocument/2006/relationships/hyperlink" Target="https://www.fdic.gov/regulations/examiner/safety/ems.html" TargetMode="External"/><Relationship Id="rId3" Type="http://schemas.openxmlformats.org/officeDocument/2006/relationships/slide" Target="slide42.xml"/><Relationship Id="rId7" Type="http://schemas.openxmlformats.org/officeDocument/2006/relationships/slide" Target="slide39.xml"/><Relationship Id="rId12" Type="http://schemas.openxmlformats.org/officeDocument/2006/relationships/hyperlink" Target="http://www.cvent.com/d/5fqqrh" TargetMode="External"/><Relationship Id="rId2"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40.xml"/><Relationship Id="rId11" Type="http://schemas.openxmlformats.org/officeDocument/2006/relationships/hyperlink" Target="http://www.cvent.com/d/zfqv1f" TargetMode="External"/><Relationship Id="rId5" Type="http://schemas.openxmlformats.org/officeDocument/2006/relationships/slide" Target="slide43.xml"/><Relationship Id="rId10" Type="http://schemas.openxmlformats.org/officeDocument/2006/relationships/hyperlink" Target="https://www.csbs.org/development/professionaldevelopment/Pages/ContinuingEducation.aspx" TargetMode="External"/><Relationship Id="rId4" Type="http://schemas.openxmlformats.org/officeDocument/2006/relationships/slide" Target="slide44.xml"/><Relationship Id="rId9" Type="http://schemas.openxmlformats.org/officeDocument/2006/relationships/slide" Target="slide45.xml"/></Relationships>
</file>

<file path=ppt/slides/_rels/slide42.xml.rels><?xml version="1.0" encoding="UTF-8" standalone="yes"?>
<Relationships xmlns="http://schemas.openxmlformats.org/package/2006/relationships"><Relationship Id="rId8" Type="http://schemas.openxmlformats.org/officeDocument/2006/relationships/slide" Target="slide38.xml"/><Relationship Id="rId13" Type="http://schemas.openxmlformats.org/officeDocument/2006/relationships/hyperlink" Target="https://bsr.stlouisfed.org/rapidresponse/Auth/Logon?ReturnUrl=/rapidresponse/" TargetMode="External"/><Relationship Id="rId3" Type="http://schemas.openxmlformats.org/officeDocument/2006/relationships/slide" Target="slide42.xml"/><Relationship Id="rId7" Type="http://schemas.openxmlformats.org/officeDocument/2006/relationships/slide" Target="slide39.xml"/><Relationship Id="rId12" Type="http://schemas.openxmlformats.org/officeDocument/2006/relationships/hyperlink" Target="https://bsr.stlouisfed.org/askthefed/public-users/login.aspx" TargetMode="External"/><Relationship Id="rId2"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40.xml"/><Relationship Id="rId11" Type="http://schemas.openxmlformats.org/officeDocument/2006/relationships/hyperlink" Target="https://custom.cvent.com/14A5F94F678E466EAFAD01F9DC577D14/files/71fbca544626453e9074ef211ad4c2f4.pdf" TargetMode="External"/><Relationship Id="rId5" Type="http://schemas.openxmlformats.org/officeDocument/2006/relationships/slide" Target="slide43.xml"/><Relationship Id="rId10" Type="http://schemas.openxmlformats.org/officeDocument/2006/relationships/hyperlink" Target="http://www.cvent.com/d/3cqmqk/6T" TargetMode="External"/><Relationship Id="rId4" Type="http://schemas.openxmlformats.org/officeDocument/2006/relationships/slide" Target="slide44.xml"/><Relationship Id="rId9" Type="http://schemas.openxmlformats.org/officeDocument/2006/relationships/slide" Target="slide45.xml"/></Relationships>
</file>

<file path=ppt/slides/_rels/slide43.xml.rels><?xml version="1.0" encoding="UTF-8" standalone="yes"?>
<Relationships xmlns="http://schemas.openxmlformats.org/package/2006/relationships"><Relationship Id="rId8" Type="http://schemas.openxmlformats.org/officeDocument/2006/relationships/slide" Target="slide45.xml"/><Relationship Id="rId13" Type="http://schemas.openxmlformats.org/officeDocument/2006/relationships/hyperlink" Target="https://www.csbs.org/development/accreditation/Documents/EIC%20Combined%20Objective%20and%20Eval.pdf" TargetMode="External"/><Relationship Id="rId3" Type="http://schemas.openxmlformats.org/officeDocument/2006/relationships/slide" Target="slide42.xml"/><Relationship Id="rId7" Type="http://schemas.openxmlformats.org/officeDocument/2006/relationships/slide" Target="slide38.xml"/><Relationship Id="rId12" Type="http://schemas.openxmlformats.org/officeDocument/2006/relationships/hyperlink" Target="http://www.cvent.com/d/zfqv1f" TargetMode="External"/><Relationship Id="rId2"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39.xml"/><Relationship Id="rId11" Type="http://schemas.openxmlformats.org/officeDocument/2006/relationships/hyperlink" Target="mailto:khoyle@csbs.org" TargetMode="External"/><Relationship Id="rId5" Type="http://schemas.openxmlformats.org/officeDocument/2006/relationships/slide" Target="slide40.xml"/><Relationship Id="rId10" Type="http://schemas.openxmlformats.org/officeDocument/2006/relationships/hyperlink" Target="mailto:kchancy@csbs.org" TargetMode="External"/><Relationship Id="rId4" Type="http://schemas.openxmlformats.org/officeDocument/2006/relationships/slide" Target="slide44.xml"/><Relationship Id="rId9" Type="http://schemas.openxmlformats.org/officeDocument/2006/relationships/hyperlink" Target="http://www.csbs.org/" TargetMode="External"/><Relationship Id="rId14" Type="http://schemas.openxmlformats.org/officeDocument/2006/relationships/hyperlink" Target="https://www.csbs.org/development/professionaldevelopment/Pages/ContinuingEducation.aspx" TargetMode="External"/></Relationships>
</file>

<file path=ppt/slides/_rels/slide44.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42.xml"/><Relationship Id="rId7" Type="http://schemas.openxmlformats.org/officeDocument/2006/relationships/slide" Target="slide38.xml"/><Relationship Id="rId2"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39.xml"/><Relationship Id="rId5" Type="http://schemas.openxmlformats.org/officeDocument/2006/relationships/slide" Target="slide40.xml"/><Relationship Id="rId10" Type="http://schemas.openxmlformats.org/officeDocument/2006/relationships/hyperlink" Target="http://www.federalreserve.gov/bankinforeg/coursecatalog/" TargetMode="External"/><Relationship Id="rId4" Type="http://schemas.openxmlformats.org/officeDocument/2006/relationships/slide" Target="slide43.xml"/><Relationship Id="rId9" Type="http://schemas.openxmlformats.org/officeDocument/2006/relationships/hyperlink" Target="https://www.fdic.gov/regulations/examiner/index.html" TargetMode="External"/></Relationships>
</file>

<file path=ppt/slides/_rels/slide45.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42.xml"/><Relationship Id="rId7" Type="http://schemas.openxmlformats.org/officeDocument/2006/relationships/slide" Target="slide43.xml"/><Relationship Id="rId12" Type="http://schemas.openxmlformats.org/officeDocument/2006/relationships/image" Target="../media/image9.jpeg"/><Relationship Id="rId2"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hyperlink" Target="mailto:certification@csbs.org" TargetMode="External"/><Relationship Id="rId11" Type="http://schemas.openxmlformats.org/officeDocument/2006/relationships/image" Target="../media/image8.jpeg"/><Relationship Id="rId5" Type="http://schemas.openxmlformats.org/officeDocument/2006/relationships/hyperlink" Target="https://www.csbs.org/development/efsbs/Pages/CertifiedExaminationsManager(CEM).aspx" TargetMode="External"/><Relationship Id="rId10" Type="http://schemas.openxmlformats.org/officeDocument/2006/relationships/slide" Target="slide38.xml"/><Relationship Id="rId4" Type="http://schemas.openxmlformats.org/officeDocument/2006/relationships/hyperlink" Target="https://www.csbs.org/development/efsbs/Pages/CertifiedSeniorBankExaminer(CSBE).aspx" TargetMode="External"/><Relationship Id="rId9" Type="http://schemas.openxmlformats.org/officeDocument/2006/relationships/slide" Target="slide39.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9.xml"/><Relationship Id="rId7" Type="http://schemas.openxmlformats.org/officeDocument/2006/relationships/slide" Target="slide39.xml"/><Relationship Id="rId2" Type="http://schemas.openxmlformats.org/officeDocument/2006/relationships/diagramData" Target="../diagrams/data29.xml"/><Relationship Id="rId1" Type="http://schemas.openxmlformats.org/officeDocument/2006/relationships/slideLayout" Target="../slideLayouts/slideLayout1.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0.xml"/><Relationship Id="rId7" Type="http://schemas.openxmlformats.org/officeDocument/2006/relationships/slide" Target="slide39.xml"/><Relationship Id="rId2" Type="http://schemas.openxmlformats.org/officeDocument/2006/relationships/diagramData" Target="../diagrams/data30.xml"/><Relationship Id="rId1" Type="http://schemas.openxmlformats.org/officeDocument/2006/relationships/slideLayout" Target="../slideLayouts/slideLayout1.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1.xml"/><Relationship Id="rId7" Type="http://schemas.openxmlformats.org/officeDocument/2006/relationships/slide" Target="slide39.xml"/><Relationship Id="rId2" Type="http://schemas.openxmlformats.org/officeDocument/2006/relationships/diagramData" Target="../diagrams/data31.xml"/><Relationship Id="rId1" Type="http://schemas.openxmlformats.org/officeDocument/2006/relationships/slideLayout" Target="../slideLayouts/slideLayout1.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2.xml"/><Relationship Id="rId7" Type="http://schemas.openxmlformats.org/officeDocument/2006/relationships/slide" Target="slide39.xml"/><Relationship Id="rId2" Type="http://schemas.openxmlformats.org/officeDocument/2006/relationships/diagramData" Target="../diagrams/data32.xml"/><Relationship Id="rId1" Type="http://schemas.openxmlformats.org/officeDocument/2006/relationships/slideLayout" Target="../slideLayouts/slideLayout1.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hyperlink" Target="https://www.federalreserve.gov/bankinforeg/coursecatalog/Bank_Op_Simulation.pdf" TargetMode="External"/><Relationship Id="rId3" Type="http://schemas.openxmlformats.org/officeDocument/2006/relationships/slide" Target="slide6.xml"/><Relationship Id="rId7" Type="http://schemas.openxmlformats.org/officeDocument/2006/relationships/slide" Target="slide3.xml"/><Relationship Id="rId12" Type="http://schemas.openxmlformats.org/officeDocument/2006/relationships/image" Target="../media/image4.jpeg"/><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4.xml"/><Relationship Id="rId11" Type="http://schemas.openxmlformats.org/officeDocument/2006/relationships/hyperlink" Target="https://www.fdic.gov/regulations/examiner/safety/ies.html" TargetMode="External"/><Relationship Id="rId5" Type="http://schemas.openxmlformats.org/officeDocument/2006/relationships/slide" Target="slide7.xml"/><Relationship Id="rId10" Type="http://schemas.openxmlformats.org/officeDocument/2006/relationships/hyperlink" Target="https://www.csbs.org/development/professionaldevelopment/Pages/OnlineTraining.aspx" TargetMode="External"/><Relationship Id="rId4" Type="http://schemas.openxmlformats.org/officeDocument/2006/relationships/slide" Target="slide8.xml"/><Relationship Id="rId9" Type="http://schemas.openxmlformats.org/officeDocument/2006/relationships/slide" Target="slide9.xml"/></Relationships>
</file>

<file path=ppt/slides/_rels/slide50.xml.rels><?xml version="1.0" encoding="UTF-8" standalone="yes"?>
<Relationships xmlns="http://schemas.openxmlformats.org/package/2006/relationships"><Relationship Id="rId8" Type="http://schemas.openxmlformats.org/officeDocument/2006/relationships/slide" Target="slide51.xml"/><Relationship Id="rId3" Type="http://schemas.openxmlformats.org/officeDocument/2006/relationships/slide" Target="slide55.xml"/><Relationship Id="rId7" Type="http://schemas.openxmlformats.org/officeDocument/2006/relationships/slide" Target="slide52.xml"/><Relationship Id="rId2" Type="http://schemas.openxmlformats.org/officeDocument/2006/relationships/slide" Target="slide50.xml"/><Relationship Id="rId1" Type="http://schemas.openxmlformats.org/officeDocument/2006/relationships/slideLayout" Target="../slideLayouts/slideLayout1.xml"/><Relationship Id="rId6" Type="http://schemas.openxmlformats.org/officeDocument/2006/relationships/slide" Target="slide57.xml"/><Relationship Id="rId5" Type="http://schemas.openxmlformats.org/officeDocument/2006/relationships/slide" Target="slide56.xml"/><Relationship Id="rId10" Type="http://schemas.openxmlformats.org/officeDocument/2006/relationships/slide" Target="slide53.xml"/><Relationship Id="rId4" Type="http://schemas.openxmlformats.org/officeDocument/2006/relationships/slide" Target="slide58.xml"/><Relationship Id="rId9" Type="http://schemas.openxmlformats.org/officeDocument/2006/relationships/slide" Target="slide54.xml"/></Relationships>
</file>

<file path=ppt/slides/_rels/slide51.xml.rels><?xml version="1.0" encoding="UTF-8" standalone="yes"?>
<Relationships xmlns="http://schemas.openxmlformats.org/package/2006/relationships"><Relationship Id="rId8" Type="http://schemas.openxmlformats.org/officeDocument/2006/relationships/diagramData" Target="../diagrams/data33.xml"/><Relationship Id="rId13" Type="http://schemas.openxmlformats.org/officeDocument/2006/relationships/diagramData" Target="../diagrams/data34.xml"/><Relationship Id="rId18" Type="http://schemas.openxmlformats.org/officeDocument/2006/relationships/diagramData" Target="../diagrams/data35.xml"/><Relationship Id="rId26" Type="http://schemas.openxmlformats.org/officeDocument/2006/relationships/diagramColors" Target="../diagrams/colors36.xml"/><Relationship Id="rId3" Type="http://schemas.openxmlformats.org/officeDocument/2006/relationships/slide" Target="slide55.xml"/><Relationship Id="rId21" Type="http://schemas.openxmlformats.org/officeDocument/2006/relationships/diagramColors" Target="../diagrams/colors35.xml"/><Relationship Id="rId7" Type="http://schemas.openxmlformats.org/officeDocument/2006/relationships/slide" Target="slide58.xml"/><Relationship Id="rId12" Type="http://schemas.microsoft.com/office/2007/relationships/diagramDrawing" Target="../diagrams/drawing33.xml"/><Relationship Id="rId17" Type="http://schemas.microsoft.com/office/2007/relationships/diagramDrawing" Target="../diagrams/drawing34.xml"/><Relationship Id="rId25" Type="http://schemas.openxmlformats.org/officeDocument/2006/relationships/diagramQuickStyle" Target="../diagrams/quickStyle36.xml"/><Relationship Id="rId2" Type="http://schemas.openxmlformats.org/officeDocument/2006/relationships/slide" Target="slide53.xml"/><Relationship Id="rId16" Type="http://schemas.openxmlformats.org/officeDocument/2006/relationships/diagramColors" Target="../diagrams/colors34.xml"/><Relationship Id="rId20" Type="http://schemas.openxmlformats.org/officeDocument/2006/relationships/diagramQuickStyle" Target="../diagrams/quickStyle35.xml"/><Relationship Id="rId29" Type="http://schemas.openxmlformats.org/officeDocument/2006/relationships/slide" Target="slide54.xml"/><Relationship Id="rId1" Type="http://schemas.openxmlformats.org/officeDocument/2006/relationships/slideLayout" Target="../slideLayouts/slideLayout1.xml"/><Relationship Id="rId6" Type="http://schemas.openxmlformats.org/officeDocument/2006/relationships/slide" Target="slide50.xml"/><Relationship Id="rId11" Type="http://schemas.openxmlformats.org/officeDocument/2006/relationships/diagramColors" Target="../diagrams/colors33.xml"/><Relationship Id="rId24" Type="http://schemas.openxmlformats.org/officeDocument/2006/relationships/diagramLayout" Target="../diagrams/layout36.xml"/><Relationship Id="rId5" Type="http://schemas.openxmlformats.org/officeDocument/2006/relationships/slide" Target="slide57.xml"/><Relationship Id="rId15" Type="http://schemas.openxmlformats.org/officeDocument/2006/relationships/diagramQuickStyle" Target="../diagrams/quickStyle34.xml"/><Relationship Id="rId23" Type="http://schemas.openxmlformats.org/officeDocument/2006/relationships/diagramData" Target="../diagrams/data36.xml"/><Relationship Id="rId28" Type="http://schemas.openxmlformats.org/officeDocument/2006/relationships/slide" Target="slide51.xml"/><Relationship Id="rId10" Type="http://schemas.openxmlformats.org/officeDocument/2006/relationships/diagramQuickStyle" Target="../diagrams/quickStyle33.xml"/><Relationship Id="rId19" Type="http://schemas.openxmlformats.org/officeDocument/2006/relationships/diagramLayout" Target="../diagrams/layout35.xml"/><Relationship Id="rId4" Type="http://schemas.openxmlformats.org/officeDocument/2006/relationships/slide" Target="slide56.xml"/><Relationship Id="rId9" Type="http://schemas.openxmlformats.org/officeDocument/2006/relationships/diagramLayout" Target="../diagrams/layout33.xml"/><Relationship Id="rId14" Type="http://schemas.openxmlformats.org/officeDocument/2006/relationships/diagramLayout" Target="../diagrams/layout34.xml"/><Relationship Id="rId22" Type="http://schemas.microsoft.com/office/2007/relationships/diagramDrawing" Target="../diagrams/drawing35.xml"/><Relationship Id="rId27" Type="http://schemas.microsoft.com/office/2007/relationships/diagramDrawing" Target="../diagrams/drawing36.xml"/></Relationships>
</file>

<file path=ppt/slides/_rels/slide52.xml.rels><?xml version="1.0" encoding="UTF-8" standalone="yes"?>
<Relationships xmlns="http://schemas.openxmlformats.org/package/2006/relationships"><Relationship Id="rId8" Type="http://schemas.openxmlformats.org/officeDocument/2006/relationships/slide" Target="slide58.xml"/><Relationship Id="rId13" Type="http://schemas.microsoft.com/office/2007/relationships/diagramDrawing" Target="../diagrams/drawing37.xml"/><Relationship Id="rId18" Type="http://schemas.microsoft.com/office/2007/relationships/diagramDrawing" Target="../diagrams/drawing38.xml"/><Relationship Id="rId26" Type="http://schemas.openxmlformats.org/officeDocument/2006/relationships/diagramQuickStyle" Target="../diagrams/quickStyle40.xml"/><Relationship Id="rId3" Type="http://schemas.openxmlformats.org/officeDocument/2006/relationships/slide" Target="slide53.xml"/><Relationship Id="rId21" Type="http://schemas.openxmlformats.org/officeDocument/2006/relationships/diagramQuickStyle" Target="../diagrams/quickStyle39.xml"/><Relationship Id="rId7" Type="http://schemas.openxmlformats.org/officeDocument/2006/relationships/slide" Target="slide50.xml"/><Relationship Id="rId12" Type="http://schemas.openxmlformats.org/officeDocument/2006/relationships/diagramColors" Target="../diagrams/colors37.xml"/><Relationship Id="rId17" Type="http://schemas.openxmlformats.org/officeDocument/2006/relationships/diagramColors" Target="../diagrams/colors38.xml"/><Relationship Id="rId25" Type="http://schemas.openxmlformats.org/officeDocument/2006/relationships/diagramLayout" Target="../diagrams/layout40.xml"/><Relationship Id="rId2" Type="http://schemas.openxmlformats.org/officeDocument/2006/relationships/notesSlide" Target="../notesSlides/notesSlide3.xml"/><Relationship Id="rId16" Type="http://schemas.openxmlformats.org/officeDocument/2006/relationships/diagramQuickStyle" Target="../diagrams/quickStyle38.xml"/><Relationship Id="rId20" Type="http://schemas.openxmlformats.org/officeDocument/2006/relationships/diagramLayout" Target="../diagrams/layout39.xml"/><Relationship Id="rId29" Type="http://schemas.openxmlformats.org/officeDocument/2006/relationships/slide" Target="slide52.xml"/><Relationship Id="rId1" Type="http://schemas.openxmlformats.org/officeDocument/2006/relationships/slideLayout" Target="../slideLayouts/slideLayout1.xml"/><Relationship Id="rId6" Type="http://schemas.openxmlformats.org/officeDocument/2006/relationships/slide" Target="slide57.xml"/><Relationship Id="rId11" Type="http://schemas.openxmlformats.org/officeDocument/2006/relationships/diagramQuickStyle" Target="../diagrams/quickStyle37.xml"/><Relationship Id="rId24" Type="http://schemas.openxmlformats.org/officeDocument/2006/relationships/diagramData" Target="../diagrams/data40.xml"/><Relationship Id="rId5" Type="http://schemas.openxmlformats.org/officeDocument/2006/relationships/slide" Target="slide56.xml"/><Relationship Id="rId15" Type="http://schemas.openxmlformats.org/officeDocument/2006/relationships/diagramLayout" Target="../diagrams/layout38.xml"/><Relationship Id="rId23" Type="http://schemas.microsoft.com/office/2007/relationships/diagramDrawing" Target="../diagrams/drawing39.xml"/><Relationship Id="rId28" Type="http://schemas.microsoft.com/office/2007/relationships/diagramDrawing" Target="../diagrams/drawing40.xml"/><Relationship Id="rId10" Type="http://schemas.openxmlformats.org/officeDocument/2006/relationships/diagramLayout" Target="../diagrams/layout37.xml"/><Relationship Id="rId19" Type="http://schemas.openxmlformats.org/officeDocument/2006/relationships/diagramData" Target="../diagrams/data39.xml"/><Relationship Id="rId4" Type="http://schemas.openxmlformats.org/officeDocument/2006/relationships/slide" Target="slide55.xml"/><Relationship Id="rId9" Type="http://schemas.openxmlformats.org/officeDocument/2006/relationships/diagramData" Target="../diagrams/data37.xml"/><Relationship Id="rId14" Type="http://schemas.openxmlformats.org/officeDocument/2006/relationships/diagramData" Target="../diagrams/data38.xml"/><Relationship Id="rId22" Type="http://schemas.openxmlformats.org/officeDocument/2006/relationships/diagramColors" Target="../diagrams/colors39.xml"/><Relationship Id="rId27" Type="http://schemas.openxmlformats.org/officeDocument/2006/relationships/diagramColors" Target="../diagrams/colors40.xml"/><Relationship Id="rId30" Type="http://schemas.openxmlformats.org/officeDocument/2006/relationships/slide" Target="slide54.xml"/></Relationships>
</file>

<file path=ppt/slides/_rels/slide53.xml.rels><?xml version="1.0" encoding="UTF-8" standalone="yes"?>
<Relationships xmlns="http://schemas.openxmlformats.org/package/2006/relationships"><Relationship Id="rId8" Type="http://schemas.openxmlformats.org/officeDocument/2006/relationships/slide" Target="slide51.xml"/><Relationship Id="rId3" Type="http://schemas.openxmlformats.org/officeDocument/2006/relationships/slide" Target="slide57.xml"/><Relationship Id="rId7" Type="http://schemas.openxmlformats.org/officeDocument/2006/relationships/slide" Target="slide52.xml"/><Relationship Id="rId2" Type="http://schemas.openxmlformats.org/officeDocument/2006/relationships/slide" Target="slide55.xml"/><Relationship Id="rId1" Type="http://schemas.openxmlformats.org/officeDocument/2006/relationships/slideLayout" Target="../slideLayouts/slideLayout1.xml"/><Relationship Id="rId6" Type="http://schemas.openxmlformats.org/officeDocument/2006/relationships/slide" Target="slide58.xml"/><Relationship Id="rId5" Type="http://schemas.openxmlformats.org/officeDocument/2006/relationships/slide" Target="slide50.xml"/><Relationship Id="rId4" Type="http://schemas.openxmlformats.org/officeDocument/2006/relationships/slide" Target="slide56.xml"/><Relationship Id="rId9" Type="http://schemas.openxmlformats.org/officeDocument/2006/relationships/slide" Target="slide54.xml"/></Relationships>
</file>

<file path=ppt/slides/_rels/slide54.xml.rels><?xml version="1.0" encoding="UTF-8" standalone="yes"?>
<Relationships xmlns="http://schemas.openxmlformats.org/package/2006/relationships"><Relationship Id="rId8" Type="http://schemas.openxmlformats.org/officeDocument/2006/relationships/slide" Target="slide58.xml"/><Relationship Id="rId13" Type="http://schemas.openxmlformats.org/officeDocument/2006/relationships/hyperlink" Target="http://www.ffiec.gov/exam/ffiec2017.pdf#capitalmarkets" TargetMode="External"/><Relationship Id="rId18" Type="http://schemas.openxmlformats.org/officeDocument/2006/relationships/slide" Target="slide51.xml"/><Relationship Id="rId3" Type="http://schemas.openxmlformats.org/officeDocument/2006/relationships/slide" Target="slide54.xml"/><Relationship Id="rId7" Type="http://schemas.openxmlformats.org/officeDocument/2006/relationships/slide" Target="slide50.xml"/><Relationship Id="rId12" Type="http://schemas.openxmlformats.org/officeDocument/2006/relationships/hyperlink" Target="http://www.cvent.com/events/large-bank-supervision-training/event-summary-9f58cb61ffa8456398ef46a55700b793.aspx" TargetMode="External"/><Relationship Id="rId17" Type="http://schemas.openxmlformats.org/officeDocument/2006/relationships/slide" Target="slide52.xml"/><Relationship Id="rId2" Type="http://schemas.openxmlformats.org/officeDocument/2006/relationships/slide" Target="slide55.xml"/><Relationship Id="rId16" Type="http://schemas.openxmlformats.org/officeDocument/2006/relationships/hyperlink" Target="http://www.cvent.com/events/csbs-state-federal-supervisory-forum/event-summary-6e63b7f6a2b8434384feda436768c1ba.aspx" TargetMode="External"/><Relationship Id="rId1" Type="http://schemas.openxmlformats.org/officeDocument/2006/relationships/slideLayout" Target="../slideLayouts/slideLayout1.xml"/><Relationship Id="rId6" Type="http://schemas.openxmlformats.org/officeDocument/2006/relationships/slide" Target="slide53.xml"/><Relationship Id="rId11" Type="http://schemas.openxmlformats.org/officeDocument/2006/relationships/hyperlink" Target="http://www.cvent.com/d/zfqv1f" TargetMode="External"/><Relationship Id="rId5" Type="http://schemas.openxmlformats.org/officeDocument/2006/relationships/slide" Target="slide56.xml"/><Relationship Id="rId15" Type="http://schemas.openxmlformats.org/officeDocument/2006/relationships/hyperlink" Target="https://www.csbs.org/development/professionaldevelopment/Pages/ExecutivePrograms.aspx" TargetMode="External"/><Relationship Id="rId10" Type="http://schemas.openxmlformats.org/officeDocument/2006/relationships/hyperlink" Target="https://www.fdic.gov/regulations/examiner/safety/ems.html" TargetMode="External"/><Relationship Id="rId4" Type="http://schemas.openxmlformats.org/officeDocument/2006/relationships/slide" Target="slide57.xml"/><Relationship Id="rId9" Type="http://schemas.openxmlformats.org/officeDocument/2006/relationships/hyperlink" Target="https://www.csbs.org/development/professionaldevelopment/Pages/ContinuingEducation.aspx" TargetMode="External"/><Relationship Id="rId14" Type="http://schemas.openxmlformats.org/officeDocument/2006/relationships/hyperlink" Target="http://www.ffiec.gov/exam/ffiec2017.pdf#capitalmrktspecialists"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www.cvent.com/d/3cqmqk/6T" TargetMode="External"/><Relationship Id="rId13" Type="http://schemas.openxmlformats.org/officeDocument/2006/relationships/slide" Target="slide51.xml"/><Relationship Id="rId3" Type="http://schemas.openxmlformats.org/officeDocument/2006/relationships/slide" Target="slide57.xml"/><Relationship Id="rId7" Type="http://schemas.openxmlformats.org/officeDocument/2006/relationships/slide" Target="slide58.xml"/><Relationship Id="rId12" Type="http://schemas.openxmlformats.org/officeDocument/2006/relationships/slide" Target="slide52.xml"/><Relationship Id="rId2" Type="http://schemas.openxmlformats.org/officeDocument/2006/relationships/slide" Target="slide55.xml"/><Relationship Id="rId1" Type="http://schemas.openxmlformats.org/officeDocument/2006/relationships/slideLayout" Target="../slideLayouts/slideLayout1.xml"/><Relationship Id="rId6" Type="http://schemas.openxmlformats.org/officeDocument/2006/relationships/slide" Target="slide50.xml"/><Relationship Id="rId11" Type="http://schemas.openxmlformats.org/officeDocument/2006/relationships/hyperlink" Target="https://bsr.stlouisfed.org/rapidresponse/Auth/Logon?ReturnUrl=/rapidresponse/" TargetMode="External"/><Relationship Id="rId5" Type="http://schemas.openxmlformats.org/officeDocument/2006/relationships/slide" Target="slide53.xml"/><Relationship Id="rId10" Type="http://schemas.openxmlformats.org/officeDocument/2006/relationships/hyperlink" Target="https://bsr.stlouisfed.org/askthefed/public-users/login.aspx" TargetMode="External"/><Relationship Id="rId4" Type="http://schemas.openxmlformats.org/officeDocument/2006/relationships/slide" Target="slide56.xml"/><Relationship Id="rId9" Type="http://schemas.openxmlformats.org/officeDocument/2006/relationships/hyperlink" Target="https://custom.cvent.com/14A5F94F678E466EAFAD01F9DC577D14/files/71fbca544626453e9074ef211ad4c2f4.pdf" TargetMode="External"/><Relationship Id="rId14" Type="http://schemas.openxmlformats.org/officeDocument/2006/relationships/slide" Target="slide54.xml"/></Relationships>
</file>

<file path=ppt/slides/_rels/slide56.xml.rels><?xml version="1.0" encoding="UTF-8" standalone="yes"?>
<Relationships xmlns="http://schemas.openxmlformats.org/package/2006/relationships"><Relationship Id="rId8" Type="http://schemas.openxmlformats.org/officeDocument/2006/relationships/hyperlink" Target="http://www.cvent.com/events/2016-senior-school/event-summary-3a15822af1104deb9181e81a0fbddc66.aspx" TargetMode="External"/><Relationship Id="rId13" Type="http://schemas.openxmlformats.org/officeDocument/2006/relationships/hyperlink" Target="http://www.cvent.com/events/csbs-state-federal-supervisory-forum/event-summary-6e63b7f6a2b8434384feda436768c1ba.aspx" TargetMode="External"/><Relationship Id="rId3" Type="http://schemas.openxmlformats.org/officeDocument/2006/relationships/slide" Target="slide57.xml"/><Relationship Id="rId7" Type="http://schemas.openxmlformats.org/officeDocument/2006/relationships/hyperlink" Target="http://www.cvent.com/d/zfqv1f" TargetMode="External"/><Relationship Id="rId12" Type="http://schemas.openxmlformats.org/officeDocument/2006/relationships/hyperlink" Target="http://www.csbs.org/" TargetMode="External"/><Relationship Id="rId2" Type="http://schemas.openxmlformats.org/officeDocument/2006/relationships/slide" Target="slide55.xml"/><Relationship Id="rId1" Type="http://schemas.openxmlformats.org/officeDocument/2006/relationships/slideLayout" Target="../slideLayouts/slideLayout1.xml"/><Relationship Id="rId6" Type="http://schemas.openxmlformats.org/officeDocument/2006/relationships/slide" Target="slide58.xml"/><Relationship Id="rId11" Type="http://schemas.openxmlformats.org/officeDocument/2006/relationships/slide" Target="slide54.xml"/><Relationship Id="rId5" Type="http://schemas.openxmlformats.org/officeDocument/2006/relationships/slide" Target="slide50.xml"/><Relationship Id="rId15" Type="http://schemas.openxmlformats.org/officeDocument/2006/relationships/hyperlink" Target="https://www.csbs.org/development/professionaldevelopment/Pages/ContinuingEducation.aspx" TargetMode="External"/><Relationship Id="rId10" Type="http://schemas.openxmlformats.org/officeDocument/2006/relationships/slide" Target="slide51.xml"/><Relationship Id="rId4" Type="http://schemas.openxmlformats.org/officeDocument/2006/relationships/slide" Target="slide53.xml"/><Relationship Id="rId9" Type="http://schemas.openxmlformats.org/officeDocument/2006/relationships/slide" Target="slide52.xml"/><Relationship Id="rId14" Type="http://schemas.openxmlformats.org/officeDocument/2006/relationships/hyperlink" Target="https://www.csbs.org/development/professionaldevelopment/Pages/OnlineTraining.asp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www.federalreserve.gov/bankinforeg/coursecatalog/" TargetMode="External"/><Relationship Id="rId3" Type="http://schemas.openxmlformats.org/officeDocument/2006/relationships/slide" Target="slide56.xml"/><Relationship Id="rId7" Type="http://schemas.openxmlformats.org/officeDocument/2006/relationships/hyperlink" Target="https://www.fdic.gov/regulations/examiner/index.html" TargetMode="External"/><Relationship Id="rId2" Type="http://schemas.openxmlformats.org/officeDocument/2006/relationships/slide" Target="slide55.xml"/><Relationship Id="rId1" Type="http://schemas.openxmlformats.org/officeDocument/2006/relationships/slideLayout" Target="../slideLayouts/slideLayout1.xml"/><Relationship Id="rId6" Type="http://schemas.openxmlformats.org/officeDocument/2006/relationships/slide" Target="slide58.xml"/><Relationship Id="rId11" Type="http://schemas.openxmlformats.org/officeDocument/2006/relationships/slide" Target="slide54.xml"/><Relationship Id="rId5" Type="http://schemas.openxmlformats.org/officeDocument/2006/relationships/slide" Target="slide50.xml"/><Relationship Id="rId10" Type="http://schemas.openxmlformats.org/officeDocument/2006/relationships/slide" Target="slide51.xml"/><Relationship Id="rId4" Type="http://schemas.openxmlformats.org/officeDocument/2006/relationships/slide" Target="slide53.xml"/><Relationship Id="rId9" Type="http://schemas.openxmlformats.org/officeDocument/2006/relationships/slide" Target="slide52.xml"/></Relationships>
</file>

<file path=ppt/slides/_rels/slide58.xml.rels><?xml version="1.0" encoding="UTF-8" standalone="yes"?>
<Relationships xmlns="http://schemas.openxmlformats.org/package/2006/relationships"><Relationship Id="rId8" Type="http://schemas.openxmlformats.org/officeDocument/2006/relationships/hyperlink" Target="mailto:certification@csbs.org" TargetMode="External"/><Relationship Id="rId3" Type="http://schemas.openxmlformats.org/officeDocument/2006/relationships/slide" Target="slide56.xml"/><Relationship Id="rId7" Type="http://schemas.openxmlformats.org/officeDocument/2006/relationships/image" Target="../media/image11.jpeg"/><Relationship Id="rId2" Type="http://schemas.openxmlformats.org/officeDocument/2006/relationships/slide" Target="slide55.xml"/><Relationship Id="rId1" Type="http://schemas.openxmlformats.org/officeDocument/2006/relationships/slideLayout" Target="../slideLayouts/slideLayout1.xml"/><Relationship Id="rId6" Type="http://schemas.openxmlformats.org/officeDocument/2006/relationships/image" Target="../media/image10.jpeg"/><Relationship Id="rId11" Type="http://schemas.openxmlformats.org/officeDocument/2006/relationships/slide" Target="slide54.xml"/><Relationship Id="rId5" Type="http://schemas.openxmlformats.org/officeDocument/2006/relationships/slide" Target="slide50.xml"/><Relationship Id="rId10" Type="http://schemas.openxmlformats.org/officeDocument/2006/relationships/slide" Target="slide51.xml"/><Relationship Id="rId4" Type="http://schemas.openxmlformats.org/officeDocument/2006/relationships/slide" Target="slide53.xml"/><Relationship Id="rId9" Type="http://schemas.openxmlformats.org/officeDocument/2006/relationships/slide" Target="slide5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1.xml"/><Relationship Id="rId7" Type="http://schemas.openxmlformats.org/officeDocument/2006/relationships/slide" Target="slide51.xml"/><Relationship Id="rId2" Type="http://schemas.openxmlformats.org/officeDocument/2006/relationships/diagramData" Target="../diagrams/data41.xml"/><Relationship Id="rId1" Type="http://schemas.openxmlformats.org/officeDocument/2006/relationships/slideLayout" Target="../slideLayouts/slideLayout1.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6.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6.xml"/><Relationship Id="rId7"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7.xml"/><Relationship Id="rId4" Type="http://schemas.openxmlformats.org/officeDocument/2006/relationships/slide" Target="slide8.xml"/><Relationship Id="rId9" Type="http://schemas.openxmlformats.org/officeDocument/2006/relationships/slide" Target="slide5.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2.xml"/><Relationship Id="rId7" Type="http://schemas.openxmlformats.org/officeDocument/2006/relationships/slide" Target="slide51.xml"/><Relationship Id="rId2" Type="http://schemas.openxmlformats.org/officeDocument/2006/relationships/diagramData" Target="../diagrams/data42.xml"/><Relationship Id="rId1" Type="http://schemas.openxmlformats.org/officeDocument/2006/relationships/slideLayout" Target="../slideLayouts/slideLayout1.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3.xml"/><Relationship Id="rId7" Type="http://schemas.openxmlformats.org/officeDocument/2006/relationships/slide" Target="slide51.xml"/><Relationship Id="rId2" Type="http://schemas.openxmlformats.org/officeDocument/2006/relationships/diagramData" Target="../diagrams/data43.xml"/><Relationship Id="rId1" Type="http://schemas.openxmlformats.org/officeDocument/2006/relationships/slideLayout" Target="../slideLayouts/slideLayout1.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4.xml"/><Relationship Id="rId7" Type="http://schemas.openxmlformats.org/officeDocument/2006/relationships/slide" Target="slide51.xml"/><Relationship Id="rId2" Type="http://schemas.openxmlformats.org/officeDocument/2006/relationships/diagramData" Target="../diagrams/data44.xml"/><Relationship Id="rId1" Type="http://schemas.openxmlformats.org/officeDocument/2006/relationships/slideLayout" Target="../slideLayouts/slideLayout1.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hyperlink" Target="https://www.csbs.org/development/professionaldevelopment/Pages/OnlineTraining.aspx" TargetMode="External"/><Relationship Id="rId3" Type="http://schemas.openxmlformats.org/officeDocument/2006/relationships/slide" Target="slide4.xml"/><Relationship Id="rId7" Type="http://schemas.openxmlformats.org/officeDocument/2006/relationships/slide" Target="slide3.xml"/><Relationship Id="rId12" Type="http://schemas.openxmlformats.org/officeDocument/2006/relationships/hyperlink" Target="http://www.cvent.com/d/zfqv1f" TargetMode="External"/><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hyperlink" Target="mailto:khoyle@csbs.org" TargetMode="External"/><Relationship Id="rId5" Type="http://schemas.openxmlformats.org/officeDocument/2006/relationships/slide" Target="slide7.xml"/><Relationship Id="rId10" Type="http://schemas.openxmlformats.org/officeDocument/2006/relationships/hyperlink" Target="http://www.csbs.org/" TargetMode="External"/><Relationship Id="rId4" Type="http://schemas.openxmlformats.org/officeDocument/2006/relationships/slide" Target="slide6.xml"/><Relationship Id="rId9" Type="http://schemas.openxmlformats.org/officeDocument/2006/relationships/slide" Target="slide9.xm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5.xml"/><Relationship Id="rId7"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8.xml"/><Relationship Id="rId10" Type="http://schemas.openxmlformats.org/officeDocument/2006/relationships/hyperlink" Target="http://www.cvent.com/Events/Calendar/Calendar.aspx?cal=e84ad6c4-7535-4306-a262-d1609e5c7751" TargetMode="External"/><Relationship Id="rId4" Type="http://schemas.openxmlformats.org/officeDocument/2006/relationships/slide" Target="slide6.xml"/><Relationship Id="rId9"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6.xml"/><Relationship Id="rId7" Type="http://schemas.openxmlformats.org/officeDocument/2006/relationships/hyperlink" Target="mailto:certification@csbs.org" TargetMode="External"/><Relationship Id="rId12"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hyperlink" Target="https://www.csbs.org/development/efsbs/Pages/CertifiedOperationsExaminer(COE).aspx" TargetMode="External"/><Relationship Id="rId11" Type="http://schemas.openxmlformats.org/officeDocument/2006/relationships/image" Target="../media/image5.jpg"/><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9.xml"/><Relationship Id="rId9"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362200"/>
          </a:xfrm>
        </p:spPr>
        <p:txBody>
          <a:bodyPr>
            <a:normAutofit/>
          </a:bodyPr>
          <a:lstStyle/>
          <a:p>
            <a:pPr>
              <a:spcAft>
                <a:spcPts val="1200"/>
              </a:spcAft>
            </a:pPr>
            <a:r>
              <a:rPr lang="en-US" dirty="0">
                <a:latin typeface="Corbel" panose="020B0503020204020204" pitchFamily="34" charset="0"/>
              </a:rPr>
              <a:t>Learning Pathways Tool</a:t>
            </a:r>
            <a:br>
              <a:rPr lang="en-US" dirty="0">
                <a:latin typeface="Corbel" panose="020B0503020204020204" pitchFamily="34" charset="0"/>
              </a:rPr>
            </a:br>
            <a:r>
              <a:rPr lang="en-US" sz="2400" dirty="0">
                <a:latin typeface="Corbel" panose="020B0503020204020204" pitchFamily="34" charset="0"/>
              </a:rPr>
              <a:t>for Bank Safety &amp; Soundness Examiners</a:t>
            </a:r>
            <a:br>
              <a:rPr lang="en-US" sz="2400" dirty="0">
                <a:latin typeface="Corbel" panose="020B0503020204020204" pitchFamily="34" charset="0"/>
              </a:rPr>
            </a:br>
            <a:br>
              <a:rPr lang="en-US" sz="2400" dirty="0">
                <a:latin typeface="Corbel" panose="020B0503020204020204" pitchFamily="34" charset="0"/>
              </a:rPr>
            </a:br>
            <a:r>
              <a:rPr lang="en-US" sz="2000" dirty="0">
                <a:latin typeface="Corbel" panose="020B0503020204020204" pitchFamily="34" charset="0"/>
              </a:rPr>
              <a:t>Click a link below to begin…</a:t>
            </a:r>
            <a:endParaRPr lang="en-US" dirty="0">
              <a:latin typeface="Corbel" panose="020B0503020204020204" pitchFamily="34" charset="0"/>
            </a:endParaRPr>
          </a:p>
        </p:txBody>
      </p:sp>
      <p:sp>
        <p:nvSpPr>
          <p:cNvPr id="3" name="Subtitle 2"/>
          <p:cNvSpPr>
            <a:spLocks noGrp="1"/>
          </p:cNvSpPr>
          <p:nvPr>
            <p:ph type="subTitle" idx="1"/>
          </p:nvPr>
        </p:nvSpPr>
        <p:spPr>
          <a:xfrm>
            <a:off x="1780296" y="3505200"/>
            <a:ext cx="5867400" cy="2561917"/>
          </a:xfrm>
        </p:spPr>
        <p:txBody>
          <a:bodyPr>
            <a:normAutofit/>
          </a:bodyPr>
          <a:lstStyle/>
          <a:p>
            <a:pPr marL="342900" indent="-342900" algn="l">
              <a:buFont typeface="Wingdings" panose="05000000000000000000" pitchFamily="2" charset="2"/>
              <a:buChar char="Ø"/>
            </a:pPr>
            <a:r>
              <a:rPr lang="en-US" sz="2400" b="1" dirty="0">
                <a:solidFill>
                  <a:srgbClr val="1C2674"/>
                </a:solidFill>
                <a:latin typeface="Corbel" panose="020B0503020204020204" pitchFamily="34" charset="0"/>
                <a:hlinkClick r:id="rId3" action="ppaction://hlinksldjump"/>
              </a:rPr>
              <a:t>0.0</a:t>
            </a:r>
            <a:r>
              <a:rPr lang="en-US" sz="2400" dirty="0">
                <a:solidFill>
                  <a:srgbClr val="1C2674"/>
                </a:solidFill>
                <a:latin typeface="Corbel" panose="020B0503020204020204" pitchFamily="34" charset="0"/>
                <a:hlinkClick r:id="rId3" action="ppaction://hlinksldjump"/>
              </a:rPr>
              <a:t>: Entry Level Examiners and Trainees</a:t>
            </a:r>
            <a:endParaRPr lang="en-US" sz="2400" dirty="0">
              <a:solidFill>
                <a:srgbClr val="1C2674"/>
              </a:solidFill>
              <a:latin typeface="Corbel" panose="020B0503020204020204" pitchFamily="34" charset="0"/>
            </a:endParaRPr>
          </a:p>
          <a:p>
            <a:pPr marL="342900" indent="-342900" algn="l">
              <a:buFont typeface="Wingdings" panose="05000000000000000000" pitchFamily="2" charset="2"/>
              <a:buChar char="Ø"/>
            </a:pPr>
            <a:r>
              <a:rPr lang="en-US" sz="2400" b="1" dirty="0">
                <a:solidFill>
                  <a:srgbClr val="1C2674"/>
                </a:solidFill>
                <a:latin typeface="Corbel" panose="020B0503020204020204" pitchFamily="34" charset="0"/>
                <a:hlinkClick r:id="rId4" action="ppaction://hlinksldjump"/>
              </a:rPr>
              <a:t>1.0</a:t>
            </a:r>
            <a:r>
              <a:rPr lang="en-US" sz="2400" dirty="0">
                <a:solidFill>
                  <a:srgbClr val="1C2674"/>
                </a:solidFill>
                <a:latin typeface="Corbel" panose="020B0503020204020204" pitchFamily="34" charset="0"/>
                <a:hlinkClick r:id="rId4" action="ppaction://hlinksldjump"/>
              </a:rPr>
              <a:t>: First Level Examiners (COE)</a:t>
            </a:r>
            <a:endParaRPr lang="en-US" sz="2400" dirty="0">
              <a:solidFill>
                <a:srgbClr val="1C2674"/>
              </a:solidFill>
              <a:latin typeface="Corbel" panose="020B0503020204020204" pitchFamily="34" charset="0"/>
            </a:endParaRPr>
          </a:p>
          <a:p>
            <a:pPr marL="342900" indent="-342900" algn="l">
              <a:buFont typeface="Wingdings" panose="05000000000000000000" pitchFamily="2" charset="2"/>
              <a:buChar char="Ø"/>
            </a:pPr>
            <a:r>
              <a:rPr lang="en-US" sz="2400" b="1" dirty="0">
                <a:solidFill>
                  <a:srgbClr val="1C2674"/>
                </a:solidFill>
                <a:latin typeface="Corbel" panose="020B0503020204020204" pitchFamily="34" charset="0"/>
                <a:hlinkClick r:id="rId5" action="ppaction://hlinksldjump"/>
              </a:rPr>
              <a:t>2.0: </a:t>
            </a:r>
            <a:r>
              <a:rPr lang="en-US" sz="2400" dirty="0">
                <a:solidFill>
                  <a:srgbClr val="1C2674"/>
                </a:solidFill>
                <a:latin typeface="Corbel" panose="020B0503020204020204" pitchFamily="34" charset="0"/>
                <a:hlinkClick r:id="rId5" action="ppaction://hlinksldjump"/>
              </a:rPr>
              <a:t>Second Level Examiners (CCE)</a:t>
            </a:r>
            <a:endParaRPr lang="en-US" sz="2400" dirty="0">
              <a:solidFill>
                <a:srgbClr val="1C2674"/>
              </a:solidFill>
              <a:latin typeface="Corbel" panose="020B0503020204020204" pitchFamily="34" charset="0"/>
            </a:endParaRPr>
          </a:p>
          <a:p>
            <a:pPr marL="342900" indent="-342900" algn="l">
              <a:buFont typeface="Wingdings" panose="05000000000000000000" pitchFamily="2" charset="2"/>
              <a:buChar char="Ø"/>
            </a:pPr>
            <a:r>
              <a:rPr lang="en-US" sz="2400" b="1" dirty="0">
                <a:solidFill>
                  <a:srgbClr val="1C2674"/>
                </a:solidFill>
                <a:latin typeface="Corbel" panose="020B0503020204020204" pitchFamily="34" charset="0"/>
                <a:hlinkClick r:id="rId6" action="ppaction://hlinksldjump"/>
              </a:rPr>
              <a:t>3.0</a:t>
            </a:r>
            <a:r>
              <a:rPr lang="en-US" sz="2400" dirty="0">
                <a:solidFill>
                  <a:srgbClr val="1C2674"/>
                </a:solidFill>
                <a:latin typeface="Corbel" panose="020B0503020204020204" pitchFamily="34" charset="0"/>
                <a:hlinkClick r:id="rId6" action="ppaction://hlinksldjump"/>
              </a:rPr>
              <a:t>: Third Level Examiners (CEIC)</a:t>
            </a:r>
            <a:endParaRPr lang="en-US" sz="2400" dirty="0">
              <a:solidFill>
                <a:srgbClr val="1C2674"/>
              </a:solidFill>
              <a:latin typeface="Corbel" panose="020B0503020204020204" pitchFamily="34" charset="0"/>
            </a:endParaRPr>
          </a:p>
          <a:p>
            <a:pPr marL="342900" indent="-342900" algn="l">
              <a:buFont typeface="Wingdings" panose="05000000000000000000" pitchFamily="2" charset="2"/>
              <a:buChar char="Ø"/>
            </a:pPr>
            <a:r>
              <a:rPr lang="en-US" sz="2400" b="1" dirty="0">
                <a:solidFill>
                  <a:srgbClr val="1C2674"/>
                </a:solidFill>
                <a:latin typeface="Corbel" panose="020B0503020204020204" pitchFamily="34" charset="0"/>
                <a:hlinkClick r:id="rId7" action="ppaction://hlinksldjump"/>
              </a:rPr>
              <a:t>4.0</a:t>
            </a:r>
            <a:r>
              <a:rPr lang="en-US" sz="2400" dirty="0">
                <a:solidFill>
                  <a:srgbClr val="1C2674"/>
                </a:solidFill>
                <a:latin typeface="Corbel" panose="020B0503020204020204" pitchFamily="34" charset="0"/>
                <a:hlinkClick r:id="rId7" action="ppaction://hlinksldjump"/>
              </a:rPr>
              <a:t>: Fourth Level Examiners (CEM/CSBE)</a:t>
            </a:r>
            <a:endParaRPr lang="en-US" sz="2400" dirty="0">
              <a:solidFill>
                <a:srgbClr val="1C2674"/>
              </a:solidFill>
              <a:latin typeface="Corbel" panose="020B0503020204020204" pitchFamily="34" charset="0"/>
            </a:endParaRPr>
          </a:p>
        </p:txBody>
      </p:sp>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52800" y="433527"/>
            <a:ext cx="2257143" cy="809524"/>
          </a:xfrm>
          <a:prstGeom prst="rect">
            <a:avLst/>
          </a:prstGeom>
        </p:spPr>
      </p:pic>
      <p:sp>
        <p:nvSpPr>
          <p:cNvPr id="5" name="TextBox 4"/>
          <p:cNvSpPr txBox="1"/>
          <p:nvPr/>
        </p:nvSpPr>
        <p:spPr>
          <a:xfrm>
            <a:off x="1787769" y="6096000"/>
            <a:ext cx="5638800" cy="307777"/>
          </a:xfrm>
          <a:prstGeom prst="rect">
            <a:avLst/>
          </a:prstGeom>
          <a:noFill/>
        </p:spPr>
        <p:txBody>
          <a:bodyPr wrap="square" rtlCol="0">
            <a:spAutoFit/>
          </a:bodyPr>
          <a:lstStyle/>
          <a:p>
            <a:pPr algn="ctr"/>
            <a:r>
              <a:rPr lang="en-US" sz="1400" dirty="0">
                <a:latin typeface="Corbel" panose="020B0503020204020204" pitchFamily="34" charset="0"/>
              </a:rPr>
              <a:t>(Click the         icon to return to this homepage)</a:t>
            </a:r>
            <a:endParaRPr lang="en-US" sz="1400" dirty="0"/>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655288" y="6134141"/>
            <a:ext cx="228600" cy="231494"/>
          </a:xfrm>
          <a:prstGeom prst="rect">
            <a:avLst/>
          </a:prstGeom>
        </p:spPr>
      </p:pic>
    </p:spTree>
    <p:extLst>
      <p:ext uri="{BB962C8B-B14F-4D97-AF65-F5344CB8AC3E}">
        <p14:creationId xmlns:p14="http://schemas.microsoft.com/office/powerpoint/2010/main" val="2638302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37952241"/>
              </p:ext>
            </p:extLst>
          </p:nvPr>
        </p:nvGraphicFramePr>
        <p:xfrm>
          <a:off x="304800" y="7620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03334266"/>
              </p:ext>
            </p:extLst>
          </p:nvPr>
        </p:nvGraphicFramePr>
        <p:xfrm>
          <a:off x="1981200" y="3127131"/>
          <a:ext cx="5105400" cy="10972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000"/>
                    </a:ext>
                  </a:extLst>
                </a:gridCol>
                <a:gridCol w="2552700">
                  <a:extLst>
                    <a:ext uri="{9D8B030D-6E8A-4147-A177-3AD203B41FA5}">
                      <a16:colId xmlns:a16="http://schemas.microsoft.com/office/drawing/2014/main" val="20001"/>
                    </a:ext>
                  </a:extLst>
                </a:gridCol>
              </a:tblGrid>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rbel" panose="020B0503020204020204" pitchFamily="34" charset="0"/>
                          <a:cs typeface="Arial" panose="020B0604020202020204" pitchFamily="34" charset="0"/>
                        </a:rPr>
                        <a:t>Effectively adheres to examination procedures and policies</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rbel" panose="020B0503020204020204" pitchFamily="34" charset="0"/>
                          <a:cs typeface="Arial" panose="020B0604020202020204" pitchFamily="34" charset="0"/>
                        </a:rPr>
                        <a:t>Effectively organizes assignments</a:t>
                      </a:r>
                    </a:p>
                  </a:txBody>
                  <a:tcPr>
                    <a:solidFill>
                      <a:schemeClr val="bg1">
                        <a:lumMod val="85000"/>
                      </a:schemeClr>
                    </a:solidFill>
                  </a:tcPr>
                </a:tc>
                <a:extLst>
                  <a:ext uri="{0D108BD9-81ED-4DB2-BD59-A6C34878D82A}">
                    <a16:rowId xmlns:a16="http://schemas.microsoft.com/office/drawing/2014/main" val="10000"/>
                  </a:ext>
                </a:extLst>
              </a:tr>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rbel" panose="020B0503020204020204" pitchFamily="34" charset="0"/>
                          <a:cs typeface="Arial" panose="020B0604020202020204" pitchFamily="34" charset="0"/>
                        </a:rPr>
                        <a:t>Ensures pre-examination planning and requests are successfully completed in a timely manner</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rbel" panose="020B0503020204020204" pitchFamily="34" charset="0"/>
                          <a:cs typeface="Arial" panose="020B0604020202020204" pitchFamily="34" charset="0"/>
                        </a:rPr>
                        <a:t>Organizes and effectively documents </a:t>
                      </a:r>
                      <a:r>
                        <a:rPr lang="en-US" sz="1200" b="1" dirty="0" err="1">
                          <a:solidFill>
                            <a:schemeClr val="tx1"/>
                          </a:solidFill>
                          <a:latin typeface="Corbel" panose="020B0503020204020204" pitchFamily="34" charset="0"/>
                          <a:cs typeface="Arial" panose="020B0604020202020204" pitchFamily="34" charset="0"/>
                        </a:rPr>
                        <a:t>workpapers</a:t>
                      </a:r>
                      <a:r>
                        <a:rPr lang="en-US" sz="1200" b="1" dirty="0">
                          <a:solidFill>
                            <a:schemeClr val="tx1"/>
                          </a:solidFill>
                          <a:latin typeface="Corbel" panose="020B0503020204020204" pitchFamily="34" charset="0"/>
                          <a:cs typeface="Arial" panose="020B0604020202020204" pitchFamily="34" charset="0"/>
                        </a:rPr>
                        <a:t> according to prescribed procedures</a:t>
                      </a:r>
                      <a:endParaRPr lang="en-US" sz="1200" b="1" dirty="0">
                        <a:solidFill>
                          <a:schemeClr val="tx1"/>
                        </a:solidFill>
                        <a:latin typeface="Corbel" panose="020B0503020204020204" pitchFamily="34" charset="0"/>
                      </a:endParaRPr>
                    </a:p>
                  </a:txBody>
                  <a:tcP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Rectangle 4"/>
          <p:cNvSpPr/>
          <p:nvPr/>
        </p:nvSpPr>
        <p:spPr>
          <a:xfrm>
            <a:off x="198120" y="99060"/>
            <a:ext cx="4038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C2674"/>
                </a:solidFill>
                <a:latin typeface="Corbel" panose="020B0503020204020204" pitchFamily="34" charset="0"/>
                <a:cs typeface="Arial" panose="020B0604020202020204" pitchFamily="34" charset="0"/>
              </a:rPr>
              <a:t>Competency 1: TECHNICAL</a:t>
            </a:r>
          </a:p>
        </p:txBody>
      </p:sp>
      <p:sp>
        <p:nvSpPr>
          <p:cNvPr id="6" name="TextBox 5">
            <a:hlinkClick r:id="rId7" action="ppaction://hlinksldjump"/>
          </p:cNvPr>
          <p:cNvSpPr txBox="1"/>
          <p:nvPr/>
        </p:nvSpPr>
        <p:spPr>
          <a:xfrm>
            <a:off x="6781800" y="647700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2" name="Rectangle 1">
            <a:hlinkClick r:id="rId8"/>
          </p:cNvPr>
          <p:cNvSpPr/>
          <p:nvPr/>
        </p:nvSpPr>
        <p:spPr>
          <a:xfrm>
            <a:off x="4876800" y="1600200"/>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593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152400"/>
            <a:ext cx="4038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C2674"/>
                </a:solidFill>
                <a:latin typeface="Corbel" panose="020B0503020204020204" pitchFamily="34" charset="0"/>
                <a:cs typeface="Arial" panose="020B0604020202020204" pitchFamily="34" charset="0"/>
              </a:rPr>
              <a:t>Competency 2: CONCEPTUAL</a:t>
            </a:r>
          </a:p>
        </p:txBody>
      </p:sp>
      <p:graphicFrame>
        <p:nvGraphicFramePr>
          <p:cNvPr id="4" name="Table 3"/>
          <p:cNvGraphicFramePr>
            <a:graphicFrameLocks noGrp="1"/>
          </p:cNvGraphicFramePr>
          <p:nvPr>
            <p:extLst>
              <p:ext uri="{D42A27DB-BD31-4B8C-83A1-F6EECF244321}">
                <p14:modId xmlns:p14="http://schemas.microsoft.com/office/powerpoint/2010/main" val="3597124595"/>
              </p:ext>
            </p:extLst>
          </p:nvPr>
        </p:nvGraphicFramePr>
        <p:xfrm>
          <a:off x="1600200" y="43434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Develops correct conclusions from collected data</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5" name="Diagram 4"/>
          <p:cNvGraphicFramePr/>
          <p:nvPr>
            <p:extLst>
              <p:ext uri="{D42A27DB-BD31-4B8C-83A1-F6EECF244321}">
                <p14:modId xmlns:p14="http://schemas.microsoft.com/office/powerpoint/2010/main" val="1036300684"/>
              </p:ext>
            </p:extLst>
          </p:nvPr>
        </p:nvGraphicFramePr>
        <p:xfrm>
          <a:off x="304800" y="76200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46097068"/>
              </p:ext>
            </p:extLst>
          </p:nvPr>
        </p:nvGraphicFramePr>
        <p:xfrm>
          <a:off x="2362200" y="3212123"/>
          <a:ext cx="4343400" cy="731520"/>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tblGrid>
              <a:tr h="7315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rbel" panose="020B0503020204020204" pitchFamily="34" charset="0"/>
                          <a:cs typeface="Arial" panose="020B0604020202020204" pitchFamily="34" charset="0"/>
                        </a:rPr>
                        <a:t>Effectively follows established examination procedures to collect and analyze data</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rbel" panose="020B0503020204020204" pitchFamily="34" charset="0"/>
                          <a:cs typeface="Arial" panose="020B0604020202020204" pitchFamily="34" charset="0"/>
                        </a:rPr>
                        <a:t>Develops correct conclusions from collected data</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7" name="TextBox 6">
            <a:hlinkClick r:id="rId7" action="ppaction://hlinksldjump"/>
          </p:cNvPr>
          <p:cNvSpPr txBox="1"/>
          <p:nvPr/>
        </p:nvSpPr>
        <p:spPr>
          <a:xfrm>
            <a:off x="6781800" y="647700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9" name="Rectangle 8">
            <a:hlinkClick r:id="rId8"/>
          </p:cNvPr>
          <p:cNvSpPr/>
          <p:nvPr/>
        </p:nvSpPr>
        <p:spPr>
          <a:xfrm>
            <a:off x="457200" y="5319342"/>
            <a:ext cx="3962400" cy="758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orbel" panose="020B0503020204020204" pitchFamily="34" charset="0"/>
            </a:endParaRPr>
          </a:p>
        </p:txBody>
      </p:sp>
      <p:sp>
        <p:nvSpPr>
          <p:cNvPr id="10" name="Rectangle 9">
            <a:hlinkClick r:id="rId9"/>
          </p:cNvPr>
          <p:cNvSpPr/>
          <p:nvPr/>
        </p:nvSpPr>
        <p:spPr>
          <a:xfrm>
            <a:off x="4838700" y="5319342"/>
            <a:ext cx="3733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Tree>
    <p:extLst>
      <p:ext uri="{BB962C8B-B14F-4D97-AF65-F5344CB8AC3E}">
        <p14:creationId xmlns:p14="http://schemas.microsoft.com/office/powerpoint/2010/main" val="2386120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152400"/>
            <a:ext cx="4038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C2674"/>
                </a:solidFill>
                <a:latin typeface="Corbel" panose="020B0503020204020204" pitchFamily="34" charset="0"/>
                <a:cs typeface="Arial" panose="020B0604020202020204" pitchFamily="34" charset="0"/>
              </a:rPr>
              <a:t>Competency 3: LEGAL/COMPLIANCE</a:t>
            </a:r>
          </a:p>
        </p:txBody>
      </p:sp>
      <p:graphicFrame>
        <p:nvGraphicFramePr>
          <p:cNvPr id="8" name="Diagram 7"/>
          <p:cNvGraphicFramePr/>
          <p:nvPr>
            <p:extLst>
              <p:ext uri="{D42A27DB-BD31-4B8C-83A1-F6EECF244321}">
                <p14:modId xmlns:p14="http://schemas.microsoft.com/office/powerpoint/2010/main" val="1254983310"/>
              </p:ext>
            </p:extLst>
          </p:nvPr>
        </p:nvGraphicFramePr>
        <p:xfrm>
          <a:off x="323850" y="89154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hlinkClick r:id="rId7" action="ppaction://hlinksldjump"/>
          </p:cNvPr>
          <p:cNvSpPr txBox="1"/>
          <p:nvPr/>
        </p:nvSpPr>
        <p:spPr>
          <a:xfrm>
            <a:off x="6781800" y="6550223"/>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9" name="Table 8"/>
          <p:cNvGraphicFramePr>
            <a:graphicFrameLocks noGrp="1"/>
          </p:cNvGraphicFramePr>
          <p:nvPr>
            <p:extLst>
              <p:ext uri="{D42A27DB-BD31-4B8C-83A1-F6EECF244321}">
                <p14:modId xmlns:p14="http://schemas.microsoft.com/office/powerpoint/2010/main" val="3930939851"/>
              </p:ext>
            </p:extLst>
          </p:nvPr>
        </p:nvGraphicFramePr>
        <p:xfrm>
          <a:off x="2331720" y="3473450"/>
          <a:ext cx="4343400" cy="51816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tblGrid>
              <a:tr h="518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Corbel" panose="020B0503020204020204" pitchFamily="34" charset="0"/>
                          <a:cs typeface="Arial" panose="020B0604020202020204" pitchFamily="34" charset="0"/>
                        </a:rPr>
                        <a:t>Effectively demonstrates knowledge of policies, procedures, laws, rules and regulations</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08856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152400"/>
            <a:ext cx="4038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C2674"/>
                </a:solidFill>
                <a:latin typeface="Corbel" panose="020B0503020204020204" pitchFamily="34" charset="0"/>
                <a:cs typeface="Arial" panose="020B0604020202020204" pitchFamily="34" charset="0"/>
              </a:rPr>
              <a:t>Competency 4: HUMAN RELATIONS</a:t>
            </a:r>
          </a:p>
        </p:txBody>
      </p:sp>
      <p:graphicFrame>
        <p:nvGraphicFramePr>
          <p:cNvPr id="3" name="Diagram 2"/>
          <p:cNvGraphicFramePr/>
          <p:nvPr>
            <p:extLst>
              <p:ext uri="{D42A27DB-BD31-4B8C-83A1-F6EECF244321}">
                <p14:modId xmlns:p14="http://schemas.microsoft.com/office/powerpoint/2010/main" val="657800753"/>
              </p:ext>
            </p:extLst>
          </p:nvPr>
        </p:nvGraphicFramePr>
        <p:xfrm>
          <a:off x="327660" y="8382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88781890"/>
              </p:ext>
            </p:extLst>
          </p:nvPr>
        </p:nvGraphicFramePr>
        <p:xfrm>
          <a:off x="1733547" y="2983523"/>
          <a:ext cx="5638802" cy="1463040"/>
        </p:xfrm>
        <a:graphic>
          <a:graphicData uri="http://schemas.openxmlformats.org/drawingml/2006/table">
            <a:tbl>
              <a:tblPr firstRow="1" bandRow="1">
                <a:tableStyleId>{5C22544A-7EE6-4342-B048-85BDC9FD1C3A}</a:tableStyleId>
              </a:tblPr>
              <a:tblGrid>
                <a:gridCol w="2819401">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tblGrid>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rbel" panose="020B0503020204020204" pitchFamily="34" charset="0"/>
                          <a:cs typeface="Arial" panose="020B0604020202020204" pitchFamily="34" charset="0"/>
                        </a:rPr>
                        <a:t>Effectively and clearly communicates with financial institution personnel to obtain information</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Corbel" panose="020B0503020204020204" pitchFamily="34" charset="0"/>
                          <a:cs typeface="Arial" panose="020B0604020202020204" pitchFamily="34" charset="0"/>
                        </a:rPr>
                        <a:t>Effectively and clearly communicates examination findings to supervisory personnel</a:t>
                      </a:r>
                    </a:p>
                  </a:txBody>
                  <a:tcPr>
                    <a:solidFill>
                      <a:schemeClr val="bg1">
                        <a:lumMod val="85000"/>
                      </a:schemeClr>
                    </a:solidFill>
                  </a:tcPr>
                </a:tc>
                <a:extLst>
                  <a:ext uri="{0D108BD9-81ED-4DB2-BD59-A6C34878D82A}">
                    <a16:rowId xmlns:a16="http://schemas.microsoft.com/office/drawing/2014/main" val="10000"/>
                  </a:ext>
                </a:extLst>
              </a:tr>
              <a:tr h="8229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rbel" panose="020B0503020204020204" pitchFamily="34" charset="0"/>
                          <a:cs typeface="Arial" panose="020B0604020202020204" pitchFamily="34" charset="0"/>
                        </a:rPr>
                        <a:t>Effectively prepares written comments that are accurate, grammatically correct, logically arranged, and factually support any conclusions drawn</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orbel" panose="020B0503020204020204" pitchFamily="34" charset="0"/>
                          <a:cs typeface="Arial" panose="020B0604020202020204" pitchFamily="34" charset="0"/>
                        </a:rPr>
                        <a:t>Works effectively with others to achieve common goals</a:t>
                      </a:r>
                      <a:endParaRPr lang="en-US" sz="1200" b="1" dirty="0">
                        <a:solidFill>
                          <a:schemeClr val="tx1"/>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TextBox 4">
            <a:hlinkClick r:id="rId7" action="ppaction://hlinksldjump"/>
          </p:cNvPr>
          <p:cNvSpPr txBox="1"/>
          <p:nvPr/>
        </p:nvSpPr>
        <p:spPr>
          <a:xfrm>
            <a:off x="6781800" y="647700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Tree>
    <p:extLst>
      <p:ext uri="{BB962C8B-B14F-4D97-AF65-F5344CB8AC3E}">
        <p14:creationId xmlns:p14="http://schemas.microsoft.com/office/powerpoint/2010/main" val="1823977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hlinkClick r:id="rId2"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b="1" dirty="0">
                <a:solidFill>
                  <a:srgbClr val="FF6600"/>
                </a:solidFill>
                <a:latin typeface="Myriad Pro Light" panose="020B0403030403020204" pitchFamily="34" charset="0"/>
              </a:rPr>
              <a:t>Your level of experience</a:t>
            </a:r>
          </a:p>
        </p:txBody>
      </p:sp>
      <p:sp>
        <p:nvSpPr>
          <p:cNvPr id="11" name="TextBox 10">
            <a:hlinkClick r:id="rId3"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b="0" dirty="0">
                <a:solidFill>
                  <a:srgbClr val="5F5F5F"/>
                </a:solidFill>
                <a:latin typeface="Myriad Pro Light" panose="020B0403030403020204" pitchFamily="34" charset="0"/>
              </a:rPr>
              <a:t>Proficiency Level</a:t>
            </a:r>
            <a:r>
              <a:rPr lang="en-US" sz="900" b="0" baseline="0" dirty="0">
                <a:solidFill>
                  <a:srgbClr val="5F5F5F"/>
                </a:solidFill>
                <a:latin typeface="Myriad Pro Light" panose="020B0403030403020204" pitchFamily="34" charset="0"/>
              </a:rPr>
              <a:t> for </a:t>
            </a:r>
            <a:r>
              <a:rPr lang="en-US" sz="900" b="0" dirty="0">
                <a:solidFill>
                  <a:srgbClr val="5F5F5F"/>
                </a:solidFill>
                <a:latin typeface="Myriad Pro Light" panose="020B0403030403020204" pitchFamily="34" charset="0"/>
              </a:rPr>
              <a:t>Core Competencies</a:t>
            </a:r>
          </a:p>
        </p:txBody>
      </p:sp>
      <p:sp>
        <p:nvSpPr>
          <p:cNvPr id="12" name="TextBox 11">
            <a:hlinkClick r:id="rId4"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rId5" action="ppaction://hlinksldjump"/>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15" name="TextBox 14">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rId6"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rId7"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8" name="Rectangle 17">
            <a:hlinkClick r:id="rId5"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9" name="Rectangle 18">
            <a:hlinkClick r:id="rId7"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6"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4" name="Rectangle 23">
            <a:hlinkClick r:id="rId8"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25" name="Rectangle 24">
            <a:hlinkClick r:id="rId9"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p:txBody>
      </p:sp>
      <p:sp>
        <p:nvSpPr>
          <p:cNvPr id="27" name="TextBox 26"/>
          <p:cNvSpPr txBox="1"/>
          <p:nvPr/>
        </p:nvSpPr>
        <p:spPr>
          <a:xfrm>
            <a:off x="662940" y="1447800"/>
            <a:ext cx="6457500" cy="707886"/>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If you have…</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One year of service as a bank examiner</a:t>
            </a:r>
          </a:p>
        </p:txBody>
      </p:sp>
      <p:sp>
        <p:nvSpPr>
          <p:cNvPr id="28" name="TextBox 27"/>
          <p:cNvSpPr txBox="1"/>
          <p:nvPr/>
        </p:nvSpPr>
        <p:spPr>
          <a:xfrm>
            <a:off x="675042" y="2438400"/>
            <a:ext cx="7162800" cy="1323439"/>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 would like to…</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Increase your OTJ experience</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Expand your knowledge of bank regulation</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Enhance your professional standing in the regulatory ranks</a:t>
            </a:r>
          </a:p>
        </p:txBody>
      </p:sp>
      <p:sp>
        <p:nvSpPr>
          <p:cNvPr id="29" name="TextBox 28"/>
          <p:cNvSpPr txBox="1"/>
          <p:nvPr/>
        </p:nvSpPr>
        <p:spPr>
          <a:xfrm>
            <a:off x="675042" y="3962400"/>
            <a:ext cx="7848600" cy="1015663"/>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your goal is…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Promotion to the next level within your agency</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Become certified or upgrade your existing certification</a:t>
            </a:r>
          </a:p>
        </p:txBody>
      </p:sp>
      <p:sp>
        <p:nvSpPr>
          <p:cNvPr id="32" name="TextBox 31"/>
          <p:cNvSpPr txBox="1"/>
          <p:nvPr/>
        </p:nvSpPr>
        <p:spPr>
          <a:xfrm>
            <a:off x="3094620" y="5334000"/>
            <a:ext cx="5744580" cy="923330"/>
          </a:xfrm>
          <a:prstGeom prst="rect">
            <a:avLst/>
          </a:prstGeom>
          <a:noFill/>
        </p:spPr>
        <p:txBody>
          <a:bodyPr wrap="square" rtlCol="0">
            <a:spAutoFit/>
          </a:bodyPr>
          <a:lstStyle/>
          <a:p>
            <a:r>
              <a:rPr lang="en-US"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…you are at the right level. Click the navigation tabs above to discover the steps you need to take to reach your training and development goals.</a:t>
            </a:r>
          </a:p>
        </p:txBody>
      </p:sp>
      <p:sp>
        <p:nvSpPr>
          <p:cNvPr id="30" name="TextBox 29">
            <a:hlinkClick r:id="rId3"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4192605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16916"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3" name="TextBox 12">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r>
              <a:rPr lang="en-US" sz="900" b="1" dirty="0">
                <a:solidFill>
                  <a:srgbClr val="FF6600"/>
                </a:solidFill>
                <a:latin typeface="Myriad Pro Light" panose="020B0403030403020204" pitchFamily="34" charset="0"/>
              </a:rPr>
              <a:t>Your level of proficiency</a:t>
            </a:r>
          </a:p>
        </p:txBody>
      </p:sp>
      <p:sp>
        <p:nvSpPr>
          <p:cNvPr id="14" name="TextBox 13">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7" name="TextBox 16">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8" name="TextBox 17">
            <a:hlinkClick r:id="rId5"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9" name="TextBox 18">
            <a:hlinkClick r:id="rId6"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1" name="Rectangle 20">
            <a:hlinkClick r:id="rId6"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2" name="Rectangle 21">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3" name="Rectangle 22">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5" name="Rectangle 24">
            <a:hlinkClick r:id="rId3"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26" name="Rectangle 25">
            <a:hlinkClick r:id="rId7" action="ppaction://hlinksldjump"/>
          </p:cNvPr>
          <p:cNvSpPr/>
          <p:nvPr/>
        </p:nvSpPr>
        <p:spPr>
          <a:xfrm>
            <a:off x="163830" y="59817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9" name="TextBox 28">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30" name="Rectangle 29">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graphicFrame>
        <p:nvGraphicFramePr>
          <p:cNvPr id="15" name="Diagram 14"/>
          <p:cNvGraphicFramePr/>
          <p:nvPr>
            <p:extLst>
              <p:ext uri="{D42A27DB-BD31-4B8C-83A1-F6EECF244321}">
                <p14:modId xmlns:p14="http://schemas.microsoft.com/office/powerpoint/2010/main" val="788747347"/>
              </p:ext>
            </p:extLst>
          </p:nvPr>
        </p:nvGraphicFramePr>
        <p:xfrm>
          <a:off x="400049" y="2575559"/>
          <a:ext cx="8166901" cy="92964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6" name="Diagram 15"/>
          <p:cNvGraphicFramePr/>
          <p:nvPr>
            <p:extLst>
              <p:ext uri="{D42A27DB-BD31-4B8C-83A1-F6EECF244321}">
                <p14:modId xmlns:p14="http://schemas.microsoft.com/office/powerpoint/2010/main" val="2837373063"/>
              </p:ext>
            </p:extLst>
          </p:nvPr>
        </p:nvGraphicFramePr>
        <p:xfrm>
          <a:off x="400050" y="3505199"/>
          <a:ext cx="8153400" cy="81397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0" name="Diagram 19"/>
          <p:cNvGraphicFramePr/>
          <p:nvPr>
            <p:extLst>
              <p:ext uri="{D42A27DB-BD31-4B8C-83A1-F6EECF244321}">
                <p14:modId xmlns:p14="http://schemas.microsoft.com/office/powerpoint/2010/main" val="413706366"/>
              </p:ext>
            </p:extLst>
          </p:nvPr>
        </p:nvGraphicFramePr>
        <p:xfrm>
          <a:off x="379520" y="4306594"/>
          <a:ext cx="8153400" cy="722605"/>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24" name="Diagram 23"/>
          <p:cNvGraphicFramePr/>
          <p:nvPr>
            <p:extLst>
              <p:ext uri="{D42A27DB-BD31-4B8C-83A1-F6EECF244321}">
                <p14:modId xmlns:p14="http://schemas.microsoft.com/office/powerpoint/2010/main" val="1062996230"/>
              </p:ext>
            </p:extLst>
          </p:nvPr>
        </p:nvGraphicFramePr>
        <p:xfrm>
          <a:off x="400050" y="5029200"/>
          <a:ext cx="8153400" cy="990600"/>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3" name="TextBox 2"/>
          <p:cNvSpPr txBox="1"/>
          <p:nvPr/>
        </p:nvSpPr>
        <p:spPr>
          <a:xfrm>
            <a:off x="381000" y="1295400"/>
            <a:ext cx="8153400" cy="1077218"/>
          </a:xfrm>
          <a:prstGeom prst="rect">
            <a:avLst/>
          </a:prstGeom>
          <a:noFill/>
        </p:spPr>
        <p:txBody>
          <a:bodyPr wrap="square" rtlCol="0">
            <a:spAutoFit/>
          </a:bodyPr>
          <a:lstStyle/>
          <a:p>
            <a:pPr algn="just"/>
            <a:r>
              <a:rPr lang="en-US" sz="1500" dirty="0">
                <a:solidFill>
                  <a:srgbClr val="333333"/>
                </a:solidFill>
                <a:latin typeface="Corbel" panose="020B0503020204020204" pitchFamily="34" charset="0"/>
                <a:cs typeface="Arial" panose="020B0604020202020204" pitchFamily="34" charset="0"/>
              </a:rPr>
              <a:t>Below are the competencies expected of an examiner after one year on the job; satisfactory skills in all areas with minimal supervision is mandated for certification.</a:t>
            </a:r>
          </a:p>
          <a:p>
            <a:pPr algn="just"/>
            <a:endParaRPr lang="en-US" sz="500" dirty="0">
              <a:solidFill>
                <a:srgbClr val="333333"/>
              </a:solidFill>
              <a:latin typeface="Corbel" panose="020B0503020204020204" pitchFamily="34" charset="0"/>
              <a:cs typeface="Arial" panose="020B0604020202020204" pitchFamily="34" charset="0"/>
            </a:endParaRPr>
          </a:p>
          <a:p>
            <a:pPr algn="just"/>
            <a:endParaRPr lang="en-US" sz="1400" dirty="0">
              <a:latin typeface="Corbel" panose="020B0503020204020204" pitchFamily="34" charset="0"/>
              <a:cs typeface="Arial" panose="020B0604020202020204" pitchFamily="34" charset="0"/>
            </a:endParaRPr>
          </a:p>
          <a:p>
            <a:pPr algn="just"/>
            <a:r>
              <a:rPr lang="en-US" sz="1500" dirty="0">
                <a:solidFill>
                  <a:srgbClr val="1C2674"/>
                </a:solidFill>
                <a:effectLst>
                  <a:outerShdw blurRad="38100" dist="38100" dir="2700000" algn="tl">
                    <a:srgbClr val="000000">
                      <a:alpha val="43137"/>
                    </a:srgbClr>
                  </a:outerShdw>
                </a:effectLst>
                <a:latin typeface="Corbel" panose="020B0503020204020204" pitchFamily="34" charset="0"/>
                <a:cs typeface="Arial" panose="020B0604020202020204" pitchFamily="34" charset="0"/>
              </a:rPr>
              <a:t>SKILL GAP? CLICK EACH COMPETENCY FOR TRAINING OPTIONS TO  IMPROVE YOUR KSAs</a:t>
            </a:r>
          </a:p>
        </p:txBody>
      </p:sp>
      <p:sp>
        <p:nvSpPr>
          <p:cNvPr id="33" name="TextBox 32">
            <a:hlinkClick r:id="rId29"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2" name="TextBox 31"/>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271732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b="1" dirty="0">
                <a:solidFill>
                  <a:srgbClr val="FF6600"/>
                </a:solidFill>
                <a:latin typeface="Myriad Pro Light" panose="020B0403030403020204" pitchFamily="34" charset="0"/>
              </a:rPr>
              <a:t>Skills/Tasks </a:t>
            </a:r>
            <a:r>
              <a:rPr lang="en-US" sz="900" b="1" dirty="0" err="1">
                <a:solidFill>
                  <a:srgbClr val="FF6600"/>
                </a:solidFill>
                <a:latin typeface="Myriad Pro Light" panose="020B0403030403020204" pitchFamily="34" charset="0"/>
              </a:rPr>
              <a:t>req’d</a:t>
            </a:r>
            <a:r>
              <a:rPr lang="en-US" sz="900" b="1" dirty="0">
                <a:solidFill>
                  <a:srgbClr val="FF6600"/>
                </a:solidFill>
                <a:latin typeface="Myriad Pro Light" panose="020B0403030403020204" pitchFamily="34" charset="0"/>
              </a:rPr>
              <a:t> after Year 1</a:t>
            </a: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8" name="Rectangle 27">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304800" y="1143000"/>
            <a:ext cx="5531895" cy="2185214"/>
          </a:xfrm>
          <a:prstGeom prst="rect">
            <a:avLst/>
          </a:prstGeom>
          <a:noFill/>
        </p:spPr>
        <p:txBody>
          <a:bodyPr wrap="square" rtlCol="0">
            <a:spAutoFit/>
          </a:bodyPr>
          <a:lstStyle/>
          <a:p>
            <a:r>
              <a:rPr lang="en-US" sz="1600" b="1" dirty="0">
                <a:solidFill>
                  <a:srgbClr val="333333"/>
                </a:solidFill>
                <a:latin typeface="Corbel" panose="020B0503020204020204" pitchFamily="34" charset="0"/>
                <a:cs typeface="Arial" panose="020B0604020202020204" pitchFamily="34" charset="0"/>
              </a:rPr>
              <a:t>You should have: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Developing analytical abilities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Increasing familiarity with</a:t>
            </a:r>
          </a:p>
          <a:p>
            <a:pPr marL="742950" lvl="1" indent="-285750">
              <a:buFont typeface="Arial" panose="020B0604020202020204" pitchFamily="34" charset="0"/>
              <a:buChar char="•"/>
            </a:pPr>
            <a:r>
              <a:rPr lang="en-US" sz="1200" dirty="0">
                <a:solidFill>
                  <a:srgbClr val="333333"/>
                </a:solidFill>
                <a:latin typeface="Corbel" panose="020B0503020204020204" pitchFamily="34" charset="0"/>
                <a:cs typeface="Arial" panose="020B0604020202020204" pitchFamily="34" charset="0"/>
              </a:rPr>
              <a:t>Legal aspects</a:t>
            </a:r>
          </a:p>
          <a:p>
            <a:pPr marL="742950" lvl="1" indent="-285750">
              <a:buFont typeface="Arial" panose="020B0604020202020204" pitchFamily="34" charset="0"/>
              <a:buChar char="•"/>
            </a:pPr>
            <a:r>
              <a:rPr lang="en-US" sz="1200" dirty="0">
                <a:solidFill>
                  <a:srgbClr val="333333"/>
                </a:solidFill>
                <a:latin typeface="Corbel" panose="020B0503020204020204" pitchFamily="34" charset="0"/>
                <a:cs typeface="Arial" panose="020B0604020202020204" pitchFamily="34" charset="0"/>
              </a:rPr>
              <a:t>Report prep</a:t>
            </a:r>
          </a:p>
          <a:p>
            <a:pPr marL="742950" lvl="1" indent="-285750">
              <a:buFont typeface="Arial" panose="020B0604020202020204" pitchFamily="34" charset="0"/>
              <a:buChar char="•"/>
            </a:pPr>
            <a:r>
              <a:rPr lang="en-US" sz="1200" dirty="0">
                <a:solidFill>
                  <a:srgbClr val="333333"/>
                </a:solidFill>
                <a:latin typeface="Corbel" panose="020B0503020204020204" pitchFamily="34" charset="0"/>
                <a:cs typeface="Arial" panose="020B0604020202020204" pitchFamily="34" charset="0"/>
              </a:rPr>
              <a:t>General banking conditions and trends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Increased proficiency as AEIC</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Increased initiative, judgment, ability to work without supervision</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Increasingly proficient in discussions with bankers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Increased responsibility for training of new examiners</a:t>
            </a:r>
          </a:p>
        </p:txBody>
      </p:sp>
      <p:sp>
        <p:nvSpPr>
          <p:cNvPr id="26" name="TextBox 25"/>
          <p:cNvSpPr txBox="1"/>
          <p:nvPr/>
        </p:nvSpPr>
        <p:spPr>
          <a:xfrm>
            <a:off x="304800" y="3429000"/>
            <a:ext cx="5520465" cy="3139321"/>
          </a:xfrm>
          <a:prstGeom prst="rect">
            <a:avLst/>
          </a:prstGeom>
          <a:noFill/>
        </p:spPr>
        <p:txBody>
          <a:bodyPr wrap="square" rtlCol="0">
            <a:spAutoFit/>
          </a:bodyPr>
          <a:lstStyle/>
          <a:p>
            <a:r>
              <a:rPr lang="en-US" sz="1600" b="1" dirty="0">
                <a:solidFill>
                  <a:srgbClr val="333333"/>
                </a:solidFill>
                <a:latin typeface="Corbel" panose="020B0503020204020204" pitchFamily="34" charset="0"/>
                <a:cs typeface="Arial" panose="020B0604020202020204" pitchFamily="34" charset="0"/>
              </a:rPr>
              <a:t>Your tasks MAY include: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Preparation of operational analysis in exam report</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Review of an institution’s internal controls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Analyze internal/external audit functions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Analyze UBPR to assess level and trend of key indicators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Test an institution’s asset/liability management,</a:t>
            </a:r>
            <a:br>
              <a:rPr lang="en-US" sz="1400" dirty="0">
                <a:solidFill>
                  <a:srgbClr val="333333"/>
                </a:solidFill>
                <a:latin typeface="Corbel" panose="020B0503020204020204" pitchFamily="34" charset="0"/>
                <a:cs typeface="Arial" panose="020B0604020202020204" pitchFamily="34" charset="0"/>
              </a:rPr>
            </a:br>
            <a:r>
              <a:rPr lang="en-US" sz="1400" dirty="0">
                <a:solidFill>
                  <a:srgbClr val="333333"/>
                </a:solidFill>
                <a:latin typeface="Corbel" panose="020B0503020204020204" pitchFamily="34" charset="0"/>
                <a:cs typeface="Arial" panose="020B0604020202020204" pitchFamily="34" charset="0"/>
              </a:rPr>
              <a:t>investment, and bank secrecy programs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Determine an institution’s compliance with laws and department regulations/policies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Assess quality of mortgage, installment, and noncomplex commercial/ag credits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Assess level and trend of credit risk/interest rate risk</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Review affiliate relationships to assess risk implications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Perform duties at next level for training purposes</a:t>
            </a:r>
          </a:p>
        </p:txBody>
      </p:sp>
      <p:sp>
        <p:nvSpPr>
          <p:cNvPr id="29" name="Rectangle 28">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5" name="Teardrop 34"/>
          <p:cNvSpPr/>
          <p:nvPr/>
        </p:nvSpPr>
        <p:spPr>
          <a:xfrm rot="12956788">
            <a:off x="5872069" y="4065165"/>
            <a:ext cx="3181856" cy="2326846"/>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834232" y="4114800"/>
            <a:ext cx="2928768" cy="2000548"/>
          </a:xfrm>
          <a:prstGeom prst="rect">
            <a:avLst/>
          </a:prstGeom>
          <a:noFill/>
        </p:spPr>
        <p:txBody>
          <a:bodyPr wrap="square" rtlCol="0">
            <a:spAutoFit/>
          </a:bodyPr>
          <a:lstStyle/>
          <a:p>
            <a:pPr algn="ctr"/>
            <a:r>
              <a:rPr lang="en-US" sz="1600" b="1" dirty="0">
                <a:solidFill>
                  <a:schemeClr val="bg1"/>
                </a:solidFill>
                <a:latin typeface="Corbel" panose="020B0503020204020204" pitchFamily="34" charset="0"/>
                <a:cs typeface="Arial" panose="020B0604020202020204" pitchFamily="34" charset="0"/>
              </a:rPr>
              <a:t>Skill gaps may</a:t>
            </a:r>
          </a:p>
          <a:p>
            <a:pPr algn="ctr"/>
            <a:r>
              <a:rPr lang="en-US" sz="1600" b="1" dirty="0">
                <a:solidFill>
                  <a:schemeClr val="bg1"/>
                </a:solidFill>
                <a:latin typeface="Corbel" panose="020B0503020204020204" pitchFamily="34" charset="0"/>
                <a:cs typeface="Arial" panose="020B0604020202020204" pitchFamily="34" charset="0"/>
              </a:rPr>
              <a:t>be addressed through departmental training and orientation, </a:t>
            </a:r>
            <a:r>
              <a:rPr lang="en-US" sz="1600" b="1" dirty="0" err="1">
                <a:solidFill>
                  <a:schemeClr val="bg1"/>
                </a:solidFill>
                <a:latin typeface="Corbel" panose="020B0503020204020204" pitchFamily="34" charset="0"/>
                <a:cs typeface="Arial" panose="020B0604020202020204" pitchFamily="34" charset="0"/>
              </a:rPr>
              <a:t>RegU</a:t>
            </a:r>
            <a:r>
              <a:rPr lang="en-US" sz="1600" b="1" dirty="0">
                <a:solidFill>
                  <a:schemeClr val="bg1"/>
                </a:solidFill>
                <a:latin typeface="Corbel" panose="020B0503020204020204" pitchFamily="34" charset="0"/>
                <a:cs typeface="Arial" panose="020B0604020202020204" pitchFamily="34" charset="0"/>
              </a:rPr>
              <a:t> courses, and Rapid Response and Ask the Fed topical training </a:t>
            </a:r>
            <a:r>
              <a:rPr lang="en-US" sz="1400" b="1" i="1" dirty="0">
                <a:solidFill>
                  <a:schemeClr val="bg1"/>
                </a:solidFill>
                <a:latin typeface="Corbel" panose="020B0503020204020204" pitchFamily="34" charset="0"/>
                <a:cs typeface="Arial" panose="020B0604020202020204" pitchFamily="34" charset="0"/>
              </a:rPr>
              <a:t>(click other training options tab for</a:t>
            </a:r>
          </a:p>
          <a:p>
            <a:pPr algn="ctr"/>
            <a:r>
              <a:rPr lang="en-US" sz="1400" b="1" i="1" dirty="0">
                <a:solidFill>
                  <a:schemeClr val="bg1"/>
                </a:solidFill>
                <a:latin typeface="Corbel" panose="020B0503020204020204" pitchFamily="34" charset="0"/>
                <a:cs typeface="Arial" panose="020B0604020202020204" pitchFamily="34" charset="0"/>
              </a:rPr>
              <a:t>more info)</a:t>
            </a:r>
          </a:p>
        </p:txBody>
      </p:sp>
      <p:sp>
        <p:nvSpPr>
          <p:cNvPr id="37" name="Teardrop 36"/>
          <p:cNvSpPr/>
          <p:nvPr/>
        </p:nvSpPr>
        <p:spPr>
          <a:xfrm rot="12956788">
            <a:off x="5776977" y="1156076"/>
            <a:ext cx="3114163" cy="2259847"/>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867400" y="1693783"/>
            <a:ext cx="2653129" cy="1354217"/>
          </a:xfrm>
          <a:prstGeom prst="rect">
            <a:avLst/>
          </a:prstGeom>
          <a:noFill/>
        </p:spPr>
        <p:txBody>
          <a:bodyPr wrap="square" rtlCol="0">
            <a:spAutoFit/>
          </a:bodyPr>
          <a:lstStyle/>
          <a:p>
            <a:pPr algn="ctr"/>
            <a:r>
              <a:rPr lang="en-US" sz="1600" b="1" dirty="0">
                <a:solidFill>
                  <a:schemeClr val="bg1"/>
                </a:solidFill>
                <a:latin typeface="Corbel" panose="020B0503020204020204" pitchFamily="34" charset="0"/>
                <a:cs typeface="Arial" panose="020B0604020202020204" pitchFamily="34" charset="0"/>
              </a:rPr>
              <a:t>At this level an examiner is still “learning by doing”, under the supervision of more experienced</a:t>
            </a:r>
          </a:p>
          <a:p>
            <a:pPr algn="ctr"/>
            <a:r>
              <a:rPr lang="en-US" sz="1600" b="1" dirty="0">
                <a:solidFill>
                  <a:schemeClr val="bg1"/>
                </a:solidFill>
                <a:latin typeface="Corbel" panose="020B0503020204020204" pitchFamily="34" charset="0"/>
                <a:cs typeface="Arial" panose="020B0604020202020204" pitchFamily="34" charset="0"/>
              </a:rPr>
              <a:t>examiners</a:t>
            </a:r>
          </a:p>
        </p:txBody>
      </p:sp>
      <p:sp>
        <p:nvSpPr>
          <p:cNvPr id="31" name="TextBox 30"/>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364651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3" name="TextBox 12">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6600"/>
                </a:solidFill>
                <a:latin typeface="Myriad Pro Light" panose="020B0403030403020204" pitchFamily="34" charset="0"/>
              </a:rPr>
              <a:t>Training required to reach next level</a:t>
            </a:r>
            <a:endParaRPr lang="en-US" sz="900" b="1" kern="1200" dirty="0">
              <a:solidFill>
                <a:srgbClr val="FF66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8" name="Rectangle 27">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8" name="Rectangle 17">
            <a:hlinkClick r:id="rId10"/>
          </p:cNvPr>
          <p:cNvSpPr/>
          <p:nvPr/>
        </p:nvSpPr>
        <p:spPr>
          <a:xfrm>
            <a:off x="2514600" y="2828535"/>
            <a:ext cx="4800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333333"/>
                </a:solidFill>
                <a:latin typeface="Corbel" panose="020B0503020204020204" pitchFamily="34" charset="0"/>
                <a:cs typeface="Arial" panose="020B0604020202020204" pitchFamily="34" charset="0"/>
              </a:rPr>
              <a:t>CSBS Credit Evaluation School</a:t>
            </a:r>
          </a:p>
        </p:txBody>
      </p:sp>
      <p:sp>
        <p:nvSpPr>
          <p:cNvPr id="25" name="Rectangle 24">
            <a:hlinkClick r:id="rId11"/>
          </p:cNvPr>
          <p:cNvSpPr/>
          <p:nvPr/>
        </p:nvSpPr>
        <p:spPr>
          <a:xfrm>
            <a:off x="2442053" y="3962400"/>
            <a:ext cx="4415947"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333333"/>
                </a:solidFill>
                <a:latin typeface="Corbel" panose="020B0503020204020204" pitchFamily="34" charset="0"/>
                <a:cs typeface="Arial" panose="020B0604020202020204" pitchFamily="34" charset="0"/>
              </a:rPr>
              <a:t>FDIC Loan Analysis School</a:t>
            </a:r>
          </a:p>
        </p:txBody>
      </p:sp>
      <p:sp>
        <p:nvSpPr>
          <p:cNvPr id="29" name="TextBox 28"/>
          <p:cNvSpPr txBox="1"/>
          <p:nvPr/>
        </p:nvSpPr>
        <p:spPr>
          <a:xfrm>
            <a:off x="0" y="3323835"/>
            <a:ext cx="9143999" cy="461665"/>
          </a:xfrm>
          <a:prstGeom prst="rect">
            <a:avLst/>
          </a:prstGeom>
          <a:noFill/>
        </p:spPr>
        <p:txBody>
          <a:bodyPr wrap="square" rtlCol="0">
            <a:spAutoFit/>
          </a:bodyPr>
          <a:lstStyle/>
          <a:p>
            <a:pPr algn="ctr"/>
            <a:r>
              <a:rPr lang="en-US" sz="2400" dirty="0">
                <a:solidFill>
                  <a:srgbClr val="333333"/>
                </a:solidFill>
                <a:latin typeface="Corbel" panose="020B0503020204020204" pitchFamily="34" charset="0"/>
                <a:cs typeface="Arial" panose="020B0604020202020204" pitchFamily="34" charset="0"/>
              </a:rPr>
              <a:t>OR</a:t>
            </a:r>
          </a:p>
        </p:txBody>
      </p:sp>
      <p:sp>
        <p:nvSpPr>
          <p:cNvPr id="30" name="Rectangle 29">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3" name="Right Arrow 32">
            <a:hlinkClick r:id="rId12"/>
          </p:cNvPr>
          <p:cNvSpPr/>
          <p:nvPr/>
        </p:nvSpPr>
        <p:spPr>
          <a:xfrm>
            <a:off x="1524000" y="2687565"/>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4" name="TextBox 33">
            <a:hlinkClick r:id="rId13"/>
          </p:cNvPr>
          <p:cNvSpPr txBox="1"/>
          <p:nvPr/>
        </p:nvSpPr>
        <p:spPr>
          <a:xfrm>
            <a:off x="1545617" y="2798055"/>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36" name="Right Arrow 35">
            <a:hlinkClick r:id="rId11"/>
          </p:cNvPr>
          <p:cNvSpPr/>
          <p:nvPr/>
        </p:nvSpPr>
        <p:spPr>
          <a:xfrm rot="10768467">
            <a:off x="6792359" y="3814470"/>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7" name="TextBox 36">
            <a:hlinkClick r:id="rId13"/>
          </p:cNvPr>
          <p:cNvSpPr txBox="1"/>
          <p:nvPr/>
        </p:nvSpPr>
        <p:spPr>
          <a:xfrm rot="21562584">
            <a:off x="6947553" y="3922204"/>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35" name="TextBox 34"/>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497894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6600"/>
                </a:solidFill>
                <a:latin typeface="Myriad Pro Light" panose="020B0403030403020204" pitchFamily="34" charset="0"/>
              </a:rPr>
              <a:t>CE/Other Training Options</a:t>
            </a:r>
            <a:endParaRPr lang="en-US" sz="900" b="1" kern="1200" dirty="0">
              <a:solidFill>
                <a:srgbClr val="FF6600"/>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731520" y="1371600"/>
            <a:ext cx="7421880" cy="4370427"/>
          </a:xfrm>
          <a:prstGeom prst="rect">
            <a:avLst/>
          </a:prstGeom>
          <a:noFill/>
        </p:spPr>
        <p:txBody>
          <a:bodyPr wrap="square" rtlCol="0">
            <a:spAutoFit/>
          </a:bodyPr>
          <a:lstStyle/>
          <a:p>
            <a:r>
              <a:rPr lang="en-US" dirty="0">
                <a:solidFill>
                  <a:srgbClr val="333333"/>
                </a:solidFill>
                <a:latin typeface="Corbel" panose="020B0503020204020204" pitchFamily="34" charset="0"/>
                <a:cs typeface="Arial" panose="020B0604020202020204" pitchFamily="34" charset="0"/>
              </a:rPr>
              <a:t>If you hold the Certified Operations Examiner credential, you must submit 63 training hours over the three-year certification term. Participate in the following training in order to keep your certification in good standing and to prepare for the next level certification:</a:t>
            </a:r>
          </a:p>
          <a:p>
            <a:endParaRPr lang="en-US" sz="900" dirty="0">
              <a:solidFill>
                <a:srgbClr val="333333"/>
              </a:solidFill>
              <a:latin typeface="Corbel" panose="020B0503020204020204" pitchFamily="34" charset="0"/>
              <a:cs typeface="Arial" panose="020B0604020202020204" pitchFamily="34" charset="0"/>
            </a:endParaRPr>
          </a:p>
          <a:p>
            <a:endParaRPr lang="en-US" sz="800" dirty="0">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dirty="0">
                <a:solidFill>
                  <a:srgbClr val="121C6A"/>
                </a:solidFill>
                <a:latin typeface="Corbel" panose="020B0503020204020204" pitchFamily="34" charset="0"/>
                <a:cs typeface="Arial" panose="020B0604020202020204" pitchFamily="34" charset="0"/>
                <a:hlinkClick r:id="rId10"/>
              </a:rPr>
              <a:t>CSBS Calendar of Events</a:t>
            </a:r>
            <a:endParaRPr lang="en-US" dirty="0">
              <a:solidFill>
                <a:srgbClr val="121C6A"/>
              </a:solidFill>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CSBS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courses</a:t>
            </a:r>
          </a:p>
          <a:p>
            <a:pPr marL="1371600" lvl="1"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Contact your training department for enrollment information</a:t>
            </a:r>
          </a:p>
          <a:p>
            <a:pPr marL="1371600" lvl="1"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Click </a:t>
            </a:r>
            <a:r>
              <a:rPr lang="en-US" dirty="0">
                <a:latin typeface="Corbel" panose="020B0503020204020204" pitchFamily="34" charset="0"/>
                <a:cs typeface="Arial" panose="020B0604020202020204" pitchFamily="34" charset="0"/>
                <a:hlinkClick r:id="rId11"/>
              </a:rPr>
              <a:t>here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for the complete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 catalog</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Federal Reserve’s </a:t>
            </a:r>
            <a:r>
              <a:rPr lang="en-US" dirty="0">
                <a:latin typeface="Corbel" panose="020B0503020204020204" pitchFamily="34" charset="0"/>
                <a:cs typeface="Arial" panose="020B0604020202020204" pitchFamily="34" charset="0"/>
                <a:hlinkClick r:id="rId12"/>
              </a:rPr>
              <a:t>Ask the Fed</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and</a:t>
            </a:r>
            <a:r>
              <a:rPr lang="en-US" dirty="0">
                <a:latin typeface="Corbel" panose="020B0503020204020204" pitchFamily="34" charset="0"/>
                <a:cs typeface="Arial" panose="020B0604020202020204" pitchFamily="34" charset="0"/>
              </a:rPr>
              <a:t> </a:t>
            </a:r>
            <a:r>
              <a:rPr lang="en-US" dirty="0">
                <a:latin typeface="Corbel" panose="020B0503020204020204" pitchFamily="34" charset="0"/>
                <a:cs typeface="Arial" panose="020B0604020202020204" pitchFamily="34" charset="0"/>
                <a:hlinkClick r:id="rId13"/>
              </a:rPr>
              <a:t>Rapid Response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webinars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State bank association training on emerging issues</a:t>
            </a:r>
          </a:p>
          <a:p>
            <a:pPr marL="1371600" lvl="1"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Check with your local organization for training options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Department training on current events, emerging issues, regulatory updates, etc.</a:t>
            </a:r>
          </a:p>
          <a:p>
            <a:pPr marL="1371600" lvl="1"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Contact your training department for more information</a:t>
            </a:r>
          </a:p>
        </p:txBody>
      </p:sp>
      <p:sp>
        <p:nvSpPr>
          <p:cNvPr id="27" name="Rectangle 26">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8" name="TextBox 27">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29" name="TextBox 28"/>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895274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6600"/>
                </a:solidFill>
                <a:latin typeface="Myriad Pro Light" panose="020B0403030403020204" pitchFamily="34" charset="0"/>
              </a:rPr>
              <a:t>Schedule CSBS Training</a:t>
            </a:r>
            <a:endParaRPr lang="en-US" sz="900" b="1" kern="1200" dirty="0">
              <a:solidFill>
                <a:srgbClr val="FF6600"/>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685800" y="2438400"/>
            <a:ext cx="7502562" cy="3693319"/>
          </a:xfrm>
          <a:prstGeom prst="rect">
            <a:avLst/>
          </a:prstGeom>
          <a:noFill/>
        </p:spPr>
        <p:txBody>
          <a:bodyPr wrap="square" rtlCol="0">
            <a:spAutoFit/>
          </a:bodyPr>
          <a:lstStyle/>
          <a:p>
            <a:pPr algn="just"/>
            <a:r>
              <a:rPr lang="en-US" dirty="0">
                <a:solidFill>
                  <a:srgbClr val="333333"/>
                </a:solidFill>
                <a:latin typeface="Corbel" panose="020B0503020204020204" pitchFamily="34" charset="0"/>
                <a:cs typeface="Arial" panose="020B0604020202020204" pitchFamily="34" charset="0"/>
              </a:rPr>
              <a:t>The CSBS Credit Evaluation School is step 2 in the bank safety and soundness examiner training curricula. </a:t>
            </a:r>
            <a:r>
              <a:rPr lang="en-US" b="1" dirty="0">
                <a:solidFill>
                  <a:srgbClr val="333333"/>
                </a:solidFill>
                <a:latin typeface="Corbel" panose="020B0503020204020204" pitchFamily="34" charset="0"/>
                <a:cs typeface="Arial" panose="020B0604020202020204" pitchFamily="34" charset="0"/>
              </a:rPr>
              <a:t>The School provides attendees with the basic training and experience necessary to review and evaluate credit.</a:t>
            </a:r>
          </a:p>
          <a:p>
            <a:pPr algn="just"/>
            <a:endParaRPr lang="en-US" dirty="0">
              <a:solidFill>
                <a:srgbClr val="333333"/>
              </a:solidFill>
              <a:latin typeface="Corbel" panose="020B0503020204020204" pitchFamily="34" charset="0"/>
              <a:cs typeface="Arial" panose="020B0604020202020204" pitchFamily="34" charset="0"/>
            </a:endParaRPr>
          </a:p>
          <a:p>
            <a:pPr algn="just"/>
            <a:r>
              <a:rPr lang="en-US" dirty="0">
                <a:solidFill>
                  <a:srgbClr val="333333"/>
                </a:solidFill>
                <a:latin typeface="Corbel" panose="020B0503020204020204" pitchFamily="34" charset="0"/>
                <a:cs typeface="Arial" panose="020B0604020202020204" pitchFamily="34" charset="0"/>
              </a:rPr>
              <a:t>Remember, your supervisor and training department should be consulted before you enroll in any training event.</a:t>
            </a:r>
          </a:p>
          <a:p>
            <a:pPr algn="just"/>
            <a:endParaRPr lang="en-US" dirty="0">
              <a:solidFill>
                <a:srgbClr val="333333"/>
              </a:solidFill>
              <a:latin typeface="Corbel" panose="020B0503020204020204" pitchFamily="34" charset="0"/>
              <a:cs typeface="Arial" panose="020B0604020202020204" pitchFamily="34" charset="0"/>
            </a:endParaRPr>
          </a:p>
          <a:p>
            <a:pPr algn="just"/>
            <a:r>
              <a:rPr lang="en-US" dirty="0">
                <a:solidFill>
                  <a:srgbClr val="333333"/>
                </a:solidFill>
                <a:latin typeface="Corbel" panose="020B0503020204020204" pitchFamily="34" charset="0"/>
                <a:cs typeface="Arial" panose="020B0604020202020204" pitchFamily="34" charset="0"/>
              </a:rPr>
              <a:t>Additional CSBS training is available at </a:t>
            </a:r>
            <a:r>
              <a:rPr lang="en-US" dirty="0">
                <a:latin typeface="Corbel" panose="020B0503020204020204" pitchFamily="34" charset="0"/>
                <a:cs typeface="Arial" panose="020B0604020202020204" pitchFamily="34" charset="0"/>
                <a:hlinkClick r:id="rId9"/>
              </a:rPr>
              <a:t>www.csbs.org</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(click Calendar of Events) or discuss the CSBS online training platform with your training coordinator or supervisor.</a:t>
            </a:r>
          </a:p>
          <a:p>
            <a:pPr algn="just"/>
            <a:endParaRPr lang="en-US" dirty="0">
              <a:solidFill>
                <a:srgbClr val="333333"/>
              </a:solidFill>
              <a:latin typeface="Corbel" panose="020B0503020204020204" pitchFamily="34" charset="0"/>
              <a:cs typeface="Arial" panose="020B0604020202020204" pitchFamily="34" charset="0"/>
            </a:endParaRPr>
          </a:p>
          <a:p>
            <a:pPr algn="just"/>
            <a:r>
              <a:rPr lang="en-US" sz="1600" dirty="0">
                <a:solidFill>
                  <a:srgbClr val="333333"/>
                </a:solidFill>
                <a:latin typeface="Corbel" panose="020B0503020204020204" pitchFamily="34" charset="0"/>
                <a:cs typeface="Arial" panose="020B0604020202020204" pitchFamily="34" charset="0"/>
              </a:rPr>
              <a:t>Content questions: Kim Chancy (</a:t>
            </a:r>
            <a:r>
              <a:rPr lang="en-US" sz="1600" dirty="0">
                <a:latin typeface="Corbel" panose="020B0503020204020204" pitchFamily="34" charset="0"/>
                <a:cs typeface="Arial" panose="020B0604020202020204" pitchFamily="34" charset="0"/>
                <a:hlinkClick r:id="rId10"/>
              </a:rPr>
              <a:t>kchancy@csbs.org</a:t>
            </a:r>
            <a:r>
              <a:rPr lang="en-US" sz="1600" dirty="0">
                <a:solidFill>
                  <a:srgbClr val="333333"/>
                </a:solidFill>
                <a:latin typeface="Corbel" panose="020B0503020204020204" pitchFamily="34" charset="0"/>
                <a:cs typeface="Arial" panose="020B0604020202020204" pitchFamily="34" charset="0"/>
              </a:rPr>
              <a:t>; 202-802-9554). </a:t>
            </a:r>
          </a:p>
          <a:p>
            <a:pPr algn="just"/>
            <a:r>
              <a:rPr lang="en-US" sz="1600" dirty="0">
                <a:solidFill>
                  <a:srgbClr val="333333"/>
                </a:solidFill>
                <a:latin typeface="Corbel" panose="020B0503020204020204" pitchFamily="34" charset="0"/>
                <a:cs typeface="Arial" panose="020B0604020202020204" pitchFamily="34" charset="0"/>
              </a:rPr>
              <a:t>Registration assistance: Katie Hoyle (</a:t>
            </a:r>
            <a:r>
              <a:rPr lang="en-US" sz="1600" dirty="0">
                <a:latin typeface="Corbel" panose="020B0503020204020204" pitchFamily="34" charset="0"/>
                <a:cs typeface="Arial" panose="020B0604020202020204" pitchFamily="34" charset="0"/>
                <a:hlinkClick r:id="rId11"/>
              </a:rPr>
              <a:t>khoyle@csbs.org</a:t>
            </a:r>
            <a:r>
              <a:rPr lang="en-US" sz="1600" dirty="0">
                <a:solidFill>
                  <a:srgbClr val="333333"/>
                </a:solidFill>
                <a:latin typeface="Corbel" panose="020B0503020204020204" pitchFamily="34" charset="0"/>
                <a:cs typeface="Arial" panose="020B0604020202020204" pitchFamily="34" charset="0"/>
              </a:rPr>
              <a:t>; 202-808-3556).</a:t>
            </a:r>
          </a:p>
        </p:txBody>
      </p:sp>
      <p:sp>
        <p:nvSpPr>
          <p:cNvPr id="18" name="Right Arrow 17">
            <a:hlinkClick r:id="rId12"/>
          </p:cNvPr>
          <p:cNvSpPr/>
          <p:nvPr/>
        </p:nvSpPr>
        <p:spPr>
          <a:xfrm>
            <a:off x="914400" y="1339215"/>
            <a:ext cx="990600" cy="794385"/>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28" name="TextBox 27">
            <a:hlinkClick r:id="rId13"/>
          </p:cNvPr>
          <p:cNvSpPr txBox="1"/>
          <p:nvPr/>
        </p:nvSpPr>
        <p:spPr>
          <a:xfrm>
            <a:off x="929739" y="1535723"/>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29" name="Rectangle 28">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
        <p:nvSpPr>
          <p:cNvPr id="32" name="Rectangle: Rounded Corners 12">
            <a:hlinkClick r:id="rId14"/>
          </p:cNvPr>
          <p:cNvSpPr/>
          <p:nvPr/>
        </p:nvSpPr>
        <p:spPr>
          <a:xfrm>
            <a:off x="2300340" y="1447800"/>
            <a:ext cx="5091060" cy="550662"/>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CSBS Credit Evaluation School</a:t>
            </a:r>
          </a:p>
        </p:txBody>
      </p:sp>
    </p:spTree>
    <p:extLst>
      <p:ext uri="{BB962C8B-B14F-4D97-AF65-F5344CB8AC3E}">
        <p14:creationId xmlns:p14="http://schemas.microsoft.com/office/powerpoint/2010/main" val="65538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a:hlinkClick r:id="rId3"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b="1" dirty="0">
                <a:solidFill>
                  <a:srgbClr val="FF3300"/>
                </a:solidFill>
                <a:latin typeface="Myriad Pro Light" panose="020B0403030403020204" pitchFamily="34" charset="0"/>
              </a:rPr>
              <a:t>Your level of experience</a:t>
            </a:r>
          </a:p>
        </p:txBody>
      </p:sp>
      <p:sp>
        <p:nvSpPr>
          <p:cNvPr id="11" name="TextBox 10">
            <a:hlinkClick r:id="rId4"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b="0" dirty="0">
                <a:solidFill>
                  <a:schemeClr val="tx1"/>
                </a:solidFill>
                <a:latin typeface="Myriad Pro Light" panose="020B0403030403020204" pitchFamily="34" charset="0"/>
              </a:rPr>
              <a:t>Proficiency Level</a:t>
            </a:r>
            <a:r>
              <a:rPr lang="en-US" sz="900" b="0" baseline="0" dirty="0">
                <a:solidFill>
                  <a:schemeClr val="tx1"/>
                </a:solidFill>
                <a:latin typeface="Myriad Pro Light" panose="020B0403030403020204" pitchFamily="34" charset="0"/>
              </a:rPr>
              <a:t> for </a:t>
            </a:r>
            <a:r>
              <a:rPr lang="en-US" sz="900" b="0" dirty="0">
                <a:solidFill>
                  <a:schemeClr val="tx1"/>
                </a:solidFill>
                <a:latin typeface="Myriad Pro Light" panose="020B0403030403020204" pitchFamily="34" charset="0"/>
              </a:rPr>
              <a:t>Core Competencies</a:t>
            </a:r>
          </a:p>
        </p:txBody>
      </p:sp>
      <p:sp>
        <p:nvSpPr>
          <p:cNvPr id="12" name="TextBox 11">
            <a:hlinkClick r:id="rId5"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4" name="TextBox 13">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18" name="Rectangle 17">
            <a:hlinkClick r:id="rId6"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 </a:t>
            </a:r>
          </a:p>
          <a:p>
            <a:endParaRPr lang="en-US" sz="900" dirty="0">
              <a:solidFill>
                <a:schemeClr val="tx1"/>
              </a:solidFill>
              <a:latin typeface="Myriad Pro Light" panose="020B0403030403020204" pitchFamily="34" charset="0"/>
            </a:endParaRPr>
          </a:p>
        </p:txBody>
      </p:sp>
      <p:sp>
        <p:nvSpPr>
          <p:cNvPr id="19" name="Rectangle 18">
            <a:hlinkClick r:id="rId7"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Training (All Others)</a:t>
            </a:r>
          </a:p>
        </p:txBody>
      </p:sp>
      <p:sp>
        <p:nvSpPr>
          <p:cNvPr id="20" name="Rectangle 19">
            <a:hlinkClick r:id="rId8"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1" name="Rectangle 20">
            <a:hlinkClick r:id="rId5"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CE/Other Training Options</a:t>
            </a:r>
          </a:p>
        </p:txBody>
      </p:sp>
      <p:sp>
        <p:nvSpPr>
          <p:cNvPr id="24" name="Rectangle 23">
            <a:hlinkClick r:id="rId9"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25" name="Rectangle 24">
            <a:hlinkClick r:id="rId10"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chemeClr val="tx1"/>
                </a:solidFill>
                <a:latin typeface="Myriad Pro Light" panose="020B0403030403020204" pitchFamily="34" charset="0"/>
              </a:rPr>
              <a:t>Your level of proficiency</a:t>
            </a:r>
          </a:p>
        </p:txBody>
      </p:sp>
      <p:sp>
        <p:nvSpPr>
          <p:cNvPr id="26" name="TextBox 25"/>
          <p:cNvSpPr txBox="1"/>
          <p:nvPr/>
        </p:nvSpPr>
        <p:spPr>
          <a:xfrm>
            <a:off x="533400" y="1194137"/>
            <a:ext cx="7644867" cy="1015663"/>
          </a:xfrm>
          <a:prstGeom prst="rect">
            <a:avLst/>
          </a:prstGeom>
          <a:noFill/>
        </p:spPr>
        <p:txBody>
          <a:bodyPr wrap="square" rtlCol="0">
            <a:spAutoFit/>
          </a:bodyPr>
          <a:lstStyle/>
          <a:p>
            <a:r>
              <a:rPr lang="en-US" sz="2000" b="1" i="1" dirty="0">
                <a:latin typeface="Corbel" panose="020B0503020204020204" pitchFamily="34" charset="0"/>
                <a:cs typeface="Arial" panose="020B0604020202020204" pitchFamily="34" charset="0"/>
              </a:rPr>
              <a:t>If you are…</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Newly hired by a state regulatory agency</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Just out of college</a:t>
            </a:r>
          </a:p>
        </p:txBody>
      </p:sp>
      <p:sp>
        <p:nvSpPr>
          <p:cNvPr id="27" name="TextBox 26"/>
          <p:cNvSpPr txBox="1"/>
          <p:nvPr/>
        </p:nvSpPr>
        <p:spPr>
          <a:xfrm>
            <a:off x="533400" y="2286000"/>
            <a:ext cx="6457500" cy="707886"/>
          </a:xfrm>
          <a:prstGeom prst="rect">
            <a:avLst/>
          </a:prstGeom>
          <a:noFill/>
        </p:spPr>
        <p:txBody>
          <a:bodyPr wrap="square" rtlCol="0">
            <a:spAutoFit/>
          </a:bodyPr>
          <a:lstStyle/>
          <a:p>
            <a:r>
              <a:rPr lang="en-US" sz="2000" b="1" i="1" dirty="0">
                <a:latin typeface="Corbel" panose="020B0503020204020204" pitchFamily="34" charset="0"/>
                <a:cs typeface="Arial" panose="020B0604020202020204" pitchFamily="34" charset="0"/>
              </a:rPr>
              <a:t>And you have…</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Little or no exposure to bank examinations</a:t>
            </a:r>
          </a:p>
        </p:txBody>
      </p:sp>
      <p:sp>
        <p:nvSpPr>
          <p:cNvPr id="28" name="TextBox 27"/>
          <p:cNvSpPr txBox="1"/>
          <p:nvPr/>
        </p:nvSpPr>
        <p:spPr>
          <a:xfrm>
            <a:off x="533400" y="3048000"/>
            <a:ext cx="7162800" cy="1323439"/>
          </a:xfrm>
          <a:prstGeom prst="rect">
            <a:avLst/>
          </a:prstGeom>
          <a:noFill/>
        </p:spPr>
        <p:txBody>
          <a:bodyPr wrap="square" rtlCol="0">
            <a:spAutoFit/>
          </a:bodyPr>
          <a:lstStyle/>
          <a:p>
            <a:r>
              <a:rPr lang="en-US" sz="2000" b="1" i="1" dirty="0">
                <a:latin typeface="Corbel" panose="020B0503020204020204" pitchFamily="34" charset="0"/>
                <a:cs typeface="Arial" panose="020B0604020202020204" pitchFamily="34" charset="0"/>
              </a:rPr>
              <a:t>And you would like to…</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Jump start your knowledge of bank examinations</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Expand your knowledge of bank regulation</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Improve your professional standing in the regulatory ranks</a:t>
            </a:r>
          </a:p>
        </p:txBody>
      </p:sp>
      <p:sp>
        <p:nvSpPr>
          <p:cNvPr id="29" name="TextBox 28"/>
          <p:cNvSpPr txBox="1"/>
          <p:nvPr/>
        </p:nvSpPr>
        <p:spPr>
          <a:xfrm>
            <a:off x="533400" y="4419600"/>
            <a:ext cx="7848600" cy="1015663"/>
          </a:xfrm>
          <a:prstGeom prst="rect">
            <a:avLst/>
          </a:prstGeom>
          <a:noFill/>
        </p:spPr>
        <p:txBody>
          <a:bodyPr wrap="square" rtlCol="0">
            <a:spAutoFit/>
          </a:bodyPr>
          <a:lstStyle/>
          <a:p>
            <a:r>
              <a:rPr lang="en-US" sz="2000" b="1" i="1" dirty="0">
                <a:latin typeface="Corbel" panose="020B0503020204020204" pitchFamily="34" charset="0"/>
                <a:cs typeface="Arial" panose="020B0604020202020204" pitchFamily="34" charset="0"/>
              </a:rPr>
              <a:t>And your goal is…</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Promotion to the next level within your agency</a:t>
            </a:r>
          </a:p>
          <a:p>
            <a:pPr marL="742950" indent="-285750">
              <a:buFont typeface="Arial" panose="020B0604020202020204" pitchFamily="34" charset="0"/>
              <a:buChar char="•"/>
            </a:pPr>
            <a:r>
              <a:rPr lang="en-US" sz="2000" dirty="0">
                <a:latin typeface="Corbel" panose="020B0503020204020204" pitchFamily="34" charset="0"/>
                <a:cs typeface="Arial" panose="020B0604020202020204" pitchFamily="34" charset="0"/>
              </a:rPr>
              <a:t>Certification</a:t>
            </a:r>
          </a:p>
        </p:txBody>
      </p:sp>
      <p:sp>
        <p:nvSpPr>
          <p:cNvPr id="32" name="TextBox 31"/>
          <p:cNvSpPr txBox="1"/>
          <p:nvPr/>
        </p:nvSpPr>
        <p:spPr>
          <a:xfrm>
            <a:off x="3094620" y="5486400"/>
            <a:ext cx="5744580" cy="1015663"/>
          </a:xfrm>
          <a:prstGeom prst="rect">
            <a:avLst/>
          </a:prstGeom>
          <a:noFill/>
        </p:spPr>
        <p:txBody>
          <a:bodyPr wrap="square" rtlCol="0">
            <a:spAutoFit/>
          </a:bodyPr>
          <a:lstStyle/>
          <a:p>
            <a:r>
              <a:rPr lang="en-US" sz="2000" dirty="0">
                <a:latin typeface="Corbel" panose="020B0503020204020204" pitchFamily="34" charset="0"/>
                <a:cs typeface="Arial" panose="020B0604020202020204" pitchFamily="34" charset="0"/>
              </a:rPr>
              <a:t>…you are at the right place. Click the navigation tabs above to discover the steps you need to take to reach your training and development goals</a:t>
            </a:r>
          </a:p>
        </p:txBody>
      </p:sp>
      <p:sp>
        <p:nvSpPr>
          <p:cNvPr id="30" name="TextBox 29">
            <a:hlinkClick r:id="rId4"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sp>
        <p:nvSpPr>
          <p:cNvPr id="31" name="Rectangle 30">
            <a:hlinkClick r:id="rId5" action="ppaction://hlinksldjump"/>
          </p:cNvPr>
          <p:cNvSpPr/>
          <p:nvPr/>
        </p:nvSpPr>
        <p:spPr>
          <a:xfrm>
            <a:off x="451866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CE/Other Training Options</a:t>
            </a:r>
          </a:p>
        </p:txBody>
      </p:sp>
      <p:sp>
        <p:nvSpPr>
          <p:cNvPr id="33" name="TextBox 32"/>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762159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6600"/>
                </a:solidFill>
                <a:latin typeface="Myriad Pro Light" panose="020B0403030403020204" pitchFamily="34" charset="0"/>
              </a:rPr>
              <a:t>Schedule Training (All Others)</a:t>
            </a:r>
            <a:endParaRPr lang="en-US" sz="900" b="1" kern="1200" dirty="0">
              <a:solidFill>
                <a:srgbClr val="FF6600"/>
              </a:solidFill>
              <a:latin typeface="Myriad Pro Light" panose="020B0403030403020204" pitchFamily="34" charset="0"/>
            </a:endParaRPr>
          </a:p>
        </p:txBody>
      </p:sp>
      <p:sp>
        <p:nvSpPr>
          <p:cNvPr id="19" name="Rectangle 18">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0" name="Rectangle 19">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472440" y="2962870"/>
            <a:ext cx="8077200" cy="1015663"/>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solidFill>
                  <a:srgbClr val="333333"/>
                </a:solidFill>
                <a:latin typeface="Corbel" panose="020B0503020204020204" pitchFamily="34" charset="0"/>
                <a:cs typeface="Arial" panose="020B0604020202020204" pitchFamily="34" charset="0"/>
              </a:rPr>
              <a:t>Enrollment in FRB/FDIC/FFIEC/CFPB training is managed through your agency’s training department. </a:t>
            </a:r>
            <a:r>
              <a:rPr lang="en-US" sz="2000" b="1" dirty="0">
                <a:solidFill>
                  <a:srgbClr val="333333"/>
                </a:solidFill>
                <a:latin typeface="Corbel" panose="020B0503020204020204" pitchFamily="34" charset="0"/>
                <a:cs typeface="Arial" panose="020B0604020202020204" pitchFamily="34" charset="0"/>
              </a:rPr>
              <a:t>Consult with your supervisor or training coordinator to register for available training.</a:t>
            </a:r>
          </a:p>
        </p:txBody>
      </p:sp>
      <p:sp>
        <p:nvSpPr>
          <p:cNvPr id="29" name="Rectangle 28">
            <a:hlinkClick r:id="rId7" action="ppaction://hlinksldjump"/>
          </p:cNvPr>
          <p:cNvSpPr/>
          <p:nvPr/>
        </p:nvSpPr>
        <p:spPr>
          <a:xfrm>
            <a:off x="15801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472440" y="1981200"/>
            <a:ext cx="8077200" cy="707886"/>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solidFill>
                  <a:srgbClr val="333333"/>
                </a:solidFill>
                <a:latin typeface="Corbel" panose="020B0503020204020204" pitchFamily="34" charset="0"/>
                <a:cs typeface="Arial" panose="020B0604020202020204" pitchFamily="34" charset="0"/>
              </a:rPr>
              <a:t>FDIC’s Loan Analysis School is an acceptable equivalent to the CSBS Credit Evaluation School. Click </a:t>
            </a:r>
            <a:r>
              <a:rPr lang="en-US" sz="2000" dirty="0">
                <a:latin typeface="Corbel" panose="020B0503020204020204" pitchFamily="34" charset="0"/>
                <a:cs typeface="Arial" panose="020B0604020202020204" pitchFamily="34" charset="0"/>
                <a:hlinkClick r:id="rId9"/>
              </a:rPr>
              <a:t>here</a:t>
            </a:r>
            <a:r>
              <a:rPr lang="en-US" sz="2000" dirty="0">
                <a:latin typeface="Corbel" panose="020B0503020204020204" pitchFamily="34" charset="0"/>
                <a:cs typeface="Arial" panose="020B0604020202020204" pitchFamily="34" charset="0"/>
              </a:rPr>
              <a:t> </a:t>
            </a:r>
            <a:r>
              <a:rPr lang="en-US" sz="2000" dirty="0">
                <a:solidFill>
                  <a:srgbClr val="333333"/>
                </a:solidFill>
                <a:latin typeface="Corbel" panose="020B0503020204020204" pitchFamily="34" charset="0"/>
                <a:cs typeface="Arial" panose="020B0604020202020204" pitchFamily="34" charset="0"/>
              </a:rPr>
              <a:t>to learn more about this option.</a:t>
            </a:r>
          </a:p>
        </p:txBody>
      </p:sp>
      <p:sp>
        <p:nvSpPr>
          <p:cNvPr id="27" name="TextBox 26"/>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4083066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 action="ppaction://noaction"/>
          </p:cNvPr>
          <p:cNvSpPr txBox="1"/>
          <p:nvPr/>
        </p:nvSpPr>
        <p:spPr>
          <a:xfrm>
            <a:off x="7848600" y="609600"/>
            <a:ext cx="1005840" cy="533400"/>
          </a:xfrm>
          <a:prstGeom prst="rect">
            <a:avLst/>
          </a:prstGeom>
          <a:noFill/>
        </p:spPr>
        <p:txBody>
          <a:bodyPr wrap="square" lIns="0" tIns="0" rIns="0" bIns="0" rtlCol="0">
            <a:noAutofit/>
          </a:bodyPr>
          <a:lstStyle/>
          <a:p>
            <a:pPr marL="0" lvl="1"/>
            <a:r>
              <a:rPr lang="en-US" sz="900" b="1" kern="1200" baseline="0" dirty="0">
                <a:solidFill>
                  <a:srgbClr val="FF6600"/>
                </a:solidFill>
                <a:latin typeface="Myriad Pro Light" panose="020B0403030403020204" pitchFamily="34" charset="0"/>
              </a:rPr>
              <a:t>Certification</a:t>
            </a:r>
            <a:endParaRPr lang="en-US" sz="900" b="1" kern="1200" dirty="0">
              <a:solidFill>
                <a:srgbClr val="FF66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5" name="TextBox 24"/>
          <p:cNvSpPr txBox="1"/>
          <p:nvPr/>
        </p:nvSpPr>
        <p:spPr>
          <a:xfrm>
            <a:off x="693318" y="2061627"/>
            <a:ext cx="6212742" cy="1661993"/>
          </a:xfrm>
          <a:prstGeom prst="rect">
            <a:avLst/>
          </a:prstGeom>
          <a:noFill/>
        </p:spPr>
        <p:txBody>
          <a:bodyPr wrap="square" rtlCol="0">
            <a:spAutoFit/>
          </a:bodyPr>
          <a:lstStyle/>
          <a:p>
            <a:pPr algn="just"/>
            <a:r>
              <a:rPr lang="en-US" sz="1700" dirty="0">
                <a:solidFill>
                  <a:srgbClr val="333333"/>
                </a:solidFill>
                <a:latin typeface="Corbel" panose="020B0503020204020204" pitchFamily="34" charset="0"/>
                <a:cs typeface="Arial" panose="020B0604020202020204" pitchFamily="34" charset="0"/>
              </a:rPr>
              <a:t>Examiners who have completed the CSBS Credit Evaluation School* and one year of training and on-the-job experience related to financial institution examination credit analysis and review may apply for the Certified Credit Examiner (CCE) credential. Visit the CCE </a:t>
            </a:r>
            <a:r>
              <a:rPr lang="en-US" sz="1700" dirty="0">
                <a:latin typeface="Corbel" panose="020B0503020204020204" pitchFamily="34" charset="0"/>
                <a:cs typeface="Arial" panose="020B0604020202020204" pitchFamily="34" charset="0"/>
                <a:hlinkClick r:id="rId4"/>
              </a:rPr>
              <a:t>certification page</a:t>
            </a:r>
            <a:r>
              <a:rPr lang="en-US" sz="1700" dirty="0">
                <a:latin typeface="Corbel" panose="020B0503020204020204" pitchFamily="34" charset="0"/>
                <a:cs typeface="Arial" panose="020B0604020202020204" pitchFamily="34" charset="0"/>
              </a:rPr>
              <a:t> </a:t>
            </a:r>
            <a:r>
              <a:rPr lang="en-US" sz="1700" dirty="0">
                <a:solidFill>
                  <a:srgbClr val="333333"/>
                </a:solidFill>
                <a:latin typeface="Corbel" panose="020B0503020204020204" pitchFamily="34" charset="0"/>
                <a:cs typeface="Arial" panose="020B0604020202020204" pitchFamily="34" charset="0"/>
              </a:rPr>
              <a:t>to view all requirements for this designation.</a:t>
            </a:r>
          </a:p>
          <a:p>
            <a:pPr algn="just"/>
            <a:endParaRPr lang="en-US" sz="1700" dirty="0">
              <a:solidFill>
                <a:srgbClr val="333333"/>
              </a:solidFill>
              <a:latin typeface="Corbel" panose="020B0503020204020204" pitchFamily="34" charset="0"/>
              <a:cs typeface="Arial" panose="020B0604020202020204" pitchFamily="34" charset="0"/>
            </a:endParaRPr>
          </a:p>
        </p:txBody>
      </p:sp>
      <p:sp>
        <p:nvSpPr>
          <p:cNvPr id="26" name="Rectangle 25">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7" name="Rectangle 26">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9" name="Rectangle 28">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after Year 1</a:t>
            </a:r>
          </a:p>
        </p:txBody>
      </p:sp>
      <p:sp>
        <p:nvSpPr>
          <p:cNvPr id="31" name="Rectangle 30">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32" name="Rectangle 31">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34" name="TextBox 33"/>
          <p:cNvSpPr txBox="1"/>
          <p:nvPr/>
        </p:nvSpPr>
        <p:spPr>
          <a:xfrm>
            <a:off x="685800" y="3505200"/>
            <a:ext cx="7543800" cy="1154162"/>
          </a:xfrm>
          <a:prstGeom prst="rect">
            <a:avLst/>
          </a:prstGeom>
          <a:noFill/>
        </p:spPr>
        <p:txBody>
          <a:bodyPr wrap="square" rtlCol="0">
            <a:spAutoFit/>
          </a:bodyPr>
          <a:lstStyle/>
          <a:p>
            <a:pPr algn="just"/>
            <a:endParaRPr lang="en-US" sz="1700" dirty="0">
              <a:latin typeface="Corbel" panose="020B0503020204020204" pitchFamily="34" charset="0"/>
              <a:cs typeface="Arial" panose="020B0604020202020204" pitchFamily="34" charset="0"/>
            </a:endParaRPr>
          </a:p>
          <a:p>
            <a:pPr algn="just"/>
            <a:r>
              <a:rPr lang="en-US" sz="1700" dirty="0">
                <a:solidFill>
                  <a:srgbClr val="333333"/>
                </a:solidFill>
                <a:latin typeface="Corbel" panose="020B0503020204020204" pitchFamily="34" charset="0"/>
                <a:cs typeface="Arial" panose="020B0604020202020204" pitchFamily="34" charset="0"/>
              </a:rPr>
              <a:t>Questions? Contact Rose Shaheen, CSBS’s certification program manager, at 202-728-5710 or send an email to </a:t>
            </a:r>
            <a:r>
              <a:rPr lang="en-US" sz="1700" dirty="0">
                <a:latin typeface="Corbel" panose="020B0503020204020204" pitchFamily="34" charset="0"/>
                <a:cs typeface="Arial" panose="020B0604020202020204" pitchFamily="34" charset="0"/>
                <a:hlinkClick r:id="rId9"/>
              </a:rPr>
              <a:t>certification@csbs.org</a:t>
            </a:r>
            <a:r>
              <a:rPr lang="en-US" sz="1700" dirty="0">
                <a:solidFill>
                  <a:srgbClr val="333333"/>
                </a:solidFill>
                <a:latin typeface="Corbel" panose="020B0503020204020204" pitchFamily="34" charset="0"/>
                <a:cs typeface="Arial" panose="020B0604020202020204" pitchFamily="34" charset="0"/>
              </a:rPr>
              <a:t>. </a:t>
            </a:r>
          </a:p>
          <a:p>
            <a:pPr algn="just"/>
            <a:endParaRPr lang="en-US" dirty="0">
              <a:latin typeface="Corbel" panose="020B0503020204020204" pitchFamily="34" charset="0"/>
            </a:endParaRPr>
          </a:p>
        </p:txBody>
      </p:sp>
      <p:sp>
        <p:nvSpPr>
          <p:cNvPr id="30" name="Rectangle 29">
            <a:hlinkClick r:id="rId8" action="ppaction://hlinksldjump"/>
          </p:cNvPr>
          <p:cNvSpPr/>
          <p:nvPr/>
        </p:nvSpPr>
        <p:spPr>
          <a:xfrm>
            <a:off x="158013" y="59436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5" name="TextBox 34">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19" name="TextBox 18"/>
          <p:cNvSpPr txBox="1"/>
          <p:nvPr/>
        </p:nvSpPr>
        <p:spPr>
          <a:xfrm>
            <a:off x="737133" y="5486400"/>
            <a:ext cx="7309587" cy="276999"/>
          </a:xfrm>
          <a:prstGeom prst="rect">
            <a:avLst/>
          </a:prstGeom>
          <a:noFill/>
        </p:spPr>
        <p:txBody>
          <a:bodyPr wrap="square" rtlCol="0">
            <a:spAutoFit/>
          </a:bodyPr>
          <a:lstStyle/>
          <a:p>
            <a:r>
              <a:rPr lang="en-US" sz="1200" dirty="0">
                <a:latin typeface="Corbel" panose="020B0503020204020204" pitchFamily="34" charset="0"/>
              </a:rPr>
              <a:t>*FDIC’s Loan Analysis School is an acceptable alternative.</a:t>
            </a:r>
          </a:p>
        </p:txBody>
      </p:sp>
      <p:pic>
        <p:nvPicPr>
          <p:cNvPr id="1026" name="Picture 2" descr="https://www.csbs.org/development/efsbs/PublishingImages/CSBS%20Certified%20Credit%20Examiner%20Logo%20big.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43005" y="2304485"/>
            <a:ext cx="1267753" cy="957858"/>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1.0: Bank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Assistant Examiner / Senior Assistant Examiner / Financial Examiner II/III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01229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201452383"/>
              </p:ext>
            </p:extLst>
          </p:nvPr>
        </p:nvGraphicFramePr>
        <p:xfrm>
          <a:off x="304800" y="7620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49143146"/>
              </p:ext>
            </p:extLst>
          </p:nvPr>
        </p:nvGraphicFramePr>
        <p:xfrm>
          <a:off x="1981200" y="3124200"/>
          <a:ext cx="5105400" cy="10972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000"/>
                    </a:ext>
                  </a:extLst>
                </a:gridCol>
                <a:gridCol w="2552700">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adheres to examination procedures and policies</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organizes assignments</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Ensures pre-examination planning and requests are successfully completed in a timely manner</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Organizes and effectively documents </a:t>
                      </a:r>
                      <a:r>
                        <a:rPr lang="en-US" sz="1200" b="1" dirty="0" err="1">
                          <a:solidFill>
                            <a:srgbClr val="333333"/>
                          </a:solidFill>
                          <a:latin typeface="Corbel" panose="020B0503020204020204" pitchFamily="34" charset="0"/>
                          <a:cs typeface="Arial" panose="020B0604020202020204" pitchFamily="34" charset="0"/>
                        </a:rPr>
                        <a:t>workpapers</a:t>
                      </a:r>
                      <a:r>
                        <a:rPr lang="en-US" sz="1200" b="1" dirty="0">
                          <a:solidFill>
                            <a:srgbClr val="333333"/>
                          </a:solidFill>
                          <a:latin typeface="Corbel" panose="020B0503020204020204" pitchFamily="34" charset="0"/>
                          <a:cs typeface="Arial" panose="020B0604020202020204" pitchFamily="34" charset="0"/>
                        </a:rPr>
                        <a:t> according to prescribed procedures</a:t>
                      </a:r>
                      <a:endParaRPr lang="en-US" sz="1200" b="1" dirty="0">
                        <a:solidFill>
                          <a:srgbClr val="333333"/>
                        </a:solidFill>
                        <a:latin typeface="Corbel" panose="020B0503020204020204" pitchFamily="34" charset="0"/>
                      </a:endParaRPr>
                    </a:p>
                  </a:txBody>
                  <a:tcP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Rectangle 4"/>
          <p:cNvSpPr/>
          <p:nvPr/>
        </p:nvSpPr>
        <p:spPr>
          <a:xfrm>
            <a:off x="198120" y="0"/>
            <a:ext cx="753618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1: TECHNICAL</a:t>
            </a:r>
          </a:p>
        </p:txBody>
      </p:sp>
      <p:sp>
        <p:nvSpPr>
          <p:cNvPr id="6" name="TextBox 5">
            <a:hlinkClick r:id="rId7" action="ppaction://hlinksldjump"/>
          </p:cNvPr>
          <p:cNvSpPr txBox="1"/>
          <p:nvPr/>
        </p:nvSpPr>
        <p:spPr>
          <a:xfrm>
            <a:off x="655320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2" name="Rectangle 1">
            <a:hlinkClick r:id="rId8"/>
          </p:cNvPr>
          <p:cNvSpPr/>
          <p:nvPr/>
        </p:nvSpPr>
        <p:spPr>
          <a:xfrm>
            <a:off x="5029200" y="1600200"/>
            <a:ext cx="914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Tree>
    <p:extLst>
      <p:ext uri="{BB962C8B-B14F-4D97-AF65-F5344CB8AC3E}">
        <p14:creationId xmlns:p14="http://schemas.microsoft.com/office/powerpoint/2010/main" val="2577619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5819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2: CONCEPTUAL</a:t>
            </a:r>
          </a:p>
        </p:txBody>
      </p:sp>
      <p:graphicFrame>
        <p:nvGraphicFramePr>
          <p:cNvPr id="4" name="Table 3"/>
          <p:cNvGraphicFramePr>
            <a:graphicFrameLocks noGrp="1"/>
          </p:cNvGraphicFramePr>
          <p:nvPr>
            <p:extLst>
              <p:ext uri="{D42A27DB-BD31-4B8C-83A1-F6EECF244321}">
                <p14:modId xmlns:p14="http://schemas.microsoft.com/office/powerpoint/2010/main" val="1599752696"/>
              </p:ext>
            </p:extLst>
          </p:nvPr>
        </p:nvGraphicFramePr>
        <p:xfrm>
          <a:off x="1600200" y="43434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Develops correct conclusions from collected data</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5" name="Diagram 4"/>
          <p:cNvGraphicFramePr/>
          <p:nvPr>
            <p:extLst>
              <p:ext uri="{D42A27DB-BD31-4B8C-83A1-F6EECF244321}">
                <p14:modId xmlns:p14="http://schemas.microsoft.com/office/powerpoint/2010/main" val="1042934774"/>
              </p:ext>
            </p:extLst>
          </p:nvPr>
        </p:nvGraphicFramePr>
        <p:xfrm>
          <a:off x="304800" y="76200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86043692"/>
              </p:ext>
            </p:extLst>
          </p:nvPr>
        </p:nvGraphicFramePr>
        <p:xfrm>
          <a:off x="2362200" y="3288030"/>
          <a:ext cx="4343400" cy="640080"/>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follows established examination procedures to collect and analyze data</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Develops correct conclusions from collected data</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7" name="TextBox 6">
            <a:hlinkClick r:id="rId7" action="ppaction://hlinksldjump"/>
          </p:cNvPr>
          <p:cNvSpPr txBox="1"/>
          <p:nvPr/>
        </p:nvSpPr>
        <p:spPr>
          <a:xfrm>
            <a:off x="659892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11" name="Rectangle 10"/>
          <p:cNvSpPr/>
          <p:nvPr/>
        </p:nvSpPr>
        <p:spPr>
          <a:xfrm>
            <a:off x="4800600" y="5562600"/>
            <a:ext cx="3733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Tree>
    <p:extLst>
      <p:ext uri="{BB962C8B-B14F-4D97-AF65-F5344CB8AC3E}">
        <p14:creationId xmlns:p14="http://schemas.microsoft.com/office/powerpoint/2010/main" val="2976090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5048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3: LEGAL/COMPLIANCE</a:t>
            </a:r>
          </a:p>
        </p:txBody>
      </p:sp>
      <p:graphicFrame>
        <p:nvGraphicFramePr>
          <p:cNvPr id="8" name="Diagram 7"/>
          <p:cNvGraphicFramePr/>
          <p:nvPr>
            <p:extLst>
              <p:ext uri="{D42A27DB-BD31-4B8C-83A1-F6EECF244321}">
                <p14:modId xmlns:p14="http://schemas.microsoft.com/office/powerpoint/2010/main" val="3818482196"/>
              </p:ext>
            </p:extLst>
          </p:nvPr>
        </p:nvGraphicFramePr>
        <p:xfrm>
          <a:off x="323850" y="89154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hlinkClick r:id="rId7" action="ppaction://hlinksldjump"/>
          </p:cNvPr>
          <p:cNvSpPr txBox="1"/>
          <p:nvPr/>
        </p:nvSpPr>
        <p:spPr>
          <a:xfrm>
            <a:off x="6621780" y="653415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9" name="Table 8"/>
          <p:cNvGraphicFramePr>
            <a:graphicFrameLocks noGrp="1"/>
          </p:cNvGraphicFramePr>
          <p:nvPr>
            <p:extLst>
              <p:ext uri="{D42A27DB-BD31-4B8C-83A1-F6EECF244321}">
                <p14:modId xmlns:p14="http://schemas.microsoft.com/office/powerpoint/2010/main" val="307441864"/>
              </p:ext>
            </p:extLst>
          </p:nvPr>
        </p:nvGraphicFramePr>
        <p:xfrm>
          <a:off x="2377440" y="3503930"/>
          <a:ext cx="4343400" cy="45720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demonstrates knowledge of policies, procedures, laws, rules and regulations</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78246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00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4: HUMAN RELATIONS</a:t>
            </a:r>
          </a:p>
        </p:txBody>
      </p:sp>
      <p:graphicFrame>
        <p:nvGraphicFramePr>
          <p:cNvPr id="3" name="Diagram 2"/>
          <p:cNvGraphicFramePr/>
          <p:nvPr>
            <p:extLst>
              <p:ext uri="{D42A27DB-BD31-4B8C-83A1-F6EECF244321}">
                <p14:modId xmlns:p14="http://schemas.microsoft.com/office/powerpoint/2010/main" val="1094342609"/>
              </p:ext>
            </p:extLst>
          </p:nvPr>
        </p:nvGraphicFramePr>
        <p:xfrm>
          <a:off x="327660" y="8382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56386199"/>
              </p:ext>
            </p:extLst>
          </p:nvPr>
        </p:nvGraphicFramePr>
        <p:xfrm>
          <a:off x="1699260" y="3017520"/>
          <a:ext cx="5715000" cy="1463040"/>
        </p:xfrm>
        <a:graphic>
          <a:graphicData uri="http://schemas.openxmlformats.org/drawingml/2006/table">
            <a:tbl>
              <a:tblPr firstRow="1" bandRow="1">
                <a:tableStyleId>{5C22544A-7EE6-4342-B048-85BDC9FD1C3A}</a:tableStyleId>
              </a:tblPr>
              <a:tblGrid>
                <a:gridCol w="2857500">
                  <a:extLst>
                    <a:ext uri="{9D8B030D-6E8A-4147-A177-3AD203B41FA5}">
                      <a16:colId xmlns:a16="http://schemas.microsoft.com/office/drawing/2014/main" val="20000"/>
                    </a:ext>
                  </a:extLst>
                </a:gridCol>
                <a:gridCol w="2857500">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with financial institution personnel to obtain information</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examination findings to supervisory personnel</a:t>
                      </a:r>
                    </a:p>
                  </a:txBody>
                  <a:tcPr anchor="ctr">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prepares written comments that are accurate, grammatically correct, logically arranged, and factually support any conclusions drawn</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Works effectively with others to achieve common goals</a:t>
                      </a:r>
                      <a:endParaRPr lang="en-US" sz="1200" b="1" dirty="0">
                        <a:solidFill>
                          <a:srgbClr val="333333"/>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TextBox 4">
            <a:hlinkClick r:id="rId7" action="ppaction://hlinksldjump"/>
          </p:cNvPr>
          <p:cNvSpPr txBox="1"/>
          <p:nvPr/>
        </p:nvSpPr>
        <p:spPr>
          <a:xfrm>
            <a:off x="6617970" y="651129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Tree>
    <p:extLst>
      <p:ext uri="{BB962C8B-B14F-4D97-AF65-F5344CB8AC3E}">
        <p14:creationId xmlns:p14="http://schemas.microsoft.com/office/powerpoint/2010/main" val="2311811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hlinkClick r:id="rId2"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b="1" dirty="0">
                <a:solidFill>
                  <a:srgbClr val="FF3300"/>
                </a:solidFill>
                <a:latin typeface="Myriad Pro Light" panose="020B0403030403020204" pitchFamily="34" charset="0"/>
              </a:rPr>
              <a:t>Your level of experience</a:t>
            </a:r>
          </a:p>
        </p:txBody>
      </p:sp>
      <p:sp>
        <p:nvSpPr>
          <p:cNvPr id="11" name="TextBox 10">
            <a:hlinkClick r:id="rId3"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b="0" dirty="0">
                <a:solidFill>
                  <a:srgbClr val="5F5F5F"/>
                </a:solidFill>
                <a:latin typeface="Myriad Pro Light" panose="020B0403030403020204" pitchFamily="34" charset="0"/>
              </a:rPr>
              <a:t>Proficiency Level</a:t>
            </a:r>
            <a:r>
              <a:rPr lang="en-US" sz="900" b="0" baseline="0" dirty="0">
                <a:solidFill>
                  <a:srgbClr val="5F5F5F"/>
                </a:solidFill>
                <a:latin typeface="Myriad Pro Light" panose="020B0403030403020204" pitchFamily="34" charset="0"/>
              </a:rPr>
              <a:t> for </a:t>
            </a:r>
            <a:r>
              <a:rPr lang="en-US" sz="900" b="0" dirty="0">
                <a:solidFill>
                  <a:srgbClr val="5F5F5F"/>
                </a:solidFill>
                <a:latin typeface="Myriad Pro Light" panose="020B0403030403020204" pitchFamily="34" charset="0"/>
              </a:rPr>
              <a:t>Core Competencies</a:t>
            </a:r>
          </a:p>
        </p:txBody>
      </p:sp>
      <p:sp>
        <p:nvSpPr>
          <p:cNvPr id="12" name="TextBox 11">
            <a:hlinkClick r:id="rId4"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rId5" action="ppaction://hlinksldjump"/>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15" name="TextBox 14">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rId6"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rId7"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8" name="Rectangle 17">
            <a:hlinkClick r:id="rId5"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9" name="Rectangle 18">
            <a:hlinkClick r:id="rId7"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rPr>
              <a:t>Schedule Training (All Others)</a:t>
            </a:r>
          </a:p>
        </p:txBody>
      </p:sp>
      <p:sp>
        <p:nvSpPr>
          <p:cNvPr id="20" name="Rectangle 19">
            <a:hlinkClick r:id="rId6"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4" name="Rectangle 23">
            <a:hlinkClick r:id="rId8"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rPr>
              <a:t>Skills/Tasks </a:t>
            </a:r>
            <a:r>
              <a:rPr lang="en-US" sz="900" dirty="0" err="1">
                <a:solidFill>
                  <a:srgbClr val="5F5F5F"/>
                </a:solidFill>
              </a:rPr>
              <a:t>req’d</a:t>
            </a:r>
            <a:r>
              <a:rPr lang="en-US" sz="900" dirty="0">
                <a:solidFill>
                  <a:srgbClr val="5F5F5F"/>
                </a:solidFill>
              </a:rPr>
              <a:t> Years 2-3</a:t>
            </a:r>
          </a:p>
        </p:txBody>
      </p:sp>
      <p:sp>
        <p:nvSpPr>
          <p:cNvPr id="25" name="Rectangle 24">
            <a:hlinkClick r:id="rId9"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rPr>
              <a:t>Your level of proficiency</a:t>
            </a:r>
          </a:p>
        </p:txBody>
      </p:sp>
      <p:sp>
        <p:nvSpPr>
          <p:cNvPr id="27" name="TextBox 26"/>
          <p:cNvSpPr txBox="1"/>
          <p:nvPr/>
        </p:nvSpPr>
        <p:spPr>
          <a:xfrm>
            <a:off x="662940" y="1295400"/>
            <a:ext cx="6457500" cy="707886"/>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If you have…</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Two-three years of service as a bank examiner</a:t>
            </a:r>
          </a:p>
        </p:txBody>
      </p:sp>
      <p:sp>
        <p:nvSpPr>
          <p:cNvPr id="28" name="TextBox 27"/>
          <p:cNvSpPr txBox="1"/>
          <p:nvPr/>
        </p:nvSpPr>
        <p:spPr>
          <a:xfrm>
            <a:off x="675042" y="2057400"/>
            <a:ext cx="7162800" cy="1631216"/>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 would like to…</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Increase your OTJ experience to include credit activities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Expand your knowledge of bank regulation to lending activities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Enhance your professional standing in the regulatory ranks</a:t>
            </a:r>
          </a:p>
        </p:txBody>
      </p:sp>
      <p:sp>
        <p:nvSpPr>
          <p:cNvPr id="29" name="TextBox 28"/>
          <p:cNvSpPr txBox="1"/>
          <p:nvPr/>
        </p:nvSpPr>
        <p:spPr>
          <a:xfrm>
            <a:off x="675042" y="3733800"/>
            <a:ext cx="7848600" cy="1323439"/>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your goal is…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Promotion to the next level within your agency</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Professional development</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Certification or upgrade to your existing certification</a:t>
            </a:r>
          </a:p>
        </p:txBody>
      </p:sp>
      <p:sp>
        <p:nvSpPr>
          <p:cNvPr id="32" name="TextBox 31"/>
          <p:cNvSpPr txBox="1"/>
          <p:nvPr/>
        </p:nvSpPr>
        <p:spPr>
          <a:xfrm>
            <a:off x="3094620" y="5248870"/>
            <a:ext cx="5744580" cy="923330"/>
          </a:xfrm>
          <a:prstGeom prst="rect">
            <a:avLst/>
          </a:prstGeom>
          <a:noFill/>
        </p:spPr>
        <p:txBody>
          <a:bodyPr wrap="square" rtlCol="0">
            <a:spAutoFit/>
          </a:bodyPr>
          <a:lstStyle/>
          <a:p>
            <a:r>
              <a:rPr lang="en-US" b="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…you are at the right level. Click the navigation tabs above to discover the steps you need to take to reach your training and development goals.</a:t>
            </a:r>
          </a:p>
        </p:txBody>
      </p:sp>
      <p:sp>
        <p:nvSpPr>
          <p:cNvPr id="30" name="TextBox 29">
            <a:hlinkClick r:id="rId3"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964555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1316916"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0" name="Rectangle 9"/>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1" name="Rectangle 10"/>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3" name="TextBox 12">
            <a:hlinkClick r:id="rId3" action="ppaction://hlinksldjump"/>
          </p:cNvPr>
          <p:cNvSpPr txBox="1"/>
          <p:nvPr/>
        </p:nvSpPr>
        <p:spPr>
          <a:xfrm>
            <a:off x="1326816" y="609600"/>
            <a:ext cx="1005840" cy="533400"/>
          </a:xfrm>
          <a:prstGeom prst="rect">
            <a:avLst/>
          </a:prstGeom>
          <a:noFill/>
        </p:spPr>
        <p:txBody>
          <a:bodyPr wrap="square" lIns="0" tIns="0" rIns="0" bIns="0" rtlCol="0">
            <a:noAutofit/>
          </a:bodyPr>
          <a:lstStyle/>
          <a:p>
            <a:r>
              <a:rPr lang="en-US" sz="900" b="1" dirty="0">
                <a:solidFill>
                  <a:srgbClr val="FF3300"/>
                </a:solidFill>
                <a:latin typeface="Myriad Pro Light" panose="020B0403030403020204" pitchFamily="34" charset="0"/>
              </a:rPr>
              <a:t>Your level of proficiency</a:t>
            </a:r>
          </a:p>
        </p:txBody>
      </p:sp>
      <p:sp>
        <p:nvSpPr>
          <p:cNvPr id="14" name="TextBox 13">
            <a:hlinkClick r:id="rId4"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7" name="TextBox 16">
            <a:hlinkClick r:id="rId5"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8" name="TextBox 17">
            <a:hlinkClick r:id="rId6"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9" name="TextBox 18">
            <a:hlinkClick r:id="rId7"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1" name="Rectangle 20">
            <a:hlinkClick r:id="rId7"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2" name="Rectangle 21">
            <a:hlinkClick r:id="rId6"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3" name="Rectangle 22">
            <a:hlinkClick r:id="rId5"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5" name="Rectangle 24">
            <a:hlinkClick r:id="rId4"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2-3</a:t>
            </a:r>
          </a:p>
        </p:txBody>
      </p:sp>
      <p:sp>
        <p:nvSpPr>
          <p:cNvPr id="26" name="Rectangle 25">
            <a:hlinkClick r:id="rId8" action="ppaction://hlinksldjump"/>
          </p:cNvPr>
          <p:cNvSpPr/>
          <p:nvPr/>
        </p:nvSpPr>
        <p:spPr>
          <a:xfrm>
            <a:off x="163830" y="59817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9" name="TextBox 28">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30" name="Rectangle 29">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graphicFrame>
        <p:nvGraphicFramePr>
          <p:cNvPr id="15" name="Diagram 14"/>
          <p:cNvGraphicFramePr/>
          <p:nvPr>
            <p:extLst>
              <p:ext uri="{D42A27DB-BD31-4B8C-83A1-F6EECF244321}">
                <p14:modId xmlns:p14="http://schemas.microsoft.com/office/powerpoint/2010/main" val="3921389356"/>
              </p:ext>
            </p:extLst>
          </p:nvPr>
        </p:nvGraphicFramePr>
        <p:xfrm>
          <a:off x="400050" y="2438400"/>
          <a:ext cx="8153400" cy="96702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6" name="Diagram 15"/>
          <p:cNvGraphicFramePr/>
          <p:nvPr>
            <p:extLst>
              <p:ext uri="{D42A27DB-BD31-4B8C-83A1-F6EECF244321}">
                <p14:modId xmlns:p14="http://schemas.microsoft.com/office/powerpoint/2010/main" val="4289182816"/>
              </p:ext>
            </p:extLst>
          </p:nvPr>
        </p:nvGraphicFramePr>
        <p:xfrm>
          <a:off x="400050" y="3405426"/>
          <a:ext cx="8153400" cy="861774"/>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20" name="Diagram 19"/>
          <p:cNvGraphicFramePr/>
          <p:nvPr>
            <p:extLst>
              <p:ext uri="{D42A27DB-BD31-4B8C-83A1-F6EECF244321}">
                <p14:modId xmlns:p14="http://schemas.microsoft.com/office/powerpoint/2010/main" val="2507017857"/>
              </p:ext>
            </p:extLst>
          </p:nvPr>
        </p:nvGraphicFramePr>
        <p:xfrm>
          <a:off x="400050" y="4267200"/>
          <a:ext cx="8153400" cy="673894"/>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graphicFrame>
        <p:nvGraphicFramePr>
          <p:cNvPr id="24" name="Diagram 23"/>
          <p:cNvGraphicFramePr/>
          <p:nvPr>
            <p:extLst>
              <p:ext uri="{D42A27DB-BD31-4B8C-83A1-F6EECF244321}">
                <p14:modId xmlns:p14="http://schemas.microsoft.com/office/powerpoint/2010/main" val="4184729992"/>
              </p:ext>
            </p:extLst>
          </p:nvPr>
        </p:nvGraphicFramePr>
        <p:xfrm>
          <a:off x="400050" y="4941094"/>
          <a:ext cx="8153400" cy="1459706"/>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sp>
        <p:nvSpPr>
          <p:cNvPr id="3" name="TextBox 2"/>
          <p:cNvSpPr txBox="1"/>
          <p:nvPr/>
        </p:nvSpPr>
        <p:spPr>
          <a:xfrm>
            <a:off x="381000" y="1294924"/>
            <a:ext cx="8153400" cy="1046440"/>
          </a:xfrm>
          <a:prstGeom prst="rect">
            <a:avLst/>
          </a:prstGeom>
          <a:noFill/>
        </p:spPr>
        <p:txBody>
          <a:bodyPr wrap="square" rtlCol="0">
            <a:spAutoFit/>
          </a:bodyPr>
          <a:lstStyle/>
          <a:p>
            <a:pPr algn="just"/>
            <a:r>
              <a:rPr lang="en-US" sz="1600" dirty="0">
                <a:solidFill>
                  <a:srgbClr val="333333"/>
                </a:solidFill>
                <a:latin typeface="Corbel" panose="020B0503020204020204" pitchFamily="34" charset="0"/>
                <a:cs typeface="Arial" panose="020B0604020202020204" pitchFamily="34" charset="0"/>
              </a:rPr>
              <a:t>Below are the competencies expected of an examiner after a few years on the job; satisfactory skills in all areas with minimal supervision is mandated for certification.</a:t>
            </a:r>
          </a:p>
          <a:p>
            <a:pPr algn="just"/>
            <a:endParaRPr lang="en-US" sz="1400" dirty="0">
              <a:latin typeface="Corbel" panose="020B0503020204020204" pitchFamily="34" charset="0"/>
              <a:cs typeface="Arial" panose="020B0604020202020204" pitchFamily="34" charset="0"/>
            </a:endParaRPr>
          </a:p>
          <a:p>
            <a:pPr algn="just"/>
            <a:r>
              <a:rPr lang="en-US" sz="1600" dirty="0">
                <a:solidFill>
                  <a:srgbClr val="1C2674"/>
                </a:solidFill>
                <a:effectLst>
                  <a:outerShdw blurRad="38100" dist="38100" dir="2700000" algn="tl">
                    <a:srgbClr val="000000">
                      <a:alpha val="43137"/>
                    </a:srgbClr>
                  </a:outerShdw>
                </a:effectLst>
                <a:latin typeface="Corbel" panose="020B0503020204020204" pitchFamily="34" charset="0"/>
                <a:cs typeface="Arial" panose="020B0604020202020204" pitchFamily="34" charset="0"/>
              </a:rPr>
              <a:t>SKILL GAP? CLICK EACH COMPETENCY FOR TRAINING OPTIONS TO IMPROVE YOUR KSAs</a:t>
            </a:r>
          </a:p>
        </p:txBody>
      </p:sp>
      <p:sp>
        <p:nvSpPr>
          <p:cNvPr id="33" name="TextBox 32">
            <a:hlinkClick r:id="rId30"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2" name="TextBox 31"/>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4157825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b="1" dirty="0">
                <a:solidFill>
                  <a:srgbClr val="FF3300"/>
                </a:solidFill>
                <a:latin typeface="Myriad Pro Light" panose="020B0403030403020204" pitchFamily="34" charset="0"/>
              </a:rPr>
              <a:t>Skills/Tasks </a:t>
            </a:r>
            <a:r>
              <a:rPr lang="en-US" sz="900" b="1" dirty="0" err="1">
                <a:solidFill>
                  <a:srgbClr val="FF3300"/>
                </a:solidFill>
                <a:latin typeface="Myriad Pro Light" panose="020B0403030403020204" pitchFamily="34" charset="0"/>
              </a:rPr>
              <a:t>req’d</a:t>
            </a:r>
            <a:r>
              <a:rPr lang="en-US" sz="900" b="1" dirty="0">
                <a:solidFill>
                  <a:srgbClr val="FF3300"/>
                </a:solidFill>
                <a:latin typeface="Myriad Pro Light" panose="020B0403030403020204" pitchFamily="34" charset="0"/>
              </a:rPr>
              <a:t> Years 2-3</a:t>
            </a: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8" name="Rectangle 27">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389585" y="1267981"/>
            <a:ext cx="5531895" cy="2092881"/>
          </a:xfrm>
          <a:prstGeom prst="rect">
            <a:avLst/>
          </a:prstGeom>
          <a:noFill/>
        </p:spPr>
        <p:txBody>
          <a:bodyPr wrap="square" rtlCol="0">
            <a:spAutoFit/>
          </a:bodyPr>
          <a:lstStyle/>
          <a:p>
            <a:r>
              <a:rPr lang="en-US" b="1" dirty="0">
                <a:solidFill>
                  <a:srgbClr val="333333"/>
                </a:solidFill>
                <a:latin typeface="Corbel" panose="020B0503020204020204" pitchFamily="34" charset="0"/>
                <a:cs typeface="Arial" panose="020B0604020202020204" pitchFamily="34" charset="0"/>
              </a:rPr>
              <a:t>You should have: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Well-developed analytical abilities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Moderate to high level of knowledge regarding laws, rules, and regulations governing</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Moderate to high level of familiarity with general banking conditions and trends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Proficient in discussions with bankers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Shows high level of initiative, judgment, and ability to work without supervision</a:t>
            </a:r>
          </a:p>
        </p:txBody>
      </p:sp>
      <p:sp>
        <p:nvSpPr>
          <p:cNvPr id="26" name="TextBox 25"/>
          <p:cNvSpPr txBox="1"/>
          <p:nvPr/>
        </p:nvSpPr>
        <p:spPr>
          <a:xfrm>
            <a:off x="389585" y="3485843"/>
            <a:ext cx="5520465" cy="2308324"/>
          </a:xfrm>
          <a:prstGeom prst="rect">
            <a:avLst/>
          </a:prstGeom>
          <a:noFill/>
        </p:spPr>
        <p:txBody>
          <a:bodyPr wrap="square" rtlCol="0">
            <a:spAutoFit/>
          </a:bodyPr>
          <a:lstStyle/>
          <a:p>
            <a:r>
              <a:rPr lang="en-US" b="1" dirty="0">
                <a:solidFill>
                  <a:srgbClr val="333333"/>
                </a:solidFill>
                <a:latin typeface="Corbel" panose="020B0503020204020204" pitchFamily="34" charset="0"/>
                <a:cs typeface="Arial" panose="020B0604020202020204" pitchFamily="34" charset="0"/>
              </a:rPr>
              <a:t>Your tasks MAY include: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Analyze moderately complex loan files (&gt;100 lines of credit), identify concerns, and prepare loan write-ups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Serve as asset manager and EIC of 1- and 2-rated banks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Prepare asset quality and risk management assessment reports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Use exam tools for loan review and report preparation</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Discuss CAMELS components in exit meeting with board</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Complete focused loan training with experienced examiner</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Engage in specialty examination training</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Assist with training of less experienced examiners</a:t>
            </a:r>
          </a:p>
        </p:txBody>
      </p:sp>
      <p:sp>
        <p:nvSpPr>
          <p:cNvPr id="29" name="Rectangle 28">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ardrop 30"/>
          <p:cNvSpPr/>
          <p:nvPr/>
        </p:nvSpPr>
        <p:spPr>
          <a:xfrm rot="12956788">
            <a:off x="6268055" y="3882817"/>
            <a:ext cx="2704688" cy="2242435"/>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2" name="TextBox 31"/>
          <p:cNvSpPr txBox="1"/>
          <p:nvPr/>
        </p:nvSpPr>
        <p:spPr>
          <a:xfrm>
            <a:off x="6172200" y="4051518"/>
            <a:ext cx="2743200" cy="2062103"/>
          </a:xfrm>
          <a:prstGeom prst="rect">
            <a:avLst/>
          </a:prstGeom>
          <a:noFill/>
        </p:spPr>
        <p:txBody>
          <a:bodyPr wrap="square" rtlCol="0">
            <a:spAutoFit/>
          </a:bodyPr>
          <a:lstStyle/>
          <a:p>
            <a:pPr algn="ctr"/>
            <a:r>
              <a:rPr lang="en-US" sz="1600" b="1" dirty="0">
                <a:solidFill>
                  <a:schemeClr val="bg1"/>
                </a:solidFill>
                <a:latin typeface="Corbel" panose="020B0503020204020204" pitchFamily="34" charset="0"/>
                <a:cs typeface="Arial" panose="020B0604020202020204" pitchFamily="34" charset="0"/>
              </a:rPr>
              <a:t>CSBS and</a:t>
            </a:r>
          </a:p>
          <a:p>
            <a:pPr algn="ctr"/>
            <a:r>
              <a:rPr lang="en-US" sz="1600" b="1" dirty="0">
                <a:solidFill>
                  <a:schemeClr val="bg1"/>
                </a:solidFill>
                <a:latin typeface="Corbel" panose="020B0503020204020204" pitchFamily="34" charset="0"/>
                <a:cs typeface="Arial" panose="020B0604020202020204" pitchFamily="34" charset="0"/>
              </a:rPr>
              <a:t>FDIC technical and</a:t>
            </a:r>
          </a:p>
          <a:p>
            <a:pPr algn="ctr"/>
            <a:r>
              <a:rPr lang="en-US" sz="1600" b="1" dirty="0">
                <a:solidFill>
                  <a:schemeClr val="bg1"/>
                </a:solidFill>
                <a:latin typeface="Corbel" panose="020B0503020204020204" pitchFamily="34" charset="0"/>
                <a:cs typeface="Arial" panose="020B0604020202020204" pitchFamily="34" charset="0"/>
              </a:rPr>
              <a:t>specialty training will improve your ability to perform these specific exam tasks – click the Schedule tabs above for</a:t>
            </a:r>
          </a:p>
          <a:p>
            <a:pPr algn="ctr"/>
            <a:r>
              <a:rPr lang="en-US" sz="1600" b="1" dirty="0">
                <a:solidFill>
                  <a:schemeClr val="bg1"/>
                </a:solidFill>
                <a:latin typeface="Corbel" panose="020B0503020204020204" pitchFamily="34" charset="0"/>
                <a:cs typeface="Arial" panose="020B0604020202020204" pitchFamily="34" charset="0"/>
              </a:rPr>
              <a:t>more info </a:t>
            </a:r>
          </a:p>
        </p:txBody>
      </p:sp>
      <p:sp>
        <p:nvSpPr>
          <p:cNvPr id="33" name="Teardrop 32"/>
          <p:cNvSpPr/>
          <p:nvPr/>
        </p:nvSpPr>
        <p:spPr>
          <a:xfrm rot="12956788">
            <a:off x="6268055" y="1037548"/>
            <a:ext cx="2704688" cy="2242435"/>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172200" y="1315064"/>
            <a:ext cx="2743200" cy="1569660"/>
          </a:xfrm>
          <a:prstGeom prst="rect">
            <a:avLst/>
          </a:prstGeom>
          <a:noFill/>
        </p:spPr>
        <p:txBody>
          <a:bodyPr wrap="square" rtlCol="0">
            <a:spAutoFit/>
          </a:bodyPr>
          <a:lstStyle/>
          <a:p>
            <a:pPr algn="ctr"/>
            <a:r>
              <a:rPr lang="en-US" sz="1600" b="1" dirty="0">
                <a:solidFill>
                  <a:schemeClr val="bg1"/>
                </a:solidFill>
                <a:latin typeface="Corbel" panose="020B0503020204020204" pitchFamily="34" charset="0"/>
                <a:cs typeface="Arial" panose="020B0604020202020204" pitchFamily="34" charset="0"/>
              </a:rPr>
              <a:t>In-house and OTJ</a:t>
            </a:r>
          </a:p>
          <a:p>
            <a:pPr algn="ctr"/>
            <a:r>
              <a:rPr lang="en-US" sz="1600" b="1" dirty="0">
                <a:solidFill>
                  <a:schemeClr val="bg1"/>
                </a:solidFill>
                <a:latin typeface="Corbel" panose="020B0503020204020204" pitchFamily="34" charset="0"/>
                <a:cs typeface="Arial" panose="020B0604020202020204" pitchFamily="34" charset="0"/>
              </a:rPr>
              <a:t>training are your good</a:t>
            </a:r>
          </a:p>
          <a:p>
            <a:pPr algn="ctr"/>
            <a:r>
              <a:rPr lang="en-US" sz="1600" b="1" dirty="0">
                <a:solidFill>
                  <a:schemeClr val="bg1"/>
                </a:solidFill>
                <a:latin typeface="Corbel" panose="020B0503020204020204" pitchFamily="34" charset="0"/>
                <a:cs typeface="Arial" panose="020B0604020202020204" pitchFamily="34" charset="0"/>
              </a:rPr>
              <a:t>options for advancing your examination skills – discuss with your supervisor or training coordinator</a:t>
            </a:r>
          </a:p>
        </p:txBody>
      </p:sp>
      <p:sp>
        <p:nvSpPr>
          <p:cNvPr id="35" name="TextBox 34"/>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4190677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3" name="TextBox 12">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Training required to reach next level</a:t>
            </a:r>
            <a:endParaRPr lang="en-US" sz="900" b="1" kern="1200" dirty="0">
              <a:solidFill>
                <a:srgbClr val="FF33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2-3</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8" name="Rectangle 27">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8" name="Rectangle 17">
            <a:hlinkClick r:id="rId10"/>
          </p:cNvPr>
          <p:cNvSpPr/>
          <p:nvPr/>
        </p:nvSpPr>
        <p:spPr>
          <a:xfrm>
            <a:off x="1951874" y="2131782"/>
            <a:ext cx="4800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CSBS Examiner-in-Charge School</a:t>
            </a:r>
          </a:p>
        </p:txBody>
      </p:sp>
      <p:sp>
        <p:nvSpPr>
          <p:cNvPr id="29" name="TextBox 28"/>
          <p:cNvSpPr txBox="1"/>
          <p:nvPr/>
        </p:nvSpPr>
        <p:spPr>
          <a:xfrm>
            <a:off x="3901440" y="2751562"/>
            <a:ext cx="609600" cy="461665"/>
          </a:xfrm>
          <a:prstGeom prst="rect">
            <a:avLst/>
          </a:prstGeom>
          <a:noFill/>
        </p:spPr>
        <p:txBody>
          <a:bodyPr wrap="square" rtlCol="0">
            <a:spAutoFit/>
          </a:bodyPr>
          <a:lstStyle/>
          <a:p>
            <a:pPr algn="ctr"/>
            <a:r>
              <a:rPr lang="en-US" sz="2400" dirty="0">
                <a:solidFill>
                  <a:srgbClr val="333333"/>
                </a:solidFill>
                <a:latin typeface="Corbel" panose="020B0503020204020204" pitchFamily="34" charset="0"/>
                <a:cs typeface="Arial" panose="020B0604020202020204" pitchFamily="34" charset="0"/>
              </a:rPr>
              <a:t>OR</a:t>
            </a:r>
          </a:p>
        </p:txBody>
      </p:sp>
      <p:sp>
        <p:nvSpPr>
          <p:cNvPr id="30" name="Rectangle 29">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1" name="Rectangle 30">
            <a:hlinkClick r:id="rId11"/>
          </p:cNvPr>
          <p:cNvSpPr/>
          <p:nvPr/>
        </p:nvSpPr>
        <p:spPr>
          <a:xfrm>
            <a:off x="1819836" y="3499278"/>
            <a:ext cx="5105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FDIC Examination Management School</a:t>
            </a:r>
          </a:p>
        </p:txBody>
      </p:sp>
      <p:sp>
        <p:nvSpPr>
          <p:cNvPr id="33" name="Right Arrow 32">
            <a:hlinkClick r:id="rId12"/>
          </p:cNvPr>
          <p:cNvSpPr/>
          <p:nvPr/>
        </p:nvSpPr>
        <p:spPr>
          <a:xfrm>
            <a:off x="1042034" y="1980553"/>
            <a:ext cx="977265" cy="609600"/>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orbel" panose="020B0503020204020204" pitchFamily="34" charset="0"/>
            </a:endParaRPr>
          </a:p>
        </p:txBody>
      </p:sp>
      <p:sp>
        <p:nvSpPr>
          <p:cNvPr id="34" name="TextBox 33">
            <a:hlinkClick r:id="rId13"/>
          </p:cNvPr>
          <p:cNvSpPr txBox="1"/>
          <p:nvPr/>
        </p:nvSpPr>
        <p:spPr>
          <a:xfrm>
            <a:off x="1074518" y="2091043"/>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36" name="Right Arrow 35">
            <a:hlinkClick r:id="rId12"/>
          </p:cNvPr>
          <p:cNvSpPr/>
          <p:nvPr/>
        </p:nvSpPr>
        <p:spPr>
          <a:xfrm rot="10757236">
            <a:off x="7014153" y="3373432"/>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7" name="TextBox 36">
            <a:hlinkClick r:id="rId13"/>
          </p:cNvPr>
          <p:cNvSpPr txBox="1"/>
          <p:nvPr/>
        </p:nvSpPr>
        <p:spPr>
          <a:xfrm rot="21551353">
            <a:off x="7141308" y="3492433"/>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35" name="TextBox 34"/>
          <p:cNvSpPr txBox="1"/>
          <p:nvPr/>
        </p:nvSpPr>
        <p:spPr>
          <a:xfrm>
            <a:off x="3810000" y="4164509"/>
            <a:ext cx="914399" cy="461665"/>
          </a:xfrm>
          <a:prstGeom prst="rect">
            <a:avLst/>
          </a:prstGeom>
          <a:noFill/>
        </p:spPr>
        <p:txBody>
          <a:bodyPr wrap="square" rtlCol="0">
            <a:spAutoFit/>
          </a:bodyPr>
          <a:lstStyle/>
          <a:p>
            <a:pPr algn="ctr"/>
            <a:r>
              <a:rPr lang="en-US" sz="2400" dirty="0">
                <a:solidFill>
                  <a:srgbClr val="333333"/>
                </a:solidFill>
                <a:latin typeface="Corbel" panose="020B0503020204020204" pitchFamily="34" charset="0"/>
                <a:cs typeface="Arial" panose="020B0604020202020204" pitchFamily="34" charset="0"/>
              </a:rPr>
              <a:t>OR</a:t>
            </a:r>
          </a:p>
        </p:txBody>
      </p:sp>
      <p:sp>
        <p:nvSpPr>
          <p:cNvPr id="38" name="Rectangle 37">
            <a:hlinkClick r:id="rId11"/>
          </p:cNvPr>
          <p:cNvSpPr/>
          <p:nvPr/>
        </p:nvSpPr>
        <p:spPr>
          <a:xfrm>
            <a:off x="2045575" y="4795803"/>
            <a:ext cx="5309937"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FDIC Asset Liability Management School</a:t>
            </a:r>
          </a:p>
        </p:txBody>
      </p:sp>
      <p:sp>
        <p:nvSpPr>
          <p:cNvPr id="39" name="Right Arrow 32">
            <a:hlinkClick r:id="rId12"/>
          </p:cNvPr>
          <p:cNvSpPr/>
          <p:nvPr/>
        </p:nvSpPr>
        <p:spPr>
          <a:xfrm>
            <a:off x="1057347" y="4648200"/>
            <a:ext cx="977265" cy="609600"/>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orbel" panose="020B0503020204020204" pitchFamily="34" charset="0"/>
            </a:endParaRPr>
          </a:p>
        </p:txBody>
      </p:sp>
      <p:sp>
        <p:nvSpPr>
          <p:cNvPr id="40" name="TextBox 39">
            <a:hlinkClick r:id="rId14"/>
          </p:cNvPr>
          <p:cNvSpPr txBox="1"/>
          <p:nvPr/>
        </p:nvSpPr>
        <p:spPr>
          <a:xfrm>
            <a:off x="1057347" y="4736068"/>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41" name="TextBox 40"/>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220367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16916"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hlinkClick r:id="rId3"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3" name="TextBox 12">
            <a:hlinkClick r:id="rId4" action="ppaction://hlinksldjump"/>
          </p:cNvPr>
          <p:cNvSpPr txBox="1"/>
          <p:nvPr/>
        </p:nvSpPr>
        <p:spPr>
          <a:xfrm>
            <a:off x="1326816" y="609600"/>
            <a:ext cx="1005840" cy="533400"/>
          </a:xfrm>
          <a:prstGeom prst="rect">
            <a:avLst/>
          </a:prstGeom>
          <a:noFill/>
        </p:spPr>
        <p:txBody>
          <a:bodyPr wrap="square" lIns="0" tIns="0" rIns="0" bIns="0" rtlCol="0">
            <a:noAutofit/>
          </a:bodyPr>
          <a:lstStyle/>
          <a:p>
            <a:r>
              <a:rPr lang="en-US" sz="900" b="1" dirty="0">
                <a:solidFill>
                  <a:srgbClr val="FF3300"/>
                </a:solidFill>
                <a:latin typeface="Myriad Pro Light" panose="020B0403030403020204" pitchFamily="34" charset="0"/>
              </a:rPr>
              <a:t>Your level of proficiency</a:t>
            </a:r>
          </a:p>
        </p:txBody>
      </p:sp>
      <p:sp>
        <p:nvSpPr>
          <p:cNvPr id="14" name="TextBox 13">
            <a:hlinkClick r:id="rId5"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8" name="TextBox 17">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9" name="TextBox 18">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21" name="Rectangle 20">
            <a:hlinkClick r:id="rId6"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Training (All Others)</a:t>
            </a:r>
          </a:p>
        </p:txBody>
      </p:sp>
      <p:sp>
        <p:nvSpPr>
          <p:cNvPr id="22" name="Rectangle 21">
            <a:hlinkClick r:id="rId7"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3" name="Rectangle 22">
            <a:hlinkClick r:id="rId5"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CE/Other Training Options</a:t>
            </a:r>
          </a:p>
        </p:txBody>
      </p:sp>
      <p:sp>
        <p:nvSpPr>
          <p:cNvPr id="25" name="Rectangle 24">
            <a:hlinkClick r:id="rId8"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26" name="Rectangle 25">
            <a:hlinkClick r:id="rId3" action="ppaction://hlinksldjump"/>
          </p:cNvPr>
          <p:cNvSpPr/>
          <p:nvPr/>
        </p:nvSpPr>
        <p:spPr>
          <a:xfrm>
            <a:off x="163830" y="59817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29" name="TextBox 28">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30" name="Rectangle 29">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a:t>
            </a:r>
          </a:p>
          <a:p>
            <a:endParaRPr lang="en-US" sz="900" dirty="0">
              <a:solidFill>
                <a:schemeClr val="tx1"/>
              </a:solidFill>
              <a:latin typeface="Myriad Pro Light" panose="020B0403030403020204" pitchFamily="34" charset="0"/>
            </a:endParaRPr>
          </a:p>
        </p:txBody>
      </p:sp>
      <p:sp>
        <p:nvSpPr>
          <p:cNvPr id="3" name="TextBox 2"/>
          <p:cNvSpPr txBox="1"/>
          <p:nvPr/>
        </p:nvSpPr>
        <p:spPr>
          <a:xfrm>
            <a:off x="304800" y="1066800"/>
            <a:ext cx="8153400" cy="1384995"/>
          </a:xfrm>
          <a:prstGeom prst="rect">
            <a:avLst/>
          </a:prstGeom>
          <a:noFill/>
        </p:spPr>
        <p:txBody>
          <a:bodyPr wrap="square" rtlCol="0">
            <a:spAutoFit/>
          </a:bodyPr>
          <a:lstStyle/>
          <a:p>
            <a:pPr algn="just"/>
            <a:r>
              <a:rPr lang="en-US" sz="1500" dirty="0">
                <a:latin typeface="Corbel" panose="020B0503020204020204" pitchFamily="34" charset="0"/>
                <a:cs typeface="Arial" panose="020B0604020202020204" pitchFamily="34" charset="0"/>
              </a:rPr>
              <a:t>As a new employee, the department’s expectations are that you have the basic building blocks to become an effective examiner of financial institutions. You will gain those skills through on-the-job experience and formalized training. </a:t>
            </a:r>
            <a:r>
              <a:rPr lang="en-US" sz="1500" i="1" dirty="0">
                <a:latin typeface="Corbel" panose="020B0503020204020204" pitchFamily="34" charset="0"/>
                <a:cs typeface="Arial" panose="020B0604020202020204" pitchFamily="34" charset="0"/>
              </a:rPr>
              <a:t>Below are the competencies expected of an examiner after one year on the job</a:t>
            </a:r>
            <a:r>
              <a:rPr lang="en-US" sz="1500" dirty="0">
                <a:latin typeface="Corbel" panose="020B0503020204020204" pitchFamily="34" charset="0"/>
                <a:cs typeface="Arial" panose="020B0604020202020204" pitchFamily="34" charset="0"/>
              </a:rPr>
              <a:t>; you will be expected to have satisfactory skills in all areas with minimal supervision.</a:t>
            </a:r>
          </a:p>
          <a:p>
            <a:pPr algn="just"/>
            <a:endParaRPr lang="en-US" sz="700" dirty="0">
              <a:latin typeface="Corbel" panose="020B0503020204020204" pitchFamily="34" charset="0"/>
              <a:cs typeface="Arial" panose="020B0604020202020204" pitchFamily="34" charset="0"/>
            </a:endParaRPr>
          </a:p>
          <a:p>
            <a:pPr algn="just"/>
            <a:r>
              <a:rPr lang="en-US" sz="1600" dirty="0">
                <a:solidFill>
                  <a:srgbClr val="1C2674"/>
                </a:solidFill>
                <a:effectLst>
                  <a:outerShdw blurRad="38100" dist="38100" dir="2700000" algn="tl">
                    <a:srgbClr val="000000">
                      <a:alpha val="43137"/>
                    </a:srgbClr>
                  </a:outerShdw>
                </a:effectLst>
                <a:latin typeface="Corbel" panose="020B0503020204020204" pitchFamily="34" charset="0"/>
                <a:cs typeface="Arial" panose="020B0604020202020204" pitchFamily="34" charset="0"/>
              </a:rPr>
              <a:t>CLICK EACH COMPETENCY TO VIEW TRAINING OPTIONS TO ADDRESS SKILL GAPS</a:t>
            </a:r>
          </a:p>
        </p:txBody>
      </p:sp>
      <p:sp>
        <p:nvSpPr>
          <p:cNvPr id="33" name="TextBox 32">
            <a:hlinkClick r:id="rId10"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graphicFrame>
        <p:nvGraphicFramePr>
          <p:cNvPr id="2" name="Diagram 1"/>
          <p:cNvGraphicFramePr/>
          <p:nvPr>
            <p:extLst>
              <p:ext uri="{D42A27DB-BD31-4B8C-83A1-F6EECF244321}">
                <p14:modId xmlns:p14="http://schemas.microsoft.com/office/powerpoint/2010/main" val="1048921002"/>
              </p:ext>
            </p:extLst>
          </p:nvPr>
        </p:nvGraphicFramePr>
        <p:xfrm>
          <a:off x="381000" y="2546866"/>
          <a:ext cx="8153400" cy="109037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5" name="Diagram 14"/>
          <p:cNvGraphicFramePr/>
          <p:nvPr>
            <p:extLst>
              <p:ext uri="{D42A27DB-BD31-4B8C-83A1-F6EECF244321}">
                <p14:modId xmlns:p14="http://schemas.microsoft.com/office/powerpoint/2010/main" val="2441644660"/>
              </p:ext>
            </p:extLst>
          </p:nvPr>
        </p:nvGraphicFramePr>
        <p:xfrm>
          <a:off x="381000" y="3604974"/>
          <a:ext cx="8153400" cy="890826"/>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16" name="Diagram 15"/>
          <p:cNvGraphicFramePr/>
          <p:nvPr>
            <p:extLst>
              <p:ext uri="{D42A27DB-BD31-4B8C-83A1-F6EECF244321}">
                <p14:modId xmlns:p14="http://schemas.microsoft.com/office/powerpoint/2010/main" val="972305476"/>
              </p:ext>
            </p:extLst>
          </p:nvPr>
        </p:nvGraphicFramePr>
        <p:xfrm>
          <a:off x="381000" y="4495800"/>
          <a:ext cx="8153400" cy="83820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aphicFrame>
        <p:nvGraphicFramePr>
          <p:cNvPr id="20" name="Diagram 19"/>
          <p:cNvGraphicFramePr/>
          <p:nvPr>
            <p:extLst>
              <p:ext uri="{D42A27DB-BD31-4B8C-83A1-F6EECF244321}">
                <p14:modId xmlns:p14="http://schemas.microsoft.com/office/powerpoint/2010/main" val="3376982665"/>
              </p:ext>
            </p:extLst>
          </p:nvPr>
        </p:nvGraphicFramePr>
        <p:xfrm>
          <a:off x="381000" y="5333999"/>
          <a:ext cx="8153400" cy="1066801"/>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
        <p:nvSpPr>
          <p:cNvPr id="17" name="TextBox 16">
            <a:hlinkClick r:id="rId5" action="ppaction://hlinksldjump"/>
          </p:cNvPr>
          <p:cNvSpPr txBox="1"/>
          <p:nvPr/>
        </p:nvSpPr>
        <p:spPr>
          <a:xfrm>
            <a:off x="4594410" y="601978"/>
            <a:ext cx="1005840" cy="533400"/>
          </a:xfrm>
          <a:prstGeom prst="rect">
            <a:avLst/>
          </a:prstGeom>
          <a:solidFill>
            <a:schemeClr val="bg1"/>
          </a:solid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31" name="TextBox 30"/>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047135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CE/Other Training Options</a:t>
            </a:r>
            <a:endParaRPr lang="en-US" sz="900" b="1" kern="1200" dirty="0">
              <a:solidFill>
                <a:srgbClr val="FF3300"/>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2-3</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685800" y="1600200"/>
            <a:ext cx="7421880" cy="3477875"/>
          </a:xfrm>
          <a:prstGeom prst="rect">
            <a:avLst/>
          </a:prstGeom>
          <a:noFill/>
        </p:spPr>
        <p:txBody>
          <a:bodyPr wrap="square" rtlCol="0">
            <a:spAutoFit/>
          </a:bodyPr>
          <a:lstStyle/>
          <a:p>
            <a:r>
              <a:rPr lang="en-US" dirty="0">
                <a:solidFill>
                  <a:srgbClr val="333333"/>
                </a:solidFill>
                <a:latin typeface="Corbel" panose="020B0503020204020204" pitchFamily="34" charset="0"/>
                <a:cs typeface="Arial" panose="020B0604020202020204" pitchFamily="34" charset="0"/>
              </a:rPr>
              <a:t>If you hold the Certified Credit Examiner credential, you must submit 63 training hours over the three-year certification term. Participate in the following training in order to keep your certification in good standing:</a:t>
            </a:r>
          </a:p>
          <a:p>
            <a:endParaRPr lang="en-US" sz="800" dirty="0">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dirty="0">
                <a:latin typeface="Corbel" panose="020B0503020204020204" pitchFamily="34" charset="0"/>
                <a:cs typeface="Arial" panose="020B0604020202020204" pitchFamily="34" charset="0"/>
                <a:hlinkClick r:id="rId10"/>
              </a:rPr>
              <a:t>CSBS Calendar of Events</a:t>
            </a:r>
            <a:endParaRPr lang="en-US" dirty="0">
              <a:latin typeface="Corbel" panose="020B0503020204020204" pitchFamily="34" charset="0"/>
              <a:cs typeface="Arial" panose="020B0604020202020204" pitchFamily="34" charset="0"/>
            </a:endParaRPr>
          </a:p>
          <a:p>
            <a:pPr marL="1371600" lvl="1" indent="-285750">
              <a:buFont typeface="Arial" panose="020B0604020202020204" pitchFamily="34" charset="0"/>
              <a:buChar char="•"/>
            </a:pPr>
            <a:r>
              <a:rPr lang="en-US" sz="1600" dirty="0">
                <a:latin typeface="Corbel" panose="020B0503020204020204" pitchFamily="34" charset="0"/>
                <a:cs typeface="Arial" panose="020B0604020202020204" pitchFamily="34" charset="0"/>
                <a:hlinkClick r:id="rId11"/>
              </a:rPr>
              <a:t>Advanced Commercial Credit Analysis</a:t>
            </a:r>
            <a:endParaRPr lang="en-US" sz="1600" dirty="0">
              <a:latin typeface="Corbel" panose="020B0503020204020204" pitchFamily="34" charset="0"/>
              <a:cs typeface="Arial" panose="020B0604020202020204" pitchFamily="34" charset="0"/>
            </a:endParaRPr>
          </a:p>
          <a:p>
            <a:pPr marL="1371600" lvl="1" indent="-285750">
              <a:buFont typeface="Arial" panose="020B0604020202020204" pitchFamily="34" charset="0"/>
              <a:buChar char="•"/>
            </a:pPr>
            <a:r>
              <a:rPr lang="en-US" sz="1600" dirty="0">
                <a:latin typeface="Corbel" panose="020B0503020204020204" pitchFamily="34" charset="0"/>
                <a:cs typeface="Arial" panose="020B0604020202020204" pitchFamily="34" charset="0"/>
                <a:hlinkClick r:id="rId12"/>
              </a:rPr>
              <a:t>Real Estate Appraisal Review Training</a:t>
            </a:r>
            <a:endParaRPr lang="en-US" sz="1600" dirty="0">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CSBS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courses (contact your training director for enrollment information). Click </a:t>
            </a:r>
            <a:r>
              <a:rPr lang="en-US" dirty="0">
                <a:latin typeface="Corbel" panose="020B0503020204020204" pitchFamily="34" charset="0"/>
                <a:cs typeface="Arial" panose="020B0604020202020204" pitchFamily="34" charset="0"/>
                <a:hlinkClick r:id="rId13"/>
              </a:rPr>
              <a:t>here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for the complete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 catalog.</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Federal Reserve’s </a:t>
            </a:r>
            <a:r>
              <a:rPr lang="en-US" dirty="0">
                <a:latin typeface="Corbel" panose="020B0503020204020204" pitchFamily="34" charset="0"/>
                <a:cs typeface="Arial" panose="020B0604020202020204" pitchFamily="34" charset="0"/>
                <a:hlinkClick r:id="rId14"/>
              </a:rPr>
              <a:t>Ask the Fed</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and</a:t>
            </a:r>
            <a:r>
              <a:rPr lang="en-US" dirty="0">
                <a:latin typeface="Corbel" panose="020B0503020204020204" pitchFamily="34" charset="0"/>
                <a:cs typeface="Arial" panose="020B0604020202020204" pitchFamily="34" charset="0"/>
              </a:rPr>
              <a:t> </a:t>
            </a:r>
            <a:r>
              <a:rPr lang="en-US" dirty="0">
                <a:latin typeface="Corbel" panose="020B0503020204020204" pitchFamily="34" charset="0"/>
                <a:cs typeface="Arial" panose="020B0604020202020204" pitchFamily="34" charset="0"/>
                <a:hlinkClick r:id="rId15"/>
              </a:rPr>
              <a:t>Rapid Response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webinars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State bank association training on emerging issues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Interdepartmental training on current events, emerging issues, regulatory updates, etc.</a:t>
            </a:r>
          </a:p>
        </p:txBody>
      </p:sp>
      <p:sp>
        <p:nvSpPr>
          <p:cNvPr id="27" name="Rectangle 26">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8" name="TextBox 27">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29" name="TextBox 28"/>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4223965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CSBS Training</a:t>
            </a:r>
            <a:endParaRPr lang="en-US" sz="900" b="1" kern="1200" dirty="0">
              <a:solidFill>
                <a:srgbClr val="FF3300"/>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2-3</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803238" y="2362200"/>
            <a:ext cx="7502562" cy="3539430"/>
          </a:xfrm>
          <a:prstGeom prst="rect">
            <a:avLst/>
          </a:prstGeom>
          <a:noFill/>
        </p:spPr>
        <p:txBody>
          <a:bodyPr wrap="square" rtlCol="0">
            <a:spAutoFit/>
          </a:bodyPr>
          <a:lstStyle/>
          <a:p>
            <a:pPr algn="just"/>
            <a:r>
              <a:rPr lang="en-US" sz="1600" dirty="0">
                <a:solidFill>
                  <a:srgbClr val="333333"/>
                </a:solidFill>
                <a:latin typeface="Corbel" panose="020B0503020204020204" pitchFamily="34" charset="0"/>
                <a:cs typeface="Arial" panose="020B0604020202020204" pitchFamily="34" charset="0"/>
              </a:rPr>
              <a:t>The Examiner-in-Charge School is designed to train examiners to evaluate management and to recognize practices that increase a bank’s exposure to risk. They also receive guidance and practice conducting board meetings. Attendees will engage in several interactive discussions in which they focus on examination, scoping, findings, and management as well as exit meetings and board presentations.</a:t>
            </a:r>
          </a:p>
          <a:p>
            <a:pPr algn="just"/>
            <a:endParaRPr lang="en-US" sz="1600" dirty="0">
              <a:solidFill>
                <a:srgbClr val="333333"/>
              </a:solidFill>
              <a:latin typeface="Corbel" panose="020B0503020204020204" pitchFamily="34" charset="0"/>
              <a:cs typeface="Arial" panose="020B0604020202020204" pitchFamily="34" charset="0"/>
            </a:endParaRPr>
          </a:p>
          <a:p>
            <a:pPr algn="just"/>
            <a:r>
              <a:rPr lang="en-US" sz="1600" i="1" dirty="0">
                <a:solidFill>
                  <a:srgbClr val="333333"/>
                </a:solidFill>
                <a:latin typeface="Corbel" panose="020B0503020204020204" pitchFamily="34" charset="0"/>
                <a:cs typeface="Arial" panose="020B0604020202020204" pitchFamily="34" charset="0"/>
              </a:rPr>
              <a:t>Remember, your supervisor and training department should be consulted before you enroll in any training event.</a:t>
            </a:r>
          </a:p>
          <a:p>
            <a:pPr algn="just"/>
            <a:endParaRPr lang="en-US" sz="1600" dirty="0">
              <a:solidFill>
                <a:srgbClr val="333333"/>
              </a:solidFill>
              <a:latin typeface="Corbel" panose="020B0503020204020204" pitchFamily="34" charset="0"/>
              <a:cs typeface="Arial" panose="020B0604020202020204" pitchFamily="34" charset="0"/>
            </a:endParaRPr>
          </a:p>
          <a:p>
            <a:pPr algn="just"/>
            <a:r>
              <a:rPr lang="en-US" sz="1600" dirty="0">
                <a:solidFill>
                  <a:srgbClr val="333333"/>
                </a:solidFill>
                <a:latin typeface="Corbel" panose="020B0503020204020204" pitchFamily="34" charset="0"/>
                <a:cs typeface="Arial" panose="020B0604020202020204" pitchFamily="34" charset="0"/>
              </a:rPr>
              <a:t>Additional CSBS training is available at </a:t>
            </a:r>
            <a:r>
              <a:rPr lang="en-US" sz="1600" dirty="0">
                <a:latin typeface="Corbel" panose="020B0503020204020204" pitchFamily="34" charset="0"/>
                <a:cs typeface="Arial" panose="020B0604020202020204" pitchFamily="34" charset="0"/>
                <a:hlinkClick r:id="rId9"/>
              </a:rPr>
              <a:t>www.csbs.org</a:t>
            </a:r>
            <a:r>
              <a:rPr lang="en-US" sz="1600" dirty="0">
                <a:latin typeface="Corbel" panose="020B0503020204020204" pitchFamily="34" charset="0"/>
                <a:cs typeface="Arial" panose="020B0604020202020204" pitchFamily="34" charset="0"/>
              </a:rPr>
              <a:t> </a:t>
            </a:r>
            <a:r>
              <a:rPr lang="en-US" sz="1600" dirty="0">
                <a:solidFill>
                  <a:srgbClr val="333333"/>
                </a:solidFill>
                <a:latin typeface="Corbel" panose="020B0503020204020204" pitchFamily="34" charset="0"/>
                <a:cs typeface="Arial" panose="020B0604020202020204" pitchFamily="34" charset="0"/>
              </a:rPr>
              <a:t>(click Calendar of Events) or discuss the CSBS online training platform with your training coordinator or supervisor.</a:t>
            </a:r>
          </a:p>
          <a:p>
            <a:pPr algn="just"/>
            <a:endParaRPr lang="en-US" sz="1600" dirty="0">
              <a:solidFill>
                <a:srgbClr val="333333"/>
              </a:solidFill>
              <a:latin typeface="Corbel" panose="020B0503020204020204" pitchFamily="34" charset="0"/>
              <a:cs typeface="Arial" panose="020B0604020202020204" pitchFamily="34" charset="0"/>
            </a:endParaRPr>
          </a:p>
          <a:p>
            <a:pPr algn="just"/>
            <a:r>
              <a:rPr lang="en-US" sz="1400" dirty="0">
                <a:solidFill>
                  <a:srgbClr val="333333"/>
                </a:solidFill>
                <a:latin typeface="Corbel" panose="020B0503020204020204" pitchFamily="34" charset="0"/>
                <a:cs typeface="Arial" panose="020B0604020202020204" pitchFamily="34" charset="0"/>
              </a:rPr>
              <a:t>Content questions: Kim Chancy (</a:t>
            </a:r>
            <a:r>
              <a:rPr lang="en-US" sz="1400" dirty="0">
                <a:latin typeface="Corbel" panose="020B0503020204020204" pitchFamily="34" charset="0"/>
                <a:cs typeface="Arial" panose="020B0604020202020204" pitchFamily="34" charset="0"/>
                <a:hlinkClick r:id="rId10"/>
              </a:rPr>
              <a:t>kchancy@csbs.org</a:t>
            </a:r>
            <a:r>
              <a:rPr lang="en-US" sz="1400" dirty="0">
                <a:solidFill>
                  <a:srgbClr val="333333"/>
                </a:solidFill>
                <a:latin typeface="Corbel" panose="020B0503020204020204" pitchFamily="34" charset="0"/>
                <a:cs typeface="Arial" panose="020B0604020202020204" pitchFamily="34" charset="0"/>
              </a:rPr>
              <a:t>; 202-802-9554). </a:t>
            </a:r>
          </a:p>
          <a:p>
            <a:pPr algn="just"/>
            <a:r>
              <a:rPr lang="en-US" sz="1400" dirty="0">
                <a:solidFill>
                  <a:srgbClr val="333333"/>
                </a:solidFill>
                <a:latin typeface="Corbel" panose="020B0503020204020204" pitchFamily="34" charset="0"/>
                <a:cs typeface="Arial" panose="020B0604020202020204" pitchFamily="34" charset="0"/>
              </a:rPr>
              <a:t>Registration assistance: Katie Hoyle (</a:t>
            </a:r>
            <a:r>
              <a:rPr lang="en-US" sz="1400" dirty="0">
                <a:latin typeface="Corbel" panose="020B0503020204020204" pitchFamily="34" charset="0"/>
                <a:cs typeface="Arial" panose="020B0604020202020204" pitchFamily="34" charset="0"/>
                <a:hlinkClick r:id="rId11"/>
              </a:rPr>
              <a:t>khoyle@csbs.org</a:t>
            </a:r>
            <a:r>
              <a:rPr lang="en-US" sz="1400" dirty="0">
                <a:solidFill>
                  <a:srgbClr val="333333"/>
                </a:solidFill>
                <a:latin typeface="Corbel" panose="020B0503020204020204" pitchFamily="34" charset="0"/>
                <a:cs typeface="Arial" panose="020B0604020202020204" pitchFamily="34" charset="0"/>
              </a:rPr>
              <a:t>; 202-808-3556).</a:t>
            </a:r>
          </a:p>
        </p:txBody>
      </p:sp>
      <p:grpSp>
        <p:nvGrpSpPr>
          <p:cNvPr id="13" name="Group 12"/>
          <p:cNvGrpSpPr/>
          <p:nvPr/>
        </p:nvGrpSpPr>
        <p:grpSpPr>
          <a:xfrm>
            <a:off x="990600" y="1400764"/>
            <a:ext cx="977265" cy="609600"/>
            <a:chOff x="2286000" y="1371600"/>
            <a:chExt cx="977265" cy="609600"/>
          </a:xfrm>
        </p:grpSpPr>
        <p:sp>
          <p:nvSpPr>
            <p:cNvPr id="18" name="Right Arrow 17">
              <a:hlinkClick r:id="rId12"/>
            </p:cNvPr>
            <p:cNvSpPr/>
            <p:nvPr/>
          </p:nvSpPr>
          <p:spPr>
            <a:xfrm>
              <a:off x="2286000" y="1371600"/>
              <a:ext cx="977265" cy="609600"/>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28" name="TextBox 27">
              <a:hlinkClick r:id="rId13"/>
            </p:cNvPr>
            <p:cNvSpPr txBox="1"/>
            <p:nvPr/>
          </p:nvSpPr>
          <p:spPr>
            <a:xfrm>
              <a:off x="2318484" y="1482090"/>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29" name="Rectangle 28">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
        <p:nvSpPr>
          <p:cNvPr id="32" name="Rectangle: Rounded Corners 12">
            <a:hlinkClick r:id="rId14"/>
          </p:cNvPr>
          <p:cNvSpPr/>
          <p:nvPr/>
        </p:nvSpPr>
        <p:spPr>
          <a:xfrm>
            <a:off x="2286000" y="1368468"/>
            <a:ext cx="5091060" cy="633466"/>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CSBS Examiner-in-Charge School</a:t>
            </a:r>
          </a:p>
        </p:txBody>
      </p:sp>
    </p:spTree>
    <p:extLst>
      <p:ext uri="{BB962C8B-B14F-4D97-AF65-F5344CB8AC3E}">
        <p14:creationId xmlns:p14="http://schemas.microsoft.com/office/powerpoint/2010/main" val="4272890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Training (All Others)</a:t>
            </a:r>
            <a:endParaRPr lang="en-US" sz="900" b="1" kern="1200" dirty="0">
              <a:solidFill>
                <a:srgbClr val="FF3300"/>
              </a:solidFill>
              <a:latin typeface="Myriad Pro Light" panose="020B0403030403020204" pitchFamily="34" charset="0"/>
            </a:endParaRPr>
          </a:p>
        </p:txBody>
      </p:sp>
      <p:sp>
        <p:nvSpPr>
          <p:cNvPr id="19" name="Rectangle 18">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0" name="Rectangle 19">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2-3</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472440" y="2962870"/>
            <a:ext cx="8077200" cy="923330"/>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Enrollment in FRB/FDIC/FFIEC/CFPB training is managed through your agency’s training department. </a:t>
            </a:r>
            <a:r>
              <a:rPr lang="en-US" b="1" i="1" dirty="0">
                <a:solidFill>
                  <a:srgbClr val="333333"/>
                </a:solidFill>
                <a:latin typeface="Corbel" panose="020B0503020204020204" pitchFamily="34" charset="0"/>
                <a:cs typeface="Arial" panose="020B0604020202020204" pitchFamily="34" charset="0"/>
              </a:rPr>
              <a:t>Consult with your supervisor or training coordinator to register for available training.</a:t>
            </a:r>
          </a:p>
        </p:txBody>
      </p:sp>
      <p:sp>
        <p:nvSpPr>
          <p:cNvPr id="29" name="Rectangle 28">
            <a:hlinkClick r:id="rId7" action="ppaction://hlinksldjump"/>
          </p:cNvPr>
          <p:cNvSpPr/>
          <p:nvPr/>
        </p:nvSpPr>
        <p:spPr>
          <a:xfrm>
            <a:off x="15801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472440" y="1981200"/>
            <a:ext cx="8077200" cy="923330"/>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FDIC’s Examination Management School is an acceptable equivalent to the CSBS Examiner-in-Charge School. Click </a:t>
            </a:r>
            <a:r>
              <a:rPr lang="en-US" dirty="0">
                <a:latin typeface="Corbel" panose="020B0503020204020204" pitchFamily="34" charset="0"/>
                <a:cs typeface="Arial" panose="020B0604020202020204" pitchFamily="34" charset="0"/>
                <a:hlinkClick r:id="rId9"/>
              </a:rPr>
              <a:t>here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to read more about the Examination Management School.</a:t>
            </a:r>
          </a:p>
        </p:txBody>
      </p:sp>
      <p:sp>
        <p:nvSpPr>
          <p:cNvPr id="27" name="TextBox 26"/>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499240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 action="ppaction://noaction"/>
          </p:cNvPr>
          <p:cNvSpPr txBox="1"/>
          <p:nvPr/>
        </p:nvSpPr>
        <p:spPr>
          <a:xfrm>
            <a:off x="7848600" y="609600"/>
            <a:ext cx="1005840" cy="533400"/>
          </a:xfrm>
          <a:prstGeom prst="rect">
            <a:avLst/>
          </a:prstGeom>
          <a:noFill/>
        </p:spPr>
        <p:txBody>
          <a:bodyPr wrap="square" lIns="0" tIns="0" rIns="0" bIns="0" rtlCol="0">
            <a:noAutofit/>
          </a:bodyPr>
          <a:lstStyle/>
          <a:p>
            <a:pPr marL="0" lvl="1"/>
            <a:r>
              <a:rPr lang="en-US" sz="900" b="1" kern="1200" baseline="0" dirty="0">
                <a:solidFill>
                  <a:srgbClr val="FF3300"/>
                </a:solidFill>
                <a:latin typeface="Myriad Pro Light" panose="020B0403030403020204" pitchFamily="34" charset="0"/>
              </a:rPr>
              <a:t>Certification</a:t>
            </a:r>
            <a:endParaRPr lang="en-US" sz="900" b="1" kern="1200" dirty="0">
              <a:solidFill>
                <a:srgbClr val="FF33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5" name="TextBox 24"/>
          <p:cNvSpPr txBox="1"/>
          <p:nvPr/>
        </p:nvSpPr>
        <p:spPr>
          <a:xfrm>
            <a:off x="813870" y="1676400"/>
            <a:ext cx="7358580" cy="3616375"/>
          </a:xfrm>
          <a:prstGeom prst="rect">
            <a:avLst/>
          </a:prstGeom>
          <a:noFill/>
        </p:spPr>
        <p:txBody>
          <a:bodyPr wrap="square" rtlCol="0">
            <a:spAutoFit/>
          </a:bodyPr>
          <a:lstStyle/>
          <a:p>
            <a:pPr algn="just"/>
            <a:r>
              <a:rPr lang="en-US" sz="1700" dirty="0">
                <a:solidFill>
                  <a:srgbClr val="333333"/>
                </a:solidFill>
                <a:latin typeface="Corbel" panose="020B0503020204020204" pitchFamily="34" charset="0"/>
                <a:cs typeface="Arial" panose="020B0604020202020204" pitchFamily="34" charset="0"/>
              </a:rPr>
              <a:t>Examiners who have completed the following CSBS schools*:</a:t>
            </a:r>
          </a:p>
          <a:p>
            <a:pPr algn="just"/>
            <a:endParaRPr lang="en-US" sz="9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Day One: Bank Safety &amp; Soundness Examiner Training</a:t>
            </a: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Credit Evaluation School and</a:t>
            </a: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Examiner-in-Charge School</a:t>
            </a:r>
          </a:p>
          <a:p>
            <a:pPr marL="285750" indent="-285750" algn="just">
              <a:buFont typeface="Arial" panose="020B0604020202020204" pitchFamily="34" charset="0"/>
              <a:buChar char="•"/>
            </a:pPr>
            <a:endParaRPr lang="en-US" sz="900" dirty="0">
              <a:solidFill>
                <a:srgbClr val="333333"/>
              </a:solidFill>
              <a:latin typeface="Corbel" panose="020B0503020204020204" pitchFamily="34" charset="0"/>
              <a:cs typeface="Arial" panose="020B0604020202020204" pitchFamily="34" charset="0"/>
            </a:endParaRPr>
          </a:p>
          <a:p>
            <a:pPr algn="just"/>
            <a:r>
              <a:rPr lang="en-US" sz="1700" dirty="0">
                <a:solidFill>
                  <a:srgbClr val="333333"/>
                </a:solidFill>
                <a:latin typeface="Corbel" panose="020B0503020204020204" pitchFamily="34" charset="0"/>
                <a:cs typeface="Arial" panose="020B0604020202020204" pitchFamily="34" charset="0"/>
              </a:rPr>
              <a:t>and have completed 3-4 years of on-the-job experience in a state regulatory agency may apply for the bank safety and soundness credential, the Certified Examiner-in-Charge designation. Visit the CEIC </a:t>
            </a:r>
            <a:r>
              <a:rPr lang="en-US" sz="1700" dirty="0">
                <a:latin typeface="Corbel" panose="020B0503020204020204" pitchFamily="34" charset="0"/>
                <a:cs typeface="Arial" panose="020B0604020202020204" pitchFamily="34" charset="0"/>
                <a:hlinkClick r:id="rId4"/>
              </a:rPr>
              <a:t>certification page</a:t>
            </a:r>
            <a:r>
              <a:rPr lang="en-US" sz="1700" dirty="0">
                <a:latin typeface="Corbel" panose="020B0503020204020204" pitchFamily="34" charset="0"/>
                <a:cs typeface="Arial" panose="020B0604020202020204" pitchFamily="34" charset="0"/>
              </a:rPr>
              <a:t> </a:t>
            </a:r>
            <a:r>
              <a:rPr lang="en-US" sz="1700" dirty="0">
                <a:solidFill>
                  <a:srgbClr val="333333"/>
                </a:solidFill>
                <a:latin typeface="Corbel" panose="020B0503020204020204" pitchFamily="34" charset="0"/>
                <a:cs typeface="Arial" panose="020B0604020202020204" pitchFamily="34" charset="0"/>
              </a:rPr>
              <a:t>to view all requirements for the CEIC.</a:t>
            </a:r>
          </a:p>
          <a:p>
            <a:pPr algn="just"/>
            <a:endParaRPr lang="en-US" sz="1700" dirty="0">
              <a:solidFill>
                <a:srgbClr val="333333"/>
              </a:solidFill>
              <a:latin typeface="Corbel" panose="020B0503020204020204" pitchFamily="34" charset="0"/>
              <a:cs typeface="Arial" panose="020B0604020202020204" pitchFamily="34" charset="0"/>
            </a:endParaRPr>
          </a:p>
          <a:p>
            <a:pPr algn="just"/>
            <a:endParaRPr lang="en-US" sz="900" dirty="0">
              <a:latin typeface="Corbel" panose="020B0503020204020204" pitchFamily="34" charset="0"/>
              <a:cs typeface="Arial" panose="020B0604020202020204" pitchFamily="34" charset="0"/>
            </a:endParaRPr>
          </a:p>
          <a:p>
            <a:pPr algn="ctr"/>
            <a:r>
              <a:rPr lang="en-US" sz="1600" dirty="0">
                <a:solidFill>
                  <a:srgbClr val="333333"/>
                </a:solidFill>
                <a:latin typeface="Corbel" panose="020B0503020204020204" pitchFamily="34" charset="0"/>
                <a:cs typeface="Arial" panose="020B0604020202020204" pitchFamily="34" charset="0"/>
              </a:rPr>
              <a:t>Questions? Contact Rose Shaheen, CSBS’s certification program manager, at 202-728-5710 or send an email to </a:t>
            </a:r>
            <a:r>
              <a:rPr lang="en-US" sz="1600" dirty="0">
                <a:latin typeface="Corbel" panose="020B0503020204020204" pitchFamily="34" charset="0"/>
                <a:cs typeface="Arial" panose="020B0604020202020204" pitchFamily="34" charset="0"/>
                <a:hlinkClick r:id="rId5"/>
              </a:rPr>
              <a:t>certification@csbs.org</a:t>
            </a:r>
            <a:r>
              <a:rPr lang="en-US" sz="1600" dirty="0">
                <a:solidFill>
                  <a:srgbClr val="333333"/>
                </a:solidFill>
                <a:latin typeface="Corbel" panose="020B0503020204020204" pitchFamily="34" charset="0"/>
                <a:cs typeface="Arial" panose="020B0604020202020204" pitchFamily="34" charset="0"/>
              </a:rPr>
              <a:t>. </a:t>
            </a:r>
          </a:p>
          <a:p>
            <a:pPr algn="just"/>
            <a:endParaRPr lang="en-US" sz="1700" dirty="0">
              <a:solidFill>
                <a:srgbClr val="333333"/>
              </a:solidFill>
              <a:latin typeface="Corbel" panose="020B0503020204020204" pitchFamily="34" charset="0"/>
              <a:cs typeface="Arial" panose="020B0604020202020204" pitchFamily="34" charset="0"/>
            </a:endParaRPr>
          </a:p>
        </p:txBody>
      </p:sp>
      <p:sp>
        <p:nvSpPr>
          <p:cNvPr id="26" name="Rectangle 25">
            <a:hlinkClick r:id="rId6"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7" name="Rectangle 26">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9" name="Rectangle 28">
            <a:hlinkClick r:id="rId7"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2-3</a:t>
            </a:r>
          </a:p>
        </p:txBody>
      </p:sp>
      <p:sp>
        <p:nvSpPr>
          <p:cNvPr id="31" name="Rectangle 30">
            <a:hlinkClick r:id="rId8"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32" name="Rectangle 31">
            <a:hlinkClick r:id="rId9"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30" name="Rectangle 29">
            <a:hlinkClick r:id="rId9" action="ppaction://hlinksldjump"/>
          </p:cNvPr>
          <p:cNvSpPr/>
          <p:nvPr/>
        </p:nvSpPr>
        <p:spPr>
          <a:xfrm>
            <a:off x="158013" y="59436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5" name="TextBox 34">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pic>
        <p:nvPicPr>
          <p:cNvPr id="19" name="Pictur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61178" y="1767070"/>
            <a:ext cx="1422400" cy="1066800"/>
          </a:xfrm>
          <a:prstGeom prst="rect">
            <a:avLst/>
          </a:prstGeom>
        </p:spPr>
      </p:pic>
      <p:sp>
        <p:nvSpPr>
          <p:cNvPr id="20" name="TextBox 19"/>
          <p:cNvSpPr txBox="1"/>
          <p:nvPr/>
        </p:nvSpPr>
        <p:spPr>
          <a:xfrm>
            <a:off x="815340" y="5433774"/>
            <a:ext cx="7120890" cy="276999"/>
          </a:xfrm>
          <a:prstGeom prst="rect">
            <a:avLst/>
          </a:prstGeom>
          <a:noFill/>
        </p:spPr>
        <p:txBody>
          <a:bodyPr wrap="square" rtlCol="0">
            <a:spAutoFit/>
          </a:bodyPr>
          <a:lstStyle/>
          <a:p>
            <a:r>
              <a:rPr lang="en-US" sz="1200" dirty="0">
                <a:latin typeface="Corbel" panose="020B0503020204020204" pitchFamily="34" charset="0"/>
              </a:rPr>
              <a:t>*FDIC’s core examiner training is an acceptable alternative</a:t>
            </a:r>
          </a:p>
        </p:txBody>
      </p:sp>
      <p:sp>
        <p:nvSpPr>
          <p:cNvPr id="28" name="TextBox 27"/>
          <p:cNvSpPr txBox="1"/>
          <p:nvPr/>
        </p:nvSpPr>
        <p:spPr>
          <a:xfrm>
            <a:off x="134470" y="0"/>
            <a:ext cx="7696200" cy="523220"/>
          </a:xfrm>
          <a:prstGeom prst="rect">
            <a:avLst/>
          </a:prstGeom>
          <a:noFill/>
        </p:spPr>
        <p:txBody>
          <a:bodyPr wrap="square" rtlCol="0">
            <a:spAutoFit/>
          </a:bodyPr>
          <a:lstStyle/>
          <a:p>
            <a:r>
              <a:rPr lang="en-US" sz="1400" b="1" dirty="0">
                <a:solidFill>
                  <a:srgbClr val="1C2674"/>
                </a:solidFill>
                <a:latin typeface="Corbel" panose="020B0503020204020204" pitchFamily="34" charset="0"/>
                <a:cs typeface="Arial" panose="020B0604020202020204" pitchFamily="34" charset="0"/>
              </a:rPr>
              <a:t>2.0: Bank Examinations Specialist / Bank Assistant Examiner / Financial Institutions</a:t>
            </a:r>
            <a:r>
              <a:rPr lang="en-US" sz="1400" b="1" baseline="0" dirty="0">
                <a:solidFill>
                  <a:srgbClr val="1C2674"/>
                </a:solidFill>
                <a:latin typeface="Corbel" panose="020B0503020204020204" pitchFamily="34" charset="0"/>
                <a:cs typeface="Arial" panose="020B0604020202020204" pitchFamily="34" charset="0"/>
              </a:rPr>
              <a:t> Examiner I / Bank Examiner II / Examiner III / Senior Assistant Examiner / Financial Examiner II or III</a:t>
            </a:r>
            <a:endParaRPr lang="en-US" sz="14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563991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850472751"/>
              </p:ext>
            </p:extLst>
          </p:nvPr>
        </p:nvGraphicFramePr>
        <p:xfrm>
          <a:off x="304800" y="7620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98120" y="0"/>
            <a:ext cx="753618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1: TECHNICAL</a:t>
            </a:r>
          </a:p>
        </p:txBody>
      </p:sp>
      <p:sp>
        <p:nvSpPr>
          <p:cNvPr id="6" name="TextBox 5">
            <a:hlinkClick r:id="rId7" action="ppaction://hlinksldjump"/>
          </p:cNvPr>
          <p:cNvSpPr txBox="1"/>
          <p:nvPr/>
        </p:nvSpPr>
        <p:spPr>
          <a:xfrm>
            <a:off x="655320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Myriad Pro Light" panose="020B0403030403020204" pitchFamily="34" charset="0"/>
              </a:rPr>
              <a:t>BACK TO COMPETENCIES</a:t>
            </a:r>
          </a:p>
        </p:txBody>
      </p:sp>
      <p:sp>
        <p:nvSpPr>
          <p:cNvPr id="2" name="Rectangle 1"/>
          <p:cNvSpPr/>
          <p:nvPr/>
        </p:nvSpPr>
        <p:spPr>
          <a:xfrm rot="5400000">
            <a:off x="2453640" y="3317896"/>
            <a:ext cx="4160520" cy="228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 name="Rectangle 7"/>
          <p:cNvSpPr/>
          <p:nvPr/>
        </p:nvSpPr>
        <p:spPr>
          <a:xfrm rot="5400000">
            <a:off x="2453640" y="4196408"/>
            <a:ext cx="4160520" cy="228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707127761"/>
              </p:ext>
            </p:extLst>
          </p:nvPr>
        </p:nvGraphicFramePr>
        <p:xfrm>
          <a:off x="2023110" y="3288030"/>
          <a:ext cx="5029200" cy="64008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follows established examination procedures to collect and analyze data</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reviews reports of examination for accuracy, content, conclusions, and proper</a:t>
                      </a:r>
                      <a:r>
                        <a:rPr lang="en-US" sz="1200" baseline="0" dirty="0">
                          <a:solidFill>
                            <a:srgbClr val="333333"/>
                          </a:solidFill>
                          <a:latin typeface="Corbel" panose="020B0503020204020204" pitchFamily="34" charset="0"/>
                          <a:cs typeface="Arial" panose="020B0604020202020204" pitchFamily="34" charset="0"/>
                        </a:rPr>
                        <a:t> grammar</a:t>
                      </a:r>
                      <a:endParaRPr lang="en-US" sz="1200" dirty="0">
                        <a:solidFill>
                          <a:srgbClr val="333333"/>
                        </a:solidFill>
                        <a:latin typeface="Corbel" panose="020B0503020204020204" pitchFamily="34"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9" name="TextBox 8">
            <a:hlinkClick r:id="rId8"/>
          </p:cNvPr>
          <p:cNvSpPr txBox="1"/>
          <p:nvPr/>
        </p:nvSpPr>
        <p:spPr>
          <a:xfrm>
            <a:off x="457200" y="2064148"/>
            <a:ext cx="82296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BSA Training (CSBS BSA/AML Examiner School) </a:t>
            </a:r>
          </a:p>
        </p:txBody>
      </p:sp>
      <p:sp>
        <p:nvSpPr>
          <p:cNvPr id="10" name="TextBox 9">
            <a:hlinkClick r:id="rId8"/>
          </p:cNvPr>
          <p:cNvSpPr txBox="1"/>
          <p:nvPr/>
        </p:nvSpPr>
        <p:spPr>
          <a:xfrm>
            <a:off x="457200" y="4876800"/>
            <a:ext cx="82296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CSBS Effective Meetings with Management School</a:t>
            </a:r>
          </a:p>
        </p:txBody>
      </p:sp>
    </p:spTree>
    <p:extLst>
      <p:ext uri="{BB962C8B-B14F-4D97-AF65-F5344CB8AC3E}">
        <p14:creationId xmlns:p14="http://schemas.microsoft.com/office/powerpoint/2010/main" val="4041295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5819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2: CONCEPTUAL</a:t>
            </a:r>
          </a:p>
        </p:txBody>
      </p:sp>
      <p:graphicFrame>
        <p:nvGraphicFramePr>
          <p:cNvPr id="4" name="Table 3"/>
          <p:cNvGraphicFramePr>
            <a:graphicFrameLocks noGrp="1"/>
          </p:cNvGraphicFramePr>
          <p:nvPr/>
        </p:nvGraphicFramePr>
        <p:xfrm>
          <a:off x="1600200" y="43434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Develops correct conclusions from collected data</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5" name="Diagram 4"/>
          <p:cNvGraphicFramePr/>
          <p:nvPr>
            <p:extLst>
              <p:ext uri="{D42A27DB-BD31-4B8C-83A1-F6EECF244321}">
                <p14:modId xmlns:p14="http://schemas.microsoft.com/office/powerpoint/2010/main" val="4226815094"/>
              </p:ext>
            </p:extLst>
          </p:nvPr>
        </p:nvGraphicFramePr>
        <p:xfrm>
          <a:off x="304800" y="76200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hlinkClick r:id="rId7" action="ppaction://hlinksldjump"/>
          </p:cNvPr>
          <p:cNvSpPr txBox="1"/>
          <p:nvPr/>
        </p:nvSpPr>
        <p:spPr>
          <a:xfrm>
            <a:off x="659892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8" name="Table 7"/>
          <p:cNvGraphicFramePr>
            <a:graphicFrameLocks noGrp="1"/>
          </p:cNvGraphicFramePr>
          <p:nvPr>
            <p:extLst>
              <p:ext uri="{D42A27DB-BD31-4B8C-83A1-F6EECF244321}">
                <p14:modId xmlns:p14="http://schemas.microsoft.com/office/powerpoint/2010/main" val="2203789664"/>
              </p:ext>
            </p:extLst>
          </p:nvPr>
        </p:nvGraphicFramePr>
        <p:xfrm>
          <a:off x="1457325" y="2943225"/>
          <a:ext cx="6172200" cy="1097280"/>
        </p:xfrm>
        <a:graphic>
          <a:graphicData uri="http://schemas.openxmlformats.org/drawingml/2006/table">
            <a:tbl>
              <a:tblPr firstRow="1" bandRow="1">
                <a:tableStyleId>{5C22544A-7EE6-4342-B048-85BDC9FD1C3A}</a:tableStyleId>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Provides effective and accurate evaluation of the lending activities of financial institutions</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Develops correct conclusions and ratings of assets from collected data</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Develops correct conclusions from collected data</a:t>
                      </a:r>
                      <a:endParaRPr lang="en-US" sz="1200" b="1" dirty="0">
                        <a:solidFill>
                          <a:srgbClr val="333333"/>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457200" y="1823880"/>
            <a:ext cx="39624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On-the-job shadowing</a:t>
            </a:r>
          </a:p>
        </p:txBody>
      </p:sp>
      <p:sp>
        <p:nvSpPr>
          <p:cNvPr id="10" name="TextBox 9"/>
          <p:cNvSpPr txBox="1"/>
          <p:nvPr/>
        </p:nvSpPr>
        <p:spPr>
          <a:xfrm>
            <a:off x="4635910" y="1533832"/>
            <a:ext cx="3962400" cy="1172629"/>
          </a:xfrm>
          <a:prstGeom prst="rect">
            <a:avLst/>
          </a:prstGeom>
          <a:noFill/>
        </p:spPr>
        <p:txBody>
          <a:bodyPr wrap="square" rtlCol="0">
            <a:spAutoFit/>
          </a:bodyPr>
          <a:lstStyle/>
          <a:p>
            <a:pPr algn="ctr">
              <a:lnSpc>
                <a:spcPct val="90000"/>
              </a:lnSpc>
            </a:pPr>
            <a:r>
              <a:rPr lang="en-US" sz="2600" b="1" dirty="0">
                <a:solidFill>
                  <a:schemeClr val="bg1"/>
                </a:solidFill>
                <a:latin typeface="Corbel" panose="020B0503020204020204" pitchFamily="34" charset="0"/>
              </a:rPr>
              <a:t>CSBS Credit Evaluation School / FDIC Loan Analysis School</a:t>
            </a:r>
          </a:p>
        </p:txBody>
      </p:sp>
      <p:sp>
        <p:nvSpPr>
          <p:cNvPr id="11" name="TextBox 10"/>
          <p:cNvSpPr txBox="1"/>
          <p:nvPr/>
        </p:nvSpPr>
        <p:spPr>
          <a:xfrm>
            <a:off x="457200" y="4687770"/>
            <a:ext cx="3962400" cy="951030"/>
          </a:xfrm>
          <a:prstGeom prst="rect">
            <a:avLst/>
          </a:prstGeom>
          <a:noFill/>
        </p:spPr>
        <p:txBody>
          <a:bodyPr wrap="square" rtlCol="0">
            <a:spAutoFit/>
          </a:bodyPr>
          <a:lstStyle/>
          <a:p>
            <a:pPr algn="ctr">
              <a:lnSpc>
                <a:spcPct val="90000"/>
              </a:lnSpc>
            </a:pPr>
            <a:r>
              <a:rPr lang="en-US" sz="2600" b="1" dirty="0">
                <a:solidFill>
                  <a:schemeClr val="bg1"/>
                </a:solidFill>
                <a:latin typeface="Corbel" panose="020B0503020204020204" pitchFamily="34" charset="0"/>
              </a:rPr>
              <a:t>Cash flow analysis training </a:t>
            </a:r>
            <a:r>
              <a:rPr lang="en-US" b="1" dirty="0">
                <a:solidFill>
                  <a:schemeClr val="bg1"/>
                </a:solidFill>
                <a:latin typeface="Corbel" panose="020B0503020204020204" pitchFamily="34" charset="0"/>
              </a:rPr>
              <a:t>(state bank association or private consultant)</a:t>
            </a:r>
          </a:p>
        </p:txBody>
      </p:sp>
      <p:sp>
        <p:nvSpPr>
          <p:cNvPr id="12" name="TextBox 11"/>
          <p:cNvSpPr txBox="1"/>
          <p:nvPr/>
        </p:nvSpPr>
        <p:spPr>
          <a:xfrm>
            <a:off x="4675239" y="4957768"/>
            <a:ext cx="3962400" cy="452432"/>
          </a:xfrm>
          <a:prstGeom prst="rect">
            <a:avLst/>
          </a:prstGeom>
          <a:noFill/>
        </p:spPr>
        <p:txBody>
          <a:bodyPr wrap="square" rtlCol="0">
            <a:spAutoFit/>
          </a:bodyPr>
          <a:lstStyle/>
          <a:p>
            <a:pPr algn="ctr">
              <a:lnSpc>
                <a:spcPct val="90000"/>
              </a:lnSpc>
            </a:pPr>
            <a:r>
              <a:rPr lang="en-US" sz="2600" b="1" dirty="0">
                <a:solidFill>
                  <a:schemeClr val="bg1"/>
                </a:solidFill>
                <a:latin typeface="Corbel" panose="020B0503020204020204" pitchFamily="34" charset="0"/>
              </a:rPr>
              <a:t>Internal training sessions</a:t>
            </a:r>
          </a:p>
        </p:txBody>
      </p:sp>
    </p:spTree>
    <p:extLst>
      <p:ext uri="{BB962C8B-B14F-4D97-AF65-F5344CB8AC3E}">
        <p14:creationId xmlns:p14="http://schemas.microsoft.com/office/powerpoint/2010/main" val="27453605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5048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3: LEGAL/COMPLIANCE</a:t>
            </a:r>
          </a:p>
        </p:txBody>
      </p:sp>
      <p:graphicFrame>
        <p:nvGraphicFramePr>
          <p:cNvPr id="8" name="Diagram 7"/>
          <p:cNvGraphicFramePr/>
          <p:nvPr>
            <p:extLst>
              <p:ext uri="{D42A27DB-BD31-4B8C-83A1-F6EECF244321}">
                <p14:modId xmlns:p14="http://schemas.microsoft.com/office/powerpoint/2010/main" val="1430894822"/>
              </p:ext>
            </p:extLst>
          </p:nvPr>
        </p:nvGraphicFramePr>
        <p:xfrm>
          <a:off x="323850" y="89154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hlinkClick r:id="rId7" action="ppaction://hlinksldjump"/>
          </p:cNvPr>
          <p:cNvSpPr txBox="1"/>
          <p:nvPr/>
        </p:nvSpPr>
        <p:spPr>
          <a:xfrm>
            <a:off x="6621780" y="653415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9" name="Table 8"/>
          <p:cNvGraphicFramePr>
            <a:graphicFrameLocks noGrp="1"/>
          </p:cNvGraphicFramePr>
          <p:nvPr>
            <p:extLst>
              <p:ext uri="{D42A27DB-BD31-4B8C-83A1-F6EECF244321}">
                <p14:modId xmlns:p14="http://schemas.microsoft.com/office/powerpoint/2010/main" val="3541904603"/>
              </p:ext>
            </p:extLst>
          </p:nvPr>
        </p:nvGraphicFramePr>
        <p:xfrm>
          <a:off x="2377440" y="3503930"/>
          <a:ext cx="4343400" cy="45720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demonstrates knowledge of policies, procedures, laws, rules and regulations</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15804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00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4: HUMAN RELATIONS</a:t>
            </a:r>
          </a:p>
        </p:txBody>
      </p:sp>
      <p:graphicFrame>
        <p:nvGraphicFramePr>
          <p:cNvPr id="3" name="Diagram 2"/>
          <p:cNvGraphicFramePr/>
          <p:nvPr>
            <p:extLst>
              <p:ext uri="{D42A27DB-BD31-4B8C-83A1-F6EECF244321}">
                <p14:modId xmlns:p14="http://schemas.microsoft.com/office/powerpoint/2010/main" val="1405786560"/>
              </p:ext>
            </p:extLst>
          </p:nvPr>
        </p:nvGraphicFramePr>
        <p:xfrm>
          <a:off x="327660" y="8382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rot="16200000">
            <a:off x="2029133" y="3828436"/>
            <a:ext cx="5029200" cy="2482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03048819"/>
              </p:ext>
            </p:extLst>
          </p:nvPr>
        </p:nvGraphicFramePr>
        <p:xfrm>
          <a:off x="1131570" y="3028336"/>
          <a:ext cx="6858000" cy="146304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assignments to assisting personnel</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with financial institution personnel to obtain information</a:t>
                      </a:r>
                    </a:p>
                  </a:txBody>
                  <a:tcPr anchor="ctr">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and clearly communicates examination findings to financial institution and supervisory personnel</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prepares written comments which are accurate, grammatically correct, logically arranged, and factually support any conclusions drawn</a:t>
                      </a:r>
                      <a:endParaRPr lang="en-US" sz="1200" b="1" dirty="0">
                        <a:solidFill>
                          <a:srgbClr val="333333"/>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TextBox 4">
            <a:hlinkClick r:id="rId7" action="ppaction://hlinksldjump"/>
          </p:cNvPr>
          <p:cNvSpPr txBox="1"/>
          <p:nvPr/>
        </p:nvSpPr>
        <p:spPr>
          <a:xfrm>
            <a:off x="6617970" y="651129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7" name="TextBox 6">
            <a:hlinkClick r:id="rId8"/>
          </p:cNvPr>
          <p:cNvSpPr txBox="1"/>
          <p:nvPr/>
        </p:nvSpPr>
        <p:spPr>
          <a:xfrm>
            <a:off x="457200" y="1916668"/>
            <a:ext cx="82296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CSBS Examiner-in-Charge School</a:t>
            </a:r>
          </a:p>
        </p:txBody>
      </p:sp>
      <p:sp>
        <p:nvSpPr>
          <p:cNvPr id="8" name="TextBox 7"/>
          <p:cNvSpPr txBox="1"/>
          <p:nvPr/>
        </p:nvSpPr>
        <p:spPr>
          <a:xfrm>
            <a:off x="552561" y="4953000"/>
            <a:ext cx="82296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FDIC Examination Management School</a:t>
            </a:r>
          </a:p>
        </p:txBody>
      </p:sp>
    </p:spTree>
    <p:extLst>
      <p:ext uri="{BB962C8B-B14F-4D97-AF65-F5344CB8AC3E}">
        <p14:creationId xmlns:p14="http://schemas.microsoft.com/office/powerpoint/2010/main" val="1447838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a:hlinkClick r:id="rId2"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b="1" dirty="0">
                <a:solidFill>
                  <a:srgbClr val="FF3300"/>
                </a:solidFill>
                <a:latin typeface="Myriad Pro Light" panose="020B0403030403020204" pitchFamily="34" charset="0"/>
              </a:rPr>
              <a:t>Your level of experience</a:t>
            </a:r>
          </a:p>
        </p:txBody>
      </p:sp>
      <p:sp>
        <p:nvSpPr>
          <p:cNvPr id="11" name="TextBox 10">
            <a:hlinkClick r:id="rId3"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b="0" dirty="0">
                <a:solidFill>
                  <a:srgbClr val="5F5F5F"/>
                </a:solidFill>
                <a:latin typeface="Myriad Pro Light" panose="020B0403030403020204" pitchFamily="34" charset="0"/>
              </a:rPr>
              <a:t>Proficiency Level</a:t>
            </a:r>
            <a:r>
              <a:rPr lang="en-US" sz="900" b="0" baseline="0" dirty="0">
                <a:solidFill>
                  <a:srgbClr val="5F5F5F"/>
                </a:solidFill>
                <a:latin typeface="Myriad Pro Light" panose="020B0403030403020204" pitchFamily="34" charset="0"/>
              </a:rPr>
              <a:t> for </a:t>
            </a:r>
            <a:r>
              <a:rPr lang="en-US" sz="900" b="0" dirty="0">
                <a:solidFill>
                  <a:srgbClr val="5F5F5F"/>
                </a:solidFill>
                <a:latin typeface="Myriad Pro Light" panose="020B0403030403020204" pitchFamily="34" charset="0"/>
              </a:rPr>
              <a:t>Core Competencies</a:t>
            </a:r>
          </a:p>
        </p:txBody>
      </p:sp>
      <p:sp>
        <p:nvSpPr>
          <p:cNvPr id="12" name="TextBox 11">
            <a:hlinkClick r:id="rId4"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rId5" action="ppaction://hlinksldjump"/>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15" name="TextBox 14">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rId6"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rId7"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8" name="Rectangle 17">
            <a:hlinkClick r:id="rId5"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9" name="Rectangle 18">
            <a:hlinkClick r:id="rId7"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Schedule Training (All Others)</a:t>
            </a:r>
          </a:p>
        </p:txBody>
      </p:sp>
      <p:sp>
        <p:nvSpPr>
          <p:cNvPr id="20" name="Rectangle 19">
            <a:hlinkClick r:id="rId6"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4" name="Rectangle 23">
            <a:hlinkClick r:id="rId8"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Skills/Tasks </a:t>
            </a:r>
            <a:r>
              <a:rPr lang="en-US" sz="900" dirty="0" err="1">
                <a:solidFill>
                  <a:srgbClr val="5F5F5F"/>
                </a:solidFill>
                <a:latin typeface="Candara" panose="020E0502030303020204" pitchFamily="34" charset="0"/>
              </a:rPr>
              <a:t>req’d</a:t>
            </a:r>
            <a:r>
              <a:rPr lang="en-US" sz="900" dirty="0">
                <a:solidFill>
                  <a:srgbClr val="5F5F5F"/>
                </a:solidFill>
                <a:latin typeface="Candara" panose="020E0502030303020204" pitchFamily="34" charset="0"/>
              </a:rPr>
              <a:t> Years 3-5</a:t>
            </a:r>
          </a:p>
        </p:txBody>
      </p:sp>
      <p:sp>
        <p:nvSpPr>
          <p:cNvPr id="25" name="Rectangle 24">
            <a:hlinkClick r:id="rId9"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Candara" panose="020E0502030303020204" pitchFamily="34" charset="0"/>
              </a:rPr>
              <a:t>Your level of proficiency</a:t>
            </a:r>
          </a:p>
        </p:txBody>
      </p:sp>
      <p:sp>
        <p:nvSpPr>
          <p:cNvPr id="27" name="TextBox 26"/>
          <p:cNvSpPr txBox="1"/>
          <p:nvPr/>
        </p:nvSpPr>
        <p:spPr>
          <a:xfrm>
            <a:off x="457200" y="1371600"/>
            <a:ext cx="6457500" cy="707886"/>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If you have…</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Three-five years of service as a bank examiner</a:t>
            </a:r>
          </a:p>
        </p:txBody>
      </p:sp>
      <p:sp>
        <p:nvSpPr>
          <p:cNvPr id="28" name="TextBox 27"/>
          <p:cNvSpPr txBox="1"/>
          <p:nvPr/>
        </p:nvSpPr>
        <p:spPr>
          <a:xfrm>
            <a:off x="457200" y="2209800"/>
            <a:ext cx="7162800" cy="1631216"/>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 would like to…</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Increase your OTJ experience to include EIC activities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Expand your knowledge of bank regulation to lending activities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Enhance your professional standing in the regulatory ranks</a:t>
            </a:r>
          </a:p>
        </p:txBody>
      </p:sp>
      <p:sp>
        <p:nvSpPr>
          <p:cNvPr id="29" name="TextBox 28"/>
          <p:cNvSpPr txBox="1"/>
          <p:nvPr/>
        </p:nvSpPr>
        <p:spPr>
          <a:xfrm>
            <a:off x="457200" y="3825775"/>
            <a:ext cx="7848600" cy="1323439"/>
          </a:xfrm>
          <a:prstGeom prst="rect">
            <a:avLst/>
          </a:prstGeom>
          <a:noFill/>
        </p:spPr>
        <p:txBody>
          <a:bodyPr wrap="square" rtlCol="0">
            <a:spAutoFit/>
          </a:bodyPr>
          <a:lstStyle/>
          <a:p>
            <a:r>
              <a:rPr lang="en-US" sz="2000"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your goal is…</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Promotion to the next level within your agency</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Professional development</a:t>
            </a:r>
          </a:p>
          <a:p>
            <a:pPr marL="742950" indent="-285750">
              <a:buFont typeface="Arial" panose="020B0604020202020204" pitchFamily="34" charset="0"/>
              <a:buChar char="•"/>
            </a:pPr>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Certification or upgrade to your existing certification</a:t>
            </a:r>
          </a:p>
        </p:txBody>
      </p:sp>
      <p:sp>
        <p:nvSpPr>
          <p:cNvPr id="32" name="TextBox 31"/>
          <p:cNvSpPr txBox="1"/>
          <p:nvPr/>
        </p:nvSpPr>
        <p:spPr>
          <a:xfrm>
            <a:off x="3094620" y="5401270"/>
            <a:ext cx="5744580" cy="1015663"/>
          </a:xfrm>
          <a:prstGeom prst="rect">
            <a:avLst/>
          </a:prstGeom>
          <a:noFill/>
        </p:spPr>
        <p:txBody>
          <a:bodyPr wrap="square" rtlCol="0">
            <a:spAutoFit/>
          </a:bodyPr>
          <a:lstStyle/>
          <a:p>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…you are at the right level. Click the navigation tabs above to discover the steps you need to take to reach your training and development goals.</a:t>
            </a:r>
          </a:p>
        </p:txBody>
      </p:sp>
      <p:sp>
        <p:nvSpPr>
          <p:cNvPr id="30" name="TextBox 29">
            <a:hlinkClick r:id="rId3"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813699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1316916"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0" name="Rectangle 9"/>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1" name="Rectangle 10"/>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3" name="TextBox 12">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r>
              <a:rPr lang="en-US" sz="900" b="1" dirty="0">
                <a:solidFill>
                  <a:srgbClr val="FF3300"/>
                </a:solidFill>
                <a:latin typeface="Myriad Pro Light" panose="020B0403030403020204" pitchFamily="34" charset="0"/>
              </a:rPr>
              <a:t>Your level of proficiency</a:t>
            </a:r>
          </a:p>
        </p:txBody>
      </p:sp>
      <p:sp>
        <p:nvSpPr>
          <p:cNvPr id="14" name="TextBox 13">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7" name="TextBox 16">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8" name="TextBox 17">
            <a:hlinkClick r:id="rId5"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9" name="TextBox 18">
            <a:hlinkClick r:id="rId6"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1" name="Rectangle 20">
            <a:hlinkClick r:id="rId6"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2" name="Rectangle 21">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3" name="Rectangle 22">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5" name="Rectangle 24">
            <a:hlinkClick r:id="rId3"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3-5</a:t>
            </a:r>
          </a:p>
        </p:txBody>
      </p:sp>
      <p:sp>
        <p:nvSpPr>
          <p:cNvPr id="26" name="Rectangle 25">
            <a:hlinkClick r:id="rId7" action="ppaction://hlinksldjump"/>
          </p:cNvPr>
          <p:cNvSpPr/>
          <p:nvPr/>
        </p:nvSpPr>
        <p:spPr>
          <a:xfrm>
            <a:off x="163830" y="59817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9" name="TextBox 28">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30" name="Rectangle 29">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graphicFrame>
        <p:nvGraphicFramePr>
          <p:cNvPr id="15" name="Diagram 14"/>
          <p:cNvGraphicFramePr/>
          <p:nvPr>
            <p:extLst>
              <p:ext uri="{D42A27DB-BD31-4B8C-83A1-F6EECF244321}">
                <p14:modId xmlns:p14="http://schemas.microsoft.com/office/powerpoint/2010/main" val="1286162675"/>
              </p:ext>
            </p:extLst>
          </p:nvPr>
        </p:nvGraphicFramePr>
        <p:xfrm>
          <a:off x="400050" y="2057400"/>
          <a:ext cx="8153400" cy="149197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6" name="Diagram 15"/>
          <p:cNvGraphicFramePr/>
          <p:nvPr>
            <p:extLst>
              <p:ext uri="{D42A27DB-BD31-4B8C-83A1-F6EECF244321}">
                <p14:modId xmlns:p14="http://schemas.microsoft.com/office/powerpoint/2010/main" val="3438822788"/>
              </p:ext>
            </p:extLst>
          </p:nvPr>
        </p:nvGraphicFramePr>
        <p:xfrm>
          <a:off x="398479" y="3378052"/>
          <a:ext cx="8153400" cy="81294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0" name="Diagram 19"/>
          <p:cNvGraphicFramePr/>
          <p:nvPr>
            <p:extLst>
              <p:ext uri="{D42A27DB-BD31-4B8C-83A1-F6EECF244321}">
                <p14:modId xmlns:p14="http://schemas.microsoft.com/office/powerpoint/2010/main" val="3281299241"/>
              </p:ext>
            </p:extLst>
          </p:nvPr>
        </p:nvGraphicFramePr>
        <p:xfrm>
          <a:off x="381000" y="4191000"/>
          <a:ext cx="8153400" cy="69103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24" name="Diagram 23"/>
          <p:cNvGraphicFramePr/>
          <p:nvPr>
            <p:extLst>
              <p:ext uri="{D42A27DB-BD31-4B8C-83A1-F6EECF244321}">
                <p14:modId xmlns:p14="http://schemas.microsoft.com/office/powerpoint/2010/main" val="2128900660"/>
              </p:ext>
            </p:extLst>
          </p:nvPr>
        </p:nvGraphicFramePr>
        <p:xfrm>
          <a:off x="381000" y="4800600"/>
          <a:ext cx="8189536" cy="1701651"/>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3" name="TextBox 2"/>
          <p:cNvSpPr txBox="1"/>
          <p:nvPr/>
        </p:nvSpPr>
        <p:spPr>
          <a:xfrm>
            <a:off x="381000" y="1066800"/>
            <a:ext cx="8153400" cy="907941"/>
          </a:xfrm>
          <a:prstGeom prst="rect">
            <a:avLst/>
          </a:prstGeom>
          <a:noFill/>
        </p:spPr>
        <p:txBody>
          <a:bodyPr wrap="square" rtlCol="0">
            <a:spAutoFit/>
          </a:bodyPr>
          <a:lstStyle/>
          <a:p>
            <a:pPr algn="just"/>
            <a:r>
              <a:rPr lang="en-US" sz="1500" dirty="0">
                <a:solidFill>
                  <a:srgbClr val="333333"/>
                </a:solidFill>
                <a:latin typeface="Corbel" panose="020B0503020204020204" pitchFamily="34" charset="0"/>
                <a:cs typeface="Arial" panose="020B0604020202020204" pitchFamily="34" charset="0"/>
              </a:rPr>
              <a:t>Below are the competencies expected of an examiner after four-five years on the job; satisfactory skills in all areas with minimal supervision is mandated for certification.</a:t>
            </a:r>
          </a:p>
          <a:p>
            <a:pPr algn="just"/>
            <a:endParaRPr lang="en-US" sz="800" dirty="0">
              <a:latin typeface="Corbel" panose="020B0503020204020204" pitchFamily="34" charset="0"/>
              <a:cs typeface="Arial" panose="020B0604020202020204" pitchFamily="34" charset="0"/>
            </a:endParaRPr>
          </a:p>
          <a:p>
            <a:pPr algn="just"/>
            <a:r>
              <a:rPr lang="en-US" sz="1500" dirty="0">
                <a:solidFill>
                  <a:srgbClr val="121C6A"/>
                </a:solidFill>
                <a:effectLst>
                  <a:outerShdw blurRad="38100" dist="38100" dir="2700000" algn="tl">
                    <a:srgbClr val="000000">
                      <a:alpha val="43137"/>
                    </a:srgbClr>
                  </a:outerShdw>
                </a:effectLst>
                <a:latin typeface="Corbel" panose="020B0503020204020204" pitchFamily="34" charset="0"/>
                <a:cs typeface="Arial" panose="020B0604020202020204" pitchFamily="34" charset="0"/>
              </a:rPr>
              <a:t>SKILL GAP? CLICK EACH COMPETENCY FOR TRAINING OPTIONS TO IMPROVE YOUR KSAs</a:t>
            </a:r>
          </a:p>
        </p:txBody>
      </p:sp>
      <p:sp>
        <p:nvSpPr>
          <p:cNvPr id="33" name="TextBox 32">
            <a:hlinkClick r:id="rId29"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2" name="TextBox 31"/>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93622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b="1" kern="1200" baseline="0" dirty="0">
                <a:solidFill>
                  <a:srgbClr val="FF3300"/>
                </a:solidFill>
                <a:latin typeface="Myriad Pro Light" panose="020B0403030403020204" pitchFamily="34" charset="0"/>
              </a:rPr>
              <a:t>Skills/Tasks required in Year 1</a:t>
            </a:r>
            <a:endParaRPr lang="en-US" sz="900" b="1" kern="1200" dirty="0">
              <a:solidFill>
                <a:srgbClr val="FF33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16" name="TextBox 15">
            <a:hlinkClick r:id="rId4"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19" name="Rectangle 18">
            <a:hlinkClick r:id="rId5"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Training (All Others)</a:t>
            </a:r>
          </a:p>
        </p:txBody>
      </p:sp>
      <p:sp>
        <p:nvSpPr>
          <p:cNvPr id="20" name="Rectangle 19">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1" name="Rectangle 20">
            <a:hlinkClick r:id="rId6"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CE/Other Training Options</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8" name="Rectangle 27">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a:t>
            </a:r>
          </a:p>
          <a:p>
            <a:endParaRPr lang="en-US" sz="900" dirty="0">
              <a:solidFill>
                <a:schemeClr val="tx1"/>
              </a:solidFill>
              <a:latin typeface="Myriad Pro Light" panose="020B0403030403020204" pitchFamily="34" charset="0"/>
            </a:endParaRPr>
          </a:p>
        </p:txBody>
      </p:sp>
      <p:sp>
        <p:nvSpPr>
          <p:cNvPr id="14" name="TextBox 13"/>
          <p:cNvSpPr txBox="1"/>
          <p:nvPr/>
        </p:nvSpPr>
        <p:spPr>
          <a:xfrm>
            <a:off x="304800" y="1219200"/>
            <a:ext cx="5531895" cy="1877437"/>
          </a:xfrm>
          <a:prstGeom prst="rect">
            <a:avLst/>
          </a:prstGeom>
          <a:noFill/>
        </p:spPr>
        <p:txBody>
          <a:bodyPr wrap="square" rtlCol="0">
            <a:spAutoFit/>
          </a:bodyPr>
          <a:lstStyle/>
          <a:p>
            <a:r>
              <a:rPr lang="en-US" b="1" dirty="0">
                <a:latin typeface="Corbel" panose="020B0503020204020204" pitchFamily="34" charset="0"/>
                <a:cs typeface="Arial" panose="020B0604020202020204" pitchFamily="34" charset="0"/>
              </a:rPr>
              <a:t>You should have:</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Basic accounting skills, finance concepts, &amp; terminology</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Basic knowledge of economics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Good oral and written communication skills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Good basic computer skills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Ability to perform tasks with minimal supervision</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Good interpersonal skills and ability to work in a team environment</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Ability to adapt to a frequently changing work environment</a:t>
            </a:r>
          </a:p>
        </p:txBody>
      </p:sp>
      <p:sp>
        <p:nvSpPr>
          <p:cNvPr id="26" name="TextBox 25"/>
          <p:cNvSpPr txBox="1"/>
          <p:nvPr/>
        </p:nvSpPr>
        <p:spPr>
          <a:xfrm>
            <a:off x="304800" y="3446145"/>
            <a:ext cx="6019800" cy="2954655"/>
          </a:xfrm>
          <a:prstGeom prst="rect">
            <a:avLst/>
          </a:prstGeom>
          <a:noFill/>
        </p:spPr>
        <p:txBody>
          <a:bodyPr wrap="square" rtlCol="0">
            <a:spAutoFit/>
          </a:bodyPr>
          <a:lstStyle/>
          <a:p>
            <a:r>
              <a:rPr lang="en-US" b="1" dirty="0">
                <a:latin typeface="Corbel" panose="020B0503020204020204" pitchFamily="34" charset="0"/>
                <a:cs typeface="Arial" panose="020B0604020202020204" pitchFamily="34" charset="0"/>
              </a:rPr>
              <a:t>Your tasks MAY include:</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Analyze profit-and-loss accounts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Analyze investment portfolios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Review and analyze deposit structure &amp; fixed asset accounts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Reconcile asset and liability accounts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Review internal routines and controls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Analyze UBPR to assess level and trend of key indicators</a:t>
            </a:r>
          </a:p>
          <a:p>
            <a:pPr marL="285750"/>
            <a:r>
              <a:rPr lang="en-US" sz="1400" dirty="0">
                <a:latin typeface="Corbel" panose="020B0503020204020204" pitchFamily="34" charset="0"/>
                <a:cs typeface="Arial" panose="020B0604020202020204" pitchFamily="34" charset="0"/>
              </a:rPr>
              <a:t>for earnings, capital, and securities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Assess level and trend of earnings and quality of profit</a:t>
            </a:r>
          </a:p>
          <a:p>
            <a:pPr marL="285750"/>
            <a:r>
              <a:rPr lang="en-US" sz="1400" dirty="0">
                <a:latin typeface="Corbel" panose="020B0503020204020204" pitchFamily="34" charset="0"/>
                <a:cs typeface="Arial" panose="020B0604020202020204" pitchFamily="34" charset="0"/>
              </a:rPr>
              <a:t>planning practices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Review internal reports to assess capital monitoring and</a:t>
            </a:r>
          </a:p>
          <a:p>
            <a:pPr marL="285750"/>
            <a:r>
              <a:rPr lang="en-US" sz="1400" dirty="0">
                <a:latin typeface="Corbel" panose="020B0503020204020204" pitchFamily="34" charset="0"/>
                <a:cs typeface="Arial" panose="020B0604020202020204" pitchFamily="34" charset="0"/>
              </a:rPr>
              <a:t>planning; operational and credit risk implications</a:t>
            </a:r>
          </a:p>
          <a:p>
            <a:pPr marL="285750" indent="-285750">
              <a:buFont typeface="Arial" panose="020B0604020202020204" pitchFamily="34" charset="0"/>
              <a:buChar char="•"/>
            </a:pPr>
            <a:r>
              <a:rPr lang="en-US" sz="1400" dirty="0">
                <a:latin typeface="Corbel" panose="020B0503020204020204" pitchFamily="34" charset="0"/>
                <a:cs typeface="Arial" panose="020B0604020202020204" pitchFamily="34" charset="0"/>
              </a:rPr>
              <a:t>Perform bank examiner tasks under supervision for training purposes</a:t>
            </a:r>
          </a:p>
        </p:txBody>
      </p:sp>
      <p:sp>
        <p:nvSpPr>
          <p:cNvPr id="29" name="Rectangle 28">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grpSp>
        <p:nvGrpSpPr>
          <p:cNvPr id="13" name="Group 12"/>
          <p:cNvGrpSpPr/>
          <p:nvPr/>
        </p:nvGrpSpPr>
        <p:grpSpPr>
          <a:xfrm>
            <a:off x="5878497" y="3786542"/>
            <a:ext cx="3141678" cy="2609166"/>
            <a:chOff x="5878497" y="3786542"/>
            <a:chExt cx="3141678" cy="2609166"/>
          </a:xfrm>
        </p:grpSpPr>
        <p:sp>
          <p:nvSpPr>
            <p:cNvPr id="31" name="Teardrop 30"/>
            <p:cNvSpPr/>
            <p:nvPr/>
          </p:nvSpPr>
          <p:spPr>
            <a:xfrm rot="12956788">
              <a:off x="6110311" y="3786542"/>
              <a:ext cx="2843399" cy="2609166"/>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2" name="TextBox 31"/>
            <p:cNvSpPr txBox="1"/>
            <p:nvPr/>
          </p:nvSpPr>
          <p:spPr>
            <a:xfrm>
              <a:off x="5878497" y="3962400"/>
              <a:ext cx="3141678" cy="2308324"/>
            </a:xfrm>
            <a:prstGeom prst="rect">
              <a:avLst/>
            </a:prstGeom>
            <a:noFill/>
          </p:spPr>
          <p:txBody>
            <a:bodyPr wrap="square" rtlCol="0">
              <a:spAutoFit/>
            </a:bodyPr>
            <a:lstStyle/>
            <a:p>
              <a:pPr algn="ctr"/>
              <a:r>
                <a:rPr lang="en-US" sz="1600" b="1" dirty="0">
                  <a:solidFill>
                    <a:schemeClr val="bg1"/>
                  </a:solidFill>
                  <a:latin typeface="Corbel" panose="020B0503020204020204" pitchFamily="34" charset="0"/>
                  <a:cs typeface="Arial" panose="020B0604020202020204" pitchFamily="34" charset="0"/>
                </a:rPr>
                <a:t>Onboarding,</a:t>
              </a:r>
            </a:p>
            <a:p>
              <a:pPr algn="ctr"/>
              <a:r>
                <a:rPr lang="en-US" sz="1600" b="1" dirty="0">
                  <a:solidFill>
                    <a:schemeClr val="bg1"/>
                  </a:solidFill>
                  <a:latin typeface="Corbel" panose="020B0503020204020204" pitchFamily="34" charset="0"/>
                  <a:cs typeface="Arial" panose="020B0604020202020204" pitchFamily="34" charset="0"/>
                </a:rPr>
                <a:t>formal orientation, and</a:t>
              </a:r>
            </a:p>
            <a:p>
              <a:pPr algn="ctr"/>
              <a:r>
                <a:rPr lang="en-US" sz="1600" b="1" dirty="0">
                  <a:solidFill>
                    <a:schemeClr val="bg1"/>
                  </a:solidFill>
                  <a:latin typeface="Corbel" panose="020B0503020204020204" pitchFamily="34" charset="0"/>
                  <a:cs typeface="Arial" panose="020B0604020202020204" pitchFamily="34" charset="0"/>
                </a:rPr>
                <a:t>on-the-job training under</a:t>
              </a:r>
            </a:p>
            <a:p>
              <a:pPr algn="ctr"/>
              <a:r>
                <a:rPr lang="en-US" sz="1600" b="1" dirty="0">
                  <a:solidFill>
                    <a:schemeClr val="bg1"/>
                  </a:solidFill>
                  <a:latin typeface="Corbel" panose="020B0503020204020204" pitchFamily="34" charset="0"/>
                  <a:cs typeface="Arial" panose="020B0604020202020204" pitchFamily="34" charset="0"/>
                </a:rPr>
                <a:t>the guidance of experienced examiners should be used</a:t>
              </a:r>
            </a:p>
            <a:p>
              <a:pPr algn="ctr"/>
              <a:r>
                <a:rPr lang="en-US" sz="1600" b="1" dirty="0">
                  <a:solidFill>
                    <a:schemeClr val="bg1"/>
                  </a:solidFill>
                  <a:latin typeface="Corbel" panose="020B0503020204020204" pitchFamily="34" charset="0"/>
                  <a:cs typeface="Arial" panose="020B0604020202020204" pitchFamily="34" charset="0"/>
                </a:rPr>
                <a:t>to develop these skills, along with formal classroom training (</a:t>
              </a:r>
              <a:r>
                <a:rPr lang="en-US" sz="1600" b="1" i="1" dirty="0">
                  <a:solidFill>
                    <a:schemeClr val="bg1"/>
                  </a:solidFill>
                  <a:latin typeface="Corbel" panose="020B0503020204020204" pitchFamily="34" charset="0"/>
                  <a:cs typeface="Arial" panose="020B0604020202020204" pitchFamily="34" charset="0"/>
                </a:rPr>
                <a:t>see other</a:t>
              </a:r>
            </a:p>
            <a:p>
              <a:pPr algn="ctr"/>
              <a:r>
                <a:rPr lang="en-US" sz="1600" b="1" i="1" dirty="0">
                  <a:solidFill>
                    <a:schemeClr val="bg1"/>
                  </a:solidFill>
                  <a:latin typeface="Corbel" panose="020B0503020204020204" pitchFamily="34" charset="0"/>
                  <a:cs typeface="Arial" panose="020B0604020202020204" pitchFamily="34" charset="0"/>
                </a:rPr>
                <a:t>training tab</a:t>
              </a:r>
              <a:r>
                <a:rPr lang="en-US" sz="1600" b="1" dirty="0">
                  <a:solidFill>
                    <a:schemeClr val="bg1"/>
                  </a:solidFill>
                  <a:latin typeface="Corbel" panose="020B0503020204020204" pitchFamily="34" charset="0"/>
                  <a:cs typeface="Arial" panose="020B0604020202020204" pitchFamily="34" charset="0"/>
                </a:rPr>
                <a:t>)</a:t>
              </a:r>
            </a:p>
          </p:txBody>
        </p:sp>
      </p:grpSp>
      <p:sp>
        <p:nvSpPr>
          <p:cNvPr id="34" name="Teardrop 33"/>
          <p:cNvSpPr/>
          <p:nvPr/>
        </p:nvSpPr>
        <p:spPr>
          <a:xfrm rot="12956788">
            <a:off x="6116593" y="987690"/>
            <a:ext cx="2836457" cy="2371969"/>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087022" y="1447800"/>
            <a:ext cx="2743200" cy="1477328"/>
          </a:xfrm>
          <a:prstGeom prst="rect">
            <a:avLst/>
          </a:prstGeom>
          <a:noFill/>
        </p:spPr>
        <p:txBody>
          <a:bodyPr wrap="square" rtlCol="0">
            <a:spAutoFit/>
          </a:bodyPr>
          <a:lstStyle/>
          <a:p>
            <a:pPr algn="ctr"/>
            <a:r>
              <a:rPr lang="en-US" b="1" dirty="0">
                <a:solidFill>
                  <a:schemeClr val="bg1"/>
                </a:solidFill>
                <a:latin typeface="Corbel" panose="020B0503020204020204" pitchFamily="34" charset="0"/>
                <a:cs typeface="Arial" panose="020B0604020202020204" pitchFamily="34" charset="0"/>
              </a:rPr>
              <a:t>These skills</a:t>
            </a:r>
          </a:p>
          <a:p>
            <a:pPr algn="ctr"/>
            <a:r>
              <a:rPr lang="en-US" b="1" dirty="0">
                <a:solidFill>
                  <a:schemeClr val="bg1"/>
                </a:solidFill>
                <a:latin typeface="Corbel" panose="020B0503020204020204" pitchFamily="34" charset="0"/>
                <a:cs typeface="Arial" panose="020B0604020202020204" pitchFamily="34" charset="0"/>
              </a:rPr>
              <a:t>should be present in the candidate upon hire and after a four year</a:t>
            </a:r>
          </a:p>
          <a:p>
            <a:pPr algn="ctr"/>
            <a:r>
              <a:rPr lang="en-US" b="1" dirty="0">
                <a:solidFill>
                  <a:schemeClr val="bg1"/>
                </a:solidFill>
                <a:latin typeface="Corbel" panose="020B0503020204020204" pitchFamily="34" charset="0"/>
                <a:cs typeface="Arial" panose="020B0604020202020204" pitchFamily="34" charset="0"/>
              </a:rPr>
              <a:t>college degree</a:t>
            </a:r>
          </a:p>
        </p:txBody>
      </p:sp>
      <p:sp>
        <p:nvSpPr>
          <p:cNvPr id="35" name="TextBox 34"/>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3254660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 name="Rectangle 3"/>
          <p:cNvSpPr/>
          <p:nvPr/>
        </p:nvSpPr>
        <p:spPr>
          <a:xfrm>
            <a:off x="240702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b="1" dirty="0">
                <a:solidFill>
                  <a:srgbClr val="FF3300"/>
                </a:solidFill>
                <a:latin typeface="Myriad Pro Light" panose="020B0403030403020204" pitchFamily="34" charset="0"/>
              </a:rPr>
              <a:t>Skills/Tasks </a:t>
            </a:r>
            <a:r>
              <a:rPr lang="en-US" sz="900" b="1" dirty="0" err="1">
                <a:solidFill>
                  <a:srgbClr val="FF3300"/>
                </a:solidFill>
                <a:latin typeface="Myriad Pro Light" panose="020B0403030403020204" pitchFamily="34" charset="0"/>
              </a:rPr>
              <a:t>req’d</a:t>
            </a:r>
            <a:r>
              <a:rPr lang="en-US" sz="900" b="1" dirty="0">
                <a:solidFill>
                  <a:srgbClr val="FF3300"/>
                </a:solidFill>
                <a:latin typeface="Myriad Pro Light" panose="020B0403030403020204" pitchFamily="34" charset="0"/>
              </a:rPr>
              <a:t> Years 3-5</a:t>
            </a: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8" name="Rectangle 27">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457200" y="1120676"/>
            <a:ext cx="5531895" cy="2308324"/>
          </a:xfrm>
          <a:prstGeom prst="rect">
            <a:avLst/>
          </a:prstGeom>
          <a:noFill/>
        </p:spPr>
        <p:txBody>
          <a:bodyPr wrap="square" rtlCol="0">
            <a:spAutoFit/>
          </a:bodyPr>
          <a:lstStyle/>
          <a:p>
            <a:r>
              <a:rPr lang="en-US" b="1" dirty="0">
                <a:solidFill>
                  <a:srgbClr val="333333"/>
                </a:solidFill>
                <a:latin typeface="Corbel" panose="020B0503020204020204" pitchFamily="34" charset="0"/>
                <a:cs typeface="Arial" panose="020B0604020202020204" pitchFamily="34" charset="0"/>
              </a:rPr>
              <a:t>You should have: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Excellent analytical abilities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Expansive knowledge regarding laws, rules, and regulations governing examinations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High level of familiarity with general banking conditions and trends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Proficient in discussions with bankers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High level of initiative, judgment, and ability to supervise staff and provide training to examiners at all levels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Ability to supervise the examination of a non-complex financial institution operating under an enforcement action</a:t>
            </a:r>
          </a:p>
        </p:txBody>
      </p:sp>
      <p:sp>
        <p:nvSpPr>
          <p:cNvPr id="26" name="TextBox 25"/>
          <p:cNvSpPr txBox="1"/>
          <p:nvPr/>
        </p:nvSpPr>
        <p:spPr>
          <a:xfrm>
            <a:off x="457200" y="3787676"/>
            <a:ext cx="5867400" cy="2308324"/>
          </a:xfrm>
          <a:prstGeom prst="rect">
            <a:avLst/>
          </a:prstGeom>
          <a:noFill/>
        </p:spPr>
        <p:txBody>
          <a:bodyPr wrap="square" rtlCol="0">
            <a:spAutoFit/>
          </a:bodyPr>
          <a:lstStyle/>
          <a:p>
            <a:r>
              <a:rPr lang="en-US" b="1" dirty="0">
                <a:solidFill>
                  <a:srgbClr val="333333"/>
                </a:solidFill>
                <a:latin typeface="Corbel" panose="020B0503020204020204" pitchFamily="34" charset="0"/>
                <a:cs typeface="Arial" panose="020B0604020202020204" pitchFamily="34" charset="0"/>
              </a:rPr>
              <a:t>Your tasks MAY include: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Analyze moderately complex loan files (&gt;100 lines of credit), identify concerns, and prepare loan write-ups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Serve as asset manager and EIC of 1- and 2-rated banks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Prepare asset quality and risk management assessment reports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Use exam tools for loan review and report preparation</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Discuss CAMELS components in exit meeting with board</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Complete focused loan training with experienced examiner</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Engage in specialty examination training</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Assist with training of less experienced examiners</a:t>
            </a:r>
          </a:p>
        </p:txBody>
      </p:sp>
      <p:sp>
        <p:nvSpPr>
          <p:cNvPr id="29" name="Rectangle 28">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ardrop 30"/>
          <p:cNvSpPr/>
          <p:nvPr/>
        </p:nvSpPr>
        <p:spPr>
          <a:xfrm rot="12956788">
            <a:off x="6419657" y="3882817"/>
            <a:ext cx="2704688" cy="2242435"/>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2" name="TextBox 31"/>
          <p:cNvSpPr txBox="1"/>
          <p:nvPr/>
        </p:nvSpPr>
        <p:spPr>
          <a:xfrm>
            <a:off x="6248400" y="4639270"/>
            <a:ext cx="2743200" cy="923330"/>
          </a:xfrm>
          <a:prstGeom prst="rect">
            <a:avLst/>
          </a:prstGeom>
          <a:noFill/>
        </p:spPr>
        <p:txBody>
          <a:bodyPr wrap="square" rtlCol="0">
            <a:spAutoFit/>
          </a:bodyPr>
          <a:lstStyle/>
          <a:p>
            <a:pPr algn="ctr"/>
            <a:r>
              <a:rPr lang="en-US" b="1" dirty="0">
                <a:solidFill>
                  <a:schemeClr val="bg1"/>
                </a:solidFill>
                <a:latin typeface="Corbel" panose="020B0503020204020204" pitchFamily="34" charset="0"/>
                <a:cs typeface="Arial" panose="020B0604020202020204" pitchFamily="34" charset="0"/>
              </a:rPr>
              <a:t>Specialized seminars</a:t>
            </a:r>
          </a:p>
          <a:p>
            <a:pPr algn="ctr"/>
            <a:r>
              <a:rPr lang="en-US" b="1" dirty="0">
                <a:solidFill>
                  <a:schemeClr val="bg1"/>
                </a:solidFill>
                <a:latin typeface="Corbel" panose="020B0503020204020204" pitchFamily="34" charset="0"/>
                <a:cs typeface="Arial" panose="020B0604020202020204" pitchFamily="34" charset="0"/>
              </a:rPr>
              <a:t>State bank association training</a:t>
            </a:r>
          </a:p>
        </p:txBody>
      </p:sp>
      <p:sp>
        <p:nvSpPr>
          <p:cNvPr id="33" name="Teardrop 32"/>
          <p:cNvSpPr/>
          <p:nvPr/>
        </p:nvSpPr>
        <p:spPr>
          <a:xfrm rot="12956788">
            <a:off x="6419657" y="1037548"/>
            <a:ext cx="2704688" cy="2242435"/>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248400" y="1473597"/>
            <a:ext cx="2743200" cy="1477328"/>
          </a:xfrm>
          <a:prstGeom prst="rect">
            <a:avLst/>
          </a:prstGeom>
          <a:noFill/>
        </p:spPr>
        <p:txBody>
          <a:bodyPr wrap="square" rtlCol="0">
            <a:spAutoFit/>
          </a:bodyPr>
          <a:lstStyle/>
          <a:p>
            <a:pPr algn="ctr"/>
            <a:r>
              <a:rPr lang="en-US" b="1" dirty="0">
                <a:solidFill>
                  <a:schemeClr val="bg1"/>
                </a:solidFill>
                <a:latin typeface="Corbel" panose="020B0503020204020204" pitchFamily="34" charset="0"/>
                <a:cs typeface="Arial" panose="020B0604020202020204" pitchFamily="34" charset="0"/>
              </a:rPr>
              <a:t>Check out the</a:t>
            </a:r>
          </a:p>
          <a:p>
            <a:pPr algn="ctr"/>
            <a:r>
              <a:rPr lang="en-US" b="1" dirty="0">
                <a:solidFill>
                  <a:schemeClr val="bg1"/>
                </a:solidFill>
                <a:latin typeface="Corbel" panose="020B0503020204020204" pitchFamily="34" charset="0"/>
                <a:cs typeface="Arial" panose="020B0604020202020204" pitchFamily="34" charset="0"/>
              </a:rPr>
              <a:t>CE/Other Training tab</a:t>
            </a:r>
          </a:p>
          <a:p>
            <a:pPr algn="ctr"/>
            <a:r>
              <a:rPr lang="en-US" b="1" dirty="0">
                <a:solidFill>
                  <a:schemeClr val="bg1"/>
                </a:solidFill>
                <a:latin typeface="Corbel" panose="020B0503020204020204" pitchFamily="34" charset="0"/>
                <a:cs typeface="Arial" panose="020B0604020202020204" pitchFamily="34" charset="0"/>
              </a:rPr>
              <a:t>for CSBS training that will</a:t>
            </a:r>
          </a:p>
          <a:p>
            <a:pPr algn="ctr"/>
            <a:r>
              <a:rPr lang="en-US" b="1" dirty="0">
                <a:solidFill>
                  <a:schemeClr val="bg1"/>
                </a:solidFill>
                <a:latin typeface="Corbel" panose="020B0503020204020204" pitchFamily="34" charset="0"/>
                <a:cs typeface="Arial" panose="020B0604020202020204" pitchFamily="34" charset="0"/>
              </a:rPr>
              <a:t>    improve your</a:t>
            </a:r>
          </a:p>
          <a:p>
            <a:pPr algn="ctr"/>
            <a:r>
              <a:rPr lang="en-US" b="1" dirty="0">
                <a:solidFill>
                  <a:schemeClr val="bg1"/>
                </a:solidFill>
                <a:latin typeface="Corbel" panose="020B0503020204020204" pitchFamily="34" charset="0"/>
                <a:cs typeface="Arial" panose="020B0604020202020204" pitchFamily="34" charset="0"/>
              </a:rPr>
              <a:t>        skill set</a:t>
            </a:r>
          </a:p>
        </p:txBody>
      </p:sp>
      <p:sp>
        <p:nvSpPr>
          <p:cNvPr id="35" name="TextBox 34"/>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2481432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Rectangle 4"/>
          <p:cNvSpPr/>
          <p:nvPr/>
        </p:nvSpPr>
        <p:spPr>
          <a:xfrm>
            <a:off x="35052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Candara" panose="020E05020303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Candara" panose="020E0502030303020204" pitchFamily="34" charset="0"/>
              </a:rPr>
              <a:t>Proficiency Level</a:t>
            </a:r>
            <a:r>
              <a:rPr lang="en-US" sz="900" baseline="0" dirty="0">
                <a:solidFill>
                  <a:srgbClr val="5F5F5F"/>
                </a:solidFill>
                <a:latin typeface="Candara" panose="020E0502030303020204" pitchFamily="34" charset="0"/>
              </a:rPr>
              <a:t> for </a:t>
            </a:r>
            <a:r>
              <a:rPr lang="en-US" sz="900" dirty="0">
                <a:solidFill>
                  <a:srgbClr val="5F5F5F"/>
                </a:solidFill>
                <a:latin typeface="Candara" panose="020E05020303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Candara" panose="020E0502030303020204" pitchFamily="34" charset="0"/>
              </a:rPr>
              <a:t>Sample Skills/Tasks required in Year 1</a:t>
            </a:r>
            <a:endParaRPr lang="en-US" sz="900" kern="1200" dirty="0">
              <a:solidFill>
                <a:srgbClr val="5F5F5F"/>
              </a:solidFill>
              <a:latin typeface="Candara" panose="020E0502030303020204" pitchFamily="34" charset="0"/>
            </a:endParaRPr>
          </a:p>
        </p:txBody>
      </p:sp>
      <p:sp>
        <p:nvSpPr>
          <p:cNvPr id="13" name="TextBox 12">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Candara" panose="020E0502030303020204" pitchFamily="34" charset="0"/>
              </a:rPr>
              <a:t>Training required to reach next level</a:t>
            </a:r>
            <a:endParaRPr lang="en-US" sz="900" b="1" kern="1200" dirty="0">
              <a:solidFill>
                <a:srgbClr val="FF3300"/>
              </a:solidFill>
              <a:latin typeface="Candara" panose="020E05020303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andara" panose="020E0502030303020204" pitchFamily="34" charset="0"/>
              </a:rPr>
              <a:t>CE/Other Training Options</a:t>
            </a:r>
            <a:endParaRPr lang="en-US" sz="900" kern="1200" dirty="0">
              <a:solidFill>
                <a:srgbClr val="5F5F5F"/>
              </a:solidFill>
              <a:latin typeface="Candara" panose="020E05020303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andara" panose="020E0502030303020204" pitchFamily="34" charset="0"/>
              </a:rPr>
              <a:t>Schedule Training (CSBS)</a:t>
            </a:r>
            <a:endParaRPr lang="en-US" sz="900" kern="1200" dirty="0">
              <a:solidFill>
                <a:srgbClr val="5F5F5F"/>
              </a:solidFill>
              <a:latin typeface="Candara" panose="020E05020303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andara" panose="020E0502030303020204" pitchFamily="34" charset="0"/>
              </a:rPr>
              <a:t>Schedule Training (All Others)</a:t>
            </a:r>
            <a:endParaRPr lang="en-US" sz="900" kern="1200" dirty="0">
              <a:solidFill>
                <a:srgbClr val="5F5F5F"/>
              </a:solidFill>
              <a:latin typeface="Candara" panose="020E05020303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CE/Other Training Options</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Skills/Tasks </a:t>
            </a:r>
            <a:r>
              <a:rPr lang="en-US" sz="900" dirty="0" err="1">
                <a:solidFill>
                  <a:srgbClr val="5F5F5F"/>
                </a:solidFill>
                <a:latin typeface="Candara" panose="020E0502030303020204" pitchFamily="34" charset="0"/>
              </a:rPr>
              <a:t>req’d</a:t>
            </a:r>
            <a:r>
              <a:rPr lang="en-US" sz="900" dirty="0">
                <a:solidFill>
                  <a:srgbClr val="5F5F5F"/>
                </a:solidFill>
                <a:latin typeface="Candara" panose="020E0502030303020204" pitchFamily="34" charset="0"/>
              </a:rPr>
              <a:t> Years 3-5</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Candara" panose="020E0502030303020204" pitchFamily="34" charset="0"/>
              </a:rPr>
              <a:t>Certification Options</a:t>
            </a:r>
            <a:endParaRPr lang="en-US" sz="900" kern="1200" dirty="0">
              <a:solidFill>
                <a:srgbClr val="5F5F5F"/>
              </a:solidFill>
              <a:latin typeface="Candara" panose="020E0502030303020204" pitchFamily="34" charset="0"/>
            </a:endParaRPr>
          </a:p>
        </p:txBody>
      </p:sp>
      <p:sp>
        <p:nvSpPr>
          <p:cNvPr id="28" name="Rectangle 27">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Candara" panose="020E0502030303020204" pitchFamily="34" charset="0"/>
              </a:rPr>
              <a:t>Certification</a:t>
            </a:r>
          </a:p>
          <a:p>
            <a:endParaRPr lang="en-US" sz="900" dirty="0">
              <a:solidFill>
                <a:srgbClr val="5F5F5F"/>
              </a:solidFill>
              <a:latin typeface="Candara" panose="020E0502030303020204" pitchFamily="34" charset="0"/>
            </a:endParaRPr>
          </a:p>
        </p:txBody>
      </p:sp>
      <p:sp>
        <p:nvSpPr>
          <p:cNvPr id="18" name="Rectangle 17">
            <a:hlinkClick r:id="rId10"/>
          </p:cNvPr>
          <p:cNvSpPr/>
          <p:nvPr/>
        </p:nvSpPr>
        <p:spPr>
          <a:xfrm>
            <a:off x="2514600" y="2187203"/>
            <a:ext cx="3048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CSBS Senior School</a:t>
            </a:r>
          </a:p>
        </p:txBody>
      </p:sp>
      <p:sp>
        <p:nvSpPr>
          <p:cNvPr id="30" name="Rectangle 29">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andara" panose="020E0502030303020204" pitchFamily="34" charset="0"/>
              </a:rPr>
              <a:t>Your level of experience</a:t>
            </a:r>
          </a:p>
        </p:txBody>
      </p:sp>
      <p:grpSp>
        <p:nvGrpSpPr>
          <p:cNvPr id="25" name="Group 24"/>
          <p:cNvGrpSpPr/>
          <p:nvPr/>
        </p:nvGrpSpPr>
        <p:grpSpPr>
          <a:xfrm>
            <a:off x="1383557" y="2065284"/>
            <a:ext cx="977265" cy="609600"/>
            <a:chOff x="1447800" y="2590800"/>
            <a:chExt cx="977265" cy="609600"/>
          </a:xfrm>
        </p:grpSpPr>
        <p:sp>
          <p:nvSpPr>
            <p:cNvPr id="33" name="Right Arrow 32">
              <a:hlinkClick r:id="rId11"/>
            </p:cNvPr>
            <p:cNvSpPr/>
            <p:nvPr/>
          </p:nvSpPr>
          <p:spPr>
            <a:xfrm>
              <a:off x="1447800" y="2590800"/>
              <a:ext cx="977265" cy="609600"/>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4" name="TextBox 33">
              <a:hlinkClick r:id="rId12"/>
            </p:cNvPr>
            <p:cNvSpPr txBox="1"/>
            <p:nvPr/>
          </p:nvSpPr>
          <p:spPr>
            <a:xfrm>
              <a:off x="1480284" y="2701290"/>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39" name="Rectangle 38">
            <a:hlinkClick r:id="rId13"/>
          </p:cNvPr>
          <p:cNvSpPr/>
          <p:nvPr/>
        </p:nvSpPr>
        <p:spPr>
          <a:xfrm>
            <a:off x="1998345" y="4662141"/>
            <a:ext cx="4341495"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Graduate School of Banking</a:t>
            </a:r>
          </a:p>
        </p:txBody>
      </p:sp>
      <p:grpSp>
        <p:nvGrpSpPr>
          <p:cNvPr id="29" name="Group 28"/>
          <p:cNvGrpSpPr/>
          <p:nvPr/>
        </p:nvGrpSpPr>
        <p:grpSpPr>
          <a:xfrm>
            <a:off x="1021080" y="4509740"/>
            <a:ext cx="977265" cy="730993"/>
            <a:chOff x="1420299" y="4191000"/>
            <a:chExt cx="977265" cy="609600"/>
          </a:xfrm>
        </p:grpSpPr>
        <p:sp>
          <p:nvSpPr>
            <p:cNvPr id="35" name="Right Arrow 32">
              <a:hlinkClick r:id="rId11"/>
            </p:cNvPr>
            <p:cNvSpPr/>
            <p:nvPr/>
          </p:nvSpPr>
          <p:spPr>
            <a:xfrm>
              <a:off x="1420299" y="4191000"/>
              <a:ext cx="977265" cy="609600"/>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8" name="TextBox 37">
              <a:hlinkClick r:id="rId12"/>
            </p:cNvPr>
            <p:cNvSpPr txBox="1"/>
            <p:nvPr/>
          </p:nvSpPr>
          <p:spPr>
            <a:xfrm>
              <a:off x="1452783" y="4301490"/>
              <a:ext cx="822861" cy="307999"/>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43" name="Rectangle 42">
            <a:hlinkClick r:id="rId13"/>
          </p:cNvPr>
          <p:cNvSpPr/>
          <p:nvPr/>
        </p:nvSpPr>
        <p:spPr>
          <a:xfrm>
            <a:off x="1701559" y="3416486"/>
            <a:ext cx="4800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FDIC Advanced Leadership/Management</a:t>
            </a:r>
          </a:p>
        </p:txBody>
      </p:sp>
      <p:grpSp>
        <p:nvGrpSpPr>
          <p:cNvPr id="32" name="Group 31"/>
          <p:cNvGrpSpPr/>
          <p:nvPr/>
        </p:nvGrpSpPr>
        <p:grpSpPr>
          <a:xfrm>
            <a:off x="6815923" y="3264086"/>
            <a:ext cx="977265" cy="609600"/>
            <a:chOff x="7099934" y="4951462"/>
            <a:chExt cx="977265" cy="609600"/>
          </a:xfrm>
        </p:grpSpPr>
        <p:sp>
          <p:nvSpPr>
            <p:cNvPr id="41" name="Right Arrow 35">
              <a:hlinkClick r:id="rId11"/>
            </p:cNvPr>
            <p:cNvSpPr/>
            <p:nvPr/>
          </p:nvSpPr>
          <p:spPr>
            <a:xfrm rot="10757236">
              <a:off x="7099934" y="4951462"/>
              <a:ext cx="977265" cy="609600"/>
            </a:xfrm>
            <a:prstGeom prst="rightArrow">
              <a:avLst/>
            </a:prstGeom>
            <a:solidFill>
              <a:srgbClr val="121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42" name="TextBox 41">
              <a:hlinkClick r:id="rId12"/>
            </p:cNvPr>
            <p:cNvSpPr txBox="1"/>
            <p:nvPr/>
          </p:nvSpPr>
          <p:spPr>
            <a:xfrm rot="21551353">
              <a:off x="7227089" y="5070463"/>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44" name="TextBox 43"/>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7926327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CE/Other Training Options</a:t>
            </a:r>
            <a:endParaRPr lang="en-US" sz="900" b="1" kern="1200" dirty="0">
              <a:solidFill>
                <a:srgbClr val="FF3300"/>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3-5</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699135" y="1196340"/>
            <a:ext cx="7421880" cy="5293757"/>
          </a:xfrm>
          <a:prstGeom prst="rect">
            <a:avLst/>
          </a:prstGeom>
          <a:noFill/>
        </p:spPr>
        <p:txBody>
          <a:bodyPr wrap="square" rtlCol="0">
            <a:spAutoFit/>
          </a:bodyPr>
          <a:lstStyle/>
          <a:p>
            <a:r>
              <a:rPr lang="en-US" dirty="0">
                <a:solidFill>
                  <a:srgbClr val="333333"/>
                </a:solidFill>
                <a:latin typeface="Corbel" panose="020B0503020204020204" pitchFamily="34" charset="0"/>
                <a:cs typeface="Arial" panose="020B0604020202020204" pitchFamily="34" charset="0"/>
              </a:rPr>
              <a:t>If you hold the Certified Examiner-in-Charge credential, you must submit 63 training hours over the three-year certification term. Participate in the following training in order to keep your certification in good standing:</a:t>
            </a:r>
          </a:p>
          <a:p>
            <a:endParaRPr lang="en-US" sz="1050" dirty="0">
              <a:solidFill>
                <a:srgbClr val="333333"/>
              </a:solidFill>
              <a:latin typeface="Corbel" panose="020B0503020204020204" pitchFamily="34" charset="0"/>
              <a:cs typeface="Arial" panose="020B0604020202020204" pitchFamily="34" charset="0"/>
            </a:endParaRPr>
          </a:p>
          <a:p>
            <a:endParaRPr lang="en-US" sz="800" dirty="0">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dirty="0">
                <a:latin typeface="Corbel" panose="020B0503020204020204" pitchFamily="34" charset="0"/>
                <a:cs typeface="Arial" panose="020B0604020202020204" pitchFamily="34" charset="0"/>
                <a:hlinkClick r:id="rId10"/>
              </a:rPr>
              <a:t>CSBS Calendar of Events</a:t>
            </a:r>
            <a:r>
              <a:rPr lang="en-US" dirty="0">
                <a:latin typeface="Corbel" panose="020B0503020204020204" pitchFamily="34" charset="0"/>
                <a:cs typeface="Arial" panose="020B0604020202020204" pitchFamily="34" charset="0"/>
              </a:rPr>
              <a:t> </a:t>
            </a:r>
            <a:r>
              <a:rPr lang="en-US" dirty="0">
                <a:solidFill>
                  <a:schemeClr val="tx1">
                    <a:lumMod val="75000"/>
                    <a:lumOff val="25000"/>
                  </a:schemeClr>
                </a:solidFill>
                <a:latin typeface="Corbel" panose="020B0503020204020204" pitchFamily="34" charset="0"/>
                <a:cs typeface="Arial" panose="020B0604020202020204" pitchFamily="34" charset="0"/>
              </a:rPr>
              <a:t>contains all scheduled CSBS training:</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Large Bank Examination School</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Senior School</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Examiner Education Forum (for training directors)</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Examiner Forum</a:t>
            </a:r>
          </a:p>
          <a:p>
            <a:pPr marL="914400" indent="-285750">
              <a:buFont typeface="Arial" panose="020B0604020202020204" pitchFamily="34" charset="0"/>
              <a:buChar char="•"/>
            </a:pPr>
            <a:r>
              <a:rPr lang="en-US" dirty="0">
                <a:solidFill>
                  <a:schemeClr val="tx1">
                    <a:lumMod val="75000"/>
                    <a:lumOff val="25000"/>
                  </a:schemeClr>
                </a:solidFill>
                <a:latin typeface="Corbel" panose="020B0503020204020204" pitchFamily="34" charset="0"/>
                <a:cs typeface="Arial" panose="020B0604020202020204" pitchFamily="34" charset="0"/>
              </a:rPr>
              <a:t>CSBS specialty training</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Trust Examiner School and Trust Forum</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IT Examiner School</a:t>
            </a:r>
          </a:p>
          <a:p>
            <a:pPr marL="914400" indent="-285750">
              <a:buFont typeface="Arial" panose="020B0604020202020204" pitchFamily="34" charset="0"/>
              <a:buChar char="•"/>
            </a:pPr>
            <a:r>
              <a:rPr lang="en-US" dirty="0">
                <a:solidFill>
                  <a:schemeClr val="tx1">
                    <a:lumMod val="75000"/>
                    <a:lumOff val="25000"/>
                  </a:schemeClr>
                </a:solidFill>
                <a:latin typeface="Corbel" panose="020B0503020204020204" pitchFamily="34" charset="0"/>
                <a:cs typeface="Arial" panose="020B0604020202020204" pitchFamily="34" charset="0"/>
              </a:rPr>
              <a:t>Graduate School of Banking</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CSBS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courses (contact your training director for enrollment information). Click </a:t>
            </a:r>
            <a:r>
              <a:rPr lang="en-US" dirty="0">
                <a:latin typeface="Corbel" panose="020B0503020204020204" pitchFamily="34" charset="0"/>
                <a:cs typeface="Arial" panose="020B0604020202020204" pitchFamily="34" charset="0"/>
                <a:hlinkClick r:id="rId11"/>
              </a:rPr>
              <a:t>here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for the complete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 catalog.</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Federal Reserve’s </a:t>
            </a:r>
            <a:r>
              <a:rPr lang="en-US" dirty="0">
                <a:latin typeface="Corbel" panose="020B0503020204020204" pitchFamily="34" charset="0"/>
                <a:cs typeface="Arial" panose="020B0604020202020204" pitchFamily="34" charset="0"/>
                <a:hlinkClick r:id="rId12"/>
              </a:rPr>
              <a:t>Ask the Fed</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and</a:t>
            </a:r>
            <a:r>
              <a:rPr lang="en-US" dirty="0">
                <a:latin typeface="Corbel" panose="020B0503020204020204" pitchFamily="34" charset="0"/>
                <a:cs typeface="Arial" panose="020B0604020202020204" pitchFamily="34" charset="0"/>
              </a:rPr>
              <a:t> </a:t>
            </a:r>
            <a:r>
              <a:rPr lang="en-US" dirty="0">
                <a:latin typeface="Corbel" panose="020B0503020204020204" pitchFamily="34" charset="0"/>
                <a:cs typeface="Arial" panose="020B0604020202020204" pitchFamily="34" charset="0"/>
                <a:hlinkClick r:id="rId13"/>
              </a:rPr>
              <a:t>Rapid Response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webinars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State bank association training on emerging issues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Interdepartmental training on current events, emerging issues, regulatory updates, etc.</a:t>
            </a:r>
          </a:p>
        </p:txBody>
      </p:sp>
      <p:sp>
        <p:nvSpPr>
          <p:cNvPr id="27" name="Rectangle 26">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8" name="TextBox 27">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29" name="TextBox 28"/>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596325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CSBS Training</a:t>
            </a:r>
            <a:endParaRPr lang="en-US" sz="900" b="1" kern="1200" dirty="0">
              <a:solidFill>
                <a:srgbClr val="FF3300"/>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3-5</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820918" y="2239056"/>
            <a:ext cx="7502562" cy="4031873"/>
          </a:xfrm>
          <a:prstGeom prst="rect">
            <a:avLst/>
          </a:prstGeom>
          <a:noFill/>
        </p:spPr>
        <p:txBody>
          <a:bodyPr wrap="square" rtlCol="0">
            <a:spAutoFit/>
          </a:bodyPr>
          <a:lstStyle/>
          <a:p>
            <a:pPr algn="just"/>
            <a:r>
              <a:rPr lang="en-US" sz="1600" dirty="0">
                <a:solidFill>
                  <a:srgbClr val="333333"/>
                </a:solidFill>
                <a:latin typeface="Corbel" panose="020B0503020204020204" pitchFamily="34" charset="0"/>
                <a:cs typeface="Arial" panose="020B0604020202020204" pitchFamily="34" charset="0"/>
              </a:rPr>
              <a:t>Senior School is designed to meet the specific leadership training needs of state financial regulators who are rising into supervisory and/or management positions within their departments, serve as an examiner-in-charge in the field, or currently hold a managerial position within the agency. The behavioral science and management techniques presented are developed and honed each year to apply to the unique and evolving needs of financial regulatory personnel. Participants consistently give this program and individual faculty members top ratings.</a:t>
            </a:r>
          </a:p>
          <a:p>
            <a:pPr algn="just"/>
            <a:endParaRPr lang="en-US" sz="1600" dirty="0">
              <a:solidFill>
                <a:srgbClr val="333333"/>
              </a:solidFill>
              <a:latin typeface="Corbel" panose="020B0503020204020204" pitchFamily="34" charset="0"/>
              <a:cs typeface="Arial" panose="020B0604020202020204" pitchFamily="34" charset="0"/>
            </a:endParaRPr>
          </a:p>
          <a:p>
            <a:pPr algn="just"/>
            <a:r>
              <a:rPr lang="en-US" sz="1600" i="1" dirty="0">
                <a:solidFill>
                  <a:srgbClr val="333333"/>
                </a:solidFill>
                <a:latin typeface="Corbel" panose="020B0503020204020204" pitchFamily="34" charset="0"/>
                <a:cs typeface="Arial" panose="020B0604020202020204" pitchFamily="34" charset="0"/>
              </a:rPr>
              <a:t>Remember, your supervisor and training department should be consulted before you enroll in any training event.</a:t>
            </a:r>
          </a:p>
          <a:p>
            <a:pPr algn="just"/>
            <a:endParaRPr lang="en-US" sz="1600" dirty="0">
              <a:solidFill>
                <a:srgbClr val="333333"/>
              </a:solidFill>
              <a:latin typeface="Corbel" panose="020B0503020204020204" pitchFamily="34" charset="0"/>
              <a:cs typeface="Arial" panose="020B0604020202020204" pitchFamily="34" charset="0"/>
            </a:endParaRPr>
          </a:p>
          <a:p>
            <a:pPr algn="just"/>
            <a:r>
              <a:rPr lang="en-US" sz="1600" dirty="0">
                <a:solidFill>
                  <a:srgbClr val="333333"/>
                </a:solidFill>
                <a:latin typeface="Corbel" panose="020B0503020204020204" pitchFamily="34" charset="0"/>
                <a:cs typeface="Arial" panose="020B0604020202020204" pitchFamily="34" charset="0"/>
              </a:rPr>
              <a:t>Additional CSBS training is available at </a:t>
            </a:r>
            <a:r>
              <a:rPr lang="en-US" sz="1600" dirty="0">
                <a:latin typeface="Corbel" panose="020B0503020204020204" pitchFamily="34" charset="0"/>
                <a:cs typeface="Arial" panose="020B0604020202020204" pitchFamily="34" charset="0"/>
                <a:hlinkClick r:id="rId9"/>
              </a:rPr>
              <a:t>www.csbs.org</a:t>
            </a:r>
            <a:r>
              <a:rPr lang="en-US" sz="1600" dirty="0">
                <a:latin typeface="Corbel" panose="020B0503020204020204" pitchFamily="34" charset="0"/>
                <a:cs typeface="Arial" panose="020B0604020202020204" pitchFamily="34" charset="0"/>
              </a:rPr>
              <a:t> </a:t>
            </a:r>
            <a:r>
              <a:rPr lang="en-US" sz="1600" dirty="0">
                <a:solidFill>
                  <a:srgbClr val="333333"/>
                </a:solidFill>
                <a:latin typeface="Corbel" panose="020B0503020204020204" pitchFamily="34" charset="0"/>
                <a:cs typeface="Arial" panose="020B0604020202020204" pitchFamily="34" charset="0"/>
              </a:rPr>
              <a:t>(click Calendar of Events) or discuss the CSBS online training platform with your training coordinator or supervisor.</a:t>
            </a:r>
          </a:p>
          <a:p>
            <a:pPr algn="just"/>
            <a:endParaRPr lang="en-US" sz="1600" dirty="0">
              <a:solidFill>
                <a:srgbClr val="333333"/>
              </a:solidFill>
              <a:latin typeface="Corbel" panose="020B0503020204020204" pitchFamily="34" charset="0"/>
              <a:cs typeface="Arial" panose="020B0604020202020204" pitchFamily="34" charset="0"/>
            </a:endParaRPr>
          </a:p>
          <a:p>
            <a:pPr algn="just"/>
            <a:r>
              <a:rPr lang="en-US" sz="1400" dirty="0">
                <a:solidFill>
                  <a:srgbClr val="333333"/>
                </a:solidFill>
                <a:latin typeface="Corbel" panose="020B0503020204020204" pitchFamily="34" charset="0"/>
                <a:cs typeface="Arial" panose="020B0604020202020204" pitchFamily="34" charset="0"/>
              </a:rPr>
              <a:t>Content questions: Kim Chancy (</a:t>
            </a:r>
            <a:r>
              <a:rPr lang="en-US" sz="1400" dirty="0">
                <a:latin typeface="Corbel" panose="020B0503020204020204" pitchFamily="34" charset="0"/>
                <a:cs typeface="Arial" panose="020B0604020202020204" pitchFamily="34" charset="0"/>
                <a:hlinkClick r:id="rId10"/>
              </a:rPr>
              <a:t>kchancy@csbs.org</a:t>
            </a:r>
            <a:r>
              <a:rPr lang="en-US" sz="1400" dirty="0">
                <a:solidFill>
                  <a:srgbClr val="333333"/>
                </a:solidFill>
                <a:latin typeface="Corbel" panose="020B0503020204020204" pitchFamily="34" charset="0"/>
                <a:cs typeface="Arial" panose="020B0604020202020204" pitchFamily="34" charset="0"/>
              </a:rPr>
              <a:t>; 202-802-9554). </a:t>
            </a:r>
          </a:p>
          <a:p>
            <a:pPr algn="just"/>
            <a:r>
              <a:rPr lang="en-US" sz="1400" dirty="0">
                <a:solidFill>
                  <a:srgbClr val="333333"/>
                </a:solidFill>
                <a:latin typeface="Corbel" panose="020B0503020204020204" pitchFamily="34" charset="0"/>
                <a:cs typeface="Arial" panose="020B0604020202020204" pitchFamily="34" charset="0"/>
              </a:rPr>
              <a:t>Registration assistance: Katie Hoyle (</a:t>
            </a:r>
            <a:r>
              <a:rPr lang="en-US" sz="1400" dirty="0">
                <a:latin typeface="Corbel" panose="020B0503020204020204" pitchFamily="34" charset="0"/>
                <a:cs typeface="Arial" panose="020B0604020202020204" pitchFamily="34" charset="0"/>
                <a:hlinkClick r:id="rId11"/>
              </a:rPr>
              <a:t>khoyle@csbs.org</a:t>
            </a:r>
            <a:r>
              <a:rPr lang="en-US" sz="1400" dirty="0">
                <a:solidFill>
                  <a:srgbClr val="333333"/>
                </a:solidFill>
                <a:latin typeface="Corbel" panose="020B0503020204020204" pitchFamily="34" charset="0"/>
                <a:cs typeface="Arial" panose="020B0604020202020204" pitchFamily="34" charset="0"/>
              </a:rPr>
              <a:t>; 202-808-3556).</a:t>
            </a:r>
          </a:p>
        </p:txBody>
      </p:sp>
      <p:grpSp>
        <p:nvGrpSpPr>
          <p:cNvPr id="13" name="Group 12"/>
          <p:cNvGrpSpPr/>
          <p:nvPr/>
        </p:nvGrpSpPr>
        <p:grpSpPr>
          <a:xfrm>
            <a:off x="1676400" y="1386228"/>
            <a:ext cx="977265" cy="609600"/>
            <a:chOff x="2286000" y="1371600"/>
            <a:chExt cx="977265" cy="609600"/>
          </a:xfrm>
        </p:grpSpPr>
        <p:sp>
          <p:nvSpPr>
            <p:cNvPr id="18" name="Right Arrow 17">
              <a:hlinkClick r:id="rId12"/>
            </p:cNvPr>
            <p:cNvSpPr/>
            <p:nvPr/>
          </p:nvSpPr>
          <p:spPr>
            <a:xfrm>
              <a:off x="2286000" y="1371600"/>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28" name="TextBox 27">
              <a:hlinkClick r:id="rId13"/>
            </p:cNvPr>
            <p:cNvSpPr txBox="1"/>
            <p:nvPr/>
          </p:nvSpPr>
          <p:spPr>
            <a:xfrm>
              <a:off x="2318484" y="1482090"/>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29" name="Rectangle 28">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31" name="TextBox 30"/>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
        <p:nvSpPr>
          <p:cNvPr id="32" name="Rectangle: Rounded Corners 12">
            <a:hlinkClick r:id="rId14"/>
          </p:cNvPr>
          <p:cNvSpPr/>
          <p:nvPr/>
        </p:nvSpPr>
        <p:spPr>
          <a:xfrm>
            <a:off x="3124200" y="1373029"/>
            <a:ext cx="3243406" cy="608262"/>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CSBS Senior School</a:t>
            </a:r>
          </a:p>
        </p:txBody>
      </p:sp>
    </p:spTree>
    <p:extLst>
      <p:ext uri="{BB962C8B-B14F-4D97-AF65-F5344CB8AC3E}">
        <p14:creationId xmlns:p14="http://schemas.microsoft.com/office/powerpoint/2010/main" val="41999081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Training (All Others)</a:t>
            </a:r>
            <a:endParaRPr lang="en-US" sz="900" b="1" kern="1200" dirty="0">
              <a:solidFill>
                <a:srgbClr val="FF3300"/>
              </a:solidFill>
              <a:latin typeface="Myriad Pro Light" panose="020B0403030403020204" pitchFamily="34" charset="0"/>
            </a:endParaRPr>
          </a:p>
        </p:txBody>
      </p:sp>
      <p:sp>
        <p:nvSpPr>
          <p:cNvPr id="19" name="Rectangle 18">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0" name="Rectangle 19">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rPr>
              <a:t>Skills/Tasks </a:t>
            </a:r>
            <a:r>
              <a:rPr lang="en-US" sz="900" dirty="0" err="1">
                <a:solidFill>
                  <a:srgbClr val="5F5F5F"/>
                </a:solidFill>
              </a:rPr>
              <a:t>req’d</a:t>
            </a:r>
            <a:r>
              <a:rPr lang="en-US" sz="900" dirty="0">
                <a:solidFill>
                  <a:srgbClr val="5F5F5F"/>
                </a:solidFill>
              </a:rPr>
              <a:t> Years 3-5</a:t>
            </a:r>
          </a:p>
        </p:txBody>
      </p:sp>
      <p:sp>
        <p:nvSpPr>
          <p:cNvPr id="23" name="Rectangle 22">
            <a:hlinkClick r:id="rId6"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29" name="Rectangle 28">
            <a:hlinkClick r:id="rId7" action="ppaction://hlinksldjump"/>
          </p:cNvPr>
          <p:cNvSpPr/>
          <p:nvPr/>
        </p:nvSpPr>
        <p:spPr>
          <a:xfrm>
            <a:off x="15801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13" name="Rectangle 12"/>
          <p:cNvSpPr/>
          <p:nvPr/>
        </p:nvSpPr>
        <p:spPr>
          <a:xfrm>
            <a:off x="457200" y="1676400"/>
            <a:ext cx="8077200" cy="3231654"/>
          </a:xfrm>
          <a:prstGeom prst="rect">
            <a:avLst/>
          </a:prstGeom>
        </p:spPr>
        <p:txBody>
          <a:bodyPr wrap="square">
            <a:spAutoFit/>
          </a:bodyPr>
          <a:lstStyle/>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FDIC’s course catalogue is available </a:t>
            </a:r>
            <a:r>
              <a:rPr lang="en-US" dirty="0">
                <a:solidFill>
                  <a:srgbClr val="333333"/>
                </a:solidFill>
                <a:latin typeface="Corbel" panose="020B0503020204020204" pitchFamily="34" charset="0"/>
                <a:cs typeface="Arial" panose="020B0604020202020204" pitchFamily="34" charset="0"/>
                <a:hlinkClick r:id="rId9"/>
              </a:rPr>
              <a:t>here</a:t>
            </a:r>
            <a:r>
              <a:rPr lang="en-US" dirty="0">
                <a:solidFill>
                  <a:srgbClr val="333333"/>
                </a:solidFill>
                <a:latin typeface="Corbel" panose="020B0503020204020204" pitchFamily="34" charset="0"/>
                <a:cs typeface="Arial" panose="020B0604020202020204" pitchFamily="34" charset="0"/>
              </a:rPr>
              <a:t>.</a:t>
            </a:r>
          </a:p>
          <a:p>
            <a:pPr marL="285750" indent="-285750" algn="just">
              <a:buFont typeface="Arial" panose="020B0604020202020204" pitchFamily="34" charset="0"/>
              <a:buChar char="•"/>
            </a:pPr>
            <a:endParaRPr lang="en-US" sz="8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The Federal Reserve’s course catalogue is available </a:t>
            </a:r>
            <a:r>
              <a:rPr lang="en-US" dirty="0">
                <a:solidFill>
                  <a:srgbClr val="333333"/>
                </a:solidFill>
                <a:latin typeface="Corbel" panose="020B0503020204020204" pitchFamily="34" charset="0"/>
                <a:cs typeface="Arial" panose="020B0604020202020204" pitchFamily="34" charset="0"/>
                <a:hlinkClick r:id="rId10"/>
              </a:rPr>
              <a:t>here</a:t>
            </a:r>
            <a:r>
              <a:rPr lang="en-US" dirty="0">
                <a:solidFill>
                  <a:srgbClr val="333333"/>
                </a:solidFill>
                <a:latin typeface="Corbel" panose="020B0503020204020204" pitchFamily="34" charset="0"/>
                <a:cs typeface="Arial" panose="020B0604020202020204" pitchFamily="34" charset="0"/>
              </a:rPr>
              <a:t>.</a:t>
            </a:r>
          </a:p>
          <a:p>
            <a:pPr marL="285750" indent="-285750" algn="just">
              <a:buFont typeface="Arial" panose="020B0604020202020204" pitchFamily="34" charset="0"/>
              <a:buChar char="•"/>
            </a:pPr>
            <a:endParaRPr lang="en-US" sz="800" b="1" i="1"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Through the collaborative State Examiner Training Initiative (SETI) with CFPB, CSBS is awarded seats at FFIEC/CFPB training throughout the year. The number varies program-to-program. These seats are offered to the state training directors as they become available and are awarded on a first come-first served basis.</a:t>
            </a:r>
          </a:p>
          <a:p>
            <a:pPr marL="285750" indent="-285750" algn="just">
              <a:buFont typeface="Arial" panose="020B0604020202020204" pitchFamily="34" charset="0"/>
              <a:buChar char="•"/>
            </a:pPr>
            <a:endParaRPr lang="en-US" sz="8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Enrollment in FRB/FDIC/FFIEC/CFPB training is managed through your agency’s training department. </a:t>
            </a:r>
            <a:r>
              <a:rPr lang="en-US" b="1" i="1" dirty="0">
                <a:solidFill>
                  <a:srgbClr val="333333"/>
                </a:solidFill>
                <a:latin typeface="Corbel" panose="020B0503020204020204" pitchFamily="34" charset="0"/>
                <a:cs typeface="Arial" panose="020B0604020202020204" pitchFamily="34" charset="0"/>
              </a:rPr>
              <a:t>Consult with your supervisor or training coordinator to register for available Federal agency training.</a:t>
            </a:r>
          </a:p>
        </p:txBody>
      </p:sp>
      <p:sp>
        <p:nvSpPr>
          <p:cNvPr id="27" name="TextBox 26"/>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6709630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Proficiency Level</a:t>
            </a:r>
            <a:r>
              <a:rPr lang="en-US" sz="900" baseline="0" dirty="0">
                <a:solidFill>
                  <a:srgbClr val="5F5F5F"/>
                </a:solidFill>
                <a:latin typeface="Myriad Pro Light" panose="020B0403030403020204" pitchFamily="34" charset="0"/>
              </a:rPr>
              <a:t> for </a:t>
            </a:r>
            <a:r>
              <a:rPr lang="en-US" sz="900" dirty="0">
                <a:solidFill>
                  <a:srgbClr val="5F5F5F"/>
                </a:solidFill>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 action="ppaction://noaction"/>
          </p:cNvPr>
          <p:cNvSpPr txBox="1"/>
          <p:nvPr/>
        </p:nvSpPr>
        <p:spPr>
          <a:xfrm>
            <a:off x="7848600" y="609600"/>
            <a:ext cx="1005840" cy="533400"/>
          </a:xfrm>
          <a:prstGeom prst="rect">
            <a:avLst/>
          </a:prstGeom>
          <a:noFill/>
        </p:spPr>
        <p:txBody>
          <a:bodyPr wrap="square" lIns="0" tIns="0" rIns="0" bIns="0" rtlCol="0">
            <a:noAutofit/>
          </a:bodyPr>
          <a:lstStyle/>
          <a:p>
            <a:pPr marL="0" lvl="1"/>
            <a:r>
              <a:rPr lang="en-US" sz="900" b="1" kern="1200" baseline="0" dirty="0">
                <a:solidFill>
                  <a:srgbClr val="FF3300"/>
                </a:solidFill>
                <a:latin typeface="Myriad Pro Light" panose="020B0403030403020204" pitchFamily="34" charset="0"/>
              </a:rPr>
              <a:t>Certification</a:t>
            </a:r>
            <a:endParaRPr lang="en-US" sz="900" b="1" kern="1200" dirty="0">
              <a:solidFill>
                <a:srgbClr val="FF33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5" name="TextBox 24"/>
          <p:cNvSpPr txBox="1"/>
          <p:nvPr/>
        </p:nvSpPr>
        <p:spPr>
          <a:xfrm>
            <a:off x="577650" y="1538318"/>
            <a:ext cx="7358580" cy="3816429"/>
          </a:xfrm>
          <a:prstGeom prst="rect">
            <a:avLst/>
          </a:prstGeom>
          <a:noFill/>
        </p:spPr>
        <p:txBody>
          <a:bodyPr wrap="square" rtlCol="0">
            <a:spAutoFit/>
          </a:bodyPr>
          <a:lstStyle/>
          <a:p>
            <a:pPr algn="just"/>
            <a:r>
              <a:rPr lang="en-US" sz="1700" dirty="0">
                <a:solidFill>
                  <a:srgbClr val="333333"/>
                </a:solidFill>
                <a:latin typeface="Corbel" panose="020B0503020204020204" pitchFamily="34" charset="0"/>
                <a:cs typeface="Arial" panose="020B0604020202020204" pitchFamily="34" charset="0"/>
              </a:rPr>
              <a:t>Examiners who have completed the following CSBS schools:</a:t>
            </a:r>
          </a:p>
          <a:p>
            <a:pPr algn="just"/>
            <a:endParaRPr lang="en-US" sz="9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Day One: Bank Safety &amp; Soundness Examiner Training</a:t>
            </a:r>
            <a:r>
              <a:rPr lang="en-US" sz="1400" dirty="0">
                <a:solidFill>
                  <a:srgbClr val="333333"/>
                </a:solidFill>
                <a:latin typeface="Corbel" panose="020B0503020204020204" pitchFamily="34" charset="0"/>
                <a:cs typeface="Arial" panose="020B0604020202020204" pitchFamily="34" charset="0"/>
              </a:rPr>
              <a:t>*</a:t>
            </a: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Credit Evaluation School</a:t>
            </a:r>
            <a:r>
              <a:rPr lang="en-US" sz="1600" dirty="0">
                <a:solidFill>
                  <a:srgbClr val="333333"/>
                </a:solidFill>
                <a:latin typeface="Corbel" panose="020B0503020204020204" pitchFamily="34" charset="0"/>
                <a:cs typeface="Arial" panose="020B0604020202020204" pitchFamily="34" charset="0"/>
              </a:rPr>
              <a:t>*</a:t>
            </a:r>
            <a:r>
              <a:rPr lang="en-US" sz="1700" dirty="0">
                <a:solidFill>
                  <a:srgbClr val="333333"/>
                </a:solidFill>
                <a:latin typeface="Corbel" panose="020B0503020204020204" pitchFamily="34" charset="0"/>
                <a:cs typeface="Arial" panose="020B0604020202020204" pitchFamily="34" charset="0"/>
              </a:rPr>
              <a:t> and</a:t>
            </a: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Examiner-in-Charge School</a:t>
            </a:r>
            <a:r>
              <a:rPr lang="en-US" sz="1600" dirty="0">
                <a:solidFill>
                  <a:srgbClr val="333333"/>
                </a:solidFill>
                <a:latin typeface="Corbel" panose="020B0503020204020204" pitchFamily="34" charset="0"/>
                <a:cs typeface="Arial" panose="020B0604020202020204" pitchFamily="34" charset="0"/>
              </a:rPr>
              <a:t>*</a:t>
            </a:r>
            <a:endParaRPr lang="en-US" sz="17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sz="1700" dirty="0">
                <a:solidFill>
                  <a:srgbClr val="333333"/>
                </a:solidFill>
                <a:latin typeface="Corbel" panose="020B0503020204020204" pitchFamily="34" charset="0"/>
                <a:cs typeface="Arial" panose="020B0604020202020204" pitchFamily="34" charset="0"/>
              </a:rPr>
              <a:t>Senior School</a:t>
            </a:r>
          </a:p>
          <a:p>
            <a:pPr marL="285750" indent="-285750" algn="just">
              <a:buFont typeface="Arial" panose="020B0604020202020204" pitchFamily="34" charset="0"/>
              <a:buChar char="•"/>
            </a:pPr>
            <a:endParaRPr lang="en-US" sz="900" dirty="0">
              <a:solidFill>
                <a:srgbClr val="333333"/>
              </a:solidFill>
              <a:latin typeface="Corbel" panose="020B0503020204020204" pitchFamily="34" charset="0"/>
              <a:cs typeface="Arial" panose="020B0604020202020204" pitchFamily="34" charset="0"/>
            </a:endParaRPr>
          </a:p>
          <a:p>
            <a:pPr algn="just"/>
            <a:r>
              <a:rPr lang="en-US" sz="1700" dirty="0">
                <a:solidFill>
                  <a:srgbClr val="333333"/>
                </a:solidFill>
                <a:latin typeface="Corbel" panose="020B0503020204020204" pitchFamily="34" charset="0"/>
                <a:cs typeface="Arial" panose="020B0604020202020204" pitchFamily="34" charset="0"/>
              </a:rPr>
              <a:t>and have completed 4-5 years of on-the-job experience in a state regulatory agency may apply for one of these bank safety and soundness credentials: </a:t>
            </a:r>
            <a:r>
              <a:rPr lang="en-US" sz="1700" dirty="0">
                <a:solidFill>
                  <a:srgbClr val="333333"/>
                </a:solidFill>
                <a:latin typeface="Corbel" panose="020B0503020204020204" pitchFamily="34" charset="0"/>
                <a:cs typeface="Arial" panose="020B0604020202020204" pitchFamily="34" charset="0"/>
                <a:hlinkClick r:id="rId4"/>
              </a:rPr>
              <a:t>Certified Senior Bank Examiner</a:t>
            </a:r>
            <a:r>
              <a:rPr lang="en-US" sz="1700" dirty="0">
                <a:solidFill>
                  <a:srgbClr val="333333"/>
                </a:solidFill>
                <a:latin typeface="Corbel" panose="020B0503020204020204" pitchFamily="34" charset="0"/>
                <a:cs typeface="Arial" panose="020B0604020202020204" pitchFamily="34" charset="0"/>
              </a:rPr>
              <a:t> or </a:t>
            </a:r>
            <a:r>
              <a:rPr lang="en-US" sz="1700" dirty="0">
                <a:solidFill>
                  <a:srgbClr val="333333"/>
                </a:solidFill>
                <a:latin typeface="Corbel" panose="020B0503020204020204" pitchFamily="34" charset="0"/>
                <a:cs typeface="Arial" panose="020B0604020202020204" pitchFamily="34" charset="0"/>
                <a:hlinkClick r:id="rId5"/>
              </a:rPr>
              <a:t>Certified Examinations Manager</a:t>
            </a:r>
            <a:r>
              <a:rPr lang="en-US" sz="1400" dirty="0">
                <a:solidFill>
                  <a:srgbClr val="333333"/>
                </a:solidFill>
                <a:latin typeface="Corbel" panose="020B0503020204020204" pitchFamily="34" charset="0"/>
                <a:cs typeface="Arial" panose="020B0604020202020204" pitchFamily="34" charset="0"/>
              </a:rPr>
              <a:t>**</a:t>
            </a:r>
            <a:r>
              <a:rPr lang="en-US" sz="1700" dirty="0">
                <a:solidFill>
                  <a:srgbClr val="333333"/>
                </a:solidFill>
                <a:latin typeface="Corbel" panose="020B0503020204020204" pitchFamily="34" charset="0"/>
                <a:cs typeface="Arial" panose="020B0604020202020204" pitchFamily="34" charset="0"/>
              </a:rPr>
              <a:t>. Click either link to visit the </a:t>
            </a:r>
            <a:r>
              <a:rPr lang="en-US" sz="1700" dirty="0">
                <a:latin typeface="Corbel" panose="020B0503020204020204" pitchFamily="34" charset="0"/>
                <a:cs typeface="Arial" panose="020B0604020202020204" pitchFamily="34" charset="0"/>
              </a:rPr>
              <a:t>certification page to review a</a:t>
            </a:r>
            <a:r>
              <a:rPr lang="en-US" sz="1700" dirty="0">
                <a:solidFill>
                  <a:srgbClr val="333333"/>
                </a:solidFill>
                <a:latin typeface="Corbel" panose="020B0503020204020204" pitchFamily="34" charset="0"/>
                <a:cs typeface="Arial" panose="020B0604020202020204" pitchFamily="34" charset="0"/>
              </a:rPr>
              <a:t>ll requirements.</a:t>
            </a:r>
          </a:p>
          <a:p>
            <a:pPr algn="just"/>
            <a:endParaRPr lang="en-US" sz="1700" dirty="0">
              <a:solidFill>
                <a:srgbClr val="333333"/>
              </a:solidFill>
              <a:latin typeface="Corbel" panose="020B0503020204020204" pitchFamily="34" charset="0"/>
              <a:cs typeface="Arial" panose="020B0604020202020204" pitchFamily="34" charset="0"/>
            </a:endParaRPr>
          </a:p>
          <a:p>
            <a:pPr algn="just"/>
            <a:endParaRPr lang="en-US" sz="900" dirty="0">
              <a:latin typeface="Corbel" panose="020B0503020204020204" pitchFamily="34" charset="0"/>
              <a:cs typeface="Arial" panose="020B0604020202020204" pitchFamily="34" charset="0"/>
            </a:endParaRPr>
          </a:p>
          <a:p>
            <a:pPr algn="ctr"/>
            <a:r>
              <a:rPr lang="en-US" sz="1400" dirty="0">
                <a:solidFill>
                  <a:srgbClr val="333333"/>
                </a:solidFill>
                <a:latin typeface="Corbel" panose="020B0503020204020204" pitchFamily="34" charset="0"/>
                <a:cs typeface="Arial" panose="020B0604020202020204" pitchFamily="34" charset="0"/>
              </a:rPr>
              <a:t>Questions? Contact Rose Shaheen, CSBS’s certification program manager, at 202-728-5710 or send an email to </a:t>
            </a:r>
            <a:r>
              <a:rPr lang="en-US" sz="1400" dirty="0">
                <a:latin typeface="Corbel" panose="020B0503020204020204" pitchFamily="34" charset="0"/>
                <a:cs typeface="Arial" panose="020B0604020202020204" pitchFamily="34" charset="0"/>
                <a:hlinkClick r:id="rId6"/>
              </a:rPr>
              <a:t>certification@csbs.org</a:t>
            </a:r>
            <a:r>
              <a:rPr lang="en-US" sz="1400" dirty="0">
                <a:solidFill>
                  <a:srgbClr val="333333"/>
                </a:solidFill>
                <a:latin typeface="Corbel" panose="020B0503020204020204" pitchFamily="34" charset="0"/>
                <a:cs typeface="Arial" panose="020B0604020202020204" pitchFamily="34" charset="0"/>
              </a:rPr>
              <a:t>. </a:t>
            </a:r>
          </a:p>
          <a:p>
            <a:pPr algn="just"/>
            <a:endParaRPr lang="en-US" sz="1700" dirty="0">
              <a:solidFill>
                <a:srgbClr val="333333"/>
              </a:solidFill>
              <a:latin typeface="Corbel" panose="020B0503020204020204" pitchFamily="34" charset="0"/>
              <a:cs typeface="Arial" panose="020B0604020202020204" pitchFamily="34" charset="0"/>
            </a:endParaRPr>
          </a:p>
        </p:txBody>
      </p:sp>
      <p:sp>
        <p:nvSpPr>
          <p:cNvPr id="26" name="Rectangle 25">
            <a:hlinkClick r:id="rId7"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7" name="Rectangle 26">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9" name="Rectangle 28">
            <a:hlinkClick r:id="rId8"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Years 3-5</a:t>
            </a:r>
          </a:p>
        </p:txBody>
      </p:sp>
      <p:sp>
        <p:nvSpPr>
          <p:cNvPr id="31" name="Rectangle 30">
            <a:hlinkClick r:id="rId9"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proficiency</a:t>
            </a:r>
          </a:p>
        </p:txBody>
      </p:sp>
      <p:sp>
        <p:nvSpPr>
          <p:cNvPr id="32" name="Rectangle 31">
            <a:hlinkClick r:id="rId10"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30" name="Rectangle 29">
            <a:hlinkClick r:id="rId10" action="ppaction://hlinksldjump"/>
          </p:cNvPr>
          <p:cNvSpPr/>
          <p:nvPr/>
        </p:nvSpPr>
        <p:spPr>
          <a:xfrm>
            <a:off x="158013" y="59436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5" name="TextBox 34">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Training required to reach next level</a:t>
            </a:r>
            <a:endParaRPr lang="en-US" sz="900" kern="1200" dirty="0">
              <a:solidFill>
                <a:srgbClr val="5F5F5F"/>
              </a:solidFill>
              <a:latin typeface="Myriad Pro Light" panose="020B0403030403020204" pitchFamily="34" charset="0"/>
            </a:endParaRPr>
          </a:p>
        </p:txBody>
      </p:sp>
      <p:sp>
        <p:nvSpPr>
          <p:cNvPr id="20" name="TextBox 19"/>
          <p:cNvSpPr txBox="1"/>
          <p:nvPr/>
        </p:nvSpPr>
        <p:spPr>
          <a:xfrm>
            <a:off x="786274" y="5322763"/>
            <a:ext cx="7120890" cy="276999"/>
          </a:xfrm>
          <a:prstGeom prst="rect">
            <a:avLst/>
          </a:prstGeom>
          <a:noFill/>
        </p:spPr>
        <p:txBody>
          <a:bodyPr wrap="square" rtlCol="0">
            <a:spAutoFit/>
          </a:bodyPr>
          <a:lstStyle/>
          <a:p>
            <a:r>
              <a:rPr lang="en-US" sz="1200" dirty="0">
                <a:latin typeface="Corbel" panose="020B0503020204020204" pitchFamily="34" charset="0"/>
              </a:rPr>
              <a:t>*FDIC’s core examiner training is an acceptable alternative</a:t>
            </a:r>
          </a:p>
        </p:txBody>
      </p:sp>
      <p:sp>
        <p:nvSpPr>
          <p:cNvPr id="13" name="TextBox 12"/>
          <p:cNvSpPr txBox="1"/>
          <p:nvPr/>
        </p:nvSpPr>
        <p:spPr>
          <a:xfrm>
            <a:off x="731520" y="5609035"/>
            <a:ext cx="7122360" cy="461665"/>
          </a:xfrm>
          <a:prstGeom prst="rect">
            <a:avLst/>
          </a:prstGeom>
          <a:noFill/>
        </p:spPr>
        <p:txBody>
          <a:bodyPr wrap="square" rtlCol="0">
            <a:spAutoFit/>
          </a:bodyPr>
          <a:lstStyle/>
          <a:p>
            <a:r>
              <a:rPr lang="en-US" sz="1200" dirty="0">
                <a:solidFill>
                  <a:srgbClr val="333333"/>
                </a:solidFill>
                <a:latin typeface="Corbel" panose="020B0503020204020204" pitchFamily="34" charset="0"/>
                <a:cs typeface="Arial" panose="020B0604020202020204" pitchFamily="34" charset="0"/>
              </a:rPr>
              <a:t>**Note that the CEM credential requires the applicant to have supervisory responsibilities within his/her </a:t>
            </a:r>
          </a:p>
          <a:p>
            <a:r>
              <a:rPr lang="en-US" sz="1200" dirty="0">
                <a:solidFill>
                  <a:srgbClr val="333333"/>
                </a:solidFill>
                <a:latin typeface="Corbel" panose="020B0503020204020204" pitchFamily="34" charset="0"/>
                <a:cs typeface="Arial" panose="020B0604020202020204" pitchFamily="34" charset="0"/>
              </a:rPr>
              <a:t>    respective department, and completion of an approved advanced leadership/management training.</a:t>
            </a:r>
            <a:endParaRPr lang="en-US" sz="1200" dirty="0">
              <a:solidFill>
                <a:srgbClr val="333333"/>
              </a:solidFill>
              <a:latin typeface="Corbel" panose="020B0503020204020204" pitchFamily="34" charset="0"/>
            </a:endParaRPr>
          </a:p>
        </p:txBody>
      </p:sp>
      <p:pic>
        <p:nvPicPr>
          <p:cNvPr id="18" name="Picture 1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164369" y="1628236"/>
            <a:ext cx="827442" cy="620582"/>
          </a:xfrm>
          <a:prstGeom prst="rect">
            <a:avLst/>
          </a:prstGeom>
        </p:spPr>
      </p:pic>
      <p:pic>
        <p:nvPicPr>
          <p:cNvPr id="21" name="Picture 2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164369" y="2477418"/>
            <a:ext cx="829056" cy="621792"/>
          </a:xfrm>
          <a:prstGeom prst="rect">
            <a:avLst/>
          </a:prstGeom>
        </p:spPr>
      </p:pic>
      <p:sp>
        <p:nvSpPr>
          <p:cNvPr id="33" name="TextBox 32"/>
          <p:cNvSpPr txBox="1"/>
          <p:nvPr/>
        </p:nvSpPr>
        <p:spPr>
          <a:xfrm>
            <a:off x="120126" y="0"/>
            <a:ext cx="7717716" cy="553998"/>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3.0: Bank Examinations Specialist  (Senior) / Bank Senior Examiner / Financial Institutions</a:t>
            </a:r>
            <a:r>
              <a:rPr lang="en-US" sz="1500" b="1" baseline="0" dirty="0">
                <a:solidFill>
                  <a:srgbClr val="1C2674"/>
                </a:solidFill>
                <a:latin typeface="Corbel" panose="020B0503020204020204" pitchFamily="34" charset="0"/>
                <a:cs typeface="Arial" panose="020B0604020202020204" pitchFamily="34" charset="0"/>
              </a:rPr>
              <a:t> Examiner I / Bank Examiner  III / Senior Assistant Examiner / Financial Examiner IV-VIII</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1162434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30874807"/>
              </p:ext>
            </p:extLst>
          </p:nvPr>
        </p:nvGraphicFramePr>
        <p:xfrm>
          <a:off x="304800" y="7620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98120" y="0"/>
            <a:ext cx="753618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1: TECHNICAL</a:t>
            </a:r>
          </a:p>
        </p:txBody>
      </p:sp>
      <p:sp>
        <p:nvSpPr>
          <p:cNvPr id="6" name="TextBox 5">
            <a:hlinkClick r:id="rId7" action="ppaction://hlinksldjump"/>
          </p:cNvPr>
          <p:cNvSpPr txBox="1"/>
          <p:nvPr/>
        </p:nvSpPr>
        <p:spPr>
          <a:xfrm>
            <a:off x="655320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12" name="Rectangle 11"/>
          <p:cNvSpPr/>
          <p:nvPr/>
        </p:nvSpPr>
        <p:spPr>
          <a:xfrm rot="5400000">
            <a:off x="2995644" y="4775953"/>
            <a:ext cx="3048000" cy="180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latin typeface="Myriad Pro Light" panose="020B0403030403020204" pitchFamily="34" charset="0"/>
            </a:endParaRPr>
          </a:p>
        </p:txBody>
      </p:sp>
      <p:sp>
        <p:nvSpPr>
          <p:cNvPr id="10" name="TextBox 9"/>
          <p:cNvSpPr txBox="1"/>
          <p:nvPr/>
        </p:nvSpPr>
        <p:spPr>
          <a:xfrm>
            <a:off x="304800" y="4483893"/>
            <a:ext cx="845058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Capital Markets Schools</a:t>
            </a:r>
          </a:p>
        </p:txBody>
      </p:sp>
      <p:sp>
        <p:nvSpPr>
          <p:cNvPr id="11" name="TextBox 10"/>
          <p:cNvSpPr txBox="1"/>
          <p:nvPr/>
        </p:nvSpPr>
        <p:spPr>
          <a:xfrm>
            <a:off x="304800" y="5105400"/>
            <a:ext cx="845058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Real Estate Appraisal School</a:t>
            </a:r>
          </a:p>
        </p:txBody>
      </p:sp>
      <p:sp>
        <p:nvSpPr>
          <p:cNvPr id="13" name="Rectangle 12"/>
          <p:cNvSpPr/>
          <p:nvPr/>
        </p:nvSpPr>
        <p:spPr>
          <a:xfrm rot="5400000">
            <a:off x="3009955" y="2783192"/>
            <a:ext cx="3048000" cy="180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latin typeface="Myriad Pro Light" panose="020B0403030403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83432417"/>
              </p:ext>
            </p:extLst>
          </p:nvPr>
        </p:nvGraphicFramePr>
        <p:xfrm>
          <a:off x="2023110" y="3288030"/>
          <a:ext cx="5029200" cy="64008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follows established examination procedures to collect and analyze data</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reviews reports of examination for accuracy, content, conclusions, and proper</a:t>
                      </a:r>
                      <a:r>
                        <a:rPr lang="en-US" sz="1200" baseline="0" dirty="0">
                          <a:solidFill>
                            <a:srgbClr val="333333"/>
                          </a:solidFill>
                          <a:latin typeface="Corbel" panose="020B0503020204020204" pitchFamily="34" charset="0"/>
                          <a:cs typeface="Arial" panose="020B0604020202020204" pitchFamily="34" charset="0"/>
                        </a:rPr>
                        <a:t> grammar</a:t>
                      </a:r>
                      <a:endParaRPr lang="en-US" sz="1200" dirty="0">
                        <a:solidFill>
                          <a:srgbClr val="333333"/>
                        </a:solidFill>
                        <a:latin typeface="Corbel" panose="020B0503020204020204" pitchFamily="34"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9" name="TextBox 8"/>
          <p:cNvSpPr txBox="1"/>
          <p:nvPr/>
        </p:nvSpPr>
        <p:spPr>
          <a:xfrm>
            <a:off x="296177" y="1720721"/>
            <a:ext cx="8431530" cy="101566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Small Computer School</a:t>
            </a:r>
          </a:p>
          <a:p>
            <a:pPr algn="ctr"/>
            <a:endParaRPr lang="en-US" sz="800" b="1" dirty="0">
              <a:solidFill>
                <a:schemeClr val="bg1"/>
              </a:solidFill>
              <a:latin typeface="Corbel" panose="020B0503020204020204" pitchFamily="34" charset="0"/>
            </a:endParaRPr>
          </a:p>
          <a:p>
            <a:pPr algn="ctr"/>
            <a:r>
              <a:rPr lang="en-US" sz="2600" b="1" dirty="0">
                <a:solidFill>
                  <a:schemeClr val="bg1"/>
                </a:solidFill>
                <a:latin typeface="Corbel" panose="020B0503020204020204" pitchFamily="34" charset="0"/>
              </a:rPr>
              <a:t>FDIC IT Examination School</a:t>
            </a:r>
          </a:p>
        </p:txBody>
      </p:sp>
    </p:spTree>
    <p:extLst>
      <p:ext uri="{BB962C8B-B14F-4D97-AF65-F5344CB8AC3E}">
        <p14:creationId xmlns:p14="http://schemas.microsoft.com/office/powerpoint/2010/main" val="42074243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5819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2: CONCEPTUAL</a:t>
            </a:r>
          </a:p>
        </p:txBody>
      </p:sp>
      <p:graphicFrame>
        <p:nvGraphicFramePr>
          <p:cNvPr id="4" name="Table 3"/>
          <p:cNvGraphicFramePr>
            <a:graphicFrameLocks noGrp="1"/>
          </p:cNvGraphicFramePr>
          <p:nvPr/>
        </p:nvGraphicFramePr>
        <p:xfrm>
          <a:off x="1600200" y="43434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Develops correct conclusions from collected data</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5" name="Diagram 4"/>
          <p:cNvGraphicFramePr/>
          <p:nvPr>
            <p:extLst>
              <p:ext uri="{D42A27DB-BD31-4B8C-83A1-F6EECF244321}">
                <p14:modId xmlns:p14="http://schemas.microsoft.com/office/powerpoint/2010/main" val="946618611"/>
              </p:ext>
            </p:extLst>
          </p:nvPr>
        </p:nvGraphicFramePr>
        <p:xfrm>
          <a:off x="304800" y="76200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hlinkClick r:id="rId7" action="ppaction://hlinksldjump"/>
          </p:cNvPr>
          <p:cNvSpPr txBox="1"/>
          <p:nvPr/>
        </p:nvSpPr>
        <p:spPr>
          <a:xfrm>
            <a:off x="659892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8" name="Table 7"/>
          <p:cNvGraphicFramePr>
            <a:graphicFrameLocks noGrp="1"/>
          </p:cNvGraphicFramePr>
          <p:nvPr>
            <p:extLst>
              <p:ext uri="{D42A27DB-BD31-4B8C-83A1-F6EECF244321}">
                <p14:modId xmlns:p14="http://schemas.microsoft.com/office/powerpoint/2010/main" val="3966069788"/>
              </p:ext>
            </p:extLst>
          </p:nvPr>
        </p:nvGraphicFramePr>
        <p:xfrm>
          <a:off x="1447800" y="2941320"/>
          <a:ext cx="6172200" cy="1097280"/>
        </p:xfrm>
        <a:graphic>
          <a:graphicData uri="http://schemas.openxmlformats.org/drawingml/2006/table">
            <a:tbl>
              <a:tblPr firstRow="1" bandRow="1">
                <a:tableStyleId>{5C22544A-7EE6-4342-B048-85BDC9FD1C3A}</a:tableStyleId>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Provides effective and accurate evaluation of the lending activities of financial institutions</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Develops correct conclusions and ratings of assets from collected data</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Develops correct conclusions from collected data</a:t>
                      </a:r>
                      <a:endParaRPr lang="en-US" sz="1200" b="1" dirty="0">
                        <a:solidFill>
                          <a:srgbClr val="333333"/>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457200" y="1823880"/>
            <a:ext cx="39624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On-the-job training</a:t>
            </a:r>
          </a:p>
        </p:txBody>
      </p:sp>
      <p:sp>
        <p:nvSpPr>
          <p:cNvPr id="10" name="TextBox 9"/>
          <p:cNvSpPr txBox="1"/>
          <p:nvPr/>
        </p:nvSpPr>
        <p:spPr>
          <a:xfrm>
            <a:off x="4635910" y="1702070"/>
            <a:ext cx="3962400" cy="812530"/>
          </a:xfrm>
          <a:prstGeom prst="rect">
            <a:avLst/>
          </a:prstGeom>
          <a:noFill/>
        </p:spPr>
        <p:txBody>
          <a:bodyPr wrap="square" rtlCol="0">
            <a:spAutoFit/>
          </a:bodyPr>
          <a:lstStyle/>
          <a:p>
            <a:pPr algn="ctr">
              <a:lnSpc>
                <a:spcPct val="90000"/>
              </a:lnSpc>
            </a:pPr>
            <a:r>
              <a:rPr lang="en-US" sz="2600" b="1" dirty="0">
                <a:solidFill>
                  <a:schemeClr val="bg1"/>
                </a:solidFill>
                <a:latin typeface="Corbel" panose="020B0503020204020204" pitchFamily="34" charset="0"/>
              </a:rPr>
              <a:t>CSBS Examiner-in-Charge School</a:t>
            </a:r>
          </a:p>
        </p:txBody>
      </p:sp>
      <p:sp>
        <p:nvSpPr>
          <p:cNvPr id="11" name="TextBox 10"/>
          <p:cNvSpPr txBox="1"/>
          <p:nvPr/>
        </p:nvSpPr>
        <p:spPr>
          <a:xfrm>
            <a:off x="4675239" y="4821382"/>
            <a:ext cx="3962400" cy="812530"/>
          </a:xfrm>
          <a:prstGeom prst="rect">
            <a:avLst/>
          </a:prstGeom>
          <a:noFill/>
        </p:spPr>
        <p:txBody>
          <a:bodyPr wrap="square" rtlCol="0">
            <a:spAutoFit/>
          </a:bodyPr>
          <a:lstStyle/>
          <a:p>
            <a:pPr algn="ctr">
              <a:lnSpc>
                <a:spcPct val="90000"/>
              </a:lnSpc>
            </a:pPr>
            <a:r>
              <a:rPr lang="en-US" sz="2600" b="1" dirty="0">
                <a:solidFill>
                  <a:schemeClr val="bg1"/>
                </a:solidFill>
                <a:latin typeface="Corbel" panose="020B0503020204020204" pitchFamily="34" charset="0"/>
              </a:rPr>
              <a:t>Internal EIC training sessions</a:t>
            </a:r>
          </a:p>
        </p:txBody>
      </p:sp>
      <p:sp>
        <p:nvSpPr>
          <p:cNvPr id="12" name="TextBox 11"/>
          <p:cNvSpPr txBox="1"/>
          <p:nvPr/>
        </p:nvSpPr>
        <p:spPr>
          <a:xfrm>
            <a:off x="474184" y="4821993"/>
            <a:ext cx="3962400" cy="812530"/>
          </a:xfrm>
          <a:prstGeom prst="rect">
            <a:avLst/>
          </a:prstGeom>
          <a:noFill/>
        </p:spPr>
        <p:txBody>
          <a:bodyPr wrap="square" rtlCol="0">
            <a:spAutoFit/>
          </a:bodyPr>
          <a:lstStyle/>
          <a:p>
            <a:pPr algn="ctr">
              <a:lnSpc>
                <a:spcPct val="90000"/>
              </a:lnSpc>
            </a:pPr>
            <a:r>
              <a:rPr lang="en-US" sz="2600" b="1" dirty="0">
                <a:solidFill>
                  <a:schemeClr val="bg1"/>
                </a:solidFill>
                <a:latin typeface="Corbel" panose="020B0503020204020204" pitchFamily="34" charset="0"/>
              </a:rPr>
              <a:t>FDIC Examination Management School</a:t>
            </a:r>
          </a:p>
        </p:txBody>
      </p:sp>
    </p:spTree>
    <p:extLst>
      <p:ext uri="{BB962C8B-B14F-4D97-AF65-F5344CB8AC3E}">
        <p14:creationId xmlns:p14="http://schemas.microsoft.com/office/powerpoint/2010/main" val="2280316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5048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3: LEGAL/COMPLIANCE</a:t>
            </a:r>
          </a:p>
        </p:txBody>
      </p:sp>
      <p:graphicFrame>
        <p:nvGraphicFramePr>
          <p:cNvPr id="8" name="Diagram 7"/>
          <p:cNvGraphicFramePr/>
          <p:nvPr>
            <p:extLst>
              <p:ext uri="{D42A27DB-BD31-4B8C-83A1-F6EECF244321}">
                <p14:modId xmlns:p14="http://schemas.microsoft.com/office/powerpoint/2010/main" val="180226505"/>
              </p:ext>
            </p:extLst>
          </p:nvPr>
        </p:nvGraphicFramePr>
        <p:xfrm>
          <a:off x="323850" y="89154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rot="16200000">
            <a:off x="2019300" y="3883429"/>
            <a:ext cx="5029200" cy="228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latin typeface="Corbel" panose="020B0503020204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061072594"/>
              </p:ext>
            </p:extLst>
          </p:nvPr>
        </p:nvGraphicFramePr>
        <p:xfrm>
          <a:off x="2377440" y="3503930"/>
          <a:ext cx="4343400" cy="45720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demonstrates knowledge of policies, procedures, laws, rules and regulations</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10" name="TextBox 9">
            <a:hlinkClick r:id="rId7" action="ppaction://hlinksldjump"/>
          </p:cNvPr>
          <p:cNvSpPr txBox="1"/>
          <p:nvPr/>
        </p:nvSpPr>
        <p:spPr>
          <a:xfrm>
            <a:off x="6621780" y="653415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12" name="TextBox 11"/>
          <p:cNvSpPr txBox="1"/>
          <p:nvPr/>
        </p:nvSpPr>
        <p:spPr>
          <a:xfrm>
            <a:off x="457200" y="2014988"/>
            <a:ext cx="8229600" cy="1292662"/>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Portions of CSBS Examiner-in-Charge and Credit Evaluation Schools (or FDIC Loan Analysis/Exam Management)</a:t>
            </a:r>
          </a:p>
        </p:txBody>
      </p:sp>
      <p:sp>
        <p:nvSpPr>
          <p:cNvPr id="13" name="TextBox 12"/>
          <p:cNvSpPr txBox="1"/>
          <p:nvPr/>
        </p:nvSpPr>
        <p:spPr>
          <a:xfrm>
            <a:off x="447368" y="4401970"/>
            <a:ext cx="8229600" cy="1600438"/>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In-house training programs on specific topics</a:t>
            </a:r>
            <a:br>
              <a:rPr lang="en-US" sz="2000" b="1" dirty="0">
                <a:solidFill>
                  <a:schemeClr val="bg1"/>
                </a:solidFill>
                <a:latin typeface="Corbel" panose="020B0503020204020204" pitchFamily="34" charset="0"/>
              </a:rPr>
            </a:br>
            <a:r>
              <a:rPr lang="en-US" sz="2000" b="1" dirty="0">
                <a:solidFill>
                  <a:schemeClr val="bg1"/>
                </a:solidFill>
                <a:latin typeface="Corbel" panose="020B0503020204020204" pitchFamily="34" charset="0"/>
              </a:rPr>
              <a:t>(capital markets, loans, audit, BSA)</a:t>
            </a:r>
            <a:br>
              <a:rPr lang="en-US" sz="2000" b="1" dirty="0">
                <a:solidFill>
                  <a:schemeClr val="bg1"/>
                </a:solidFill>
                <a:latin typeface="Corbel" panose="020B0503020204020204" pitchFamily="34" charset="0"/>
              </a:rPr>
            </a:br>
            <a:br>
              <a:rPr lang="en-US" sz="2600" b="1" dirty="0">
                <a:solidFill>
                  <a:schemeClr val="bg1"/>
                </a:solidFill>
                <a:latin typeface="Corbel" panose="020B0503020204020204" pitchFamily="34" charset="0"/>
              </a:rPr>
            </a:br>
            <a:r>
              <a:rPr lang="en-US" sz="2600" b="1" dirty="0" err="1">
                <a:solidFill>
                  <a:schemeClr val="bg1"/>
                </a:solidFill>
                <a:latin typeface="Corbel" panose="020B0503020204020204" pitchFamily="34" charset="0"/>
              </a:rPr>
              <a:t>RegU</a:t>
            </a:r>
            <a:endParaRPr lang="en-US" sz="2600" b="1" dirty="0">
              <a:solidFill>
                <a:schemeClr val="bg1"/>
              </a:solidFill>
              <a:latin typeface="Corbel" panose="020B0503020204020204" pitchFamily="34" charset="0"/>
            </a:endParaRPr>
          </a:p>
        </p:txBody>
      </p:sp>
    </p:spTree>
    <p:extLst>
      <p:ext uri="{BB962C8B-B14F-4D97-AF65-F5344CB8AC3E}">
        <p14:creationId xmlns:p14="http://schemas.microsoft.com/office/powerpoint/2010/main" val="1002847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00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4: HUMAN RELATIONS</a:t>
            </a:r>
          </a:p>
        </p:txBody>
      </p:sp>
      <p:graphicFrame>
        <p:nvGraphicFramePr>
          <p:cNvPr id="3" name="Diagram 2"/>
          <p:cNvGraphicFramePr/>
          <p:nvPr>
            <p:extLst>
              <p:ext uri="{D42A27DB-BD31-4B8C-83A1-F6EECF244321}">
                <p14:modId xmlns:p14="http://schemas.microsoft.com/office/powerpoint/2010/main" val="3627766284"/>
              </p:ext>
            </p:extLst>
          </p:nvPr>
        </p:nvGraphicFramePr>
        <p:xfrm>
          <a:off x="327660" y="8382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rot="16200000">
            <a:off x="2029133" y="3828436"/>
            <a:ext cx="5029200" cy="2482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latin typeface="Corbel" panose="020B0503020204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0762649"/>
              </p:ext>
            </p:extLst>
          </p:nvPr>
        </p:nvGraphicFramePr>
        <p:xfrm>
          <a:off x="1131570" y="3018692"/>
          <a:ext cx="6858000" cy="146304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assignments to assisting personnel</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with financial institution personnel to obtain information</a:t>
                      </a:r>
                    </a:p>
                  </a:txBody>
                  <a:tcPr anchor="ctr">
                    <a:solidFill>
                      <a:schemeClr val="bg1">
                        <a:lumMod val="85000"/>
                      </a:schemeClr>
                    </a:solid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and clearly communicates examination findings to financial institution and supervisory personnel</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prepares written comments which are accurate, grammatically correct, logically arranged, and factually support any conclusions drawn</a:t>
                      </a:r>
                      <a:endParaRPr lang="en-US" sz="1200" b="1" dirty="0">
                        <a:solidFill>
                          <a:srgbClr val="333333"/>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TextBox 4">
            <a:hlinkClick r:id="rId7" action="ppaction://hlinksldjump"/>
          </p:cNvPr>
          <p:cNvSpPr txBox="1"/>
          <p:nvPr/>
        </p:nvSpPr>
        <p:spPr>
          <a:xfrm>
            <a:off x="6617970" y="651129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9" name="TextBox 8"/>
          <p:cNvSpPr txBox="1"/>
          <p:nvPr/>
        </p:nvSpPr>
        <p:spPr>
          <a:xfrm>
            <a:off x="457200" y="1916668"/>
            <a:ext cx="82296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CSBS Examiner-in-Charge School</a:t>
            </a:r>
          </a:p>
        </p:txBody>
      </p:sp>
      <p:sp>
        <p:nvSpPr>
          <p:cNvPr id="10" name="TextBox 9"/>
          <p:cNvSpPr txBox="1"/>
          <p:nvPr/>
        </p:nvSpPr>
        <p:spPr>
          <a:xfrm>
            <a:off x="556260" y="4953000"/>
            <a:ext cx="8229600" cy="492443"/>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FDIC Examination Management School</a:t>
            </a:r>
          </a:p>
        </p:txBody>
      </p:sp>
    </p:spTree>
    <p:extLst>
      <p:ext uri="{BB962C8B-B14F-4D97-AF65-F5344CB8AC3E}">
        <p14:creationId xmlns:p14="http://schemas.microsoft.com/office/powerpoint/2010/main" val="265941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3" name="TextBox 12">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Training required to reach next level</a:t>
            </a:r>
            <a:endParaRPr lang="en-US" sz="900" b="1" kern="1200" dirty="0">
              <a:solidFill>
                <a:srgbClr val="FF3300"/>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8" name="Rectangle 27">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 </a:t>
            </a:r>
          </a:p>
          <a:p>
            <a:endParaRPr lang="en-US" sz="900" dirty="0">
              <a:solidFill>
                <a:schemeClr val="tx1"/>
              </a:solidFill>
              <a:latin typeface="Myriad Pro Light" panose="020B0403030403020204" pitchFamily="34" charset="0"/>
            </a:endParaRPr>
          </a:p>
        </p:txBody>
      </p:sp>
      <p:sp>
        <p:nvSpPr>
          <p:cNvPr id="18" name="Rectangle 17">
            <a:hlinkClick r:id="rId10"/>
          </p:cNvPr>
          <p:cNvSpPr/>
          <p:nvPr/>
        </p:nvSpPr>
        <p:spPr>
          <a:xfrm>
            <a:off x="990600" y="3367444"/>
            <a:ext cx="7086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orbel" panose="020B0503020204020204" pitchFamily="34" charset="0"/>
                <a:cs typeface="Arial" panose="020B0604020202020204" pitchFamily="34" charset="0"/>
              </a:rPr>
              <a:t>CSBS Day One: Bank Safety &amp; Soundness Examiner Training</a:t>
            </a:r>
          </a:p>
        </p:txBody>
      </p:sp>
      <p:sp>
        <p:nvSpPr>
          <p:cNvPr id="25" name="Rectangle 24">
            <a:hlinkClick r:id="rId11"/>
          </p:cNvPr>
          <p:cNvSpPr/>
          <p:nvPr/>
        </p:nvSpPr>
        <p:spPr>
          <a:xfrm>
            <a:off x="2057400" y="4281844"/>
            <a:ext cx="4876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orbel" panose="020B0503020204020204" pitchFamily="34" charset="0"/>
                <a:cs typeface="Arial" panose="020B0604020202020204" pitchFamily="34" charset="0"/>
              </a:rPr>
              <a:t>FDIC’s Introduction to Examinations</a:t>
            </a:r>
          </a:p>
        </p:txBody>
      </p:sp>
      <p:sp>
        <p:nvSpPr>
          <p:cNvPr id="29" name="TextBox 28"/>
          <p:cNvSpPr txBox="1"/>
          <p:nvPr/>
        </p:nvSpPr>
        <p:spPr>
          <a:xfrm>
            <a:off x="4191000" y="3748444"/>
            <a:ext cx="609600" cy="400110"/>
          </a:xfrm>
          <a:prstGeom prst="rect">
            <a:avLst/>
          </a:prstGeom>
          <a:noFill/>
        </p:spPr>
        <p:txBody>
          <a:bodyPr wrap="square" rtlCol="0">
            <a:spAutoFit/>
          </a:bodyPr>
          <a:lstStyle/>
          <a:p>
            <a:r>
              <a:rPr lang="en-US" sz="2000" dirty="0">
                <a:latin typeface="Corbel" panose="020B0503020204020204" pitchFamily="34" charset="0"/>
                <a:cs typeface="Arial" panose="020B0604020202020204" pitchFamily="34" charset="0"/>
              </a:rPr>
              <a:t>OR</a:t>
            </a:r>
          </a:p>
        </p:txBody>
      </p:sp>
      <p:sp>
        <p:nvSpPr>
          <p:cNvPr id="30" name="Rectangle 29">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31" name="TextBox 30">
            <a:hlinkClick r:id="rId3" action="ppaction://hlinksldjump"/>
          </p:cNvPr>
          <p:cNvSpPr txBox="1"/>
          <p:nvPr/>
        </p:nvSpPr>
        <p:spPr>
          <a:xfrm>
            <a:off x="4594410" y="601978"/>
            <a:ext cx="1005840" cy="533400"/>
          </a:xfrm>
          <a:prstGeom prst="rect">
            <a:avLst/>
          </a:prstGeom>
          <a:solidFill>
            <a:schemeClr val="bg1"/>
          </a:solid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pic>
        <p:nvPicPr>
          <p:cNvPr id="1026" name="Picture 2" descr="https://www.csbs.org/development/efsbs/PublishingImages/Day-One-Examiner-Training.jpg">
            <a:hlinkClick r:id="rId10"/>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49980" y="1676400"/>
            <a:ext cx="1607820" cy="134253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hlinkClick r:id="rId13"/>
          </p:cNvPr>
          <p:cNvSpPr txBox="1"/>
          <p:nvPr/>
        </p:nvSpPr>
        <p:spPr>
          <a:xfrm>
            <a:off x="2743200" y="5314890"/>
            <a:ext cx="3657600" cy="400110"/>
          </a:xfrm>
          <a:prstGeom prst="rect">
            <a:avLst/>
          </a:prstGeom>
          <a:noFill/>
        </p:spPr>
        <p:txBody>
          <a:bodyPr wrap="square" rtlCol="0">
            <a:spAutoFit/>
          </a:bodyPr>
          <a:lstStyle/>
          <a:p>
            <a:r>
              <a:rPr lang="en-US" sz="2000" dirty="0">
                <a:latin typeface="Corbel" panose="020B0503020204020204" pitchFamily="34" charset="0"/>
                <a:cs typeface="Arial" panose="020B0604020202020204" pitchFamily="34" charset="0"/>
              </a:rPr>
              <a:t>FRB Bank Operations Simulation</a:t>
            </a:r>
          </a:p>
        </p:txBody>
      </p:sp>
      <p:sp>
        <p:nvSpPr>
          <p:cNvPr id="32" name="TextBox 31"/>
          <p:cNvSpPr txBox="1"/>
          <p:nvPr/>
        </p:nvSpPr>
        <p:spPr>
          <a:xfrm>
            <a:off x="4191000" y="4781490"/>
            <a:ext cx="609600" cy="400110"/>
          </a:xfrm>
          <a:prstGeom prst="rect">
            <a:avLst/>
          </a:prstGeom>
          <a:noFill/>
        </p:spPr>
        <p:txBody>
          <a:bodyPr wrap="square" rtlCol="0">
            <a:spAutoFit/>
          </a:bodyPr>
          <a:lstStyle/>
          <a:p>
            <a:r>
              <a:rPr lang="en-US" sz="2000" dirty="0">
                <a:latin typeface="Corbel" panose="020B0503020204020204" pitchFamily="34" charset="0"/>
                <a:cs typeface="Arial" panose="020B0604020202020204" pitchFamily="34" charset="0"/>
              </a:rPr>
              <a:t>OR</a:t>
            </a:r>
          </a:p>
        </p:txBody>
      </p:sp>
      <p:sp>
        <p:nvSpPr>
          <p:cNvPr id="33" name="TextBox 32"/>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9258598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a:hlinkClick r:id="rId2"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b="1" dirty="0">
                <a:solidFill>
                  <a:srgbClr val="FF3300"/>
                </a:solidFill>
                <a:latin typeface="Myriad Pro Light" panose="020B0403030403020204" pitchFamily="34" charset="0"/>
              </a:rPr>
              <a:t>Your level of experience</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4" name="TextBox 13">
            <a:hlinkClick r:id="rId4" action="ppaction://hlinksldjump"/>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15" name="TextBox 14">
            <a:hlinkClick r:id="rId3"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rId5"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rId6"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8" name="Rectangle 17">
            <a:hlinkClick r:id="rId4"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9" name="Rectangle 18">
            <a:hlinkClick r:id="rId6"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7" name="TextBox 26"/>
          <p:cNvSpPr txBox="1"/>
          <p:nvPr/>
        </p:nvSpPr>
        <p:spPr>
          <a:xfrm>
            <a:off x="457200" y="1219200"/>
            <a:ext cx="7772400" cy="1754326"/>
          </a:xfrm>
          <a:prstGeom prst="rect">
            <a:avLst/>
          </a:prstGeom>
          <a:noFill/>
        </p:spPr>
        <p:txBody>
          <a:bodyPr wrap="square" rtlCol="0">
            <a:spAutoFit/>
          </a:bodyPr>
          <a:lstStyle/>
          <a:p>
            <a:r>
              <a:rPr lang="en-US"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If you…</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Have five+ years of service as a bank examiner and</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Have supervisory and/or leadership responsibilities in your department (CEM) </a:t>
            </a:r>
            <a:r>
              <a:rPr lang="en-US"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OR</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Are lead of a target examination or central point of contact for a large/complex financial institution (CSBE)</a:t>
            </a:r>
          </a:p>
        </p:txBody>
      </p:sp>
      <p:sp>
        <p:nvSpPr>
          <p:cNvPr id="28" name="TextBox 27"/>
          <p:cNvSpPr txBox="1"/>
          <p:nvPr/>
        </p:nvSpPr>
        <p:spPr>
          <a:xfrm>
            <a:off x="545502" y="2971800"/>
            <a:ext cx="7162800" cy="923330"/>
          </a:xfrm>
          <a:prstGeom prst="rect">
            <a:avLst/>
          </a:prstGeom>
          <a:noFill/>
        </p:spPr>
        <p:txBody>
          <a:bodyPr wrap="square" rtlCol="0">
            <a:spAutoFit/>
          </a:bodyPr>
          <a:lstStyle/>
          <a:p>
            <a:r>
              <a:rPr lang="en-US"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 would like to…</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Advance your knowledge in specialty examination areas</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Enhance your professional standing in the regulatory ranks</a:t>
            </a:r>
          </a:p>
        </p:txBody>
      </p:sp>
      <p:sp>
        <p:nvSpPr>
          <p:cNvPr id="29" name="TextBox 28"/>
          <p:cNvSpPr txBox="1"/>
          <p:nvPr/>
        </p:nvSpPr>
        <p:spPr>
          <a:xfrm>
            <a:off x="533400" y="3895130"/>
            <a:ext cx="7848600" cy="1477328"/>
          </a:xfrm>
          <a:prstGeom prst="rect">
            <a:avLst/>
          </a:prstGeom>
          <a:noFill/>
        </p:spPr>
        <p:txBody>
          <a:bodyPr wrap="square" rtlCol="0">
            <a:spAutoFit/>
          </a:bodyPr>
          <a:lstStyle/>
          <a:p>
            <a:r>
              <a:rPr lang="en-US" b="1" i="1"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And your goal is…</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Promotion to the next level within your agency</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Professional development</a:t>
            </a:r>
          </a:p>
          <a:p>
            <a:pPr marL="742950" indent="-285750">
              <a:buFont typeface="Arial" panose="020B0604020202020204" pitchFamily="34" charset="0"/>
              <a:buChar char="•"/>
            </a:pPr>
            <a:r>
              <a:rPr lang="en-US"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Certification or upgrade to your existing certification; apply for a specialty certification</a:t>
            </a:r>
          </a:p>
        </p:txBody>
      </p:sp>
      <p:sp>
        <p:nvSpPr>
          <p:cNvPr id="32" name="TextBox 31"/>
          <p:cNvSpPr txBox="1"/>
          <p:nvPr/>
        </p:nvSpPr>
        <p:spPr>
          <a:xfrm>
            <a:off x="2819400" y="5486400"/>
            <a:ext cx="5744580" cy="1015663"/>
          </a:xfrm>
          <a:prstGeom prst="rect">
            <a:avLst/>
          </a:prstGeom>
          <a:noFill/>
        </p:spPr>
        <p:txBody>
          <a:bodyPr wrap="square" rtlCol="0">
            <a:spAutoFit/>
          </a:bodyPr>
          <a:lstStyle/>
          <a:p>
            <a:r>
              <a:rPr lang="en-US" sz="2000" dirty="0">
                <a:solidFill>
                  <a:srgbClr val="333333"/>
                </a:solidFill>
                <a:latin typeface="Corbel" panose="020B0503020204020204" pitchFamily="34" charset="0"/>
                <a:ea typeface="Open Sans Semibold" panose="020B0706030804020204" pitchFamily="34" charset="0"/>
                <a:cs typeface="Open Sans Semibold" panose="020B0706030804020204" pitchFamily="34" charset="0"/>
              </a:rPr>
              <a:t>…you are at the right level. Click the navigation tabs above to discover the steps you need to take to reach your training and development goals.</a:t>
            </a:r>
          </a:p>
        </p:txBody>
      </p:sp>
      <p:sp>
        <p:nvSpPr>
          <p:cNvPr id="31" name="Rectangle 30"/>
          <p:cNvSpPr/>
          <p:nvPr/>
        </p:nvSpPr>
        <p:spPr>
          <a:xfrm>
            <a:off x="1234439" y="598170"/>
            <a:ext cx="1280161"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a:p>
            <a:r>
              <a:rPr lang="en-US" sz="900" b="0" dirty="0">
                <a:solidFill>
                  <a:srgbClr val="5F5F5F"/>
                </a:solidFill>
                <a:latin typeface="Myriad Pro Light" panose="020B0403030403020204" pitchFamily="34" charset="0"/>
              </a:rPr>
              <a:t>CSBE </a:t>
            </a:r>
            <a:r>
              <a:rPr lang="en-US" sz="900" b="0" dirty="0">
                <a:solidFill>
                  <a:srgbClr val="5F5F5F"/>
                </a:solidFill>
                <a:latin typeface="Myriad Pro Light" panose="020B0403030403020204" pitchFamily="34" charset="0"/>
                <a:sym typeface="Symbol" panose="05050102010706020507" pitchFamily="18" charset="2"/>
              </a:rPr>
              <a:t></a:t>
            </a:r>
            <a:r>
              <a:rPr lang="en-US" sz="900" b="0" dirty="0">
                <a:solidFill>
                  <a:srgbClr val="5F5F5F"/>
                </a:solidFill>
                <a:latin typeface="Myriad Pro Light" panose="020B0403030403020204" pitchFamily="34" charset="0"/>
              </a:rPr>
              <a:t> CEM (click one)</a:t>
            </a:r>
          </a:p>
        </p:txBody>
      </p:sp>
      <p:sp>
        <p:nvSpPr>
          <p:cNvPr id="13" name="Rectangle 12">
            <a:hlinkClick r:id="rId7" action="ppaction://hlinksldjump"/>
          </p:cNvPr>
          <p:cNvSpPr/>
          <p:nvPr/>
        </p:nvSpPr>
        <p:spPr>
          <a:xfrm>
            <a:off x="1316916" y="8610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hlinkClick r:id="rId8" action="ppaction://hlinksldjump"/>
          </p:cNvPr>
          <p:cNvSpPr/>
          <p:nvPr/>
        </p:nvSpPr>
        <p:spPr>
          <a:xfrm>
            <a:off x="1676400" y="8610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hlinkClick r:id="rId9"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30" name="TextBox 29"/>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
        <p:nvSpPr>
          <p:cNvPr id="24" name="Rectangle 23">
            <a:hlinkClick r:id="rId10"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Tree>
    <p:extLst>
      <p:ext uri="{BB962C8B-B14F-4D97-AF65-F5344CB8AC3E}">
        <p14:creationId xmlns:p14="http://schemas.microsoft.com/office/powerpoint/2010/main" val="3695468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1316916"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0" name="Rectangle 9"/>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1" name="Rectangle 10"/>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2" name="TextBox 11"/>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4" name="TextBox 13">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7" name="TextBox 16">
            <a:hlinkClick r:id="rId3"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8" name="TextBox 17">
            <a:hlinkClick r:id="rId4"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9" name="TextBox 18">
            <a:hlinkClick r:id="rId5"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1" name="Rectangle 20">
            <a:hlinkClick r:id="rId5"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2" name="Rectangle 21">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3" name="Rectangle 22">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5" name="Rectangle 24">
            <a:hlinkClick r:id="rId2"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
        <p:nvSpPr>
          <p:cNvPr id="26" name="Rectangle 25">
            <a:hlinkClick r:id="rId6" action="ppaction://hlinksldjump"/>
          </p:cNvPr>
          <p:cNvSpPr/>
          <p:nvPr/>
        </p:nvSpPr>
        <p:spPr>
          <a:xfrm>
            <a:off x="163830" y="59817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9" name="TextBox 28">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30" name="Rectangle 29">
            <a:hlinkClick r:id="rId7"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graphicFrame>
        <p:nvGraphicFramePr>
          <p:cNvPr id="13" name="Diagram 12"/>
          <p:cNvGraphicFramePr/>
          <p:nvPr>
            <p:extLst>
              <p:ext uri="{D42A27DB-BD31-4B8C-83A1-F6EECF244321}">
                <p14:modId xmlns:p14="http://schemas.microsoft.com/office/powerpoint/2010/main" val="2047503603"/>
              </p:ext>
            </p:extLst>
          </p:nvPr>
        </p:nvGraphicFramePr>
        <p:xfrm>
          <a:off x="400050" y="2394228"/>
          <a:ext cx="8153400" cy="14157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 14"/>
          <p:cNvGraphicFramePr/>
          <p:nvPr>
            <p:extLst>
              <p:ext uri="{D42A27DB-BD31-4B8C-83A1-F6EECF244321}">
                <p14:modId xmlns:p14="http://schemas.microsoft.com/office/powerpoint/2010/main" val="2759891518"/>
              </p:ext>
            </p:extLst>
          </p:nvPr>
        </p:nvGraphicFramePr>
        <p:xfrm>
          <a:off x="400050" y="3657600"/>
          <a:ext cx="8153400" cy="67710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6" name="Diagram 15"/>
          <p:cNvGraphicFramePr/>
          <p:nvPr>
            <p:extLst>
              <p:ext uri="{D42A27DB-BD31-4B8C-83A1-F6EECF244321}">
                <p14:modId xmlns:p14="http://schemas.microsoft.com/office/powerpoint/2010/main" val="3654897585"/>
              </p:ext>
            </p:extLst>
          </p:nvPr>
        </p:nvGraphicFramePr>
        <p:xfrm>
          <a:off x="400050" y="4343400"/>
          <a:ext cx="8153400" cy="67710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0" name="Diagram 19"/>
          <p:cNvGraphicFramePr/>
          <p:nvPr>
            <p:extLst>
              <p:ext uri="{D42A27DB-BD31-4B8C-83A1-F6EECF244321}">
                <p14:modId xmlns:p14="http://schemas.microsoft.com/office/powerpoint/2010/main" val="3502347814"/>
              </p:ext>
            </p:extLst>
          </p:nvPr>
        </p:nvGraphicFramePr>
        <p:xfrm>
          <a:off x="400050" y="5073373"/>
          <a:ext cx="8153400" cy="1175028"/>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3" name="TextBox 2"/>
          <p:cNvSpPr txBox="1"/>
          <p:nvPr/>
        </p:nvSpPr>
        <p:spPr>
          <a:xfrm>
            <a:off x="381000" y="1163360"/>
            <a:ext cx="8153400" cy="1169551"/>
          </a:xfrm>
          <a:prstGeom prst="rect">
            <a:avLst/>
          </a:prstGeom>
          <a:noFill/>
        </p:spPr>
        <p:txBody>
          <a:bodyPr wrap="square" rtlCol="0">
            <a:spAutoFit/>
          </a:bodyPr>
          <a:lstStyle/>
          <a:p>
            <a:pPr algn="just"/>
            <a:r>
              <a:rPr lang="en-US" sz="1600" dirty="0">
                <a:solidFill>
                  <a:srgbClr val="333333"/>
                </a:solidFill>
                <a:latin typeface="Corbel" panose="020B0503020204020204" pitchFamily="34" charset="0"/>
                <a:cs typeface="Arial" panose="020B0604020202020204" pitchFamily="34" charset="0"/>
              </a:rPr>
              <a:t>Below are the competencies expected of an examiner after four-five years on the job; satisfactory skills in all areas with minimal supervision is mandated for certification.</a:t>
            </a:r>
          </a:p>
          <a:p>
            <a:pPr algn="just"/>
            <a:endParaRPr lang="en-US" sz="1400" dirty="0">
              <a:solidFill>
                <a:srgbClr val="333333"/>
              </a:solidFill>
              <a:latin typeface="Corbel" panose="020B0503020204020204" pitchFamily="34" charset="0"/>
              <a:cs typeface="Arial" panose="020B0604020202020204" pitchFamily="34" charset="0"/>
            </a:endParaRPr>
          </a:p>
          <a:p>
            <a:pPr algn="just"/>
            <a:endParaRPr lang="en-US" sz="700" dirty="0">
              <a:latin typeface="Corbel" panose="020B0503020204020204" pitchFamily="34" charset="0"/>
              <a:cs typeface="Arial" panose="020B0604020202020204" pitchFamily="34" charset="0"/>
            </a:endParaRPr>
          </a:p>
          <a:p>
            <a:pPr algn="just"/>
            <a:r>
              <a:rPr lang="en-US" sz="1600" dirty="0">
                <a:solidFill>
                  <a:srgbClr val="121C6A"/>
                </a:solidFill>
                <a:effectLst>
                  <a:outerShdw blurRad="38100" dist="38100" dir="2700000" algn="tl">
                    <a:srgbClr val="000000">
                      <a:alpha val="43137"/>
                    </a:srgbClr>
                  </a:outerShdw>
                </a:effectLst>
                <a:latin typeface="Corbel" panose="020B0503020204020204" pitchFamily="34" charset="0"/>
                <a:cs typeface="Arial" panose="020B0604020202020204" pitchFamily="34" charset="0"/>
              </a:rPr>
              <a:t>SKILL GAP? CLICK EACH COMPETENCY FOR TRAINING OPTIONS TO IMPROVE YOUR KSAs</a:t>
            </a:r>
          </a:p>
        </p:txBody>
      </p:sp>
      <p:sp>
        <p:nvSpPr>
          <p:cNvPr id="34" name="Rectangle 33">
            <a:hlinkClick r:id="rId28" action="ppaction://hlinksldjump"/>
          </p:cNvPr>
          <p:cNvSpPr/>
          <p:nvPr/>
        </p:nvSpPr>
        <p:spPr>
          <a:xfrm>
            <a:off x="1234440" y="598170"/>
            <a:ext cx="1172580" cy="331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rgbClr val="FF3300"/>
                </a:solidFill>
                <a:latin typeface="Myriad Pro Light" panose="020B0403030403020204" pitchFamily="34" charset="0"/>
              </a:rPr>
              <a:t>Your level of proficiency: CEM</a:t>
            </a:r>
          </a:p>
        </p:txBody>
      </p:sp>
      <p:sp>
        <p:nvSpPr>
          <p:cNvPr id="32" name="TextBox 31">
            <a:hlinkClick r:id="rId29"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33" name="TextBox 32"/>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2882404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1316916"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0" name="Rectangle 9"/>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1" name="Rectangle 10"/>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12" name="TextBox 11"/>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4" name="TextBox 13">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7" name="TextBox 16">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8" name="TextBox 17">
            <a:hlinkClick r:id="rId5"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9" name="TextBox 18">
            <a:hlinkClick r:id="rId6"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21" name="Rectangle 20">
            <a:hlinkClick r:id="rId6"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2" name="Rectangle 21">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3" name="Rectangle 22">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5" name="Rectangle 24">
            <a:hlinkClick r:id="rId3"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
        <p:nvSpPr>
          <p:cNvPr id="26" name="Rectangle 25">
            <a:hlinkClick r:id="rId7" action="ppaction://hlinksldjump"/>
          </p:cNvPr>
          <p:cNvSpPr/>
          <p:nvPr/>
        </p:nvSpPr>
        <p:spPr>
          <a:xfrm>
            <a:off x="163830" y="59817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29" name="TextBox 28">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30" name="Rectangle 29">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graphicFrame>
        <p:nvGraphicFramePr>
          <p:cNvPr id="13" name="Diagram 12"/>
          <p:cNvGraphicFramePr/>
          <p:nvPr>
            <p:extLst>
              <p:ext uri="{D42A27DB-BD31-4B8C-83A1-F6EECF244321}">
                <p14:modId xmlns:p14="http://schemas.microsoft.com/office/powerpoint/2010/main" val="1298117"/>
              </p:ext>
            </p:extLst>
          </p:nvPr>
        </p:nvGraphicFramePr>
        <p:xfrm>
          <a:off x="400050" y="1865590"/>
          <a:ext cx="8153400" cy="16004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5" name="Diagram 14"/>
          <p:cNvGraphicFramePr/>
          <p:nvPr>
            <p:extLst>
              <p:ext uri="{D42A27DB-BD31-4B8C-83A1-F6EECF244321}">
                <p14:modId xmlns:p14="http://schemas.microsoft.com/office/powerpoint/2010/main" val="3720456019"/>
              </p:ext>
            </p:extLst>
          </p:nvPr>
        </p:nvGraphicFramePr>
        <p:xfrm>
          <a:off x="400050" y="3296960"/>
          <a:ext cx="8153400" cy="104644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6" name="Diagram 15"/>
          <p:cNvGraphicFramePr/>
          <p:nvPr>
            <p:extLst>
              <p:ext uri="{D42A27DB-BD31-4B8C-83A1-F6EECF244321}">
                <p14:modId xmlns:p14="http://schemas.microsoft.com/office/powerpoint/2010/main" val="574981321"/>
              </p:ext>
            </p:extLst>
          </p:nvPr>
        </p:nvGraphicFramePr>
        <p:xfrm>
          <a:off x="400050" y="4343400"/>
          <a:ext cx="8150595" cy="60960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20" name="Diagram 19"/>
          <p:cNvGraphicFramePr/>
          <p:nvPr>
            <p:extLst>
              <p:ext uri="{D42A27DB-BD31-4B8C-83A1-F6EECF244321}">
                <p14:modId xmlns:p14="http://schemas.microsoft.com/office/powerpoint/2010/main" val="2731678804"/>
              </p:ext>
            </p:extLst>
          </p:nvPr>
        </p:nvGraphicFramePr>
        <p:xfrm>
          <a:off x="397245" y="4659630"/>
          <a:ext cx="8153400" cy="1969770"/>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3" name="TextBox 2"/>
          <p:cNvSpPr txBox="1"/>
          <p:nvPr/>
        </p:nvSpPr>
        <p:spPr>
          <a:xfrm>
            <a:off x="381000" y="990600"/>
            <a:ext cx="8153400" cy="861774"/>
          </a:xfrm>
          <a:prstGeom prst="rect">
            <a:avLst/>
          </a:prstGeom>
          <a:noFill/>
        </p:spPr>
        <p:txBody>
          <a:bodyPr wrap="square" rtlCol="0">
            <a:spAutoFit/>
          </a:bodyPr>
          <a:lstStyle/>
          <a:p>
            <a:pPr algn="just"/>
            <a:r>
              <a:rPr lang="en-US" sz="1400" dirty="0">
                <a:solidFill>
                  <a:srgbClr val="333333"/>
                </a:solidFill>
                <a:latin typeface="Corbel" panose="020B0503020204020204" pitchFamily="34" charset="0"/>
                <a:cs typeface="Arial" panose="020B0604020202020204" pitchFamily="34" charset="0"/>
              </a:rPr>
              <a:t>Below are the competencies expected of an examiner after four-five years on the job; satisfactory skills in all areas with minimal supervision is mandated for certification.</a:t>
            </a:r>
          </a:p>
          <a:p>
            <a:pPr algn="just"/>
            <a:endParaRPr lang="en-US" sz="800" dirty="0">
              <a:latin typeface="Corbel" panose="020B0503020204020204" pitchFamily="34" charset="0"/>
              <a:cs typeface="Arial" panose="020B0604020202020204" pitchFamily="34" charset="0"/>
            </a:endParaRPr>
          </a:p>
          <a:p>
            <a:pPr algn="just"/>
            <a:r>
              <a:rPr lang="en-US" sz="1400" dirty="0">
                <a:solidFill>
                  <a:srgbClr val="121C6A"/>
                </a:solidFill>
                <a:effectLst>
                  <a:outerShdw blurRad="38100" dist="38100" dir="2700000" algn="tl">
                    <a:srgbClr val="000000">
                      <a:alpha val="43137"/>
                    </a:srgbClr>
                  </a:outerShdw>
                </a:effectLst>
                <a:latin typeface="Corbel" panose="020B0503020204020204" pitchFamily="34" charset="0"/>
                <a:cs typeface="Arial" panose="020B0604020202020204" pitchFamily="34" charset="0"/>
              </a:rPr>
              <a:t>SKILL GAP? CLICK EACH COMPETENCY FOR TRAINING OPTIONS TO IMPROVE YOUR KSAs</a:t>
            </a:r>
          </a:p>
        </p:txBody>
      </p:sp>
      <p:sp>
        <p:nvSpPr>
          <p:cNvPr id="34" name="Rectangle 33">
            <a:hlinkClick r:id="rId29" action="ppaction://hlinksldjump"/>
          </p:cNvPr>
          <p:cNvSpPr/>
          <p:nvPr/>
        </p:nvSpPr>
        <p:spPr>
          <a:xfrm>
            <a:off x="1234440" y="598170"/>
            <a:ext cx="1172580" cy="331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rgbClr val="FF3300"/>
                </a:solidFill>
                <a:latin typeface="Myriad Pro Light" panose="020B0403030403020204" pitchFamily="34" charset="0"/>
              </a:rPr>
              <a:t>Your level of proficiency: CSBE</a:t>
            </a:r>
          </a:p>
        </p:txBody>
      </p:sp>
      <p:sp>
        <p:nvSpPr>
          <p:cNvPr id="32" name="TextBox 31">
            <a:hlinkClick r:id="rId30"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33" name="TextBox 32"/>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3706434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 name="Rectangle 3"/>
          <p:cNvSpPr/>
          <p:nvPr/>
        </p:nvSpPr>
        <p:spPr>
          <a:xfrm>
            <a:off x="240702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2" name="TextBox 11">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b="1" dirty="0">
                <a:solidFill>
                  <a:srgbClr val="FF3300"/>
                </a:solidFill>
                <a:latin typeface="Myriad Pro Light" panose="020B0403030403020204" pitchFamily="34" charset="0"/>
              </a:rPr>
              <a:t>Skills/Tasks </a:t>
            </a:r>
            <a:r>
              <a:rPr lang="en-US" sz="900" b="1" dirty="0" err="1">
                <a:solidFill>
                  <a:srgbClr val="FF3300"/>
                </a:solidFill>
                <a:latin typeface="Myriad Pro Light" panose="020B0403030403020204" pitchFamily="34" charset="0"/>
              </a:rPr>
              <a:t>req’d</a:t>
            </a:r>
            <a:endParaRPr lang="en-US" sz="900" b="1" dirty="0">
              <a:solidFill>
                <a:srgbClr val="FF3300"/>
              </a:solidFill>
              <a:latin typeface="Myriad Pro Light" panose="020B0403030403020204" pitchFamily="34" charset="0"/>
            </a:endParaRPr>
          </a:p>
          <a:p>
            <a:r>
              <a:rPr lang="en-US" sz="900" b="1" dirty="0">
                <a:solidFill>
                  <a:srgbClr val="FF3300"/>
                </a:solidFill>
                <a:latin typeface="Myriad Pro Light" panose="020B0403030403020204" pitchFamily="34" charset="0"/>
              </a:rPr>
              <a:t>5+ Years</a:t>
            </a: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3"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2"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4" name="Rectangle 23">
            <a:hlinkClick r:id="rId5"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8" name="Rectangle 27">
            <a:hlinkClick r:id="rId6"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411705" y="1267769"/>
            <a:ext cx="5531895" cy="2308324"/>
          </a:xfrm>
          <a:prstGeom prst="rect">
            <a:avLst/>
          </a:prstGeom>
          <a:noFill/>
        </p:spPr>
        <p:txBody>
          <a:bodyPr wrap="square" rtlCol="0">
            <a:spAutoFit/>
          </a:bodyPr>
          <a:lstStyle/>
          <a:p>
            <a:r>
              <a:rPr lang="en-US" b="1" dirty="0">
                <a:solidFill>
                  <a:srgbClr val="333333"/>
                </a:solidFill>
                <a:latin typeface="Corbel" panose="020B0503020204020204" pitchFamily="34" charset="0"/>
                <a:cs typeface="Arial" panose="020B0604020202020204" pitchFamily="34" charset="0"/>
              </a:rPr>
              <a:t>You should have: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Excellent analytical abilities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Expansive knowledge regarding laws, rules, and regulations governing examinations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High level of familiarity with general banking conditions and trends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Proficient in discussions with bankers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High level of initiative, judgment, and ability to supervise staff and provide training to examiners at all levels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Ability to supervise the examination of a complex financial institution operating under an enforcement action</a:t>
            </a:r>
          </a:p>
        </p:txBody>
      </p:sp>
      <p:sp>
        <p:nvSpPr>
          <p:cNvPr id="26" name="TextBox 25"/>
          <p:cNvSpPr txBox="1"/>
          <p:nvPr/>
        </p:nvSpPr>
        <p:spPr>
          <a:xfrm>
            <a:off x="445706" y="3721569"/>
            <a:ext cx="5867400" cy="2523768"/>
          </a:xfrm>
          <a:prstGeom prst="rect">
            <a:avLst/>
          </a:prstGeom>
          <a:noFill/>
        </p:spPr>
        <p:txBody>
          <a:bodyPr wrap="square" rtlCol="0">
            <a:spAutoFit/>
          </a:bodyPr>
          <a:lstStyle/>
          <a:p>
            <a:r>
              <a:rPr lang="en-US" b="1" dirty="0">
                <a:solidFill>
                  <a:srgbClr val="333333"/>
                </a:solidFill>
                <a:latin typeface="Corbel" panose="020B0503020204020204" pitchFamily="34" charset="0"/>
                <a:cs typeface="Arial" panose="020B0604020202020204" pitchFamily="34" charset="0"/>
              </a:rPr>
              <a:t>Your tasks MAY include:</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Serve as lead examiner or central POC on large/complex bank examination</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Develop department strategic plan and policies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Serve on CSBS committees and/or working groups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Engage in specialty examination training</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Assist with training of less experienced examiners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Represent department at bank board meetings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Interpret and draft state/federal laws, regulations, and policies</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Safeguard confidential supervisory information</a:t>
            </a:r>
          </a:p>
          <a:p>
            <a:pPr marL="285750" indent="-285750">
              <a:buFont typeface="Arial" panose="020B0604020202020204" pitchFamily="34" charset="0"/>
              <a:buChar char="•"/>
            </a:pPr>
            <a:r>
              <a:rPr lang="en-US" sz="1400" dirty="0">
                <a:solidFill>
                  <a:srgbClr val="333333"/>
                </a:solidFill>
                <a:latin typeface="Corbel" panose="020B0503020204020204" pitchFamily="34" charset="0"/>
                <a:cs typeface="Arial" panose="020B0604020202020204" pitchFamily="34" charset="0"/>
              </a:rPr>
              <a:t>Address cyber security issues</a:t>
            </a:r>
          </a:p>
        </p:txBody>
      </p:sp>
      <p:sp>
        <p:nvSpPr>
          <p:cNvPr id="29" name="Rectangle 28">
            <a:hlinkClick r:id="rId5"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1" name="Teardrop 30"/>
          <p:cNvSpPr/>
          <p:nvPr/>
        </p:nvSpPr>
        <p:spPr>
          <a:xfrm rot="12956788">
            <a:off x="6344255" y="4035217"/>
            <a:ext cx="2704688" cy="2242435"/>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2" name="TextBox 31"/>
          <p:cNvSpPr txBox="1"/>
          <p:nvPr/>
        </p:nvSpPr>
        <p:spPr>
          <a:xfrm>
            <a:off x="6087415" y="4140875"/>
            <a:ext cx="2956599" cy="2031325"/>
          </a:xfrm>
          <a:prstGeom prst="rect">
            <a:avLst/>
          </a:prstGeom>
          <a:noFill/>
        </p:spPr>
        <p:txBody>
          <a:bodyPr wrap="square" rtlCol="0">
            <a:spAutoFit/>
          </a:bodyPr>
          <a:lstStyle/>
          <a:p>
            <a:pPr algn="ctr"/>
            <a:r>
              <a:rPr lang="en-US" b="1" dirty="0">
                <a:solidFill>
                  <a:schemeClr val="bg1"/>
                </a:solidFill>
                <a:latin typeface="Corbel" panose="020B0503020204020204" pitchFamily="34" charset="0"/>
                <a:cs typeface="Arial" panose="020B0604020202020204" pitchFamily="34" charset="0"/>
              </a:rPr>
              <a:t>Fill skill gaps by</a:t>
            </a:r>
          </a:p>
          <a:p>
            <a:pPr algn="ctr"/>
            <a:r>
              <a:rPr lang="en-US" b="1" dirty="0">
                <a:solidFill>
                  <a:schemeClr val="bg1"/>
                </a:solidFill>
                <a:latin typeface="Corbel" panose="020B0503020204020204" pitchFamily="34" charset="0"/>
                <a:cs typeface="Arial" panose="020B0604020202020204" pitchFamily="34" charset="0"/>
              </a:rPr>
              <a:t>attending specialized seminars &amp; state bank association training – discuss with your</a:t>
            </a:r>
          </a:p>
          <a:p>
            <a:pPr algn="ctr"/>
            <a:r>
              <a:rPr lang="en-US" b="1" dirty="0">
                <a:solidFill>
                  <a:schemeClr val="bg1"/>
                </a:solidFill>
                <a:latin typeface="Corbel" panose="020B0503020204020204" pitchFamily="34" charset="0"/>
                <a:cs typeface="Arial" panose="020B0604020202020204" pitchFamily="34" charset="0"/>
              </a:rPr>
              <a:t>        supervisor or training</a:t>
            </a:r>
          </a:p>
          <a:p>
            <a:pPr algn="ctr"/>
            <a:r>
              <a:rPr lang="en-US" b="1" dirty="0">
                <a:solidFill>
                  <a:schemeClr val="bg1"/>
                </a:solidFill>
                <a:latin typeface="Corbel" panose="020B0503020204020204" pitchFamily="34" charset="0"/>
                <a:cs typeface="Arial" panose="020B0604020202020204" pitchFamily="34" charset="0"/>
              </a:rPr>
              <a:t>         coordinator</a:t>
            </a:r>
          </a:p>
        </p:txBody>
      </p:sp>
      <p:sp>
        <p:nvSpPr>
          <p:cNvPr id="33" name="Teardrop 32"/>
          <p:cNvSpPr/>
          <p:nvPr/>
        </p:nvSpPr>
        <p:spPr>
          <a:xfrm rot="12956788">
            <a:off x="6344255" y="1189948"/>
            <a:ext cx="2704688" cy="2242435"/>
          </a:xfrm>
          <a:prstGeom prst="teardrop">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248400" y="1752600"/>
            <a:ext cx="2743200" cy="1200329"/>
          </a:xfrm>
          <a:prstGeom prst="rect">
            <a:avLst/>
          </a:prstGeom>
          <a:noFill/>
        </p:spPr>
        <p:txBody>
          <a:bodyPr wrap="square" rtlCol="0">
            <a:spAutoFit/>
          </a:bodyPr>
          <a:lstStyle/>
          <a:p>
            <a:pPr algn="ctr"/>
            <a:r>
              <a:rPr lang="en-US" b="1" dirty="0">
                <a:solidFill>
                  <a:schemeClr val="bg1"/>
                </a:solidFill>
                <a:latin typeface="Corbel" panose="020B0503020204020204" pitchFamily="34" charset="0"/>
                <a:cs typeface="Arial" panose="020B0604020202020204" pitchFamily="34" charset="0"/>
              </a:rPr>
              <a:t>Address skill gaps with CSBS executive training – more info at Schedule CSBS Training tab</a:t>
            </a:r>
          </a:p>
        </p:txBody>
      </p:sp>
      <p:sp>
        <p:nvSpPr>
          <p:cNvPr id="38" name="Rectangle 37"/>
          <p:cNvSpPr/>
          <p:nvPr/>
        </p:nvSpPr>
        <p:spPr>
          <a:xfrm>
            <a:off x="1234440" y="598170"/>
            <a:ext cx="1172580"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a:p>
            <a:r>
              <a:rPr lang="en-US" sz="900" b="0" dirty="0">
                <a:solidFill>
                  <a:srgbClr val="5F5F5F"/>
                </a:solidFill>
                <a:latin typeface="Myriad Pro Light" panose="020B0403030403020204" pitchFamily="34" charset="0"/>
              </a:rPr>
              <a:t>CSBE </a:t>
            </a:r>
            <a:r>
              <a:rPr lang="en-US" sz="900" b="0" dirty="0">
                <a:solidFill>
                  <a:srgbClr val="5F5F5F"/>
                </a:solidFill>
                <a:latin typeface="Myriad Pro Light" panose="020B0403030403020204" pitchFamily="34" charset="0"/>
                <a:sym typeface="Symbol" panose="05050102010706020507" pitchFamily="18" charset="2"/>
              </a:rPr>
              <a:t></a:t>
            </a:r>
            <a:r>
              <a:rPr lang="en-US" sz="900" b="0" dirty="0">
                <a:solidFill>
                  <a:srgbClr val="5F5F5F"/>
                </a:solidFill>
                <a:latin typeface="Myriad Pro Light" panose="020B0403030403020204" pitchFamily="34" charset="0"/>
              </a:rPr>
              <a:t> CEM</a:t>
            </a:r>
          </a:p>
        </p:txBody>
      </p:sp>
      <p:sp>
        <p:nvSpPr>
          <p:cNvPr id="39" name="Rectangle 38">
            <a:hlinkClick r:id="rId7" action="ppaction://hlinksldjump"/>
          </p:cNvPr>
          <p:cNvSpPr/>
          <p:nvPr/>
        </p:nvSpPr>
        <p:spPr>
          <a:xfrm>
            <a:off x="1316916" y="9372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hlinkClick r:id="rId8" action="ppaction://hlinksldjump"/>
          </p:cNvPr>
          <p:cNvSpPr/>
          <p:nvPr/>
        </p:nvSpPr>
        <p:spPr>
          <a:xfrm>
            <a:off x="1676400" y="9372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hlinkClick r:id="rId9"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36" name="TextBox 35"/>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2658715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 name="Rectangle 4"/>
          <p:cNvSpPr/>
          <p:nvPr/>
        </p:nvSpPr>
        <p:spPr>
          <a:xfrm>
            <a:off x="350520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2" name="TextBox 11">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3" name="TextBox 12">
            <a:hlinkClick r:id="rId3"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Skill gap training</a:t>
            </a:r>
            <a:endParaRPr lang="en-US" sz="900" b="1" kern="1200" dirty="0">
              <a:solidFill>
                <a:srgbClr val="FF33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1" name="Rectangle 20">
            <a:hlinkClick r:id="rId2"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7" name="TextBox 26">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8" name="Rectangle 27">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8" name="Rectangle 17">
            <a:hlinkClick r:id="rId9"/>
          </p:cNvPr>
          <p:cNvSpPr/>
          <p:nvPr/>
        </p:nvSpPr>
        <p:spPr>
          <a:xfrm>
            <a:off x="1904999" y="1802130"/>
            <a:ext cx="5410199"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CSBS Large Institution Examiner Training</a:t>
            </a:r>
          </a:p>
        </p:txBody>
      </p:sp>
      <p:sp>
        <p:nvSpPr>
          <p:cNvPr id="29" name="TextBox 28"/>
          <p:cNvSpPr txBox="1"/>
          <p:nvPr/>
        </p:nvSpPr>
        <p:spPr>
          <a:xfrm>
            <a:off x="3918440" y="3608009"/>
            <a:ext cx="691658" cy="461665"/>
          </a:xfrm>
          <a:prstGeom prst="rect">
            <a:avLst/>
          </a:prstGeom>
          <a:noFill/>
        </p:spPr>
        <p:txBody>
          <a:bodyPr wrap="square" rtlCol="0">
            <a:spAutoFit/>
          </a:bodyPr>
          <a:lstStyle/>
          <a:p>
            <a:pPr algn="ctr"/>
            <a:r>
              <a:rPr lang="en-US" sz="2400" dirty="0">
                <a:solidFill>
                  <a:srgbClr val="333333"/>
                </a:solidFill>
                <a:latin typeface="Corbel" panose="020B0503020204020204" pitchFamily="34" charset="0"/>
                <a:cs typeface="Arial" panose="020B0604020202020204" pitchFamily="34" charset="0"/>
              </a:rPr>
              <a:t>OR</a:t>
            </a:r>
          </a:p>
        </p:txBody>
      </p:sp>
      <p:sp>
        <p:nvSpPr>
          <p:cNvPr id="30" name="Rectangle 29">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1" name="Rectangle 30">
            <a:hlinkClick r:id="rId10"/>
          </p:cNvPr>
          <p:cNvSpPr/>
          <p:nvPr/>
        </p:nvSpPr>
        <p:spPr>
          <a:xfrm>
            <a:off x="1978094" y="4263267"/>
            <a:ext cx="465130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FFIEC Capital Markets Conference</a:t>
            </a:r>
          </a:p>
        </p:txBody>
      </p:sp>
      <p:grpSp>
        <p:nvGrpSpPr>
          <p:cNvPr id="11" name="Group 10"/>
          <p:cNvGrpSpPr/>
          <p:nvPr/>
        </p:nvGrpSpPr>
        <p:grpSpPr>
          <a:xfrm>
            <a:off x="756234" y="1649730"/>
            <a:ext cx="978984" cy="609600"/>
            <a:chOff x="1087560" y="1675381"/>
            <a:chExt cx="978984" cy="609600"/>
          </a:xfrm>
        </p:grpSpPr>
        <p:sp>
          <p:nvSpPr>
            <p:cNvPr id="33" name="Right Arrow 32">
              <a:hlinkClick r:id="rId11"/>
            </p:cNvPr>
            <p:cNvSpPr/>
            <p:nvPr/>
          </p:nvSpPr>
          <p:spPr>
            <a:xfrm>
              <a:off x="1089279" y="1675381"/>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4" name="TextBox 33">
              <a:hlinkClick r:id="rId12"/>
            </p:cNvPr>
            <p:cNvSpPr txBox="1"/>
            <p:nvPr/>
          </p:nvSpPr>
          <p:spPr>
            <a:xfrm>
              <a:off x="1087560" y="1786890"/>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grpSp>
        <p:nvGrpSpPr>
          <p:cNvPr id="23" name="Group 22"/>
          <p:cNvGrpSpPr/>
          <p:nvPr/>
        </p:nvGrpSpPr>
        <p:grpSpPr>
          <a:xfrm>
            <a:off x="7474355" y="5252695"/>
            <a:ext cx="977265" cy="609600"/>
            <a:chOff x="6738662" y="4184945"/>
            <a:chExt cx="977265" cy="609600"/>
          </a:xfrm>
        </p:grpSpPr>
        <p:sp>
          <p:nvSpPr>
            <p:cNvPr id="36" name="Right Arrow 35">
              <a:hlinkClick r:id="rId11"/>
            </p:cNvPr>
            <p:cNvSpPr/>
            <p:nvPr/>
          </p:nvSpPr>
          <p:spPr>
            <a:xfrm rot="10757236">
              <a:off x="6738662" y="4184945"/>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7" name="TextBox 36">
              <a:hlinkClick r:id="rId13"/>
            </p:cNvPr>
            <p:cNvSpPr txBox="1"/>
            <p:nvPr/>
          </p:nvSpPr>
          <p:spPr>
            <a:xfrm rot="21551353">
              <a:off x="6865817" y="4303946"/>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35" name="Rectangle 34">
            <a:hlinkClick r:id="rId10"/>
          </p:cNvPr>
          <p:cNvSpPr/>
          <p:nvPr/>
        </p:nvSpPr>
        <p:spPr>
          <a:xfrm>
            <a:off x="1458558" y="5425502"/>
            <a:ext cx="5942705"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FFIEC Capital Markets Specialists Conference</a:t>
            </a:r>
          </a:p>
        </p:txBody>
      </p:sp>
      <p:grpSp>
        <p:nvGrpSpPr>
          <p:cNvPr id="25" name="Group 24"/>
          <p:cNvGrpSpPr/>
          <p:nvPr/>
        </p:nvGrpSpPr>
        <p:grpSpPr>
          <a:xfrm>
            <a:off x="785213" y="4141501"/>
            <a:ext cx="977265" cy="609600"/>
            <a:chOff x="820616" y="5257800"/>
            <a:chExt cx="977265" cy="609600"/>
          </a:xfrm>
        </p:grpSpPr>
        <p:sp>
          <p:nvSpPr>
            <p:cNvPr id="40" name="Right Arrow 32">
              <a:hlinkClick r:id="rId11"/>
            </p:cNvPr>
            <p:cNvSpPr/>
            <p:nvPr/>
          </p:nvSpPr>
          <p:spPr>
            <a:xfrm>
              <a:off x="820616" y="5257800"/>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41" name="TextBox 40">
              <a:hlinkClick r:id="rId14"/>
            </p:cNvPr>
            <p:cNvSpPr txBox="1"/>
            <p:nvPr/>
          </p:nvSpPr>
          <p:spPr>
            <a:xfrm>
              <a:off x="853100" y="5368290"/>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42" name="TextBox 41"/>
          <p:cNvSpPr txBox="1"/>
          <p:nvPr/>
        </p:nvSpPr>
        <p:spPr>
          <a:xfrm>
            <a:off x="3956542" y="4796135"/>
            <a:ext cx="664284" cy="461665"/>
          </a:xfrm>
          <a:prstGeom prst="rect">
            <a:avLst/>
          </a:prstGeom>
          <a:noFill/>
        </p:spPr>
        <p:txBody>
          <a:bodyPr wrap="square" rtlCol="0">
            <a:spAutoFit/>
          </a:bodyPr>
          <a:lstStyle/>
          <a:p>
            <a:pPr algn="ctr"/>
            <a:r>
              <a:rPr lang="en-US" sz="2400" dirty="0">
                <a:solidFill>
                  <a:srgbClr val="333333"/>
                </a:solidFill>
                <a:latin typeface="Corbel" panose="020B0503020204020204" pitchFamily="34" charset="0"/>
                <a:cs typeface="Arial" panose="020B0604020202020204" pitchFamily="34" charset="0"/>
              </a:rPr>
              <a:t>OR</a:t>
            </a:r>
          </a:p>
        </p:txBody>
      </p:sp>
      <p:sp>
        <p:nvSpPr>
          <p:cNvPr id="43" name="TextBox 42"/>
          <p:cNvSpPr txBox="1"/>
          <p:nvPr/>
        </p:nvSpPr>
        <p:spPr>
          <a:xfrm>
            <a:off x="3956542" y="2333902"/>
            <a:ext cx="609600" cy="461665"/>
          </a:xfrm>
          <a:prstGeom prst="rect">
            <a:avLst/>
          </a:prstGeom>
          <a:noFill/>
        </p:spPr>
        <p:txBody>
          <a:bodyPr wrap="square" rtlCol="0">
            <a:spAutoFit/>
          </a:bodyPr>
          <a:lstStyle/>
          <a:p>
            <a:pPr algn="ctr"/>
            <a:r>
              <a:rPr lang="en-US" sz="2400" dirty="0">
                <a:solidFill>
                  <a:srgbClr val="333333"/>
                </a:solidFill>
                <a:latin typeface="Corbel" panose="020B0503020204020204" pitchFamily="34" charset="0"/>
                <a:cs typeface="Arial" panose="020B0604020202020204" pitchFamily="34" charset="0"/>
              </a:rPr>
              <a:t>OR</a:t>
            </a:r>
          </a:p>
        </p:txBody>
      </p:sp>
      <p:sp>
        <p:nvSpPr>
          <p:cNvPr id="44" name="Rectangle 43">
            <a:hlinkClick r:id="rId15"/>
          </p:cNvPr>
          <p:cNvSpPr/>
          <p:nvPr/>
        </p:nvSpPr>
        <p:spPr>
          <a:xfrm>
            <a:off x="1734190" y="3009900"/>
            <a:ext cx="512381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333333"/>
                </a:solidFill>
                <a:latin typeface="Corbel" panose="020B0503020204020204" pitchFamily="34" charset="0"/>
                <a:cs typeface="Arial" panose="020B0604020202020204" pitchFamily="34" charset="0"/>
              </a:rPr>
              <a:t>CSBS State-Federal Supervisory Forum</a:t>
            </a:r>
          </a:p>
        </p:txBody>
      </p:sp>
      <p:grpSp>
        <p:nvGrpSpPr>
          <p:cNvPr id="14" name="Group 13"/>
          <p:cNvGrpSpPr/>
          <p:nvPr/>
        </p:nvGrpSpPr>
        <p:grpSpPr>
          <a:xfrm>
            <a:off x="7010400" y="2895014"/>
            <a:ext cx="977265" cy="609600"/>
            <a:chOff x="7014154" y="2939368"/>
            <a:chExt cx="977265" cy="609600"/>
          </a:xfrm>
        </p:grpSpPr>
        <p:sp>
          <p:nvSpPr>
            <p:cNvPr id="45" name="Right Arrow 35">
              <a:hlinkClick r:id="rId11"/>
            </p:cNvPr>
            <p:cNvSpPr/>
            <p:nvPr/>
          </p:nvSpPr>
          <p:spPr>
            <a:xfrm rot="10757236">
              <a:off x="7014154" y="2939368"/>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46" name="TextBox 45">
              <a:hlinkClick r:id="rId16"/>
            </p:cNvPr>
            <p:cNvSpPr txBox="1"/>
            <p:nvPr/>
          </p:nvSpPr>
          <p:spPr>
            <a:xfrm rot="21551353">
              <a:off x="7141309" y="3058369"/>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grpSp>
      <p:sp>
        <p:nvSpPr>
          <p:cNvPr id="50" name="Rectangle 49"/>
          <p:cNvSpPr/>
          <p:nvPr/>
        </p:nvSpPr>
        <p:spPr>
          <a:xfrm>
            <a:off x="1234440" y="598170"/>
            <a:ext cx="1172580"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a:p>
            <a:r>
              <a:rPr lang="en-US" sz="900" b="0" dirty="0">
                <a:solidFill>
                  <a:srgbClr val="5F5F5F"/>
                </a:solidFill>
                <a:latin typeface="Myriad Pro Light" panose="020B0403030403020204" pitchFamily="34" charset="0"/>
              </a:rPr>
              <a:t>CSBE </a:t>
            </a:r>
            <a:r>
              <a:rPr lang="en-US" sz="900" b="0" dirty="0">
                <a:solidFill>
                  <a:srgbClr val="5F5F5F"/>
                </a:solidFill>
                <a:latin typeface="Myriad Pro Light" panose="020B0403030403020204" pitchFamily="34" charset="0"/>
                <a:sym typeface="Symbol" panose="05050102010706020507" pitchFamily="18" charset="2"/>
              </a:rPr>
              <a:t></a:t>
            </a:r>
            <a:r>
              <a:rPr lang="en-US" sz="900" b="0" dirty="0">
                <a:solidFill>
                  <a:srgbClr val="5F5F5F"/>
                </a:solidFill>
                <a:latin typeface="Myriad Pro Light" panose="020B0403030403020204" pitchFamily="34" charset="0"/>
              </a:rPr>
              <a:t> CEM</a:t>
            </a:r>
          </a:p>
        </p:txBody>
      </p:sp>
      <p:sp>
        <p:nvSpPr>
          <p:cNvPr id="51" name="Rectangle 50">
            <a:hlinkClick r:id="rId17" action="ppaction://hlinksldjump"/>
          </p:cNvPr>
          <p:cNvSpPr/>
          <p:nvPr/>
        </p:nvSpPr>
        <p:spPr>
          <a:xfrm>
            <a:off x="1316916" y="8610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hlinkClick r:id="rId18" action="ppaction://hlinksldjump"/>
          </p:cNvPr>
          <p:cNvSpPr/>
          <p:nvPr/>
        </p:nvSpPr>
        <p:spPr>
          <a:xfrm>
            <a:off x="1676400" y="8610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24244104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6" name="Rectangle 5"/>
          <p:cNvSpPr/>
          <p:nvPr/>
        </p:nvSpPr>
        <p:spPr>
          <a:xfrm>
            <a:off x="459441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2" name="TextBox 11">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CE/Other Training Options</a:t>
            </a:r>
            <a:endParaRPr lang="en-US" sz="900" b="1" kern="1200" dirty="0">
              <a:solidFill>
                <a:srgbClr val="FF3300"/>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3"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4"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2" name="Rectangle 21">
            <a:hlinkClick r:id="rId5"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
        <p:nvSpPr>
          <p:cNvPr id="24" name="Rectangle 23">
            <a:hlinkClick r:id="rId6"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7"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685800" y="1295400"/>
            <a:ext cx="7421880" cy="5016758"/>
          </a:xfrm>
          <a:prstGeom prst="rect">
            <a:avLst/>
          </a:prstGeom>
          <a:noFill/>
        </p:spPr>
        <p:txBody>
          <a:bodyPr wrap="square" rtlCol="0">
            <a:spAutoFit/>
          </a:bodyPr>
          <a:lstStyle/>
          <a:p>
            <a:r>
              <a:rPr lang="en-US" dirty="0">
                <a:solidFill>
                  <a:srgbClr val="333333"/>
                </a:solidFill>
                <a:latin typeface="Corbel" panose="020B0503020204020204" pitchFamily="34" charset="0"/>
                <a:cs typeface="Arial" panose="020B0604020202020204" pitchFamily="34" charset="0"/>
              </a:rPr>
              <a:t>If you hold the Certified Examinations Manager or Certified Senior Bank Examiner credential, you must submit 63 training hours over the three-year certification term. Participate in the following training in order to keep your certification in good standing:</a:t>
            </a:r>
          </a:p>
          <a:p>
            <a:endParaRPr lang="en-US" sz="800" dirty="0">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dirty="0">
                <a:latin typeface="Corbel" panose="020B0503020204020204" pitchFamily="34" charset="0"/>
                <a:cs typeface="Arial" panose="020B0604020202020204" pitchFamily="34" charset="0"/>
                <a:hlinkClick r:id="rId8"/>
              </a:rPr>
              <a:t>CSBS Calendar of Events</a:t>
            </a:r>
            <a:r>
              <a:rPr lang="en-US" dirty="0">
                <a:latin typeface="Corbel" panose="020B0503020204020204" pitchFamily="34" charset="0"/>
                <a:cs typeface="Arial" panose="020B0604020202020204" pitchFamily="34" charset="0"/>
              </a:rPr>
              <a:t> </a:t>
            </a:r>
            <a:r>
              <a:rPr lang="en-US" dirty="0">
                <a:solidFill>
                  <a:schemeClr val="tx1">
                    <a:lumMod val="75000"/>
                    <a:lumOff val="25000"/>
                  </a:schemeClr>
                </a:solidFill>
                <a:latin typeface="Corbel" panose="020B0503020204020204" pitchFamily="34" charset="0"/>
                <a:cs typeface="Arial" panose="020B0604020202020204" pitchFamily="34" charset="0"/>
              </a:rPr>
              <a:t>contains all schedule CSBS training:</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Examiner Education Forum (for training coordinators)</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Examiner Forum</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Supervisors Symposium</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Large Bank Examination School</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State-Federal Supervisory Forum</a:t>
            </a:r>
          </a:p>
          <a:p>
            <a:pPr marL="1371600" lvl="1" indent="-285750">
              <a:buFont typeface="Arial" panose="020B0604020202020204" pitchFamily="34" charset="0"/>
              <a:buChar char="•"/>
            </a:pPr>
            <a:r>
              <a:rPr lang="en-US" sz="1600" dirty="0">
                <a:solidFill>
                  <a:schemeClr val="tx1">
                    <a:lumMod val="75000"/>
                    <a:lumOff val="25000"/>
                  </a:schemeClr>
                </a:solidFill>
                <a:latin typeface="Corbel" panose="020B0503020204020204" pitchFamily="34" charset="0"/>
                <a:cs typeface="Arial" panose="020B0604020202020204" pitchFamily="34" charset="0"/>
              </a:rPr>
              <a:t>Deputy and Legal Seminars</a:t>
            </a:r>
          </a:p>
          <a:p>
            <a:pPr marL="914400" indent="-285750">
              <a:buFont typeface="Arial" panose="020B0604020202020204" pitchFamily="34" charset="0"/>
              <a:buChar char="•"/>
            </a:pPr>
            <a:r>
              <a:rPr lang="en-US" dirty="0">
                <a:solidFill>
                  <a:schemeClr val="tx1">
                    <a:lumMod val="75000"/>
                    <a:lumOff val="25000"/>
                  </a:schemeClr>
                </a:solidFill>
                <a:latin typeface="Corbel" panose="020B0503020204020204" pitchFamily="34" charset="0"/>
                <a:cs typeface="Arial" panose="020B0604020202020204" pitchFamily="34" charset="0"/>
              </a:rPr>
              <a:t>Graduate School of Banking</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CSBS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courses (contact your training director for enrollment information). Click </a:t>
            </a:r>
            <a:r>
              <a:rPr lang="en-US" dirty="0">
                <a:latin typeface="Corbel" panose="020B0503020204020204" pitchFamily="34" charset="0"/>
                <a:cs typeface="Arial" panose="020B0604020202020204" pitchFamily="34" charset="0"/>
                <a:hlinkClick r:id="rId9"/>
              </a:rPr>
              <a:t>here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for the complete </a:t>
            </a:r>
            <a:r>
              <a:rPr lang="en-US" dirty="0" err="1">
                <a:solidFill>
                  <a:srgbClr val="333333"/>
                </a:solidFill>
                <a:latin typeface="Corbel" panose="020B0503020204020204" pitchFamily="34" charset="0"/>
                <a:cs typeface="Arial" panose="020B0604020202020204" pitchFamily="34" charset="0"/>
              </a:rPr>
              <a:t>RegU</a:t>
            </a:r>
            <a:r>
              <a:rPr lang="en-US" dirty="0">
                <a:solidFill>
                  <a:srgbClr val="333333"/>
                </a:solidFill>
                <a:latin typeface="Corbel" panose="020B0503020204020204" pitchFamily="34" charset="0"/>
                <a:cs typeface="Arial" panose="020B0604020202020204" pitchFamily="34" charset="0"/>
              </a:rPr>
              <a:t> course catalog.</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Federal Reserve’s </a:t>
            </a:r>
            <a:r>
              <a:rPr lang="en-US" dirty="0">
                <a:latin typeface="Corbel" panose="020B0503020204020204" pitchFamily="34" charset="0"/>
                <a:cs typeface="Arial" panose="020B0604020202020204" pitchFamily="34" charset="0"/>
                <a:hlinkClick r:id="rId10"/>
              </a:rPr>
              <a:t>Ask the Fed</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and</a:t>
            </a:r>
            <a:r>
              <a:rPr lang="en-US" dirty="0">
                <a:latin typeface="Corbel" panose="020B0503020204020204" pitchFamily="34" charset="0"/>
                <a:cs typeface="Arial" panose="020B0604020202020204" pitchFamily="34" charset="0"/>
              </a:rPr>
              <a:t> </a:t>
            </a:r>
            <a:r>
              <a:rPr lang="en-US" dirty="0">
                <a:latin typeface="Corbel" panose="020B0503020204020204" pitchFamily="34" charset="0"/>
                <a:cs typeface="Arial" panose="020B0604020202020204" pitchFamily="34" charset="0"/>
                <a:hlinkClick r:id="rId11"/>
              </a:rPr>
              <a:t>Rapid Response</a:t>
            </a:r>
            <a:r>
              <a:rPr lang="en-US" dirty="0">
                <a:latin typeface="Corbel" panose="020B0503020204020204" pitchFamily="34" charset="0"/>
                <a:cs typeface="Arial" panose="020B0604020202020204" pitchFamily="34" charset="0"/>
              </a:rPr>
              <a:t> </a:t>
            </a:r>
            <a:r>
              <a:rPr lang="en-US" dirty="0">
                <a:solidFill>
                  <a:srgbClr val="333333"/>
                </a:solidFill>
                <a:latin typeface="Corbel" panose="020B0503020204020204" pitchFamily="34" charset="0"/>
                <a:cs typeface="Arial" panose="020B0604020202020204" pitchFamily="34" charset="0"/>
              </a:rPr>
              <a:t>webinars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State bank association training on emerging issues</a:t>
            </a:r>
          </a:p>
          <a:p>
            <a:pPr marL="914400" indent="-285750">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Interdepartmental training on current events, emerging issues, regulatory updates, etc.</a:t>
            </a:r>
          </a:p>
        </p:txBody>
      </p:sp>
      <p:sp>
        <p:nvSpPr>
          <p:cNvPr id="27" name="Rectangle 26">
            <a:hlinkClick r:id="rId6"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2" name="Rectangle 31"/>
          <p:cNvSpPr/>
          <p:nvPr/>
        </p:nvSpPr>
        <p:spPr>
          <a:xfrm>
            <a:off x="1234440" y="598170"/>
            <a:ext cx="1172580"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a:p>
            <a:r>
              <a:rPr lang="en-US" sz="900" b="0" dirty="0">
                <a:solidFill>
                  <a:srgbClr val="5F5F5F"/>
                </a:solidFill>
                <a:latin typeface="Myriad Pro Light" panose="020B0403030403020204" pitchFamily="34" charset="0"/>
              </a:rPr>
              <a:t>CSBE </a:t>
            </a:r>
            <a:r>
              <a:rPr lang="en-US" sz="900" b="0" dirty="0">
                <a:solidFill>
                  <a:srgbClr val="5F5F5F"/>
                </a:solidFill>
                <a:latin typeface="Myriad Pro Light" panose="020B0403030403020204" pitchFamily="34" charset="0"/>
                <a:sym typeface="Symbol" panose="05050102010706020507" pitchFamily="18" charset="2"/>
              </a:rPr>
              <a:t></a:t>
            </a:r>
            <a:r>
              <a:rPr lang="en-US" sz="900" b="0" dirty="0">
                <a:solidFill>
                  <a:srgbClr val="5F5F5F"/>
                </a:solidFill>
                <a:latin typeface="Myriad Pro Light" panose="020B0403030403020204" pitchFamily="34" charset="0"/>
              </a:rPr>
              <a:t> CEM</a:t>
            </a:r>
          </a:p>
        </p:txBody>
      </p:sp>
      <p:sp>
        <p:nvSpPr>
          <p:cNvPr id="33" name="Rectangle 32">
            <a:hlinkClick r:id="rId12" action="ppaction://hlinksldjump"/>
          </p:cNvPr>
          <p:cNvSpPr/>
          <p:nvPr/>
        </p:nvSpPr>
        <p:spPr>
          <a:xfrm>
            <a:off x="1316916" y="8610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hlinkClick r:id="rId13" action="ppaction://hlinksldjump"/>
          </p:cNvPr>
          <p:cNvSpPr/>
          <p:nvPr/>
        </p:nvSpPr>
        <p:spPr>
          <a:xfrm>
            <a:off x="1676400" y="8610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hlinkClick r:id="rId14"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28" name="TextBox 27"/>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41777486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2" name="TextBox 11">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CSBS Training</a:t>
            </a:r>
            <a:endParaRPr lang="en-US" sz="900" b="1" kern="1200" dirty="0">
              <a:solidFill>
                <a:srgbClr val="FF3300"/>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(All Others)</a:t>
            </a:r>
            <a:endParaRPr lang="en-US" sz="900" kern="1200" dirty="0">
              <a:solidFill>
                <a:srgbClr val="5F5F5F"/>
              </a:solidFill>
              <a:latin typeface="Myriad Pro Light" panose="020B0403030403020204" pitchFamily="34" charset="0"/>
            </a:endParaRPr>
          </a:p>
        </p:txBody>
      </p:sp>
      <p:sp>
        <p:nvSpPr>
          <p:cNvPr id="19" name="Rectangle 18">
            <a:hlinkClick r:id="rId3"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Training (All Others)</a:t>
            </a:r>
          </a:p>
        </p:txBody>
      </p:sp>
      <p:sp>
        <p:nvSpPr>
          <p:cNvPr id="20" name="Rectangle 19">
            <a:hlinkClick r:id="rId2"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4"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
        <p:nvSpPr>
          <p:cNvPr id="24" name="Rectangle 23">
            <a:hlinkClick r:id="rId5"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solidFill>
                  <a:srgbClr val="5F5F5F"/>
                </a:solidFill>
                <a:latin typeface="Myriad Pro Light" panose="020B0403030403020204" pitchFamily="34" charset="0"/>
              </a:rPr>
              <a:t>Certification Options</a:t>
            </a:r>
            <a:endParaRPr lang="en-US" sz="900" kern="1200" dirty="0">
              <a:solidFill>
                <a:srgbClr val="5F5F5F"/>
              </a:solidFill>
              <a:latin typeface="Myriad Pro Light" panose="020B0403030403020204" pitchFamily="34" charset="0"/>
            </a:endParaRPr>
          </a:p>
        </p:txBody>
      </p:sp>
      <p:sp>
        <p:nvSpPr>
          <p:cNvPr id="26" name="Rectangle 25">
            <a:hlinkClick r:id="rId6"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14" name="TextBox 13"/>
          <p:cNvSpPr txBox="1"/>
          <p:nvPr/>
        </p:nvSpPr>
        <p:spPr>
          <a:xfrm>
            <a:off x="609600" y="1937400"/>
            <a:ext cx="7502562" cy="600164"/>
          </a:xfrm>
          <a:prstGeom prst="rect">
            <a:avLst/>
          </a:prstGeom>
          <a:noFill/>
        </p:spPr>
        <p:txBody>
          <a:bodyPr wrap="square" rtlCol="0">
            <a:spAutoFit/>
          </a:bodyPr>
          <a:lstStyle/>
          <a:p>
            <a:pPr algn="just"/>
            <a:r>
              <a:rPr lang="en-US" sz="1100" dirty="0">
                <a:solidFill>
                  <a:srgbClr val="333333"/>
                </a:solidFill>
                <a:latin typeface="Corbel" panose="020B0503020204020204" pitchFamily="34" charset="0"/>
                <a:cs typeface="Arial" panose="020B0604020202020204" pitchFamily="34" charset="0"/>
              </a:rPr>
              <a:t>Senior School is designed to meet the specific leadership training needs of state financial regulators who are rising into supervisory and/or management positions within their departments, serve as an examiner-in-charge in the field, or currently hold a managerial position within the agency.  The 2017 Senior School will be held in San Francisco; other details TBD.</a:t>
            </a:r>
          </a:p>
        </p:txBody>
      </p:sp>
      <p:sp>
        <p:nvSpPr>
          <p:cNvPr id="18" name="Right Arrow 17">
            <a:hlinkClick r:id="rId7"/>
          </p:cNvPr>
          <p:cNvSpPr/>
          <p:nvPr/>
        </p:nvSpPr>
        <p:spPr>
          <a:xfrm>
            <a:off x="1774757" y="1219976"/>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28" name="TextBox 27">
            <a:hlinkClick r:id="rId8"/>
          </p:cNvPr>
          <p:cNvSpPr txBox="1"/>
          <p:nvPr/>
        </p:nvSpPr>
        <p:spPr>
          <a:xfrm>
            <a:off x="1807241" y="1330466"/>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29" name="Rectangle 28">
            <a:hlinkClick r:id="rId5"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4" name="Rectangle 33"/>
          <p:cNvSpPr/>
          <p:nvPr/>
        </p:nvSpPr>
        <p:spPr>
          <a:xfrm>
            <a:off x="1234440" y="598170"/>
            <a:ext cx="1172580"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a:p>
            <a:r>
              <a:rPr lang="en-US" sz="900" b="0" dirty="0">
                <a:solidFill>
                  <a:srgbClr val="5F5F5F"/>
                </a:solidFill>
                <a:latin typeface="Myriad Pro Light" panose="020B0403030403020204" pitchFamily="34" charset="0"/>
              </a:rPr>
              <a:t>CSBE </a:t>
            </a:r>
            <a:r>
              <a:rPr lang="en-US" sz="900" b="0" dirty="0">
                <a:solidFill>
                  <a:srgbClr val="5F5F5F"/>
                </a:solidFill>
                <a:latin typeface="Myriad Pro Light" panose="020B0403030403020204" pitchFamily="34" charset="0"/>
                <a:sym typeface="Symbol" panose="05050102010706020507" pitchFamily="18" charset="2"/>
              </a:rPr>
              <a:t></a:t>
            </a:r>
            <a:r>
              <a:rPr lang="en-US" sz="900" b="0" dirty="0">
                <a:solidFill>
                  <a:srgbClr val="5F5F5F"/>
                </a:solidFill>
                <a:latin typeface="Myriad Pro Light" panose="020B0403030403020204" pitchFamily="34" charset="0"/>
              </a:rPr>
              <a:t> CEM</a:t>
            </a:r>
          </a:p>
        </p:txBody>
      </p:sp>
      <p:sp>
        <p:nvSpPr>
          <p:cNvPr id="35" name="Rectangle 34">
            <a:hlinkClick r:id="rId9" action="ppaction://hlinksldjump"/>
          </p:cNvPr>
          <p:cNvSpPr/>
          <p:nvPr/>
        </p:nvSpPr>
        <p:spPr>
          <a:xfrm>
            <a:off x="1316916" y="8610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hlinkClick r:id="rId10" action="ppaction://hlinksldjump"/>
          </p:cNvPr>
          <p:cNvSpPr/>
          <p:nvPr/>
        </p:nvSpPr>
        <p:spPr>
          <a:xfrm>
            <a:off x="1676400" y="8610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hlinkClick r:id="rId11"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33" name="TextBox 32"/>
          <p:cNvSpPr txBox="1"/>
          <p:nvPr/>
        </p:nvSpPr>
        <p:spPr>
          <a:xfrm>
            <a:off x="609600" y="5261343"/>
            <a:ext cx="7502562" cy="1077218"/>
          </a:xfrm>
          <a:prstGeom prst="rect">
            <a:avLst/>
          </a:prstGeom>
          <a:noFill/>
        </p:spPr>
        <p:txBody>
          <a:bodyPr wrap="square" rtlCol="0">
            <a:spAutoFit/>
          </a:bodyPr>
          <a:lstStyle/>
          <a:p>
            <a:pPr algn="just"/>
            <a:r>
              <a:rPr lang="en-US" sz="1400" b="1" i="1" dirty="0">
                <a:solidFill>
                  <a:srgbClr val="333333"/>
                </a:solidFill>
                <a:latin typeface="Corbel" panose="020B0503020204020204" pitchFamily="34" charset="0"/>
                <a:cs typeface="Arial" panose="020B0604020202020204" pitchFamily="34" charset="0"/>
              </a:rPr>
              <a:t>Remember, your supervisor and training department should be consulted before you enroll in any training event.</a:t>
            </a:r>
          </a:p>
          <a:p>
            <a:pPr algn="just"/>
            <a:endParaRPr lang="en-US" sz="800" dirty="0">
              <a:solidFill>
                <a:srgbClr val="333333"/>
              </a:solidFill>
              <a:latin typeface="Corbel" panose="020B0503020204020204" pitchFamily="34" charset="0"/>
              <a:cs typeface="Arial" panose="020B0604020202020204" pitchFamily="34" charset="0"/>
            </a:endParaRPr>
          </a:p>
          <a:p>
            <a:pPr algn="just"/>
            <a:r>
              <a:rPr lang="en-US" sz="1400" dirty="0">
                <a:solidFill>
                  <a:srgbClr val="333333"/>
                </a:solidFill>
                <a:latin typeface="Corbel" panose="020B0503020204020204" pitchFamily="34" charset="0"/>
                <a:cs typeface="Arial" panose="020B0604020202020204" pitchFamily="34" charset="0"/>
              </a:rPr>
              <a:t>Additional CSBS training is available at </a:t>
            </a:r>
            <a:r>
              <a:rPr lang="en-US" sz="1400" dirty="0">
                <a:latin typeface="Corbel" panose="020B0503020204020204" pitchFamily="34" charset="0"/>
                <a:cs typeface="Arial" panose="020B0604020202020204" pitchFamily="34" charset="0"/>
                <a:hlinkClick r:id="rId12"/>
              </a:rPr>
              <a:t>www.csbs.org</a:t>
            </a:r>
            <a:r>
              <a:rPr lang="en-US" sz="1400" dirty="0">
                <a:latin typeface="Corbel" panose="020B0503020204020204" pitchFamily="34" charset="0"/>
                <a:cs typeface="Arial" panose="020B0604020202020204" pitchFamily="34" charset="0"/>
              </a:rPr>
              <a:t> </a:t>
            </a:r>
            <a:r>
              <a:rPr lang="en-US" sz="1400" dirty="0">
                <a:solidFill>
                  <a:srgbClr val="333333"/>
                </a:solidFill>
                <a:latin typeface="Corbel" panose="020B0503020204020204" pitchFamily="34" charset="0"/>
                <a:cs typeface="Arial" panose="020B0604020202020204" pitchFamily="34" charset="0"/>
              </a:rPr>
              <a:t>(click Calendar of Events) or discuss the CSBS online training platform with your training coordinator or supervisor.</a:t>
            </a:r>
          </a:p>
        </p:txBody>
      </p:sp>
      <p:sp>
        <p:nvSpPr>
          <p:cNvPr id="37" name="Right Arrow 17">
            <a:hlinkClick r:id="rId7"/>
          </p:cNvPr>
          <p:cNvSpPr/>
          <p:nvPr/>
        </p:nvSpPr>
        <p:spPr>
          <a:xfrm>
            <a:off x="1807241" y="2684248"/>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8" name="TextBox 37">
            <a:hlinkClick r:id="rId13"/>
          </p:cNvPr>
          <p:cNvSpPr txBox="1"/>
          <p:nvPr/>
        </p:nvSpPr>
        <p:spPr>
          <a:xfrm>
            <a:off x="1839725" y="2794738"/>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39" name="TextBox 38"/>
          <p:cNvSpPr txBox="1"/>
          <p:nvPr/>
        </p:nvSpPr>
        <p:spPr>
          <a:xfrm>
            <a:off x="609600" y="3369177"/>
            <a:ext cx="7502562" cy="430887"/>
          </a:xfrm>
          <a:prstGeom prst="rect">
            <a:avLst/>
          </a:prstGeom>
          <a:noFill/>
        </p:spPr>
        <p:txBody>
          <a:bodyPr wrap="square" rtlCol="0">
            <a:spAutoFit/>
          </a:bodyPr>
          <a:lstStyle/>
          <a:p>
            <a:pPr algn="just"/>
            <a:r>
              <a:rPr lang="en-US" sz="1100" dirty="0">
                <a:solidFill>
                  <a:srgbClr val="333333"/>
                </a:solidFill>
                <a:latin typeface="Corbel" panose="020B0503020204020204" pitchFamily="34" charset="0"/>
                <a:cs typeface="Arial" panose="020B0604020202020204" pitchFamily="34" charset="0"/>
              </a:rPr>
              <a:t>The State Federal Supervisory Forum is an annual gathering of senior executives in key leadership positions with state and federal regulatory agencies. The 2017 Forum will be held in New Orleans.</a:t>
            </a:r>
          </a:p>
        </p:txBody>
      </p:sp>
      <p:sp>
        <p:nvSpPr>
          <p:cNvPr id="42" name="TextBox 41"/>
          <p:cNvSpPr txBox="1"/>
          <p:nvPr/>
        </p:nvSpPr>
        <p:spPr>
          <a:xfrm>
            <a:off x="609600" y="4581436"/>
            <a:ext cx="7502562" cy="600164"/>
          </a:xfrm>
          <a:prstGeom prst="rect">
            <a:avLst/>
          </a:prstGeom>
          <a:noFill/>
        </p:spPr>
        <p:txBody>
          <a:bodyPr wrap="square" rtlCol="0">
            <a:spAutoFit/>
          </a:bodyPr>
          <a:lstStyle/>
          <a:p>
            <a:pPr algn="just"/>
            <a:r>
              <a:rPr lang="en-US" sz="1100" dirty="0">
                <a:solidFill>
                  <a:srgbClr val="333333"/>
                </a:solidFill>
                <a:latin typeface="Corbel" panose="020B0503020204020204" pitchFamily="34" charset="0"/>
                <a:cs typeface="Arial" panose="020B0604020202020204" pitchFamily="34" charset="0"/>
              </a:rPr>
              <a:t>Comprised predominantly of presentations and facilitated discussions, this training is designed to provide participants with an overview of the large bank supervisory processes and key regulatory concerns that are specific to large, complex financial institutions.  Check the CSBS website Calendar of Events for details about the 2017 session.</a:t>
            </a:r>
          </a:p>
        </p:txBody>
      </p:sp>
      <p:sp>
        <p:nvSpPr>
          <p:cNvPr id="40" name="TextBox 39"/>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
        <p:nvSpPr>
          <p:cNvPr id="41" name="Rectangle: Rounded Corners 12">
            <a:hlinkClick r:id="rId14"/>
          </p:cNvPr>
          <p:cNvSpPr/>
          <p:nvPr/>
        </p:nvSpPr>
        <p:spPr>
          <a:xfrm>
            <a:off x="2971946" y="1252053"/>
            <a:ext cx="4250767" cy="535712"/>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Senior School</a:t>
            </a:r>
          </a:p>
        </p:txBody>
      </p:sp>
      <p:sp>
        <p:nvSpPr>
          <p:cNvPr id="43" name="Rectangle: Rounded Corners 12">
            <a:hlinkClick r:id="rId14"/>
          </p:cNvPr>
          <p:cNvSpPr/>
          <p:nvPr/>
        </p:nvSpPr>
        <p:spPr>
          <a:xfrm>
            <a:off x="3001147" y="2684248"/>
            <a:ext cx="4237921" cy="539206"/>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CSBS State Federal Supervisory Forum</a:t>
            </a:r>
          </a:p>
        </p:txBody>
      </p:sp>
      <p:sp>
        <p:nvSpPr>
          <p:cNvPr id="44" name="Rectangle: Rounded Corners 12">
            <a:hlinkClick r:id="rId15"/>
          </p:cNvPr>
          <p:cNvSpPr/>
          <p:nvPr/>
        </p:nvSpPr>
        <p:spPr>
          <a:xfrm>
            <a:off x="3001147" y="3910674"/>
            <a:ext cx="4237921" cy="539206"/>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Large Bank Supervision Training</a:t>
            </a:r>
          </a:p>
        </p:txBody>
      </p:sp>
      <p:sp>
        <p:nvSpPr>
          <p:cNvPr id="45" name="Right Arrow 17">
            <a:hlinkClick r:id="rId7"/>
          </p:cNvPr>
          <p:cNvSpPr/>
          <p:nvPr/>
        </p:nvSpPr>
        <p:spPr>
          <a:xfrm>
            <a:off x="1853984" y="3886200"/>
            <a:ext cx="977265" cy="609600"/>
          </a:xfrm>
          <a:prstGeom prst="rightArrow">
            <a:avLst/>
          </a:prstGeom>
          <a:solidFill>
            <a:srgbClr val="1C2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46" name="TextBox 45">
            <a:hlinkClick r:id="rId13"/>
          </p:cNvPr>
          <p:cNvSpPr txBox="1"/>
          <p:nvPr/>
        </p:nvSpPr>
        <p:spPr>
          <a:xfrm>
            <a:off x="1886468" y="3996690"/>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Tree>
    <p:extLst>
      <p:ext uri="{BB962C8B-B14F-4D97-AF65-F5344CB8AC3E}">
        <p14:creationId xmlns:p14="http://schemas.microsoft.com/office/powerpoint/2010/main" val="34344036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Myriad Pro Light" panose="020B0403030403020204" pitchFamily="34" charset="0"/>
              </a:rPr>
              <a:t>On-the-job experience   </a:t>
            </a:r>
          </a:p>
        </p:txBody>
      </p:sp>
      <p:sp>
        <p:nvSpPr>
          <p:cNvPr id="12" name="TextBox 11">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Myriad Pro Light" panose="020B0403030403020204" pitchFamily="34" charset="0"/>
              </a:rPr>
              <a:t>Sample Skills/Tasks required in Year 1</a:t>
            </a:r>
            <a:endParaRPr lang="en-US" sz="900" kern="1200" dirty="0">
              <a:solidFill>
                <a:srgbClr val="5F5F5F"/>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CE/Other Training Options</a:t>
            </a:r>
            <a:endParaRPr lang="en-US" sz="900" kern="1200" dirty="0">
              <a:solidFill>
                <a:srgbClr val="5F5F5F"/>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Schedule Training (CSBS)</a:t>
            </a:r>
            <a:endParaRPr lang="en-US" sz="900" kern="1200" dirty="0">
              <a:solidFill>
                <a:srgbClr val="5F5F5F"/>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Training (All Others)</a:t>
            </a:r>
            <a:endParaRPr lang="en-US" sz="900" b="1" kern="1200" dirty="0">
              <a:solidFill>
                <a:srgbClr val="FF3300"/>
              </a:solidFill>
              <a:latin typeface="Myriad Pro Light" panose="020B0403030403020204" pitchFamily="34" charset="0"/>
            </a:endParaRPr>
          </a:p>
        </p:txBody>
      </p:sp>
      <p:sp>
        <p:nvSpPr>
          <p:cNvPr id="19" name="Rectangle 18">
            <a:hlinkClick r:id="rId3"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Schedule CSBS Training</a:t>
            </a:r>
          </a:p>
        </p:txBody>
      </p:sp>
      <p:sp>
        <p:nvSpPr>
          <p:cNvPr id="20" name="Rectangle 19">
            <a:hlinkClick r:id="rId2"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CE/Other Training Options</a:t>
            </a:r>
          </a:p>
        </p:txBody>
      </p:sp>
      <p:sp>
        <p:nvSpPr>
          <p:cNvPr id="22" name="Rectangle 21">
            <a:hlinkClick r:id="rId4"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Skills/Tasks </a:t>
            </a:r>
            <a:r>
              <a:rPr lang="en-US" sz="900" dirty="0" err="1">
                <a:solidFill>
                  <a:srgbClr val="5F5F5F"/>
                </a:solidFill>
                <a:latin typeface="Myriad Pro Light" panose="020B0403030403020204" pitchFamily="34" charset="0"/>
              </a:rPr>
              <a:t>req’d</a:t>
            </a:r>
            <a:r>
              <a:rPr lang="en-US" sz="900" dirty="0">
                <a:solidFill>
                  <a:srgbClr val="5F5F5F"/>
                </a:solidFill>
                <a:latin typeface="Myriad Pro Light" panose="020B0403030403020204" pitchFamily="34" charset="0"/>
              </a:rPr>
              <a:t> 5+ Years</a:t>
            </a:r>
          </a:p>
        </p:txBody>
      </p:sp>
      <p:sp>
        <p:nvSpPr>
          <p:cNvPr id="24" name="Rectangle 23">
            <a:hlinkClick r:id="rId5"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6"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rgbClr val="5F5F5F"/>
                </a:solidFill>
                <a:latin typeface="Myriad Pro Light" panose="020B0403030403020204" pitchFamily="34" charset="0"/>
              </a:rPr>
              <a:t>Certification</a:t>
            </a:r>
          </a:p>
          <a:p>
            <a:endParaRPr lang="en-US" sz="900" dirty="0">
              <a:solidFill>
                <a:srgbClr val="5F5F5F"/>
              </a:solidFill>
              <a:latin typeface="Myriad Pro Light" panose="020B0403030403020204" pitchFamily="34" charset="0"/>
            </a:endParaRPr>
          </a:p>
        </p:txBody>
      </p:sp>
      <p:sp>
        <p:nvSpPr>
          <p:cNvPr id="29" name="Rectangle 28">
            <a:hlinkClick r:id="rId5" action="ppaction://hlinksldjump"/>
          </p:cNvPr>
          <p:cNvSpPr/>
          <p:nvPr/>
        </p:nvSpPr>
        <p:spPr>
          <a:xfrm>
            <a:off x="15801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Myriad Pro Light" panose="020B0403030403020204" pitchFamily="34" charset="0"/>
              </a:rPr>
              <a:t>Your level of experience</a:t>
            </a:r>
          </a:p>
        </p:txBody>
      </p:sp>
      <p:sp>
        <p:nvSpPr>
          <p:cNvPr id="31" name="TextBox 30"/>
          <p:cNvSpPr txBox="1"/>
          <p:nvPr/>
        </p:nvSpPr>
        <p:spPr>
          <a:xfrm>
            <a:off x="472440" y="1981200"/>
            <a:ext cx="8077200" cy="3231654"/>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FDIC’s course catalogue is available </a:t>
            </a:r>
            <a:r>
              <a:rPr lang="en-US" dirty="0">
                <a:solidFill>
                  <a:srgbClr val="333333"/>
                </a:solidFill>
                <a:latin typeface="Corbel" panose="020B0503020204020204" pitchFamily="34" charset="0"/>
                <a:cs typeface="Arial" panose="020B0604020202020204" pitchFamily="34" charset="0"/>
                <a:hlinkClick r:id="rId7"/>
              </a:rPr>
              <a:t>here</a:t>
            </a:r>
            <a:r>
              <a:rPr lang="en-US" dirty="0">
                <a:solidFill>
                  <a:srgbClr val="333333"/>
                </a:solidFill>
                <a:latin typeface="Corbel" panose="020B0503020204020204" pitchFamily="34" charset="0"/>
                <a:cs typeface="Arial" panose="020B0604020202020204" pitchFamily="34" charset="0"/>
              </a:rPr>
              <a:t>.</a:t>
            </a:r>
          </a:p>
          <a:p>
            <a:pPr marL="285750" indent="-285750" algn="just">
              <a:buFont typeface="Arial" panose="020B0604020202020204" pitchFamily="34" charset="0"/>
              <a:buChar char="•"/>
            </a:pPr>
            <a:endParaRPr lang="en-US" sz="8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The Federal Reserve’s course catalogue is available </a:t>
            </a:r>
            <a:r>
              <a:rPr lang="en-US" dirty="0">
                <a:solidFill>
                  <a:srgbClr val="333333"/>
                </a:solidFill>
                <a:latin typeface="Corbel" panose="020B0503020204020204" pitchFamily="34" charset="0"/>
                <a:cs typeface="Arial" panose="020B0604020202020204" pitchFamily="34" charset="0"/>
                <a:hlinkClick r:id="rId8"/>
              </a:rPr>
              <a:t>here</a:t>
            </a:r>
            <a:r>
              <a:rPr lang="en-US" dirty="0">
                <a:solidFill>
                  <a:srgbClr val="333333"/>
                </a:solidFill>
                <a:latin typeface="Corbel" panose="020B0503020204020204" pitchFamily="34" charset="0"/>
                <a:cs typeface="Arial" panose="020B0604020202020204" pitchFamily="34" charset="0"/>
              </a:rPr>
              <a:t>.</a:t>
            </a:r>
          </a:p>
          <a:p>
            <a:pPr marL="285750" indent="-285750" algn="just">
              <a:buFont typeface="Arial" panose="020B0604020202020204" pitchFamily="34" charset="0"/>
              <a:buChar char="•"/>
            </a:pPr>
            <a:endParaRPr lang="en-US" sz="800" b="1" i="1"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Through the collaborative State Examiner Training Initiative (SETI) with CFPB, CSBS is awarded seats at FFIEC/CFPB training throughout the year. The number varies program-to-program. These seats are offered to the state training directors as they become available and are awarded on a first come-first served basis.</a:t>
            </a:r>
          </a:p>
          <a:p>
            <a:pPr marL="285750" indent="-285750" algn="just">
              <a:buFont typeface="Arial" panose="020B0604020202020204" pitchFamily="34" charset="0"/>
              <a:buChar char="•"/>
            </a:pPr>
            <a:endParaRPr lang="en-US" sz="800" dirty="0">
              <a:solidFill>
                <a:srgbClr val="333333"/>
              </a:solidFill>
              <a:latin typeface="Corbel" panose="020B0503020204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rgbClr val="333333"/>
                </a:solidFill>
                <a:latin typeface="Corbel" panose="020B0503020204020204" pitchFamily="34" charset="0"/>
                <a:cs typeface="Arial" panose="020B0604020202020204" pitchFamily="34" charset="0"/>
              </a:rPr>
              <a:t>Enrollment in FRB/FDIC/FFIEC/CFPB training is managed through your agency’s training department. </a:t>
            </a:r>
            <a:r>
              <a:rPr lang="en-US" b="1" i="1" dirty="0">
                <a:solidFill>
                  <a:srgbClr val="333333"/>
                </a:solidFill>
                <a:latin typeface="Corbel" panose="020B0503020204020204" pitchFamily="34" charset="0"/>
                <a:cs typeface="Arial" panose="020B0604020202020204" pitchFamily="34" charset="0"/>
              </a:rPr>
              <a:t>Consult with your supervisor or training coordinator to register for available Federal agency training.</a:t>
            </a:r>
          </a:p>
        </p:txBody>
      </p:sp>
      <p:sp>
        <p:nvSpPr>
          <p:cNvPr id="33" name="Rectangle 32"/>
          <p:cNvSpPr/>
          <p:nvPr/>
        </p:nvSpPr>
        <p:spPr>
          <a:xfrm>
            <a:off x="1234440" y="598170"/>
            <a:ext cx="1172580"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Myriad Pro Light" panose="020B0403030403020204" pitchFamily="34" charset="0"/>
              </a:rPr>
              <a:t>Your level of proficiency:</a:t>
            </a:r>
          </a:p>
          <a:p>
            <a:r>
              <a:rPr lang="en-US" sz="900" b="0" dirty="0">
                <a:solidFill>
                  <a:srgbClr val="5F5F5F"/>
                </a:solidFill>
                <a:latin typeface="Myriad Pro Light" panose="020B0403030403020204" pitchFamily="34" charset="0"/>
              </a:rPr>
              <a:t>CSBE </a:t>
            </a:r>
            <a:r>
              <a:rPr lang="en-US" sz="900" b="0" dirty="0">
                <a:solidFill>
                  <a:srgbClr val="5F5F5F"/>
                </a:solidFill>
                <a:latin typeface="Myriad Pro Light" panose="020B0403030403020204" pitchFamily="34" charset="0"/>
                <a:sym typeface="Symbol" panose="05050102010706020507" pitchFamily="18" charset="2"/>
              </a:rPr>
              <a:t></a:t>
            </a:r>
            <a:r>
              <a:rPr lang="en-US" sz="900" b="0" dirty="0">
                <a:solidFill>
                  <a:srgbClr val="5F5F5F"/>
                </a:solidFill>
                <a:latin typeface="Myriad Pro Light" panose="020B0403030403020204" pitchFamily="34" charset="0"/>
              </a:rPr>
              <a:t> CEM</a:t>
            </a:r>
          </a:p>
        </p:txBody>
      </p:sp>
      <p:sp>
        <p:nvSpPr>
          <p:cNvPr id="34" name="Rectangle 33">
            <a:hlinkClick r:id="rId9" action="ppaction://hlinksldjump"/>
          </p:cNvPr>
          <p:cNvSpPr/>
          <p:nvPr/>
        </p:nvSpPr>
        <p:spPr>
          <a:xfrm>
            <a:off x="1316916" y="8610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hlinkClick r:id="rId10" action="ppaction://hlinksldjump"/>
          </p:cNvPr>
          <p:cNvSpPr/>
          <p:nvPr/>
        </p:nvSpPr>
        <p:spPr>
          <a:xfrm>
            <a:off x="1676400" y="8610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hlinkClick r:id="rId11"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Myriad Pro Light" panose="020B0403030403020204" pitchFamily="34" charset="0"/>
              </a:rPr>
              <a:t>Skill gap training</a:t>
            </a:r>
            <a:endParaRPr lang="en-US" sz="900" kern="1200" dirty="0">
              <a:solidFill>
                <a:srgbClr val="5F5F5F"/>
              </a:solidFill>
              <a:latin typeface="Myriad Pro Light" panose="020B0403030403020204" pitchFamily="34" charset="0"/>
            </a:endParaRPr>
          </a:p>
        </p:txBody>
      </p:sp>
      <p:sp>
        <p:nvSpPr>
          <p:cNvPr id="28" name="TextBox 27"/>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6832564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8" name="Rectangle 7"/>
          <p:cNvSpPr/>
          <p:nvPr/>
        </p:nvSpPr>
        <p:spPr>
          <a:xfrm>
            <a:off x="7837842"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solidFill>
                  <a:srgbClr val="5F5F5F"/>
                </a:solidFill>
                <a:latin typeface="Corbel" panose="020B0503020204020204" pitchFamily="34" charset="0"/>
              </a:rPr>
              <a:t>On-the-job experience   </a:t>
            </a:r>
          </a:p>
        </p:txBody>
      </p:sp>
      <p:sp>
        <p:nvSpPr>
          <p:cNvPr id="12" name="TextBox 11">
            <a:hlinkClick r:id="rId2"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rgbClr val="5F5F5F"/>
                </a:solidFill>
                <a:latin typeface="Corbel" panose="020B0503020204020204" pitchFamily="34" charset="0"/>
              </a:rPr>
              <a:t>Sample Skills/Tasks required in Year 1</a:t>
            </a:r>
            <a:endParaRPr lang="en-US" sz="900" kern="1200" dirty="0">
              <a:solidFill>
                <a:srgbClr val="5F5F5F"/>
              </a:solidFill>
              <a:latin typeface="Corbel" panose="020B0503020204020204" pitchFamily="34" charset="0"/>
            </a:endParaRPr>
          </a:p>
        </p:txBody>
      </p:sp>
      <p:sp>
        <p:nvSpPr>
          <p:cNvPr id="14" name="TextBox 13">
            <a:hlinkClick r:id="" action="ppaction://noaction"/>
          </p:cNvPr>
          <p:cNvSpPr txBox="1"/>
          <p:nvPr/>
        </p:nvSpPr>
        <p:spPr>
          <a:xfrm>
            <a:off x="7848600" y="609600"/>
            <a:ext cx="1005840" cy="533400"/>
          </a:xfrm>
          <a:prstGeom prst="rect">
            <a:avLst/>
          </a:prstGeom>
          <a:noFill/>
        </p:spPr>
        <p:txBody>
          <a:bodyPr wrap="square" lIns="0" tIns="0" rIns="0" bIns="0" rtlCol="0">
            <a:noAutofit/>
          </a:bodyPr>
          <a:lstStyle/>
          <a:p>
            <a:pPr marL="0" lvl="1"/>
            <a:r>
              <a:rPr lang="en-US" sz="900" b="1" kern="1200" baseline="0" dirty="0">
                <a:solidFill>
                  <a:srgbClr val="FF3300"/>
                </a:solidFill>
                <a:latin typeface="Corbel" panose="020B0503020204020204" pitchFamily="34" charset="0"/>
              </a:rPr>
              <a:t>Certification</a:t>
            </a:r>
            <a:endParaRPr lang="en-US" sz="900" b="1" kern="1200" dirty="0">
              <a:solidFill>
                <a:srgbClr val="FF3300"/>
              </a:solidFill>
              <a:latin typeface="Corbel" panose="020B0503020204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orbel" panose="020B0503020204020204" pitchFamily="34" charset="0"/>
              </a:rPr>
              <a:t>CE/Other Training Options</a:t>
            </a:r>
            <a:endParaRPr lang="en-US" sz="900" kern="1200" dirty="0">
              <a:solidFill>
                <a:srgbClr val="5F5F5F"/>
              </a:solidFill>
              <a:latin typeface="Corbel" panose="020B0503020204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orbel" panose="020B0503020204020204" pitchFamily="34" charset="0"/>
              </a:rPr>
              <a:t>Schedule Training (CSBS)</a:t>
            </a:r>
            <a:endParaRPr lang="en-US" sz="900" kern="1200" dirty="0">
              <a:solidFill>
                <a:srgbClr val="5F5F5F"/>
              </a:solidFill>
              <a:latin typeface="Corbel" panose="020B0503020204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orbel" panose="020B0503020204020204" pitchFamily="34" charset="0"/>
              </a:rPr>
              <a:t>Schedule Training (All Others)</a:t>
            </a:r>
            <a:endParaRPr lang="en-US" sz="900" kern="1200" dirty="0">
              <a:solidFill>
                <a:srgbClr val="5F5F5F"/>
              </a:solidFill>
              <a:latin typeface="Corbel" panose="020B0503020204020204" pitchFamily="34" charset="0"/>
            </a:endParaRPr>
          </a:p>
        </p:txBody>
      </p:sp>
      <p:sp>
        <p:nvSpPr>
          <p:cNvPr id="26" name="Rectangle 25">
            <a:hlinkClick r:id="rId3"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orbel" panose="020B0503020204020204" pitchFamily="34" charset="0"/>
              </a:rPr>
              <a:t>Schedule CSBS Training</a:t>
            </a:r>
          </a:p>
        </p:txBody>
      </p:sp>
      <p:sp>
        <p:nvSpPr>
          <p:cNvPr id="27" name="Rectangle 26">
            <a:hlinkClick r:id="rId2"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orbel" panose="020B0503020204020204" pitchFamily="34" charset="0"/>
              </a:rPr>
              <a:t>CE/Other Training Options</a:t>
            </a:r>
          </a:p>
        </p:txBody>
      </p:sp>
      <p:sp>
        <p:nvSpPr>
          <p:cNvPr id="29" name="Rectangle 28">
            <a:hlinkClick r:id="rId4"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orbel" panose="020B0503020204020204" pitchFamily="34" charset="0"/>
              </a:rPr>
              <a:t>Skills/Tasks </a:t>
            </a:r>
            <a:r>
              <a:rPr lang="en-US" sz="900" dirty="0" err="1">
                <a:solidFill>
                  <a:srgbClr val="5F5F5F"/>
                </a:solidFill>
                <a:latin typeface="Corbel" panose="020B0503020204020204" pitchFamily="34" charset="0"/>
              </a:rPr>
              <a:t>req’d</a:t>
            </a:r>
            <a:r>
              <a:rPr lang="en-US" sz="900" dirty="0">
                <a:solidFill>
                  <a:srgbClr val="5F5F5F"/>
                </a:solidFill>
                <a:latin typeface="Corbel" panose="020B0503020204020204" pitchFamily="34" charset="0"/>
              </a:rPr>
              <a:t> 5+ Years</a:t>
            </a:r>
          </a:p>
        </p:txBody>
      </p:sp>
      <p:sp>
        <p:nvSpPr>
          <p:cNvPr id="32" name="Rectangle 31">
            <a:hlinkClick r:id="rId5"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orbel" panose="020B0503020204020204" pitchFamily="34" charset="0"/>
              </a:rPr>
              <a:t>On-the-job experience</a:t>
            </a:r>
          </a:p>
        </p:txBody>
      </p:sp>
      <p:sp>
        <p:nvSpPr>
          <p:cNvPr id="30" name="Rectangle 29">
            <a:hlinkClick r:id="rId5" action="ppaction://hlinksldjump"/>
          </p:cNvPr>
          <p:cNvSpPr/>
          <p:nvPr/>
        </p:nvSpPr>
        <p:spPr>
          <a:xfrm>
            <a:off x="158013" y="59436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F5F5F"/>
                </a:solidFill>
                <a:latin typeface="Corbel" panose="020B0503020204020204" pitchFamily="34" charset="0"/>
              </a:rPr>
              <a:t>Your level of experience</a:t>
            </a:r>
          </a:p>
        </p:txBody>
      </p:sp>
      <p:sp>
        <p:nvSpPr>
          <p:cNvPr id="20" name="TextBox 19"/>
          <p:cNvSpPr txBox="1"/>
          <p:nvPr/>
        </p:nvSpPr>
        <p:spPr>
          <a:xfrm>
            <a:off x="764501" y="5365540"/>
            <a:ext cx="7120890" cy="461665"/>
          </a:xfrm>
          <a:prstGeom prst="rect">
            <a:avLst/>
          </a:prstGeom>
          <a:noFill/>
        </p:spPr>
        <p:txBody>
          <a:bodyPr wrap="square" rtlCol="0">
            <a:spAutoFit/>
          </a:bodyPr>
          <a:lstStyle/>
          <a:p>
            <a:r>
              <a:rPr lang="en-US" sz="1200" dirty="0">
                <a:latin typeface="Corbel" panose="020B0503020204020204" pitchFamily="34" charset="0"/>
              </a:rPr>
              <a:t>*FDIC Large Complex Financial Institutions Conference is an acceptable alternative</a:t>
            </a:r>
            <a:endParaRPr lang="en-US" sz="1200" dirty="0">
              <a:solidFill>
                <a:srgbClr val="333333"/>
              </a:solidFill>
              <a:latin typeface="Corbel" panose="020B0503020204020204" pitchFamily="34" charset="0"/>
              <a:cs typeface="Arial" panose="020B0604020202020204" pitchFamily="34" charset="0"/>
            </a:endParaRPr>
          </a:p>
          <a:p>
            <a:endParaRPr lang="en-US" sz="1200" dirty="0">
              <a:latin typeface="Corbel" panose="020B0503020204020204" pitchFamily="34" charset="0"/>
            </a:endParaRPr>
          </a:p>
        </p:txBody>
      </p:sp>
      <p:sp>
        <p:nvSpPr>
          <p:cNvPr id="13" name="TextBox 12"/>
          <p:cNvSpPr txBox="1"/>
          <p:nvPr/>
        </p:nvSpPr>
        <p:spPr>
          <a:xfrm>
            <a:off x="726495" y="5622478"/>
            <a:ext cx="7600950" cy="461665"/>
          </a:xfrm>
          <a:prstGeom prst="rect">
            <a:avLst/>
          </a:prstGeom>
          <a:noFill/>
        </p:spPr>
        <p:txBody>
          <a:bodyPr wrap="square" rtlCol="0">
            <a:spAutoFit/>
          </a:bodyPr>
          <a:lstStyle/>
          <a:p>
            <a:r>
              <a:rPr lang="en-US" sz="1200" dirty="0">
                <a:solidFill>
                  <a:srgbClr val="333333"/>
                </a:solidFill>
                <a:latin typeface="Corbel" panose="020B0503020204020204" pitchFamily="34" charset="0"/>
                <a:cs typeface="Arial" panose="020B0604020202020204" pitchFamily="34" charset="0"/>
              </a:rPr>
              <a:t>**Under development. FFIEC’s Capital Markets Conference is an acceptable alternative (both general and advanced  </a:t>
            </a:r>
          </a:p>
          <a:p>
            <a:r>
              <a:rPr lang="en-US" sz="1200" dirty="0">
                <a:solidFill>
                  <a:srgbClr val="333333"/>
                </a:solidFill>
                <a:latin typeface="Corbel" panose="020B0503020204020204" pitchFamily="34" charset="0"/>
                <a:cs typeface="Arial" panose="020B0604020202020204" pitchFamily="34" charset="0"/>
              </a:rPr>
              <a:t>   sessions must be completed to qualify)</a:t>
            </a:r>
            <a:endParaRPr lang="en-US" sz="1200" dirty="0">
              <a:solidFill>
                <a:srgbClr val="333333"/>
              </a:solidFill>
              <a:latin typeface="Corbel" panose="020B0503020204020204" pitchFamily="34" charset="0"/>
            </a:endParaRPr>
          </a:p>
        </p:txBody>
      </p:sp>
      <p:sp>
        <p:nvSpPr>
          <p:cNvPr id="25" name="TextBox 24"/>
          <p:cNvSpPr txBox="1"/>
          <p:nvPr/>
        </p:nvSpPr>
        <p:spPr>
          <a:xfrm>
            <a:off x="565070" y="1609457"/>
            <a:ext cx="6717030" cy="1923604"/>
          </a:xfrm>
          <a:prstGeom prst="rect">
            <a:avLst/>
          </a:prstGeom>
          <a:noFill/>
        </p:spPr>
        <p:txBody>
          <a:bodyPr wrap="square" rtlCol="0">
            <a:spAutoFit/>
          </a:bodyPr>
          <a:lstStyle/>
          <a:p>
            <a:pPr algn="just"/>
            <a:r>
              <a:rPr lang="en-US" sz="1700" dirty="0">
                <a:solidFill>
                  <a:srgbClr val="333333"/>
                </a:solidFill>
                <a:latin typeface="Corbel" panose="020B0503020204020204" pitchFamily="34" charset="0"/>
                <a:cs typeface="Arial" panose="020B0604020202020204" pitchFamily="34" charset="0"/>
              </a:rPr>
              <a:t>Examiners who have completed the CSBS Large Bank Supervision Training* or Capital Markets Examiner Training**, and have 3 or 5 years, respectively, of on-the-job experience in a state regulatory agency, may apply for the Certified Large Institution Examiner or Certified Capital Markets Examiner designation. Click the appropriate icon to r</a:t>
            </a:r>
            <a:r>
              <a:rPr lang="en-US" sz="1700" dirty="0">
                <a:latin typeface="Corbel" panose="020B0503020204020204" pitchFamily="34" charset="0"/>
                <a:cs typeface="Arial" panose="020B0604020202020204" pitchFamily="34" charset="0"/>
              </a:rPr>
              <a:t>eview a</a:t>
            </a:r>
            <a:r>
              <a:rPr lang="en-US" sz="1700" dirty="0">
                <a:solidFill>
                  <a:srgbClr val="333333"/>
                </a:solidFill>
                <a:latin typeface="Corbel" panose="020B0503020204020204" pitchFamily="34" charset="0"/>
                <a:cs typeface="Arial" panose="020B0604020202020204" pitchFamily="34" charset="0"/>
              </a:rPr>
              <a:t>ll requirements for either certification.</a:t>
            </a:r>
          </a:p>
          <a:p>
            <a:pPr algn="just"/>
            <a:endParaRPr lang="en-US" sz="1700" dirty="0">
              <a:solidFill>
                <a:srgbClr val="333333"/>
              </a:solidFill>
              <a:latin typeface="Corbel" panose="020B0503020204020204" pitchFamily="34" charset="0"/>
              <a:cs typeface="Arial" panose="020B0604020202020204" pitchFamily="34" charset="0"/>
            </a:endParaRPr>
          </a:p>
        </p:txBody>
      </p:sp>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07292" y="1662131"/>
            <a:ext cx="787400" cy="590550"/>
          </a:xfrm>
          <a:prstGeom prst="rect">
            <a:avLst/>
          </a:prstGeom>
        </p:spPr>
      </p:pic>
      <p:pic>
        <p:nvPicPr>
          <p:cNvPr id="1026" name="Picture 2" descr="https://www.csbs.org/development/efsbs/PublishingImages/Certified%20Large%20Institution%20Examiner%20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07292" y="2413927"/>
            <a:ext cx="787400" cy="594924"/>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548900" y="3342664"/>
            <a:ext cx="7552092" cy="1800493"/>
          </a:xfrm>
          <a:prstGeom prst="rect">
            <a:avLst/>
          </a:prstGeom>
          <a:noFill/>
        </p:spPr>
        <p:txBody>
          <a:bodyPr wrap="square" rtlCol="0">
            <a:spAutoFit/>
          </a:bodyPr>
          <a:lstStyle/>
          <a:p>
            <a:pPr algn="just"/>
            <a:endParaRPr lang="en-US" sz="900" dirty="0">
              <a:latin typeface="Corbel" panose="020B0503020204020204" pitchFamily="34" charset="0"/>
              <a:cs typeface="Arial" panose="020B0604020202020204" pitchFamily="34" charset="0"/>
            </a:endParaRPr>
          </a:p>
          <a:p>
            <a:pPr algn="just"/>
            <a:r>
              <a:rPr lang="en-US" sz="1700" i="1" dirty="0">
                <a:solidFill>
                  <a:srgbClr val="333333"/>
                </a:solidFill>
                <a:latin typeface="Corbel" panose="020B0503020204020204" pitchFamily="34" charset="0"/>
                <a:cs typeface="Arial" panose="020B0604020202020204" pitchFamily="34" charset="0"/>
              </a:rPr>
              <a:t>You may apply for either of these advanced credentials even if you are already certified.</a:t>
            </a:r>
          </a:p>
          <a:p>
            <a:pPr algn="just"/>
            <a:endParaRPr lang="en-US" sz="1700" dirty="0">
              <a:solidFill>
                <a:srgbClr val="333333"/>
              </a:solidFill>
              <a:latin typeface="Corbel" panose="020B0503020204020204" pitchFamily="34" charset="0"/>
              <a:cs typeface="Arial" panose="020B0604020202020204" pitchFamily="34" charset="0"/>
            </a:endParaRPr>
          </a:p>
          <a:p>
            <a:pPr algn="ctr"/>
            <a:r>
              <a:rPr lang="en-US" sz="1600" dirty="0">
                <a:solidFill>
                  <a:srgbClr val="333333"/>
                </a:solidFill>
                <a:latin typeface="Corbel" panose="020B0503020204020204" pitchFamily="34" charset="0"/>
                <a:cs typeface="Arial" panose="020B0604020202020204" pitchFamily="34" charset="0"/>
              </a:rPr>
              <a:t>Questions? Contact Rose Shaheen, CSBS’s certification program manager, at 202-728-5710 or send an email to </a:t>
            </a:r>
            <a:r>
              <a:rPr lang="en-US" sz="1600" dirty="0">
                <a:latin typeface="Corbel" panose="020B0503020204020204" pitchFamily="34" charset="0"/>
                <a:cs typeface="Arial" panose="020B0604020202020204" pitchFamily="34" charset="0"/>
                <a:hlinkClick r:id="rId8"/>
              </a:rPr>
              <a:t>certification@csbs.org</a:t>
            </a:r>
            <a:r>
              <a:rPr lang="en-US" sz="1600" dirty="0">
                <a:solidFill>
                  <a:srgbClr val="333333"/>
                </a:solidFill>
                <a:latin typeface="Corbel" panose="020B0503020204020204" pitchFamily="34" charset="0"/>
                <a:cs typeface="Arial" panose="020B0604020202020204" pitchFamily="34" charset="0"/>
              </a:rPr>
              <a:t>. </a:t>
            </a:r>
          </a:p>
          <a:p>
            <a:pPr algn="just"/>
            <a:endParaRPr lang="en-US" sz="1700" dirty="0">
              <a:solidFill>
                <a:srgbClr val="333333"/>
              </a:solidFill>
              <a:latin typeface="Corbel" panose="020B0503020204020204" pitchFamily="34" charset="0"/>
              <a:cs typeface="Arial" panose="020B0604020202020204" pitchFamily="34" charset="0"/>
            </a:endParaRPr>
          </a:p>
        </p:txBody>
      </p:sp>
      <p:sp>
        <p:nvSpPr>
          <p:cNvPr id="37" name="Rectangle 36">
            <a:hlinkClick r:id="rId9" action="ppaction://hlinksldjump"/>
          </p:cNvPr>
          <p:cNvSpPr/>
          <p:nvPr/>
        </p:nvSpPr>
        <p:spPr>
          <a:xfrm>
            <a:off x="1682676" y="1551434"/>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8" name="Rectangle 37">
            <a:hlinkClick r:id="rId10" action="ppaction://hlinksldjump"/>
          </p:cNvPr>
          <p:cNvSpPr/>
          <p:nvPr/>
        </p:nvSpPr>
        <p:spPr>
          <a:xfrm>
            <a:off x="2042160" y="1551434"/>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9" name="Rectangle 38"/>
          <p:cNvSpPr/>
          <p:nvPr/>
        </p:nvSpPr>
        <p:spPr>
          <a:xfrm>
            <a:off x="1234440" y="598170"/>
            <a:ext cx="1172580" cy="415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0" dirty="0">
                <a:solidFill>
                  <a:srgbClr val="5F5F5F"/>
                </a:solidFill>
                <a:latin typeface="Corbel" panose="020B0503020204020204" pitchFamily="34" charset="0"/>
              </a:rPr>
              <a:t>Your level of proficiency:</a:t>
            </a:r>
          </a:p>
          <a:p>
            <a:r>
              <a:rPr lang="en-US" sz="900" b="0" dirty="0">
                <a:solidFill>
                  <a:srgbClr val="5F5F5F"/>
                </a:solidFill>
                <a:latin typeface="Corbel" panose="020B0503020204020204" pitchFamily="34" charset="0"/>
              </a:rPr>
              <a:t>CSBE </a:t>
            </a:r>
            <a:r>
              <a:rPr lang="en-US" sz="900" b="0" dirty="0">
                <a:solidFill>
                  <a:srgbClr val="5F5F5F"/>
                </a:solidFill>
                <a:latin typeface="Corbel" panose="020B0503020204020204" pitchFamily="34" charset="0"/>
                <a:sym typeface="Symbol" panose="05050102010706020507" pitchFamily="18" charset="2"/>
              </a:rPr>
              <a:t></a:t>
            </a:r>
            <a:r>
              <a:rPr lang="en-US" sz="900" b="0" dirty="0">
                <a:solidFill>
                  <a:srgbClr val="5F5F5F"/>
                </a:solidFill>
                <a:latin typeface="Corbel" panose="020B0503020204020204" pitchFamily="34" charset="0"/>
              </a:rPr>
              <a:t> CEM</a:t>
            </a:r>
          </a:p>
        </p:txBody>
      </p:sp>
      <p:sp>
        <p:nvSpPr>
          <p:cNvPr id="40" name="Rectangle 39">
            <a:hlinkClick r:id="rId9" action="ppaction://hlinksldjump"/>
          </p:cNvPr>
          <p:cNvSpPr/>
          <p:nvPr/>
        </p:nvSpPr>
        <p:spPr>
          <a:xfrm>
            <a:off x="1316916" y="861060"/>
            <a:ext cx="283284"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41" name="Rectangle 40">
            <a:hlinkClick r:id="rId10" action="ppaction://hlinksldjump"/>
          </p:cNvPr>
          <p:cNvSpPr/>
          <p:nvPr/>
        </p:nvSpPr>
        <p:spPr>
          <a:xfrm>
            <a:off x="1676400" y="861060"/>
            <a:ext cx="228600" cy="15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rbel" panose="020B0503020204020204" pitchFamily="34" charset="0"/>
            </a:endParaRPr>
          </a:p>
        </p:txBody>
      </p:sp>
      <p:sp>
        <p:nvSpPr>
          <p:cNvPr id="34" name="TextBox 33">
            <a:hlinkClick r:id="rId11"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rgbClr val="5F5F5F"/>
                </a:solidFill>
                <a:latin typeface="Corbel" panose="020B0503020204020204" pitchFamily="34" charset="0"/>
              </a:rPr>
              <a:t>Skill gap training</a:t>
            </a:r>
            <a:endParaRPr lang="en-US" sz="900" kern="1200" dirty="0">
              <a:solidFill>
                <a:srgbClr val="5F5F5F"/>
              </a:solidFill>
              <a:latin typeface="Corbel" panose="020B0503020204020204" pitchFamily="34" charset="0"/>
            </a:endParaRPr>
          </a:p>
        </p:txBody>
      </p:sp>
      <p:sp>
        <p:nvSpPr>
          <p:cNvPr id="35" name="TextBox 34"/>
          <p:cNvSpPr txBox="1"/>
          <p:nvPr/>
        </p:nvSpPr>
        <p:spPr>
          <a:xfrm>
            <a:off x="120126" y="83961"/>
            <a:ext cx="7717716" cy="323165"/>
          </a:xfrm>
          <a:prstGeom prst="rect">
            <a:avLst/>
          </a:prstGeom>
          <a:noFill/>
        </p:spPr>
        <p:txBody>
          <a:bodyPr wrap="square" rtlCol="0">
            <a:spAutoFit/>
          </a:bodyPr>
          <a:lstStyle/>
          <a:p>
            <a:r>
              <a:rPr lang="en-US" sz="1500" b="1" dirty="0">
                <a:solidFill>
                  <a:srgbClr val="1C2674"/>
                </a:solidFill>
                <a:latin typeface="Corbel" panose="020B0503020204020204" pitchFamily="34" charset="0"/>
                <a:cs typeface="Arial" panose="020B0604020202020204" pitchFamily="34" charset="0"/>
              </a:rPr>
              <a:t>4.0:</a:t>
            </a:r>
            <a:r>
              <a:rPr lang="en-US" sz="1500" b="1" baseline="0" dirty="0">
                <a:solidFill>
                  <a:srgbClr val="1C2674"/>
                </a:solidFill>
                <a:latin typeface="Corbel" panose="020B0503020204020204" pitchFamily="34" charset="0"/>
                <a:cs typeface="Arial" panose="020B0604020202020204" pitchFamily="34" charset="0"/>
              </a:rPr>
              <a:t> Bank Examiner Manager, Bank Examinations Supervisor, Examiner IV</a:t>
            </a:r>
            <a:endParaRPr lang="en-US" sz="15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7074261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31321109"/>
              </p:ext>
            </p:extLst>
          </p:nvPr>
        </p:nvGraphicFramePr>
        <p:xfrm>
          <a:off x="304800" y="7620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98120" y="0"/>
            <a:ext cx="753618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1: TECHNICAL</a:t>
            </a:r>
          </a:p>
        </p:txBody>
      </p:sp>
      <p:sp>
        <p:nvSpPr>
          <p:cNvPr id="6" name="TextBox 5">
            <a:hlinkClick r:id="rId7" action="ppaction://hlinksldjump"/>
          </p:cNvPr>
          <p:cNvSpPr txBox="1"/>
          <p:nvPr/>
        </p:nvSpPr>
        <p:spPr>
          <a:xfrm>
            <a:off x="655320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7" name="Table 6"/>
          <p:cNvGraphicFramePr>
            <a:graphicFrameLocks noGrp="1"/>
          </p:cNvGraphicFramePr>
          <p:nvPr>
            <p:extLst>
              <p:ext uri="{D42A27DB-BD31-4B8C-83A1-F6EECF244321}">
                <p14:modId xmlns:p14="http://schemas.microsoft.com/office/powerpoint/2010/main" val="1977484177"/>
              </p:ext>
            </p:extLst>
          </p:nvPr>
        </p:nvGraphicFramePr>
        <p:xfrm>
          <a:off x="1257298" y="2941320"/>
          <a:ext cx="6553202" cy="640080"/>
        </p:xfrm>
        <a:graphic>
          <a:graphicData uri="http://schemas.openxmlformats.org/drawingml/2006/table">
            <a:tbl>
              <a:tblPr firstRow="1" bandRow="1">
                <a:tableStyleId>{5C22544A-7EE6-4342-B048-85BDC9FD1C3A}</a:tableStyleId>
              </a:tblPr>
              <a:tblGrid>
                <a:gridCol w="3276601">
                  <a:extLst>
                    <a:ext uri="{9D8B030D-6E8A-4147-A177-3AD203B41FA5}">
                      <a16:colId xmlns:a16="http://schemas.microsoft.com/office/drawing/2014/main" val="20000"/>
                    </a:ext>
                  </a:extLst>
                </a:gridCol>
                <a:gridCol w="3276601">
                  <a:extLst>
                    <a:ext uri="{9D8B030D-6E8A-4147-A177-3AD203B41FA5}">
                      <a16:colId xmlns:a16="http://schemas.microsoft.com/office/drawing/2014/main" val="20001"/>
                    </a:ext>
                  </a:extLst>
                </a:gridCol>
              </a:tblGrid>
              <a:tr h="64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aseline="0" dirty="0">
                          <a:solidFill>
                            <a:srgbClr val="333333"/>
                          </a:solidFill>
                          <a:latin typeface="Corbel" panose="020B0503020204020204" pitchFamily="34" charset="0"/>
                          <a:cs typeface="Arial" panose="020B0604020202020204" pitchFamily="34" charset="0"/>
                        </a:rPr>
                        <a:t>Effectively monitors personnel to ensure department mission, goals, and responsibilities are being met</a:t>
                      </a:r>
                      <a:endParaRPr lang="en-US" sz="1200" dirty="0">
                        <a:solidFill>
                          <a:srgbClr val="333333"/>
                        </a:solidFill>
                        <a:latin typeface="Corbel" panose="020B0503020204020204" pitchFamily="34" charset="0"/>
                        <a:cs typeface="Arial" panose="020B0604020202020204" pitchFamily="34" charset="0"/>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organize and delegate examination assignments and supervise examination process</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14469857"/>
              </p:ext>
            </p:extLst>
          </p:nvPr>
        </p:nvGraphicFramePr>
        <p:xfrm>
          <a:off x="1257298" y="3600450"/>
          <a:ext cx="6553202" cy="640080"/>
        </p:xfrm>
        <a:graphic>
          <a:graphicData uri="http://schemas.openxmlformats.org/drawingml/2006/table">
            <a:tbl>
              <a:tblPr firstRow="1" bandRow="1">
                <a:tableStyleId>{5C22544A-7EE6-4342-B048-85BDC9FD1C3A}</a:tableStyleId>
              </a:tblPr>
              <a:tblGrid>
                <a:gridCol w="3276601">
                  <a:extLst>
                    <a:ext uri="{9D8B030D-6E8A-4147-A177-3AD203B41FA5}">
                      <a16:colId xmlns:a16="http://schemas.microsoft.com/office/drawing/2014/main" val="20000"/>
                    </a:ext>
                  </a:extLst>
                </a:gridCol>
                <a:gridCol w="3276601">
                  <a:extLst>
                    <a:ext uri="{9D8B030D-6E8A-4147-A177-3AD203B41FA5}">
                      <a16:colId xmlns:a16="http://schemas.microsoft.com/office/drawing/2014/main" val="20001"/>
                    </a:ext>
                  </a:extLst>
                </a:gridCol>
              </a:tblGrid>
              <a:tr h="64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provide for personnel management (budgeting,</a:t>
                      </a:r>
                      <a:r>
                        <a:rPr lang="en-US" sz="1200" baseline="0" dirty="0">
                          <a:solidFill>
                            <a:srgbClr val="333333"/>
                          </a:solidFill>
                          <a:latin typeface="Corbel" panose="020B0503020204020204" pitchFamily="34" charset="0"/>
                          <a:cs typeface="Arial" panose="020B0604020202020204" pitchFamily="34" charset="0"/>
                        </a:rPr>
                        <a:t> recruiting, training, team-building, coaching/counseling, discipline)</a:t>
                      </a:r>
                      <a:endParaRPr lang="en-US" sz="1200" dirty="0">
                        <a:solidFill>
                          <a:srgbClr val="333333"/>
                        </a:solidFill>
                        <a:latin typeface="Corbel" panose="020B0503020204020204" pitchFamily="34" charset="0"/>
                        <a:cs typeface="Arial" panose="020B0604020202020204" pitchFamily="34" charset="0"/>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participate in departmental policy formulation and strategic planning</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50315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5" name="TextBox 14">
            <a:hlinkClick r:id="rId3"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CE/Other Training Options</a:t>
            </a:r>
            <a:endParaRPr lang="en-US" sz="900" b="1" kern="1200" dirty="0">
              <a:solidFill>
                <a:srgbClr val="FF3300"/>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19" name="Rectangle 18">
            <a:hlinkClick r:id="rId4"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Training (All Others)</a:t>
            </a:r>
          </a:p>
        </p:txBody>
      </p:sp>
      <p:sp>
        <p:nvSpPr>
          <p:cNvPr id="20" name="Rectangle 19">
            <a:hlinkClick r:id="rId5"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2" name="Rectangle 21">
            <a:hlinkClick r:id="rId6"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23" name="Rectangle 22">
            <a:hlinkClick r:id="rId2"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proficiency</a:t>
            </a:r>
          </a:p>
        </p:txBody>
      </p:sp>
      <p:sp>
        <p:nvSpPr>
          <p:cNvPr id="24" name="Rectangle 23">
            <a:hlinkClick r:id="rId7"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8"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 </a:t>
            </a:r>
          </a:p>
          <a:p>
            <a:endParaRPr lang="en-US" sz="900" dirty="0">
              <a:solidFill>
                <a:schemeClr val="tx1"/>
              </a:solidFill>
              <a:latin typeface="Myriad Pro Light" panose="020B0403030403020204" pitchFamily="34" charset="0"/>
            </a:endParaRPr>
          </a:p>
        </p:txBody>
      </p:sp>
      <p:sp>
        <p:nvSpPr>
          <p:cNvPr id="14" name="TextBox 13"/>
          <p:cNvSpPr txBox="1"/>
          <p:nvPr/>
        </p:nvSpPr>
        <p:spPr>
          <a:xfrm>
            <a:off x="533400" y="1295400"/>
            <a:ext cx="7924800" cy="4647426"/>
          </a:xfrm>
          <a:prstGeom prst="rect">
            <a:avLst/>
          </a:prstGeom>
          <a:noFill/>
        </p:spPr>
        <p:txBody>
          <a:bodyPr wrap="square" rtlCol="0">
            <a:spAutoFit/>
          </a:bodyPr>
          <a:lstStyle/>
          <a:p>
            <a:r>
              <a:rPr lang="en-US" dirty="0">
                <a:latin typeface="Corbel" panose="020B0503020204020204" pitchFamily="34" charset="0"/>
                <a:cs typeface="Arial" panose="020B0604020202020204" pitchFamily="34" charset="0"/>
              </a:rPr>
              <a:t>Talk to your supervisor and training department about available formal classroom training on the basics as soon as you start your new job. These skills are the building blocks of a successful examiner career!</a:t>
            </a:r>
          </a:p>
          <a:p>
            <a:endParaRPr lang="en-US" sz="800" dirty="0">
              <a:latin typeface="Corbel" panose="020B0503020204020204" pitchFamily="34" charset="0"/>
              <a:cs typeface="Arial" panose="020B0604020202020204" pitchFamily="34" charset="0"/>
            </a:endParaRPr>
          </a:p>
          <a:p>
            <a:pPr marL="914400" indent="-285750">
              <a:buFont typeface="Arial" panose="020B0604020202020204" pitchFamily="34" charset="0"/>
              <a:buChar char="•"/>
            </a:pPr>
            <a:r>
              <a:rPr lang="en-US" b="1" dirty="0">
                <a:latin typeface="Corbel" panose="020B0503020204020204" pitchFamily="34" charset="0"/>
                <a:cs typeface="Arial" panose="020B0604020202020204" pitchFamily="34" charset="0"/>
              </a:rPr>
              <a:t>General on-boarding and new hire orientation</a:t>
            </a:r>
          </a:p>
          <a:p>
            <a:pPr marL="1371600" lvl="2" indent="-285750">
              <a:buFont typeface="Arial" panose="020B0604020202020204" pitchFamily="34" charset="0"/>
              <a:buChar char="•"/>
            </a:pPr>
            <a:r>
              <a:rPr lang="en-US" dirty="0">
                <a:latin typeface="Corbel" panose="020B0503020204020204" pitchFamily="34" charset="0"/>
                <a:cs typeface="Arial" panose="020B0604020202020204" pitchFamily="34" charset="0"/>
              </a:rPr>
              <a:t>Department mission, goals, and objectives</a:t>
            </a:r>
          </a:p>
          <a:p>
            <a:pPr marL="1371600" lvl="2" indent="-285750">
              <a:buFont typeface="Arial" panose="020B0604020202020204" pitchFamily="34" charset="0"/>
              <a:buChar char="•"/>
            </a:pPr>
            <a:r>
              <a:rPr lang="en-US" dirty="0">
                <a:latin typeface="Corbel" panose="020B0503020204020204" pitchFamily="34" charset="0"/>
                <a:cs typeface="Arial" panose="020B0604020202020204" pitchFamily="34" charset="0"/>
              </a:rPr>
              <a:t>Department policies and procedures</a:t>
            </a:r>
          </a:p>
          <a:p>
            <a:pPr marL="914400" indent="-285750">
              <a:buFont typeface="Arial" panose="020B0604020202020204" pitchFamily="34" charset="0"/>
              <a:buChar char="•"/>
            </a:pPr>
            <a:r>
              <a:rPr lang="en-US" b="1" dirty="0">
                <a:latin typeface="Corbel" panose="020B0503020204020204" pitchFamily="34" charset="0"/>
                <a:cs typeface="Arial" panose="020B0604020202020204" pitchFamily="34" charset="0"/>
              </a:rPr>
              <a:t>Technical training </a:t>
            </a:r>
          </a:p>
          <a:p>
            <a:pPr marL="1371600" lvl="2" indent="-285750">
              <a:buFont typeface="Arial" panose="020B0604020202020204" pitchFamily="34" charset="0"/>
              <a:buChar char="•"/>
            </a:pPr>
            <a:r>
              <a:rPr lang="en-US" dirty="0">
                <a:latin typeface="Corbel" panose="020B0503020204020204" pitchFamily="34" charset="0"/>
                <a:cs typeface="Arial" panose="020B0604020202020204" pitchFamily="34" charset="0"/>
              </a:rPr>
              <a:t>Basic terminology</a:t>
            </a:r>
          </a:p>
          <a:p>
            <a:pPr marL="1371600" lvl="2" indent="-285750">
              <a:buFont typeface="Arial" panose="020B0604020202020204" pitchFamily="34" charset="0"/>
              <a:buChar char="•"/>
            </a:pPr>
            <a:r>
              <a:rPr lang="en-US" dirty="0">
                <a:latin typeface="Corbel" panose="020B0503020204020204" pitchFamily="34" charset="0"/>
                <a:cs typeface="Arial" panose="020B0604020202020204" pitchFamily="34" charset="0"/>
              </a:rPr>
              <a:t>Introduction to report of examination, required regulatory reports, off-site monitoring</a:t>
            </a:r>
          </a:p>
          <a:p>
            <a:pPr marL="1371600" lvl="2" indent="-285750">
              <a:buFont typeface="Arial" panose="020B0604020202020204" pitchFamily="34" charset="0"/>
              <a:buChar char="•"/>
            </a:pPr>
            <a:r>
              <a:rPr lang="en-US" dirty="0">
                <a:latin typeface="Corbel" panose="020B0503020204020204" pitchFamily="34" charset="0"/>
                <a:cs typeface="Arial" panose="020B0604020202020204" pitchFamily="34" charset="0"/>
              </a:rPr>
              <a:t>Banking laws and regulations</a:t>
            </a:r>
          </a:p>
          <a:p>
            <a:pPr marL="914400" lvl="1" indent="-285750">
              <a:buFont typeface="Arial" panose="020B0604020202020204" pitchFamily="34" charset="0"/>
              <a:buChar char="•"/>
            </a:pPr>
            <a:r>
              <a:rPr lang="en-US" b="1" dirty="0">
                <a:latin typeface="Corbel" panose="020B0503020204020204" pitchFamily="34" charset="0"/>
                <a:cs typeface="Arial" panose="020B0604020202020204" pitchFamily="34" charset="0"/>
              </a:rPr>
              <a:t>Self-study</a:t>
            </a:r>
          </a:p>
          <a:p>
            <a:pPr marL="1371600" lvl="2" indent="-285750">
              <a:buFont typeface="Arial" panose="020B0604020202020204" pitchFamily="34" charset="0"/>
              <a:buChar char="•"/>
            </a:pPr>
            <a:r>
              <a:rPr lang="en-US" dirty="0">
                <a:latin typeface="Corbel" panose="020B0503020204020204" pitchFamily="34" charset="0"/>
                <a:cs typeface="Arial" panose="020B0604020202020204" pitchFamily="34" charset="0"/>
              </a:rPr>
              <a:t>Read and study various reference materials including your state’s Finance Code, FDIC manual of examination policies and procedures, departmental memorandums, and the Department of Banking Procedures manuals</a:t>
            </a:r>
          </a:p>
        </p:txBody>
      </p:sp>
      <p:sp>
        <p:nvSpPr>
          <p:cNvPr id="27" name="Rectangle 26">
            <a:hlinkClick r:id="rId7"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28" name="TextBox 27">
            <a:hlinkClick r:id="rId9"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sp>
        <p:nvSpPr>
          <p:cNvPr id="29" name="TextBox 28"/>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17202581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5819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2: CONCEPTUAL</a:t>
            </a:r>
          </a:p>
        </p:txBody>
      </p:sp>
      <p:graphicFrame>
        <p:nvGraphicFramePr>
          <p:cNvPr id="4" name="Table 3"/>
          <p:cNvGraphicFramePr>
            <a:graphicFrameLocks noGrp="1"/>
          </p:cNvGraphicFramePr>
          <p:nvPr/>
        </p:nvGraphicFramePr>
        <p:xfrm>
          <a:off x="1600200" y="4343400"/>
          <a:ext cx="6096000" cy="3708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Effectively follows established examination procedures to collect and analyze data</a:t>
                      </a:r>
                    </a:p>
                  </a:txBody>
                  <a:tcP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Develops correct conclusions from collected data</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5" name="Diagram 4"/>
          <p:cNvGraphicFramePr/>
          <p:nvPr>
            <p:extLst>
              <p:ext uri="{D42A27DB-BD31-4B8C-83A1-F6EECF244321}">
                <p14:modId xmlns:p14="http://schemas.microsoft.com/office/powerpoint/2010/main" val="4125549415"/>
              </p:ext>
            </p:extLst>
          </p:nvPr>
        </p:nvGraphicFramePr>
        <p:xfrm>
          <a:off x="304800" y="76200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hlinkClick r:id="rId7" action="ppaction://hlinksldjump"/>
          </p:cNvPr>
          <p:cNvSpPr txBox="1"/>
          <p:nvPr/>
        </p:nvSpPr>
        <p:spPr>
          <a:xfrm>
            <a:off x="6598920" y="648843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graphicFrame>
        <p:nvGraphicFramePr>
          <p:cNvPr id="8" name="Table 7"/>
          <p:cNvGraphicFramePr>
            <a:graphicFrameLocks noGrp="1"/>
          </p:cNvGraphicFramePr>
          <p:nvPr>
            <p:extLst>
              <p:ext uri="{D42A27DB-BD31-4B8C-83A1-F6EECF244321}">
                <p14:modId xmlns:p14="http://schemas.microsoft.com/office/powerpoint/2010/main" val="1075839505"/>
              </p:ext>
            </p:extLst>
          </p:nvPr>
        </p:nvGraphicFramePr>
        <p:xfrm>
          <a:off x="1104900" y="3352800"/>
          <a:ext cx="6858000" cy="64008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a:t>
                      </a:r>
                      <a:r>
                        <a:rPr lang="en-US" sz="1200" baseline="0" dirty="0">
                          <a:solidFill>
                            <a:srgbClr val="333333"/>
                          </a:solidFill>
                          <a:latin typeface="Corbel" panose="020B0503020204020204" pitchFamily="34" charset="0"/>
                          <a:cs typeface="Arial" panose="020B0604020202020204" pitchFamily="34" charset="0"/>
                        </a:rPr>
                        <a:t> d</a:t>
                      </a:r>
                      <a:r>
                        <a:rPr lang="en-US" sz="1200" dirty="0">
                          <a:solidFill>
                            <a:srgbClr val="333333"/>
                          </a:solidFill>
                          <a:latin typeface="Corbel" panose="020B0503020204020204" pitchFamily="34" charset="0"/>
                          <a:cs typeface="Arial" panose="020B0604020202020204" pitchFamily="34" charset="0"/>
                        </a:rPr>
                        <a:t>etermine financial institution</a:t>
                      </a:r>
                      <a:r>
                        <a:rPr lang="en-US" sz="1200" baseline="0" dirty="0">
                          <a:solidFill>
                            <a:srgbClr val="333333"/>
                          </a:solidFill>
                          <a:latin typeface="Corbel" panose="020B0503020204020204" pitchFamily="34" charset="0"/>
                          <a:cs typeface="Arial" panose="020B0604020202020204" pitchFamily="34" charset="0"/>
                        </a:rPr>
                        <a:t> condition from completed reports of examination</a:t>
                      </a:r>
                      <a:endParaRPr lang="en-US" sz="1200" dirty="0">
                        <a:solidFill>
                          <a:srgbClr val="333333"/>
                        </a:solidFill>
                        <a:latin typeface="Corbel" panose="020B0503020204020204" pitchFamily="34" charset="0"/>
                        <a:cs typeface="Arial" panose="020B0604020202020204" pitchFamily="34" charset="0"/>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administer appropriate departmental response from examination findings</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016621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5048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3: LEGAL/COMPLIANCE</a:t>
            </a:r>
          </a:p>
        </p:txBody>
      </p:sp>
      <p:graphicFrame>
        <p:nvGraphicFramePr>
          <p:cNvPr id="8" name="Diagram 7"/>
          <p:cNvGraphicFramePr/>
          <p:nvPr>
            <p:extLst>
              <p:ext uri="{D42A27DB-BD31-4B8C-83A1-F6EECF244321}">
                <p14:modId xmlns:p14="http://schemas.microsoft.com/office/powerpoint/2010/main" val="366079980"/>
              </p:ext>
            </p:extLst>
          </p:nvPr>
        </p:nvGraphicFramePr>
        <p:xfrm>
          <a:off x="323850" y="891540"/>
          <a:ext cx="8458200" cy="564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rot="16200000">
            <a:off x="2019300" y="3893820"/>
            <a:ext cx="5029200" cy="228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04757064"/>
              </p:ext>
            </p:extLst>
          </p:nvPr>
        </p:nvGraphicFramePr>
        <p:xfrm>
          <a:off x="2377440" y="3503930"/>
          <a:ext cx="4343400" cy="45720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tblGrid>
              <a:tr h="424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demonstrates knowledge of policies, procedures, laws, rules and regulations</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10" name="TextBox 9">
            <a:hlinkClick r:id="rId7" action="ppaction://hlinksldjump"/>
          </p:cNvPr>
          <p:cNvSpPr txBox="1"/>
          <p:nvPr/>
        </p:nvSpPr>
        <p:spPr>
          <a:xfrm>
            <a:off x="6621780" y="653415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
        <p:nvSpPr>
          <p:cNvPr id="12" name="TextBox 11"/>
          <p:cNvSpPr txBox="1"/>
          <p:nvPr/>
        </p:nvSpPr>
        <p:spPr>
          <a:xfrm>
            <a:off x="457200" y="2014988"/>
            <a:ext cx="8229600" cy="1292662"/>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Portions of CSBS Examiner-in-Charge and Credit Evaluation Schools (or FDIC Loan Analysis/Exam Management)</a:t>
            </a:r>
          </a:p>
        </p:txBody>
      </p:sp>
      <p:sp>
        <p:nvSpPr>
          <p:cNvPr id="13" name="TextBox 12"/>
          <p:cNvSpPr txBox="1"/>
          <p:nvPr/>
        </p:nvSpPr>
        <p:spPr>
          <a:xfrm>
            <a:off x="447368" y="4401970"/>
            <a:ext cx="8229600" cy="1600438"/>
          </a:xfrm>
          <a:prstGeom prst="rect">
            <a:avLst/>
          </a:prstGeom>
          <a:noFill/>
        </p:spPr>
        <p:txBody>
          <a:bodyPr wrap="square" rtlCol="0">
            <a:spAutoFit/>
          </a:bodyPr>
          <a:lstStyle/>
          <a:p>
            <a:pPr algn="ctr"/>
            <a:r>
              <a:rPr lang="en-US" sz="2600" b="1" dirty="0">
                <a:solidFill>
                  <a:schemeClr val="bg1"/>
                </a:solidFill>
                <a:latin typeface="Corbel" panose="020B0503020204020204" pitchFamily="34" charset="0"/>
              </a:rPr>
              <a:t>In-house training programs on specific topics</a:t>
            </a:r>
            <a:br>
              <a:rPr lang="en-US" sz="2000" b="1" dirty="0">
                <a:solidFill>
                  <a:schemeClr val="bg1"/>
                </a:solidFill>
                <a:latin typeface="Corbel" panose="020B0503020204020204" pitchFamily="34" charset="0"/>
              </a:rPr>
            </a:br>
            <a:r>
              <a:rPr lang="en-US" sz="2000" b="1" dirty="0">
                <a:solidFill>
                  <a:schemeClr val="bg1"/>
                </a:solidFill>
                <a:latin typeface="Corbel" panose="020B0503020204020204" pitchFamily="34" charset="0"/>
              </a:rPr>
              <a:t>(capital markets, loans, audit, BSA)</a:t>
            </a:r>
            <a:br>
              <a:rPr lang="en-US" sz="2000" b="1" dirty="0">
                <a:solidFill>
                  <a:schemeClr val="bg1"/>
                </a:solidFill>
                <a:latin typeface="Corbel" panose="020B0503020204020204" pitchFamily="34" charset="0"/>
              </a:rPr>
            </a:br>
            <a:br>
              <a:rPr lang="en-US" sz="2600" b="1" dirty="0">
                <a:solidFill>
                  <a:schemeClr val="bg1"/>
                </a:solidFill>
                <a:latin typeface="Corbel" panose="020B0503020204020204" pitchFamily="34" charset="0"/>
              </a:rPr>
            </a:br>
            <a:r>
              <a:rPr lang="en-US" sz="2600" b="1" dirty="0" err="1">
                <a:solidFill>
                  <a:schemeClr val="bg1"/>
                </a:solidFill>
                <a:latin typeface="Corbel" panose="020B0503020204020204" pitchFamily="34" charset="0"/>
              </a:rPr>
              <a:t>RegU</a:t>
            </a:r>
            <a:endParaRPr lang="en-US" sz="2600" b="1" dirty="0">
              <a:solidFill>
                <a:schemeClr val="bg1"/>
              </a:solidFill>
              <a:latin typeface="Corbel" panose="020B0503020204020204" pitchFamily="34" charset="0"/>
            </a:endParaRPr>
          </a:p>
        </p:txBody>
      </p:sp>
    </p:spTree>
    <p:extLst>
      <p:ext uri="{BB962C8B-B14F-4D97-AF65-F5344CB8AC3E}">
        <p14:creationId xmlns:p14="http://schemas.microsoft.com/office/powerpoint/2010/main" val="2054259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 y="0"/>
            <a:ext cx="7600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1C2674"/>
                </a:solidFill>
                <a:latin typeface="Corbel" panose="020B0503020204020204" pitchFamily="34" charset="0"/>
                <a:cs typeface="Arial" panose="020B0604020202020204" pitchFamily="34" charset="0"/>
              </a:rPr>
              <a:t>Competency 4: HUMAN RELATIONS</a:t>
            </a:r>
          </a:p>
        </p:txBody>
      </p:sp>
      <p:graphicFrame>
        <p:nvGraphicFramePr>
          <p:cNvPr id="3" name="Diagram 2"/>
          <p:cNvGraphicFramePr/>
          <p:nvPr>
            <p:extLst>
              <p:ext uri="{D42A27DB-BD31-4B8C-83A1-F6EECF244321}">
                <p14:modId xmlns:p14="http://schemas.microsoft.com/office/powerpoint/2010/main" val="3455730403"/>
              </p:ext>
            </p:extLst>
          </p:nvPr>
        </p:nvGraphicFramePr>
        <p:xfrm>
          <a:off x="327660" y="838200"/>
          <a:ext cx="8458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10549844"/>
              </p:ext>
            </p:extLst>
          </p:nvPr>
        </p:nvGraphicFramePr>
        <p:xfrm>
          <a:off x="969645" y="3028950"/>
          <a:ext cx="7174230" cy="1463040"/>
        </p:xfrm>
        <a:graphic>
          <a:graphicData uri="http://schemas.openxmlformats.org/drawingml/2006/table">
            <a:tbl>
              <a:tblPr firstRow="1" bandRow="1">
                <a:tableStyleId>{5C22544A-7EE6-4342-B048-85BDC9FD1C3A}</a:tableStyleId>
              </a:tblPr>
              <a:tblGrid>
                <a:gridCol w="3587115">
                  <a:extLst>
                    <a:ext uri="{9D8B030D-6E8A-4147-A177-3AD203B41FA5}">
                      <a16:colId xmlns:a16="http://schemas.microsoft.com/office/drawing/2014/main" val="20000"/>
                    </a:ext>
                  </a:extLst>
                </a:gridCol>
                <a:gridCol w="3587115">
                  <a:extLst>
                    <a:ext uri="{9D8B030D-6E8A-4147-A177-3AD203B41FA5}">
                      <a16:colId xmlns:a16="http://schemas.microsoft.com/office/drawing/2014/main" val="20001"/>
                    </a:ext>
                  </a:extLst>
                </a:gridCol>
              </a:tblGrid>
              <a:tr h="64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and clearly communicates with people and organizations internal and external to the department</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Corbel" panose="020B0503020204020204" pitchFamily="34" charset="0"/>
                          <a:cs typeface="Arial" panose="020B0604020202020204" pitchFamily="34" charset="0"/>
                        </a:rPr>
                        <a:t>Effectively conducting</a:t>
                      </a:r>
                      <a:r>
                        <a:rPr lang="en-US" sz="1200" baseline="0" dirty="0">
                          <a:solidFill>
                            <a:srgbClr val="333333"/>
                          </a:solidFill>
                          <a:latin typeface="Corbel" panose="020B0503020204020204" pitchFamily="34" charset="0"/>
                          <a:cs typeface="Arial" panose="020B0604020202020204" pitchFamily="34" charset="0"/>
                        </a:rPr>
                        <a:t> meetings with management and the boards of directors of financial institutions</a:t>
                      </a:r>
                      <a:endParaRPr lang="en-US" sz="1200" dirty="0">
                        <a:solidFill>
                          <a:srgbClr val="333333"/>
                        </a:solidFill>
                        <a:latin typeface="Corbel" panose="020B0503020204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0000"/>
                  </a:ext>
                </a:extLst>
              </a:tr>
              <a:tr h="8229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coordinating examination planning, execution, and regulatory</a:t>
                      </a:r>
                      <a:r>
                        <a:rPr lang="en-US" sz="1200" b="1" baseline="0" dirty="0">
                          <a:solidFill>
                            <a:srgbClr val="333333"/>
                          </a:solidFill>
                          <a:latin typeface="Corbel" panose="020B0503020204020204" pitchFamily="34" charset="0"/>
                          <a:cs typeface="Arial" panose="020B0604020202020204" pitchFamily="34" charset="0"/>
                        </a:rPr>
                        <a:t> response with other state and federal financial institution supervisory authorities</a:t>
                      </a:r>
                      <a:endParaRPr lang="en-US" sz="1200" b="1" dirty="0">
                        <a:solidFill>
                          <a:srgbClr val="333333"/>
                        </a:solidFill>
                        <a:latin typeface="Corbel" panose="020B0503020204020204" pitchFamily="34" charset="0"/>
                        <a:cs typeface="Arial" panose="020B0604020202020204" pitchFamily="34" charset="0"/>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333333"/>
                          </a:solidFill>
                          <a:latin typeface="Corbel" panose="020B0503020204020204" pitchFamily="34" charset="0"/>
                          <a:cs typeface="Arial" panose="020B0604020202020204" pitchFamily="34" charset="0"/>
                        </a:rPr>
                        <a:t>Effectively and clearly communicating with other state agencies and the state legislature</a:t>
                      </a:r>
                      <a:endParaRPr lang="en-US" sz="1200" b="1" dirty="0">
                        <a:solidFill>
                          <a:srgbClr val="333333"/>
                        </a:solidFill>
                        <a:latin typeface="Corbel" panose="020B0503020204020204" pitchFamily="34" charset="0"/>
                      </a:endParaRPr>
                    </a:p>
                  </a:txBody>
                  <a:tcPr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5" name="TextBox 4">
            <a:hlinkClick r:id="rId7" action="ppaction://hlinksldjump"/>
          </p:cNvPr>
          <p:cNvSpPr txBox="1"/>
          <p:nvPr/>
        </p:nvSpPr>
        <p:spPr>
          <a:xfrm>
            <a:off x="6617970" y="6511290"/>
            <a:ext cx="2362200" cy="307777"/>
          </a:xfrm>
          <a:prstGeom prst="rect">
            <a:avLst/>
          </a:prstGeom>
          <a:noFill/>
        </p:spPr>
        <p:txBody>
          <a:bodyPr wrap="square" rtlCol="0">
            <a:spAutoFit/>
          </a:bodyPr>
          <a:lstStyle/>
          <a:p>
            <a:r>
              <a:rPr lang="en-US" sz="1400" b="1" dirty="0">
                <a:solidFill>
                  <a:srgbClr val="1C2674"/>
                </a:solidFill>
                <a:effectLst>
                  <a:outerShdw blurRad="38100" dist="38100" dir="2700000" algn="tl">
                    <a:srgbClr val="000000">
                      <a:alpha val="43137"/>
                    </a:srgbClr>
                  </a:outerShdw>
                </a:effectLst>
                <a:latin typeface="Corbel" panose="020B0503020204020204" pitchFamily="34" charset="0"/>
              </a:rPr>
              <a:t>BACK TO COMPETENCIES</a:t>
            </a:r>
          </a:p>
        </p:txBody>
      </p:sp>
    </p:spTree>
    <p:extLst>
      <p:ext uri="{BB962C8B-B14F-4D97-AF65-F5344CB8AC3E}">
        <p14:creationId xmlns:p14="http://schemas.microsoft.com/office/powerpoint/2010/main" val="115820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5" name="TextBox 14">
            <a:hlinkClick r:id="rId4" action="ppaction://hlinksldjump"/>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16" name="TextBox 15">
            <a:hlinkClick r:id="rId5" action="ppaction://hlinksldjump"/>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CSBS Training</a:t>
            </a:r>
            <a:endParaRPr lang="en-US" sz="900" b="1" kern="1200" dirty="0">
              <a:solidFill>
                <a:srgbClr val="FF3300"/>
              </a:solidFill>
              <a:latin typeface="Myriad Pro Light" panose="020B0403030403020204" pitchFamily="34" charset="0"/>
            </a:endParaRPr>
          </a:p>
        </p:txBody>
      </p:sp>
      <p:sp>
        <p:nvSpPr>
          <p:cNvPr id="17" name="TextBox 16">
            <a:hlinkClick r:id="" action="ppaction://noaction"/>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19" name="Rectangle 18">
            <a:hlinkClick r:id="rId6" action="ppaction://hlinksldjump"/>
          </p:cNvPr>
          <p:cNvSpPr/>
          <p:nvPr/>
        </p:nvSpPr>
        <p:spPr>
          <a:xfrm>
            <a:off x="6692598" y="590550"/>
            <a:ext cx="1076664" cy="29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Training (All Others)</a:t>
            </a:r>
          </a:p>
        </p:txBody>
      </p:sp>
      <p:sp>
        <p:nvSpPr>
          <p:cNvPr id="22" name="Rectangle 21">
            <a:hlinkClick r:id="rId3"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23" name="Rectangle 22">
            <a:hlinkClick r:id="rId7"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proficiency</a:t>
            </a:r>
          </a:p>
        </p:txBody>
      </p:sp>
      <p:sp>
        <p:nvSpPr>
          <p:cNvPr id="24" name="Rectangle 23">
            <a:hlinkClick r:id="rId8"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 </a:t>
            </a:r>
          </a:p>
          <a:p>
            <a:endParaRPr lang="en-US" sz="900" dirty="0">
              <a:solidFill>
                <a:schemeClr val="tx1"/>
              </a:solidFill>
              <a:latin typeface="Myriad Pro Light" panose="020B0403030403020204" pitchFamily="34" charset="0"/>
            </a:endParaRPr>
          </a:p>
        </p:txBody>
      </p:sp>
      <p:sp>
        <p:nvSpPr>
          <p:cNvPr id="14" name="TextBox 13"/>
          <p:cNvSpPr txBox="1"/>
          <p:nvPr/>
        </p:nvSpPr>
        <p:spPr>
          <a:xfrm>
            <a:off x="685800" y="2514600"/>
            <a:ext cx="7502562" cy="3354765"/>
          </a:xfrm>
          <a:prstGeom prst="rect">
            <a:avLst/>
          </a:prstGeom>
          <a:noFill/>
        </p:spPr>
        <p:txBody>
          <a:bodyPr wrap="square" rtlCol="0">
            <a:spAutoFit/>
          </a:bodyPr>
          <a:lstStyle/>
          <a:p>
            <a:pPr algn="just"/>
            <a:r>
              <a:rPr lang="en-US" dirty="0">
                <a:latin typeface="Corbel" panose="020B0503020204020204" pitchFamily="34" charset="0"/>
                <a:cs typeface="Arial" panose="020B0604020202020204" pitchFamily="34" charset="0"/>
              </a:rPr>
              <a:t>The Day One course is required for promotion to examiner and in order to apply for the basic bank safety and soundness certification credential. It is an on-demand course – </a:t>
            </a:r>
            <a:r>
              <a:rPr lang="en-US" i="1" dirty="0">
                <a:latin typeface="Corbel" panose="020B0503020204020204" pitchFamily="34" charset="0"/>
                <a:cs typeface="Arial" panose="020B0604020202020204" pitchFamily="34" charset="0"/>
              </a:rPr>
              <a:t>you may enroll at any time and take as much time as you need to complete it</a:t>
            </a:r>
            <a:r>
              <a:rPr lang="en-US" dirty="0">
                <a:latin typeface="Corbel" panose="020B0503020204020204" pitchFamily="34" charset="0"/>
                <a:cs typeface="Arial" panose="020B0604020202020204" pitchFamily="34" charset="0"/>
              </a:rPr>
              <a:t>. Remember, your supervisor and training department should be consulted before you enroll in any training event.</a:t>
            </a:r>
          </a:p>
          <a:p>
            <a:pPr algn="just"/>
            <a:endParaRPr lang="en-US" dirty="0">
              <a:latin typeface="Corbel" panose="020B0503020204020204" pitchFamily="34" charset="0"/>
              <a:cs typeface="Arial" panose="020B0604020202020204" pitchFamily="34" charset="0"/>
            </a:endParaRPr>
          </a:p>
          <a:p>
            <a:pPr algn="just"/>
            <a:endParaRPr lang="en-US" sz="800" dirty="0">
              <a:latin typeface="Corbel" panose="020B0503020204020204" pitchFamily="34" charset="0"/>
              <a:cs typeface="Arial" panose="020B0604020202020204" pitchFamily="34" charset="0"/>
            </a:endParaRPr>
          </a:p>
          <a:p>
            <a:pPr algn="just"/>
            <a:r>
              <a:rPr lang="en-US" dirty="0">
                <a:latin typeface="Corbel" panose="020B0503020204020204" pitchFamily="34" charset="0"/>
                <a:cs typeface="Arial" panose="020B0604020202020204" pitchFamily="34" charset="0"/>
              </a:rPr>
              <a:t>Additional CSBS training is available at </a:t>
            </a:r>
            <a:r>
              <a:rPr lang="en-US" dirty="0">
                <a:latin typeface="Corbel" panose="020B0503020204020204" pitchFamily="34" charset="0"/>
                <a:cs typeface="Arial" panose="020B0604020202020204" pitchFamily="34" charset="0"/>
                <a:hlinkClick r:id="rId10"/>
              </a:rPr>
              <a:t>www.csbs.org</a:t>
            </a:r>
            <a:r>
              <a:rPr lang="en-US" dirty="0">
                <a:latin typeface="Corbel" panose="020B0503020204020204" pitchFamily="34" charset="0"/>
                <a:cs typeface="Arial" panose="020B0604020202020204" pitchFamily="34" charset="0"/>
              </a:rPr>
              <a:t> (click Calendar of Events) or discuss the CSBS online training platform with your training coordinator or supervisor.</a:t>
            </a:r>
          </a:p>
          <a:p>
            <a:pPr algn="just"/>
            <a:endParaRPr lang="en-US" dirty="0">
              <a:latin typeface="Corbel" panose="020B0503020204020204" pitchFamily="34" charset="0"/>
              <a:cs typeface="Arial" panose="020B0604020202020204" pitchFamily="34" charset="0"/>
            </a:endParaRPr>
          </a:p>
          <a:p>
            <a:pPr algn="just"/>
            <a:endParaRPr lang="en-US" sz="800" dirty="0">
              <a:latin typeface="Corbel" panose="020B0503020204020204" pitchFamily="34" charset="0"/>
              <a:cs typeface="Arial" panose="020B0604020202020204" pitchFamily="34" charset="0"/>
            </a:endParaRPr>
          </a:p>
          <a:p>
            <a:pPr algn="just"/>
            <a:r>
              <a:rPr lang="en-US" sz="1600" dirty="0">
                <a:latin typeface="Corbel" panose="020B0503020204020204" pitchFamily="34" charset="0"/>
                <a:cs typeface="Arial" panose="020B0604020202020204" pitchFamily="34" charset="0"/>
              </a:rPr>
              <a:t>Questions or registration assistance: Katie Hoyle (</a:t>
            </a:r>
            <a:r>
              <a:rPr lang="en-US" sz="1600" dirty="0">
                <a:latin typeface="Corbel" panose="020B0503020204020204" pitchFamily="34" charset="0"/>
                <a:cs typeface="Arial" panose="020B0604020202020204" pitchFamily="34" charset="0"/>
                <a:hlinkClick r:id="rId11"/>
              </a:rPr>
              <a:t>khoyle@csbs.org</a:t>
            </a:r>
            <a:r>
              <a:rPr lang="en-US" sz="1600" dirty="0">
                <a:latin typeface="Corbel" panose="020B0503020204020204" pitchFamily="34" charset="0"/>
                <a:cs typeface="Arial" panose="020B0604020202020204" pitchFamily="34" charset="0"/>
              </a:rPr>
              <a:t>; 202-808-3556.</a:t>
            </a:r>
          </a:p>
        </p:txBody>
      </p:sp>
      <p:sp>
        <p:nvSpPr>
          <p:cNvPr id="18" name="Right Arrow 17">
            <a:hlinkClick r:id="rId12"/>
          </p:cNvPr>
          <p:cNvSpPr/>
          <p:nvPr/>
        </p:nvSpPr>
        <p:spPr>
          <a:xfrm>
            <a:off x="1080135" y="1447799"/>
            <a:ext cx="1129665" cy="708659"/>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yriad Pro Light" panose="020B0403030403020204" pitchFamily="34" charset="0"/>
            </a:endParaRPr>
          </a:p>
        </p:txBody>
      </p:sp>
      <p:sp>
        <p:nvSpPr>
          <p:cNvPr id="28" name="TextBox 27"/>
          <p:cNvSpPr txBox="1"/>
          <p:nvPr/>
        </p:nvSpPr>
        <p:spPr>
          <a:xfrm>
            <a:off x="1100110" y="1613653"/>
            <a:ext cx="822861" cy="369332"/>
          </a:xfrm>
          <a:prstGeom prst="rect">
            <a:avLst/>
          </a:prstGeom>
          <a:noFill/>
        </p:spPr>
        <p:txBody>
          <a:bodyPr wrap="square" rtlCol="0">
            <a:spAutoFit/>
          </a:bodyPr>
          <a:lstStyle/>
          <a:p>
            <a:pPr algn="ctr"/>
            <a:r>
              <a:rPr lang="en-US" b="1" dirty="0">
                <a:solidFill>
                  <a:schemeClr val="bg1"/>
                </a:solidFill>
                <a:latin typeface="Corbel" panose="020B0503020204020204" pitchFamily="34" charset="0"/>
              </a:rPr>
              <a:t>CLICK</a:t>
            </a:r>
          </a:p>
        </p:txBody>
      </p:sp>
      <p:sp>
        <p:nvSpPr>
          <p:cNvPr id="29" name="Rectangle 28">
            <a:hlinkClick r:id="rId8" action="ppaction://hlinksldjump"/>
          </p:cNvPr>
          <p:cNvSpPr/>
          <p:nvPr/>
        </p:nvSpPr>
        <p:spPr>
          <a:xfrm>
            <a:off x="16944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30" name="TextBox 29">
            <a:hlinkClick r:id="rId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sp>
        <p:nvSpPr>
          <p:cNvPr id="31" name="TextBox 30"/>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
        <p:nvSpPr>
          <p:cNvPr id="13" name="Rectangle: Rounded Corners 12">
            <a:hlinkClick r:id="rId13"/>
          </p:cNvPr>
          <p:cNvSpPr/>
          <p:nvPr/>
        </p:nvSpPr>
        <p:spPr>
          <a:xfrm>
            <a:off x="2449751" y="1371600"/>
            <a:ext cx="5091060" cy="838200"/>
          </a:xfrm>
          <a:prstGeom prst="roundRect">
            <a:avLst/>
          </a:prstGeom>
          <a:solidFill>
            <a:schemeClr val="tx2">
              <a:lumMod val="40000"/>
              <a:lumOff val="60000"/>
            </a:schemeClr>
          </a:solidFill>
          <a:ln>
            <a:solidFill>
              <a:srgbClr val="1C2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orbel" panose="020B0503020204020204" pitchFamily="34" charset="0"/>
              </a:rPr>
              <a:t>CSBS Day One: Bank Safety &amp; Soundness Examiner Training</a:t>
            </a:r>
          </a:p>
        </p:txBody>
      </p:sp>
    </p:spTree>
    <p:extLst>
      <p:ext uri="{BB962C8B-B14F-4D97-AF65-F5344CB8AC3E}">
        <p14:creationId xmlns:p14="http://schemas.microsoft.com/office/powerpoint/2010/main" val="126893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hlinkClick r:id="rId2" action="ppaction://hlinksldjump"/>
          </p:cNvPr>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3"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4"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7" name="TextBox 16">
            <a:hlinkClick r:id="rId5"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b="1" kern="1200" baseline="0" dirty="0">
                <a:solidFill>
                  <a:srgbClr val="FF3300"/>
                </a:solidFill>
                <a:latin typeface="Myriad Pro Light" panose="020B0403030403020204" pitchFamily="34" charset="0"/>
              </a:rPr>
              <a:t>Schedule Training (All Others)</a:t>
            </a:r>
            <a:endParaRPr lang="en-US" sz="900" b="1" kern="1200" dirty="0">
              <a:solidFill>
                <a:srgbClr val="FF3300"/>
              </a:solidFill>
              <a:latin typeface="Myriad Pro Light" panose="020B0403030403020204" pitchFamily="34" charset="0"/>
            </a:endParaRPr>
          </a:p>
        </p:txBody>
      </p:sp>
      <p:sp>
        <p:nvSpPr>
          <p:cNvPr id="19" name="Rectangle 18">
            <a:hlinkClick r:id="rId6"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0" name="Rectangle 19">
            <a:hlinkClick r:id="rId4"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CE/Other Training Options</a:t>
            </a:r>
          </a:p>
        </p:txBody>
      </p:sp>
      <p:sp>
        <p:nvSpPr>
          <p:cNvPr id="22" name="Rectangle 21">
            <a:hlinkClick r:id="rId7"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23" name="Rectangle 22">
            <a:hlinkClick r:id="rId8"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proficiency</a:t>
            </a:r>
          </a:p>
        </p:txBody>
      </p:sp>
      <p:sp>
        <p:nvSpPr>
          <p:cNvPr id="24" name="Rectangle 23">
            <a:hlinkClick r:id="rId2"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On-the-job experience</a:t>
            </a:r>
          </a:p>
        </p:txBody>
      </p:sp>
      <p:sp>
        <p:nvSpPr>
          <p:cNvPr id="25" name="TextBox 24">
            <a:hlinkClick r:id="" action="ppaction://noaction"/>
          </p:cNvPr>
          <p:cNvSpPr txBox="1"/>
          <p:nvPr/>
        </p:nvSpPr>
        <p:spPr>
          <a:xfrm>
            <a:off x="7848600" y="685800"/>
            <a:ext cx="1005840" cy="533400"/>
          </a:xfrm>
          <a:prstGeom prst="rect">
            <a:avLst/>
          </a:prstGeom>
          <a:noFill/>
        </p:spPr>
        <p:txBody>
          <a:bodyPr wrap="square" lIns="0" tIns="0" rIns="0" bIns="0" rtlCol="0">
            <a:noAutofit/>
          </a:bodyPr>
          <a:lstStyle/>
          <a:p>
            <a:pPr marL="0" lvl="1"/>
            <a:r>
              <a:rPr lang="en-US" sz="900" kern="1200" baseline="0" dirty="0">
                <a:latin typeface="Myriad Pro Light" panose="020B0403030403020204" pitchFamily="34" charset="0"/>
              </a:rPr>
              <a:t>Certification Options</a:t>
            </a:r>
            <a:endParaRPr lang="en-US" sz="900" kern="1200" dirty="0">
              <a:latin typeface="Myriad Pro Light" panose="020B0403030403020204" pitchFamily="34" charset="0"/>
            </a:endParaRPr>
          </a:p>
        </p:txBody>
      </p:sp>
      <p:sp>
        <p:nvSpPr>
          <p:cNvPr id="26" name="Rectangle 25">
            <a:hlinkClick r:id="rId9" action="ppaction://hlinksldjump"/>
          </p:cNvPr>
          <p:cNvSpPr/>
          <p:nvPr/>
        </p:nvSpPr>
        <p:spPr>
          <a:xfrm>
            <a:off x="7763880" y="632460"/>
            <a:ext cx="11689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900" dirty="0">
                <a:solidFill>
                  <a:schemeClr val="tx1"/>
                </a:solidFill>
                <a:latin typeface="Myriad Pro Light" panose="020B0403030403020204" pitchFamily="34" charset="0"/>
              </a:rPr>
              <a:t>Certification </a:t>
            </a:r>
          </a:p>
          <a:p>
            <a:endParaRPr lang="en-US" sz="900" dirty="0">
              <a:solidFill>
                <a:schemeClr val="tx1"/>
              </a:solidFill>
              <a:latin typeface="Myriad Pro Light" panose="020B0403030403020204" pitchFamily="34" charset="0"/>
            </a:endParaRPr>
          </a:p>
        </p:txBody>
      </p:sp>
      <p:sp>
        <p:nvSpPr>
          <p:cNvPr id="14" name="TextBox 13"/>
          <p:cNvSpPr txBox="1"/>
          <p:nvPr/>
        </p:nvSpPr>
        <p:spPr>
          <a:xfrm>
            <a:off x="457200" y="1944469"/>
            <a:ext cx="8077200" cy="1015663"/>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Corbel" panose="020B0503020204020204" pitchFamily="34" charset="0"/>
                <a:cs typeface="Arial" panose="020B0604020202020204" pitchFamily="34" charset="0"/>
              </a:rPr>
              <a:t>Enrollment in FRB/FDIC/FFIEC/CFPB training is managed through your agency’s training department. Consult with your supervisor or training coordinator to register for available training.</a:t>
            </a:r>
          </a:p>
        </p:txBody>
      </p:sp>
      <p:sp>
        <p:nvSpPr>
          <p:cNvPr id="28" name="TextBox 27"/>
          <p:cNvSpPr txBox="1"/>
          <p:nvPr/>
        </p:nvSpPr>
        <p:spPr>
          <a:xfrm>
            <a:off x="457200" y="3178314"/>
            <a:ext cx="8077200" cy="707886"/>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Corbel" panose="020B0503020204020204" pitchFamily="34" charset="0"/>
                <a:cs typeface="Arial" panose="020B0604020202020204" pitchFamily="34" charset="0"/>
              </a:rPr>
              <a:t>CSBS co-sponsors AARMR training and advertises NACCA and MTRA training at its  </a:t>
            </a:r>
            <a:r>
              <a:rPr lang="en-US" sz="2000" dirty="0">
                <a:latin typeface="Corbel" panose="020B0503020204020204" pitchFamily="34" charset="0"/>
                <a:cs typeface="Arial" panose="020B0604020202020204" pitchFamily="34" charset="0"/>
                <a:hlinkClick r:id="rId10"/>
              </a:rPr>
              <a:t>Calendar of Events</a:t>
            </a:r>
            <a:r>
              <a:rPr lang="en-US" sz="2000" dirty="0">
                <a:latin typeface="Corbel" panose="020B0503020204020204" pitchFamily="34" charset="0"/>
                <a:cs typeface="Arial" panose="020B0604020202020204" pitchFamily="34" charset="0"/>
              </a:rPr>
              <a:t>.</a:t>
            </a:r>
          </a:p>
        </p:txBody>
      </p:sp>
      <p:sp>
        <p:nvSpPr>
          <p:cNvPr id="29" name="Rectangle 28">
            <a:hlinkClick r:id="rId2" action="ppaction://hlinksldjump"/>
          </p:cNvPr>
          <p:cNvSpPr/>
          <p:nvPr/>
        </p:nvSpPr>
        <p:spPr>
          <a:xfrm>
            <a:off x="158013" y="596265"/>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30" name="TextBox 29">
            <a:hlinkClick r:id="rId3"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sp>
        <p:nvSpPr>
          <p:cNvPr id="27" name="TextBox 26">
            <a:hlinkClick r:id="rId4" action="ppaction://hlinksldjump"/>
          </p:cNvPr>
          <p:cNvSpPr txBox="1"/>
          <p:nvPr/>
        </p:nvSpPr>
        <p:spPr>
          <a:xfrm>
            <a:off x="4606290" y="609600"/>
            <a:ext cx="1005840" cy="533400"/>
          </a:xfrm>
          <a:prstGeom prst="rect">
            <a:avLst/>
          </a:prstGeom>
          <a:solidFill>
            <a:schemeClr val="bg1"/>
          </a:solid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31" name="TextBox 30"/>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350749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16916"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0702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94410"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61178" y="533400"/>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837842" y="533400"/>
            <a:ext cx="1005840" cy="4571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82726" y="533399"/>
            <a:ext cx="1005840"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4213"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On-the-job experience   </a:t>
            </a:r>
          </a:p>
        </p:txBody>
      </p:sp>
      <p:sp>
        <p:nvSpPr>
          <p:cNvPr id="11" name="TextBox 10">
            <a:hlinkClick r:id="rId2" action="ppaction://hlinksldjump"/>
          </p:cNvPr>
          <p:cNvSpPr txBox="1"/>
          <p:nvPr/>
        </p:nvSpPr>
        <p:spPr>
          <a:xfrm>
            <a:off x="1326816" y="609600"/>
            <a:ext cx="1005840" cy="533400"/>
          </a:xfrm>
          <a:prstGeom prst="rect">
            <a:avLst/>
          </a:prstGeom>
          <a:noFill/>
        </p:spPr>
        <p:txBody>
          <a:bodyPr wrap="square" lIns="0" tIns="0" rIns="0" bIns="0" rtlCol="0">
            <a:noAutofit/>
          </a:bodyPr>
          <a:lstStyle/>
          <a:p>
            <a:pPr indent="-274320"/>
            <a:r>
              <a:rPr lang="en-US" sz="900" dirty="0">
                <a:latin typeface="Myriad Pro Light" panose="020B0403030403020204" pitchFamily="34" charset="0"/>
              </a:rPr>
              <a:t>Proficiency Level</a:t>
            </a:r>
            <a:r>
              <a:rPr lang="en-US" sz="900" baseline="0" dirty="0">
                <a:latin typeface="Myriad Pro Light" panose="020B0403030403020204" pitchFamily="34" charset="0"/>
              </a:rPr>
              <a:t> for </a:t>
            </a:r>
            <a:r>
              <a:rPr lang="en-US" sz="900" dirty="0">
                <a:latin typeface="Myriad Pro Light" panose="020B0403030403020204" pitchFamily="34" charset="0"/>
              </a:rPr>
              <a:t>Core Competencies</a:t>
            </a:r>
          </a:p>
        </p:txBody>
      </p:sp>
      <p:sp>
        <p:nvSpPr>
          <p:cNvPr id="12" name="TextBox 11">
            <a:hlinkClick r:id="rId3" action="ppaction://hlinksldjump"/>
          </p:cNvPr>
          <p:cNvSpPr txBox="1"/>
          <p:nvPr/>
        </p:nvSpPr>
        <p:spPr>
          <a:xfrm>
            <a:off x="2419419" y="609600"/>
            <a:ext cx="1005840" cy="533400"/>
          </a:xfrm>
          <a:prstGeom prst="rect">
            <a:avLst/>
          </a:prstGeom>
          <a:noFill/>
        </p:spPr>
        <p:txBody>
          <a:bodyPr wrap="square" lIns="0" tIns="0" rIns="0" bIns="0" rtlCol="0">
            <a:noAutofit/>
          </a:bodyPr>
          <a:lstStyle/>
          <a:p>
            <a:r>
              <a:rPr lang="en-US" sz="900" kern="1200" baseline="0" dirty="0">
                <a:solidFill>
                  <a:schemeClr val="tx1"/>
                </a:solidFill>
                <a:latin typeface="Myriad Pro Light" panose="020B0403030403020204" pitchFamily="34" charset="0"/>
              </a:rPr>
              <a:t>Sample Skills/Tasks required in Year 1</a:t>
            </a:r>
            <a:endParaRPr lang="en-US" sz="900" kern="1200" dirty="0">
              <a:solidFill>
                <a:schemeClr val="tx1"/>
              </a:solidFill>
              <a:latin typeface="Myriad Pro Light" panose="020B0403030403020204" pitchFamily="34" charset="0"/>
            </a:endParaRPr>
          </a:p>
        </p:txBody>
      </p:sp>
      <p:sp>
        <p:nvSpPr>
          <p:cNvPr id="14" name="TextBox 13">
            <a:hlinkClick r:id="rId4" action="ppaction://hlinksldjump"/>
          </p:cNvPr>
          <p:cNvSpPr txBox="1"/>
          <p:nvPr/>
        </p:nvSpPr>
        <p:spPr>
          <a:xfrm>
            <a:off x="7848600" y="609600"/>
            <a:ext cx="1005840" cy="533400"/>
          </a:xfrm>
          <a:prstGeom prst="rect">
            <a:avLst/>
          </a:prstGeom>
          <a:noFill/>
        </p:spPr>
        <p:txBody>
          <a:bodyPr wrap="square" lIns="0" tIns="0" rIns="0" bIns="0" rtlCol="0">
            <a:noAutofit/>
          </a:bodyPr>
          <a:lstStyle/>
          <a:p>
            <a:pPr marL="0" lvl="1"/>
            <a:r>
              <a:rPr lang="en-US" sz="900" b="1" kern="1200" baseline="0" dirty="0">
                <a:solidFill>
                  <a:srgbClr val="FF3300"/>
                </a:solidFill>
                <a:latin typeface="Myriad Pro Light" panose="020B0403030403020204" pitchFamily="34" charset="0"/>
              </a:rPr>
              <a:t>Certification</a:t>
            </a:r>
            <a:endParaRPr lang="en-US" sz="900" b="1" kern="1200" dirty="0">
              <a:solidFill>
                <a:srgbClr val="FF3300"/>
              </a:solidFill>
              <a:latin typeface="Myriad Pro Light" panose="020B0403030403020204" pitchFamily="34" charset="0"/>
            </a:endParaRPr>
          </a:p>
        </p:txBody>
      </p:sp>
      <p:sp>
        <p:nvSpPr>
          <p:cNvPr id="15" name="TextBox 14">
            <a:hlinkClick r:id="" action="ppaction://noaction"/>
          </p:cNvPr>
          <p:cNvSpPr txBox="1"/>
          <p:nvPr/>
        </p:nvSpPr>
        <p:spPr>
          <a:xfrm>
            <a:off x="4593516" y="609600"/>
            <a:ext cx="1005840" cy="533400"/>
          </a:xfrm>
          <a:prstGeom prst="rect">
            <a:avLst/>
          </a:prstGeom>
          <a:noFill/>
        </p:spPr>
        <p:txBody>
          <a:bodyPr wrap="square" lIns="0" tIns="0" rIns="0" bIns="0" rtlCol="0">
            <a:noAutofit/>
          </a:bodyPr>
          <a:lstStyle/>
          <a:p>
            <a:pPr marL="0" marR="0" lvl="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CE/Other Training Options</a:t>
            </a:r>
            <a:endParaRPr lang="en-US" sz="900" kern="1200" dirty="0">
              <a:solidFill>
                <a:schemeClr val="tx1"/>
              </a:solidFill>
              <a:latin typeface="Myriad Pro Light" panose="020B0403030403020204" pitchFamily="34" charset="0"/>
            </a:endParaRPr>
          </a:p>
        </p:txBody>
      </p:sp>
      <p:sp>
        <p:nvSpPr>
          <p:cNvPr id="16" name="TextBox 15">
            <a:hlinkClick r:id="" action="ppaction://noaction"/>
          </p:cNvPr>
          <p:cNvSpPr txBox="1"/>
          <p:nvPr/>
        </p:nvSpPr>
        <p:spPr>
          <a:xfrm>
            <a:off x="568183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(CSBS)</a:t>
            </a:r>
            <a:endParaRPr lang="en-US" sz="900" kern="1200" dirty="0">
              <a:solidFill>
                <a:schemeClr val="tx1"/>
              </a:solidFill>
              <a:latin typeface="Myriad Pro Light" panose="020B0403030403020204" pitchFamily="34" charset="0"/>
            </a:endParaRPr>
          </a:p>
        </p:txBody>
      </p:sp>
      <p:sp>
        <p:nvSpPr>
          <p:cNvPr id="17" name="TextBox 16">
            <a:hlinkClick r:id="rId5" action="ppaction://hlinksldjump"/>
          </p:cNvPr>
          <p:cNvSpPr txBox="1"/>
          <p:nvPr/>
        </p:nvSpPr>
        <p:spPr>
          <a:xfrm>
            <a:off x="6771042"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solidFill>
                  <a:schemeClr val="tx1"/>
                </a:solidFill>
                <a:latin typeface="Myriad Pro Light" panose="020B0403030403020204" pitchFamily="34" charset="0"/>
              </a:rPr>
              <a:t>Schedule Training (All Others)</a:t>
            </a:r>
            <a:endParaRPr lang="en-US" sz="900" kern="1200" dirty="0">
              <a:solidFill>
                <a:schemeClr val="tx1"/>
              </a:solidFill>
              <a:latin typeface="Myriad Pro Light" panose="020B0403030403020204" pitchFamily="34" charset="0"/>
            </a:endParaRPr>
          </a:p>
        </p:txBody>
      </p:sp>
      <p:sp>
        <p:nvSpPr>
          <p:cNvPr id="25" name="TextBox 24"/>
          <p:cNvSpPr txBox="1"/>
          <p:nvPr/>
        </p:nvSpPr>
        <p:spPr>
          <a:xfrm>
            <a:off x="304800" y="1752600"/>
            <a:ext cx="6553200" cy="3647152"/>
          </a:xfrm>
          <a:prstGeom prst="rect">
            <a:avLst/>
          </a:prstGeom>
          <a:solidFill>
            <a:schemeClr val="bg1"/>
          </a:solidFill>
        </p:spPr>
        <p:txBody>
          <a:bodyPr wrap="square" rtlCol="0">
            <a:spAutoFit/>
          </a:bodyPr>
          <a:lstStyle/>
          <a:p>
            <a:pPr algn="just"/>
            <a:r>
              <a:rPr lang="en-US" dirty="0">
                <a:latin typeface="Corbel" panose="020B0503020204020204" pitchFamily="34" charset="0"/>
                <a:cs typeface="Arial" panose="020B0604020202020204" pitchFamily="34" charset="0"/>
              </a:rPr>
              <a:t>The CSBS Examiner Certification Program does not provide a certification credential to new examiners. The Certified Operations Examiner credential, the basic bank safety and soundness credential, requires completion of the CSBS Day One: Bank Safety &amp; Soundness Examiner Training, and one year of on-the-job experience. Visit  the </a:t>
            </a:r>
            <a:r>
              <a:rPr lang="en-US" dirty="0">
                <a:latin typeface="Corbel" panose="020B0503020204020204" pitchFamily="34" charset="0"/>
                <a:cs typeface="Arial" panose="020B0604020202020204" pitchFamily="34" charset="0"/>
                <a:hlinkClick r:id="rId6"/>
              </a:rPr>
              <a:t>certification page</a:t>
            </a:r>
            <a:r>
              <a:rPr lang="en-US" dirty="0">
                <a:latin typeface="Corbel" panose="020B0503020204020204" pitchFamily="34" charset="0"/>
                <a:cs typeface="Arial" panose="020B0604020202020204" pitchFamily="34" charset="0"/>
              </a:rPr>
              <a:t> to view all requirements for the COE, the basic bank safety and soundness credential.</a:t>
            </a:r>
          </a:p>
          <a:p>
            <a:pPr algn="just"/>
            <a:endParaRPr lang="en-US" sz="1700" dirty="0">
              <a:latin typeface="Corbel" panose="020B0503020204020204" pitchFamily="34" charset="0"/>
              <a:cs typeface="Arial" panose="020B0604020202020204" pitchFamily="34" charset="0"/>
            </a:endParaRPr>
          </a:p>
          <a:p>
            <a:pPr algn="just"/>
            <a:endParaRPr lang="en-US" sz="1700" dirty="0">
              <a:latin typeface="Corbel" panose="020B0503020204020204" pitchFamily="34" charset="0"/>
              <a:cs typeface="Arial" panose="020B0604020202020204" pitchFamily="34" charset="0"/>
            </a:endParaRPr>
          </a:p>
          <a:p>
            <a:pPr algn="just"/>
            <a:endParaRPr lang="en-US" sz="1700" dirty="0">
              <a:latin typeface="Corbel" panose="020B0503020204020204" pitchFamily="34" charset="0"/>
              <a:cs typeface="Arial" panose="020B0604020202020204" pitchFamily="34" charset="0"/>
            </a:endParaRPr>
          </a:p>
          <a:p>
            <a:pPr algn="ctr"/>
            <a:r>
              <a:rPr lang="en-US" dirty="0">
                <a:latin typeface="Corbel" panose="020B0503020204020204" pitchFamily="34" charset="0"/>
                <a:cs typeface="Arial" panose="020B0604020202020204" pitchFamily="34" charset="0"/>
              </a:rPr>
              <a:t>Questions? Contact Rose Shaheen, CSBS’s certification program manager, at 202-728-5710 or send an email to </a:t>
            </a:r>
            <a:r>
              <a:rPr lang="en-US" dirty="0">
                <a:latin typeface="Corbel" panose="020B0503020204020204" pitchFamily="34" charset="0"/>
                <a:cs typeface="Arial" panose="020B0604020202020204" pitchFamily="34" charset="0"/>
                <a:hlinkClick r:id="rId7"/>
              </a:rPr>
              <a:t>certification@csbs.org</a:t>
            </a:r>
            <a:r>
              <a:rPr lang="en-US" dirty="0">
                <a:latin typeface="Corbel" panose="020B0503020204020204" pitchFamily="34" charset="0"/>
                <a:cs typeface="Arial" panose="020B0604020202020204" pitchFamily="34" charset="0"/>
              </a:rPr>
              <a:t>. </a:t>
            </a:r>
          </a:p>
        </p:txBody>
      </p:sp>
      <p:sp>
        <p:nvSpPr>
          <p:cNvPr id="26" name="Rectangle 25">
            <a:hlinkClick r:id="rId8" action="ppaction://hlinksldjump"/>
          </p:cNvPr>
          <p:cNvSpPr/>
          <p:nvPr/>
        </p:nvSpPr>
        <p:spPr>
          <a:xfrm>
            <a:off x="559689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Schedule CSBS Training</a:t>
            </a:r>
          </a:p>
        </p:txBody>
      </p:sp>
      <p:sp>
        <p:nvSpPr>
          <p:cNvPr id="27" name="Rectangle 26">
            <a:hlinkClick r:id="rId3" action="ppaction://hlinksldjump"/>
          </p:cNvPr>
          <p:cNvSpPr/>
          <p:nvPr/>
        </p:nvSpPr>
        <p:spPr>
          <a:xfrm>
            <a:off x="4511040" y="609600"/>
            <a:ext cx="108921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CE/Other Training Options</a:t>
            </a:r>
          </a:p>
        </p:txBody>
      </p:sp>
      <p:sp>
        <p:nvSpPr>
          <p:cNvPr id="29" name="Rectangle 28">
            <a:hlinkClick r:id="rId9" action="ppaction://hlinksldjump"/>
          </p:cNvPr>
          <p:cNvSpPr/>
          <p:nvPr/>
        </p:nvSpPr>
        <p:spPr>
          <a:xfrm>
            <a:off x="2332656" y="590549"/>
            <a:ext cx="1080204" cy="308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Skills/Tasks required in Year 1</a:t>
            </a:r>
          </a:p>
        </p:txBody>
      </p:sp>
      <p:sp>
        <p:nvSpPr>
          <p:cNvPr id="31" name="Rectangle 30">
            <a:hlinkClick r:id="rId2" action="ppaction://hlinksldjump"/>
          </p:cNvPr>
          <p:cNvSpPr/>
          <p:nvPr/>
        </p:nvSpPr>
        <p:spPr>
          <a:xfrm>
            <a:off x="1234440" y="598170"/>
            <a:ext cx="117258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proficiency</a:t>
            </a:r>
          </a:p>
        </p:txBody>
      </p:sp>
      <p:sp>
        <p:nvSpPr>
          <p:cNvPr id="32" name="Rectangle 31">
            <a:hlinkClick r:id="rId10" action="ppaction://hlinksldjump"/>
          </p:cNvPr>
          <p:cNvSpPr/>
          <p:nvPr/>
        </p:nvSpPr>
        <p:spPr>
          <a:xfrm>
            <a:off x="163830" y="60960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On-the-job experience</a:t>
            </a:r>
          </a:p>
        </p:txBody>
      </p:sp>
      <p:pic>
        <p:nvPicPr>
          <p:cNvPr id="33" name="Picture 32">
            <a:hlinkClick r:id="rId6"/>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15200" y="2133600"/>
            <a:ext cx="1109382" cy="838200"/>
          </a:xfrm>
          <a:prstGeom prst="rect">
            <a:avLst/>
          </a:prstGeom>
        </p:spPr>
      </p:pic>
      <p:sp>
        <p:nvSpPr>
          <p:cNvPr id="30" name="Rectangle 29">
            <a:hlinkClick r:id="rId10" action="ppaction://hlinksldjump"/>
          </p:cNvPr>
          <p:cNvSpPr/>
          <p:nvPr/>
        </p:nvSpPr>
        <p:spPr>
          <a:xfrm>
            <a:off x="158013" y="594360"/>
            <a:ext cx="107061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latin typeface="Myriad Pro Light" panose="020B0403030403020204" pitchFamily="34" charset="0"/>
              </a:rPr>
              <a:t>Your level of experience</a:t>
            </a:r>
          </a:p>
        </p:txBody>
      </p:sp>
      <p:sp>
        <p:nvSpPr>
          <p:cNvPr id="35" name="TextBox 34">
            <a:hlinkClick r:id="rId12" action="ppaction://hlinksldjump"/>
          </p:cNvPr>
          <p:cNvSpPr txBox="1"/>
          <p:nvPr/>
        </p:nvSpPr>
        <p:spPr>
          <a:xfrm>
            <a:off x="3522780" y="609600"/>
            <a:ext cx="1005840" cy="533400"/>
          </a:xfrm>
          <a:prstGeom prst="rect">
            <a:avLst/>
          </a:prstGeom>
          <a:noFill/>
        </p:spPr>
        <p:txBody>
          <a:bodyPr wrap="square" lIns="0" tIns="0" rIns="0" bIns="0" rtlCol="0">
            <a:noAutofit/>
          </a:bodyPr>
          <a:lstStyle/>
          <a:p>
            <a:pPr marL="0" marR="0" indent="-274320" algn="l" defTabSz="914400" rtl="0" eaLnBrk="1" fontAlgn="auto" latinLnBrk="0" hangingPunct="1">
              <a:lnSpc>
                <a:spcPct val="100000"/>
              </a:lnSpc>
              <a:spcBef>
                <a:spcPts val="0"/>
              </a:spcBef>
              <a:spcAft>
                <a:spcPts val="0"/>
              </a:spcAft>
              <a:buClrTx/>
              <a:buSzTx/>
              <a:buFontTx/>
              <a:buNone/>
              <a:tabLst/>
              <a:defRPr/>
            </a:pPr>
            <a:r>
              <a:rPr lang="en-US" sz="900" kern="1200" baseline="0" dirty="0">
                <a:latin typeface="Myriad Pro Light" panose="020B0403030403020204" pitchFamily="34" charset="0"/>
              </a:rPr>
              <a:t>Training required to reach next level</a:t>
            </a:r>
            <a:endParaRPr lang="en-US" sz="900" kern="1200" dirty="0">
              <a:latin typeface="Myriad Pro Light" panose="020B0403030403020204" pitchFamily="34" charset="0"/>
            </a:endParaRPr>
          </a:p>
        </p:txBody>
      </p:sp>
      <p:sp>
        <p:nvSpPr>
          <p:cNvPr id="28" name="TextBox 27"/>
          <p:cNvSpPr txBox="1"/>
          <p:nvPr/>
        </p:nvSpPr>
        <p:spPr>
          <a:xfrm>
            <a:off x="120126" y="118646"/>
            <a:ext cx="7717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1C2674"/>
                </a:solidFill>
                <a:latin typeface="Corbel" panose="020B0503020204020204" pitchFamily="34" charset="0"/>
                <a:cs typeface="Arial" panose="020B0604020202020204" pitchFamily="34" charset="0"/>
              </a:rPr>
              <a:t>0.0: State Professional Trainee, Examiner</a:t>
            </a:r>
            <a:r>
              <a:rPr lang="en-US" sz="1600" b="1" baseline="0" dirty="0">
                <a:solidFill>
                  <a:srgbClr val="1C2674"/>
                </a:solidFill>
                <a:latin typeface="Corbel" panose="020B0503020204020204" pitchFamily="34" charset="0"/>
                <a:cs typeface="Arial" panose="020B0604020202020204" pitchFamily="34" charset="0"/>
              </a:rPr>
              <a:t> Trainee</a:t>
            </a:r>
            <a:endParaRPr lang="en-US" sz="1600" b="1" dirty="0">
              <a:solidFill>
                <a:srgbClr val="1C2674"/>
              </a:solidFill>
              <a:latin typeface="Corbel" panose="020B0503020204020204" pitchFamily="34" charset="0"/>
              <a:cs typeface="Arial" panose="020B0604020202020204" pitchFamily="34" charset="0"/>
            </a:endParaRPr>
          </a:p>
        </p:txBody>
      </p:sp>
    </p:spTree>
    <p:extLst>
      <p:ext uri="{BB962C8B-B14F-4D97-AF65-F5344CB8AC3E}">
        <p14:creationId xmlns:p14="http://schemas.microsoft.com/office/powerpoint/2010/main" val="8421956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E63084C52CBD4ABE8AF52F6E99D668" ma:contentTypeVersion="12" ma:contentTypeDescription="Create a new document." ma:contentTypeScope="" ma:versionID="e102ae3c228ef232015277e445139e0c">
  <xsd:schema xmlns:xsd="http://www.w3.org/2001/XMLSchema" xmlns:xs="http://www.w3.org/2001/XMLSchema" xmlns:p="http://schemas.microsoft.com/office/2006/metadata/properties" xmlns:ns2="3140dc46-3398-4f41-8741-12cb1ff1847b" xmlns:ns3="3a67dc97-ba51-4a7e-b920-a630af906fad" targetNamespace="http://schemas.microsoft.com/office/2006/metadata/properties" ma:root="true" ma:fieldsID="63d0eeb55e127a791645340e5d1b53e0" ns2:_="" ns3:_="">
    <xsd:import namespace="3140dc46-3398-4f41-8741-12cb1ff1847b"/>
    <xsd:import namespace="3a67dc97-ba51-4a7e-b920-a630af906f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40dc46-3398-4f41-8741-12cb1ff18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a67dc97-ba51-4a7e-b920-a630af906fa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D609F3-7B3B-407B-BDFD-2E0C4C85D0B9}">
  <ds:schemaRefs>
    <ds:schemaRef ds:uri="http://schemas.microsoft.com/sharepoint/v3/contenttype/forms"/>
  </ds:schemaRefs>
</ds:datastoreItem>
</file>

<file path=customXml/itemProps2.xml><?xml version="1.0" encoding="utf-8"?>
<ds:datastoreItem xmlns:ds="http://schemas.openxmlformats.org/officeDocument/2006/customXml" ds:itemID="{E98A28DD-E5BF-48D3-809F-F14C0C80D6D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D77D70F-AA0B-47B3-B362-FC49819E1E27}"/>
</file>

<file path=docProps/app.xml><?xml version="1.0" encoding="utf-8"?>
<Properties xmlns="http://schemas.openxmlformats.org/officeDocument/2006/extended-properties" xmlns:vt="http://schemas.openxmlformats.org/officeDocument/2006/docPropsVTypes">
  <TotalTime>1634</TotalTime>
  <Words>9877</Words>
  <Application>Microsoft Office PowerPoint</Application>
  <PresentationFormat>On-screen Show (4:3)</PresentationFormat>
  <Paragraphs>1412</Paragraphs>
  <Slides>62</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62</vt:i4>
      </vt:variant>
    </vt:vector>
  </HeadingPairs>
  <TitlesOfParts>
    <vt:vector size="72" baseType="lpstr">
      <vt:lpstr>Arial</vt:lpstr>
      <vt:lpstr>Calibri</vt:lpstr>
      <vt:lpstr>Candara</vt:lpstr>
      <vt:lpstr>Corbel</vt:lpstr>
      <vt:lpstr>Eurostile</vt:lpstr>
      <vt:lpstr>Myriad Pro Light</vt:lpstr>
      <vt:lpstr>Symbol</vt:lpstr>
      <vt:lpstr>Wingdings</vt:lpstr>
      <vt:lpstr>Office Theme</vt:lpstr>
      <vt:lpstr>Custom Design</vt:lpstr>
      <vt:lpstr>Learning Pathways Tool for Bank Safety &amp; Soundness Examiners  Click a link below to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Rosemarie Shaheen</dc:creator>
  <cp:lastModifiedBy>Rosemarie Shaheen</cp:lastModifiedBy>
  <cp:revision>173</cp:revision>
  <cp:lastPrinted>2017-01-24T15:02:24Z</cp:lastPrinted>
  <dcterms:created xsi:type="dcterms:W3CDTF">2016-06-28T16:48:30Z</dcterms:created>
  <dcterms:modified xsi:type="dcterms:W3CDTF">2019-10-11T17:54:41Z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FC7E6832-EDC0-4C53-8500-0594241B718A</vt:lpwstr>
  </property>
  <property fmtid="{D5CDD505-2E9C-101B-9397-08002B2CF9AE}" pid="3" name="ArticulatePath">
    <vt:lpwstr>0.0 - 0.4 Levels rs changes</vt:lpwstr>
  </property>
  <property fmtid="{D5CDD505-2E9C-101B-9397-08002B2CF9AE}" pid="4" name="ContentTypeId">
    <vt:lpwstr>0x0101001FE63084C52CBD4ABE8AF52F6E99D668</vt:lpwstr>
  </property>
</Properties>
</file>